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75" r:id="rId4"/>
    <p:sldId id="258" r:id="rId5"/>
    <p:sldId id="259" r:id="rId6"/>
    <p:sldId id="260" r:id="rId7"/>
    <p:sldId id="262" r:id="rId8"/>
    <p:sldId id="263" r:id="rId9"/>
    <p:sldId id="261" r:id="rId10"/>
    <p:sldId id="269" r:id="rId11"/>
    <p:sldId id="276" r:id="rId12"/>
    <p:sldId id="270" r:id="rId13"/>
    <p:sldId id="271" r:id="rId14"/>
    <p:sldId id="272" r:id="rId15"/>
    <p:sldId id="273" r:id="rId16"/>
    <p:sldId id="274" r:id="rId17"/>
    <p:sldId id="264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84350" autoAdjust="0"/>
  </p:normalViewPr>
  <p:slideViewPr>
    <p:cSldViewPr snapToGrid="0">
      <p:cViewPr varScale="1">
        <p:scale>
          <a:sx n="102" d="100"/>
          <a:sy n="102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EAA29-5896-439E-9676-3E0C7AB1D956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6607F-F3C7-488D-8F82-1710FE02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 :</a:t>
            </a:r>
            <a:r>
              <a:rPr lang="en-US" baseline="0" dirty="0" smtClean="0"/>
              <a:t> USDT + UUDT (A9, AA)</a:t>
            </a:r>
          </a:p>
          <a:p>
            <a:r>
              <a:rPr lang="en-US" baseline="0" dirty="0" smtClean="0"/>
              <a:t>Response: USDT + UUDT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6607F-F3C7-488D-8F82-1710FE02C4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2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stt</a:t>
            </a:r>
            <a:r>
              <a:rPr lang="en-US" baseline="0" dirty="0" smtClean="0"/>
              <a:t> has 2 values: 0 (clear to set)  and 1 (wait)</a:t>
            </a:r>
          </a:p>
          <a:p>
            <a:r>
              <a:rPr lang="en-US" baseline="0" dirty="0" smtClean="0"/>
              <a:t>Block size: number of CF before FC</a:t>
            </a:r>
          </a:p>
          <a:p>
            <a:r>
              <a:rPr lang="en-US" baseline="0" dirty="0" err="1" smtClean="0"/>
              <a:t>Stmin</a:t>
            </a:r>
            <a:r>
              <a:rPr lang="en-US" baseline="0" dirty="0" smtClean="0"/>
              <a:t>: time between CFs</a:t>
            </a:r>
          </a:p>
          <a:p>
            <a:r>
              <a:rPr lang="en-US" baseline="0" dirty="0" smtClean="0"/>
              <a:t>SN: 1-&gt;F, next round 0-&gt;F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6607F-F3C7-488D-8F82-1710FE02C4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6607F-F3C7-488D-8F82-1710FE02C4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8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6607F-F3C7-488D-8F82-1710FE02C4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7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6607F-F3C7-488D-8F82-1710FE02C4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6607F-F3C7-488D-8F82-1710FE02C4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6607F-F3C7-488D-8F82-1710FE02C4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6607F-F3C7-488D-8F82-1710FE02C4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6607F-F3C7-488D-8F82-1710FE02C4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8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2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6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E753-8A86-406E-9FDB-24F538FFF68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4AEE-E8CD-49EA-B18E-6DA699A7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8161"/>
          </a:xfrm>
        </p:spPr>
        <p:txBody>
          <a:bodyPr/>
          <a:lstStyle/>
          <a:p>
            <a:r>
              <a:rPr lang="en-US" dirty="0" smtClean="0"/>
              <a:t>Physical Diagnostic TCP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Vi2.nguyen + </a:t>
            </a:r>
            <a:r>
              <a:rPr lang="en-US" dirty="0" err="1" smtClean="0"/>
              <a:t>Khanhly.nguyen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dirty="0" smtClean="0">
                <a:latin typeface="Arial Narrow" panose="020B0606020202030204" pitchFamily="34" charset="0"/>
              </a:rPr>
              <a:t>•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How to </a:t>
            </a:r>
            <a:r>
              <a:rPr lang="en-US" altLang="ko-KR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ead Test </a:t>
            </a:r>
            <a:r>
              <a:rPr lang="en-US" sz="2400" b="1" kern="12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case_DIAG_PD_DID$XX</a:t>
            </a:r>
            <a: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/>
            </a:r>
            <a:b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</a:br>
            <a:endParaRPr lang="en-US" sz="2400" b="1" kern="120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026" name="Picture 2" descr="C:\Users\duy.ngo\AppData\Local\Temp\SNAGHTML45af04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4" y="1690688"/>
            <a:ext cx="11276312" cy="415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919"/>
            <a:ext cx="10515600" cy="1618769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dirty="0" smtClean="0">
                <a:latin typeface="Arial Narrow" panose="020B0606020202030204" pitchFamily="34" charset="0"/>
              </a:rPr>
              <a:t>•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How to </a:t>
            </a:r>
            <a:r>
              <a:rPr lang="en-US" altLang="ko-KR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ead Test </a:t>
            </a:r>
            <a:r>
              <a:rPr lang="en-US" sz="2400" b="1" kern="12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case_DIAG_PD_DID$XX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 (Positive Response)</a:t>
            </a:r>
            <a: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/>
            </a:r>
            <a:b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</a:br>
            <a:endParaRPr lang="en-US" sz="2400" b="1" kern="120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1156153"/>
            <a:ext cx="10515600" cy="639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$24D		02		1A		 01</a:t>
            </a:r>
          </a:p>
          <a:p>
            <a:pPr marL="0" indent="0">
              <a:buNone/>
            </a:pP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9522" y="1475016"/>
            <a:ext cx="5548992" cy="236764"/>
            <a:chOff x="1200150" y="2245179"/>
            <a:chExt cx="5548992" cy="236764"/>
          </a:xfrm>
        </p:grpSpPr>
        <p:sp>
          <p:nvSpPr>
            <p:cNvPr id="5" name="Up Arrow 4"/>
            <p:cNvSpPr/>
            <p:nvPr/>
          </p:nvSpPr>
          <p:spPr>
            <a:xfrm>
              <a:off x="1200150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2822122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675414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528706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2775" y="1885950"/>
            <a:ext cx="14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USDT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24743" y="188595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PCI (Valid length)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5444" y="1885950"/>
            <a:ext cx="22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 Request (SIDRQ)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2006" y="1891850"/>
            <a:ext cx="15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69522" y="2601621"/>
            <a:ext cx="5548992" cy="236764"/>
            <a:chOff x="1200150" y="2245179"/>
            <a:chExt cx="5548992" cy="236764"/>
          </a:xfrm>
        </p:grpSpPr>
        <p:sp>
          <p:nvSpPr>
            <p:cNvPr id="17" name="Up Arrow 16"/>
            <p:cNvSpPr/>
            <p:nvPr/>
          </p:nvSpPr>
          <p:spPr>
            <a:xfrm>
              <a:off x="1200150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2822122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4675414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6528706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2775" y="2904351"/>
            <a:ext cx="14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USDT request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24742" y="2904351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PCI ($3 + Flow status)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72886" y="2293355"/>
            <a:ext cx="10515600" cy="39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$24D		30		00		 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7528" y="2904351"/>
            <a:ext cx="15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20492" y="2904351"/>
            <a:ext cx="15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 min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772885" y="3482266"/>
            <a:ext cx="11196507" cy="39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$64D		10		08		 5A		01		XX </a:t>
            </a:r>
            <a:r>
              <a:rPr lang="en-US" sz="2000" dirty="0" err="1" smtClean="0">
                <a:latin typeface="Arial Narrow" panose="020B0606020202030204" pitchFamily="34" charset="0"/>
              </a:rPr>
              <a:t>XX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XX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XX</a:t>
            </a: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2774" y="4114802"/>
            <a:ext cx="162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USDT response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24742" y="4114802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PCI ($1+ DL high)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20492" y="4114802"/>
            <a:ext cx="1540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 Response (SIDPR = SIDRQ +$40)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69253" y="4124354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DL low (Valid length)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53425" y="4114802"/>
            <a:ext cx="132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9522" y="3812072"/>
            <a:ext cx="9605572" cy="244650"/>
            <a:chOff x="1069522" y="3812072"/>
            <a:chExt cx="9605572" cy="244650"/>
          </a:xfrm>
        </p:grpSpPr>
        <p:grpSp>
          <p:nvGrpSpPr>
            <p:cNvPr id="30" name="Group 29"/>
            <p:cNvGrpSpPr/>
            <p:nvPr/>
          </p:nvGrpSpPr>
          <p:grpSpPr>
            <a:xfrm>
              <a:off x="1069522" y="3812072"/>
              <a:ext cx="5548992" cy="236764"/>
              <a:chOff x="1200150" y="2245179"/>
              <a:chExt cx="5548992" cy="236764"/>
            </a:xfrm>
          </p:grpSpPr>
          <p:sp>
            <p:nvSpPr>
              <p:cNvPr id="31" name="Up Arrow 30"/>
              <p:cNvSpPr/>
              <p:nvPr/>
            </p:nvSpPr>
            <p:spPr>
              <a:xfrm>
                <a:off x="1200150" y="2245179"/>
                <a:ext cx="220436" cy="236764"/>
              </a:xfrm>
              <a:prstGeom prst="up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Up Arrow 31"/>
              <p:cNvSpPr/>
              <p:nvPr/>
            </p:nvSpPr>
            <p:spPr>
              <a:xfrm>
                <a:off x="2822122" y="2245179"/>
                <a:ext cx="220436" cy="236764"/>
              </a:xfrm>
              <a:prstGeom prst="up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Up Arrow 32"/>
              <p:cNvSpPr/>
              <p:nvPr/>
            </p:nvSpPr>
            <p:spPr>
              <a:xfrm>
                <a:off x="4675414" y="2245179"/>
                <a:ext cx="220436" cy="236764"/>
              </a:xfrm>
              <a:prstGeom prst="up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Up Arrow 33"/>
              <p:cNvSpPr/>
              <p:nvPr/>
            </p:nvSpPr>
            <p:spPr>
              <a:xfrm>
                <a:off x="6528706" y="2245179"/>
                <a:ext cx="220436" cy="236764"/>
              </a:xfrm>
              <a:prstGeom prst="up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Up Arrow 59"/>
            <p:cNvSpPr/>
            <p:nvPr/>
          </p:nvSpPr>
          <p:spPr>
            <a:xfrm>
              <a:off x="8141152" y="3819958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Up Arrow 60"/>
            <p:cNvSpPr/>
            <p:nvPr/>
          </p:nvSpPr>
          <p:spPr>
            <a:xfrm>
              <a:off x="10454658" y="3812072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242850" y="4114802"/>
            <a:ext cx="132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772885" y="5133203"/>
            <a:ext cx="10515600" cy="39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$64D		2X		XX		 XX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69522" y="5450437"/>
            <a:ext cx="5548992" cy="236764"/>
            <a:chOff x="1200150" y="2245179"/>
            <a:chExt cx="5548992" cy="236764"/>
          </a:xfrm>
        </p:grpSpPr>
        <p:sp>
          <p:nvSpPr>
            <p:cNvPr id="67" name="Up Arrow 66"/>
            <p:cNvSpPr/>
            <p:nvPr/>
          </p:nvSpPr>
          <p:spPr>
            <a:xfrm>
              <a:off x="1200150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Up Arrow 67"/>
            <p:cNvSpPr/>
            <p:nvPr/>
          </p:nvSpPr>
          <p:spPr>
            <a:xfrm>
              <a:off x="2822122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Up Arrow 68"/>
            <p:cNvSpPr/>
            <p:nvPr/>
          </p:nvSpPr>
          <p:spPr>
            <a:xfrm>
              <a:off x="4675414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6528706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02775" y="5753167"/>
            <a:ext cx="162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USDT </a:t>
            </a:r>
            <a:r>
              <a:rPr lang="en-US" dirty="0"/>
              <a:t>response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24742" y="5753167"/>
            <a:ext cx="243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PCI ($2 + Sequence Number)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264527" y="5753167"/>
            <a:ext cx="15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120492" y="5753167"/>
            <a:ext cx="15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77402" y="1037690"/>
            <a:ext cx="11691990" cy="1147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74497" y="2280502"/>
            <a:ext cx="11691990" cy="1106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74497" y="3453161"/>
            <a:ext cx="11691990" cy="158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4497" y="5113650"/>
            <a:ext cx="11691990" cy="125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919"/>
            <a:ext cx="10515600" cy="1618769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dirty="0" smtClean="0">
                <a:latin typeface="Arial Narrow" panose="020B0606020202030204" pitchFamily="34" charset="0"/>
              </a:rPr>
              <a:t>•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How to </a:t>
            </a:r>
            <a:r>
              <a:rPr lang="en-US" altLang="ko-KR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ead Test </a:t>
            </a:r>
            <a:r>
              <a:rPr lang="en-US" sz="2400" b="1" kern="12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case_DIAG_PD_DID$XX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 (Negative Response)</a:t>
            </a:r>
            <a: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/>
            </a:r>
            <a:b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</a:br>
            <a:endParaRPr lang="en-US" sz="2400" b="1" kern="120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10" y="1657392"/>
            <a:ext cx="10515600" cy="639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$</a:t>
            </a:r>
            <a:r>
              <a:rPr lang="en-US" sz="2000" dirty="0" smtClean="0">
                <a:latin typeface="Arial Narrow" panose="020B0606020202030204" pitchFamily="34" charset="0"/>
              </a:rPr>
              <a:t>64</a:t>
            </a:r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dirty="0" smtClean="0">
                <a:latin typeface="Arial Narrow" panose="020B0606020202030204" pitchFamily="34" charset="0"/>
              </a:rPr>
              <a:t>		</a:t>
            </a:r>
            <a:r>
              <a:rPr lang="en-US" sz="2000" dirty="0" smtClean="0">
                <a:latin typeface="Arial Narrow" panose="020B0606020202030204" pitchFamily="34" charset="0"/>
              </a:rPr>
              <a:t>03</a:t>
            </a:r>
            <a:r>
              <a:rPr lang="en-US" sz="2000" dirty="0" smtClean="0">
                <a:latin typeface="Arial Narrow" panose="020B0606020202030204" pitchFamily="34" charset="0"/>
              </a:rPr>
              <a:t>		</a:t>
            </a:r>
            <a:r>
              <a:rPr lang="en-US" sz="2000" dirty="0" smtClean="0">
                <a:latin typeface="Arial Narrow" panose="020B0606020202030204" pitchFamily="34" charset="0"/>
              </a:rPr>
              <a:t>7F</a:t>
            </a:r>
            <a:r>
              <a:rPr lang="en-US" sz="2000" dirty="0" smtClean="0">
                <a:latin typeface="Arial Narrow" panose="020B0606020202030204" pitchFamily="34" charset="0"/>
              </a:rPr>
              <a:t>		</a:t>
            </a:r>
            <a:r>
              <a:rPr lang="en-US" sz="2000" dirty="0" smtClean="0">
                <a:latin typeface="Arial Narrow" panose="020B0606020202030204" pitchFamily="34" charset="0"/>
              </a:rPr>
              <a:t>3B		31</a:t>
            </a: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2566" y="1992429"/>
            <a:ext cx="5548992" cy="236764"/>
            <a:chOff x="1200150" y="2245179"/>
            <a:chExt cx="5548992" cy="236764"/>
          </a:xfrm>
        </p:grpSpPr>
        <p:sp>
          <p:nvSpPr>
            <p:cNvPr id="5" name="Up Arrow 4"/>
            <p:cNvSpPr/>
            <p:nvPr/>
          </p:nvSpPr>
          <p:spPr>
            <a:xfrm>
              <a:off x="1200150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2822122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675414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528706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3443" y="2427125"/>
            <a:ext cx="160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USDT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15412" y="242712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PCI (Valid length)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06113" y="2427125"/>
            <a:ext cx="22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response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52675" y="2433025"/>
            <a:ext cx="15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68071" y="1578865"/>
            <a:ext cx="11691990" cy="1584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/>
          <p:cNvSpPr/>
          <p:nvPr/>
        </p:nvSpPr>
        <p:spPr>
          <a:xfrm>
            <a:off x="8084196" y="2007108"/>
            <a:ext cx="220436" cy="23676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22578" y="2429136"/>
            <a:ext cx="245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response code (Request Out of Range)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dirty="0" smtClean="0">
                <a:latin typeface="Arial Narrow" panose="020B0606020202030204" pitchFamily="34" charset="0"/>
              </a:rPr>
              <a:t>•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How to </a:t>
            </a:r>
            <a:r>
              <a:rPr lang="en-US" altLang="ko-KR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ead Test </a:t>
            </a:r>
            <a:r>
              <a:rPr lang="en-US" sz="2400" b="1" kern="12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case_</a:t>
            </a:r>
            <a:r>
              <a:rPr lang="en-US" sz="2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DIAG_PD_PID$XX</a:t>
            </a:r>
            <a: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XX</a:t>
            </a:r>
            <a: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/>
            </a:r>
            <a:b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</a:br>
            <a:endParaRPr lang="en-US" sz="2400" b="1" kern="120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8" y="1202869"/>
            <a:ext cx="11590476" cy="184761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96246" y="3304892"/>
            <a:ext cx="10515600" cy="63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$102CC040</a:t>
            </a:r>
            <a:r>
              <a:rPr lang="en-US" sz="2000" dirty="0" smtClean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XX  </a:t>
            </a:r>
            <a:r>
              <a:rPr lang="en-US" sz="2000" dirty="0" err="1" smtClean="0">
                <a:latin typeface="Arial Narrow" panose="020B0606020202030204" pitchFamily="34" charset="0"/>
              </a:rPr>
              <a:t>XX</a:t>
            </a: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	4X</a:t>
            </a:r>
            <a:r>
              <a:rPr lang="en-US" sz="2000" dirty="0" smtClean="0">
                <a:latin typeface="Arial Narrow" panose="020B0606020202030204" pitchFamily="34" charset="0"/>
              </a:rPr>
              <a:t>		</a:t>
            </a:r>
            <a:r>
              <a:rPr lang="en-US" sz="2000" dirty="0" smtClean="0">
                <a:latin typeface="Arial Narrow" panose="020B0606020202030204" pitchFamily="34" charset="0"/>
              </a:rPr>
              <a:t>XX  </a:t>
            </a:r>
            <a:r>
              <a:rPr lang="en-US" sz="2000" dirty="0" err="1" smtClean="0">
                <a:latin typeface="Arial Narrow" panose="020B0606020202030204" pitchFamily="34" charset="0"/>
              </a:rPr>
              <a:t>XX</a:t>
            </a:r>
            <a:r>
              <a:rPr lang="en-US" sz="2000" dirty="0" smtClean="0">
                <a:latin typeface="Arial Narrow" panose="020B0606020202030204" pitchFamily="34" charset="0"/>
              </a:rPr>
              <a:t>  </a:t>
            </a:r>
            <a:r>
              <a:rPr lang="en-US" sz="2000" dirty="0" err="1" smtClean="0">
                <a:latin typeface="Arial Narrow" panose="020B0606020202030204" pitchFamily="34" charset="0"/>
              </a:rPr>
              <a:t>XX</a:t>
            </a:r>
            <a:r>
              <a:rPr lang="en-US" sz="2000" dirty="0" smtClean="0">
                <a:latin typeface="Arial Narrow" panose="020B0606020202030204" pitchFamily="34" charset="0"/>
              </a:rPr>
              <a:t>  </a:t>
            </a:r>
            <a:r>
              <a:rPr lang="en-US" sz="2000" dirty="0" err="1" smtClean="0">
                <a:latin typeface="Arial Narrow" panose="020B0606020202030204" pitchFamily="34" charset="0"/>
              </a:rPr>
              <a:t>XX</a:t>
            </a: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9710" y="3623755"/>
            <a:ext cx="5866038" cy="244644"/>
            <a:chOff x="1406978" y="2245179"/>
            <a:chExt cx="5866038" cy="244644"/>
          </a:xfrm>
        </p:grpSpPr>
        <p:sp>
          <p:nvSpPr>
            <p:cNvPr id="8" name="Up Arrow 7"/>
            <p:cNvSpPr/>
            <p:nvPr/>
          </p:nvSpPr>
          <p:spPr>
            <a:xfrm>
              <a:off x="1406978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3041196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4675414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/>
            <p:cNvSpPr/>
            <p:nvPr/>
          </p:nvSpPr>
          <p:spPr>
            <a:xfrm>
              <a:off x="7052580" y="225305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461" y="3873319"/>
            <a:ext cx="87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ID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1985" y="3873319"/>
            <a:ext cx="137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38804" y="3873319"/>
            <a:ext cx="230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of Device control parameter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72922" y="3879219"/>
            <a:ext cx="137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value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0762" y="3186429"/>
            <a:ext cx="11691990" cy="1238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94402" y="4587838"/>
            <a:ext cx="10515600" cy="639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$24D		</a:t>
            </a:r>
            <a:r>
              <a:rPr lang="en-US" sz="2000" dirty="0" smtClean="0">
                <a:latin typeface="Arial Narrow" panose="020B0606020202030204" pitchFamily="34" charset="0"/>
              </a:rPr>
              <a:t>03</a:t>
            </a:r>
            <a:r>
              <a:rPr lang="en-US" sz="2000" dirty="0" smtClean="0">
                <a:latin typeface="Arial Narrow" panose="020B0606020202030204" pitchFamily="34" charset="0"/>
              </a:rPr>
              <a:t>		</a:t>
            </a:r>
            <a:r>
              <a:rPr lang="en-US" sz="2000" dirty="0" smtClean="0">
                <a:latin typeface="Arial Narrow" panose="020B0606020202030204" pitchFamily="34" charset="0"/>
              </a:rPr>
              <a:t>22</a:t>
            </a:r>
            <a:r>
              <a:rPr lang="en-US" sz="2000" dirty="0" smtClean="0">
                <a:latin typeface="Arial Narrow" panose="020B0606020202030204" pitchFamily="34" charset="0"/>
              </a:rPr>
              <a:t>		 </a:t>
            </a:r>
            <a:r>
              <a:rPr lang="en-US" sz="2000" dirty="0" smtClean="0">
                <a:latin typeface="Arial Narrow" panose="020B0606020202030204" pitchFamily="34" charset="0"/>
              </a:rPr>
              <a:t>C0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</a:rPr>
              <a:t>4A</a:t>
            </a: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91038" y="4887774"/>
            <a:ext cx="5799107" cy="255691"/>
            <a:chOff x="1200150" y="2226252"/>
            <a:chExt cx="5799107" cy="255691"/>
          </a:xfrm>
        </p:grpSpPr>
        <p:sp>
          <p:nvSpPr>
            <p:cNvPr id="19" name="Up Arrow 18"/>
            <p:cNvSpPr/>
            <p:nvPr/>
          </p:nvSpPr>
          <p:spPr>
            <a:xfrm>
              <a:off x="1200150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22122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4675414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6778821" y="2226252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4291" y="5091720"/>
            <a:ext cx="14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USDT request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46259" y="50917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PCI (Valid length)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36960" y="5091720"/>
            <a:ext cx="22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 Request (SIDRQ)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72922" y="5096646"/>
            <a:ext cx="50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8918" y="4469376"/>
            <a:ext cx="11691990" cy="954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05159" y="5498961"/>
            <a:ext cx="10515600" cy="39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$64D		</a:t>
            </a:r>
            <a:r>
              <a:rPr lang="en-US" sz="2000" dirty="0" smtClean="0">
                <a:latin typeface="Arial Narrow" panose="020B0606020202030204" pitchFamily="34" charset="0"/>
              </a:rPr>
              <a:t>04</a:t>
            </a:r>
            <a:r>
              <a:rPr lang="en-US" sz="2000" dirty="0" smtClean="0">
                <a:latin typeface="Arial Narrow" panose="020B0606020202030204" pitchFamily="34" charset="0"/>
              </a:rPr>
              <a:t>		</a:t>
            </a:r>
            <a:r>
              <a:rPr lang="en-US" sz="2000" dirty="0" smtClean="0">
                <a:latin typeface="Arial Narrow" panose="020B0606020202030204" pitchFamily="34" charset="0"/>
              </a:rPr>
              <a:t>62</a:t>
            </a:r>
            <a:r>
              <a:rPr lang="en-US" sz="2000" dirty="0" smtClean="0">
                <a:latin typeface="Arial Narrow" panose="020B0606020202030204" pitchFamily="34" charset="0"/>
              </a:rPr>
              <a:t>		 </a:t>
            </a:r>
            <a:r>
              <a:rPr lang="en-US" sz="2000" dirty="0" smtClean="0">
                <a:latin typeface="Arial Narrow" panose="020B0606020202030204" pitchFamily="34" charset="0"/>
              </a:rPr>
              <a:t>C0  4A		02</a:t>
            </a: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01796" y="5788484"/>
            <a:ext cx="5788349" cy="264475"/>
            <a:chOff x="1200150" y="2217468"/>
            <a:chExt cx="5788349" cy="264475"/>
          </a:xfrm>
        </p:grpSpPr>
        <p:sp>
          <p:nvSpPr>
            <p:cNvPr id="30" name="Up Arrow 29"/>
            <p:cNvSpPr/>
            <p:nvPr/>
          </p:nvSpPr>
          <p:spPr>
            <a:xfrm>
              <a:off x="1200150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2822122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4675414" y="2245179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Up Arrow 32"/>
            <p:cNvSpPr/>
            <p:nvPr/>
          </p:nvSpPr>
          <p:spPr>
            <a:xfrm>
              <a:off x="6768063" y="2217468"/>
              <a:ext cx="220436" cy="236764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35049" y="6118925"/>
            <a:ext cx="162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USDT </a:t>
            </a:r>
            <a:r>
              <a:rPr lang="en-US" dirty="0"/>
              <a:t>response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7016" y="6118925"/>
            <a:ext cx="243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PCI (Valid length)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94951" y="6088742"/>
            <a:ext cx="228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 Response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SIDPR = SIDRQ +$40)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07771" y="6118925"/>
            <a:ext cx="9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06771" y="5479408"/>
            <a:ext cx="11691990" cy="125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639122" y="6163745"/>
            <a:ext cx="203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value</a:t>
            </a:r>
            <a:endParaRPr lang="en-US" dirty="0"/>
          </a:p>
        </p:txBody>
      </p:sp>
      <p:sp>
        <p:nvSpPr>
          <p:cNvPr id="43" name="Up Arrow 42"/>
          <p:cNvSpPr/>
          <p:nvPr/>
        </p:nvSpPr>
        <p:spPr>
          <a:xfrm>
            <a:off x="8220610" y="5811789"/>
            <a:ext cx="220436" cy="23676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919"/>
            <a:ext cx="10515600" cy="1618769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dirty="0" smtClean="0">
                <a:latin typeface="Arial Narrow" panose="020B0606020202030204" pitchFamily="34" charset="0"/>
              </a:rPr>
              <a:t>•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How to </a:t>
            </a:r>
            <a:r>
              <a:rPr lang="en-US" altLang="ko-KR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ead Test </a:t>
            </a:r>
            <a:r>
              <a:rPr lang="en-US" sz="2400" b="1" kern="12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case_DIAG_PD_PID$XX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 XX</a:t>
            </a:r>
            <a: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/>
            </a:r>
            <a:b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</a:br>
            <a:r>
              <a:rPr lang="en-US" sz="2400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Check request message by refer CAN database</a:t>
            </a:r>
            <a:endParaRPr lang="en-US" sz="2400" kern="120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721" y="1416404"/>
            <a:ext cx="11624557" cy="52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919"/>
            <a:ext cx="10515600" cy="1618769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dirty="0" smtClean="0">
                <a:latin typeface="Arial Narrow" panose="020B0606020202030204" pitchFamily="34" charset="0"/>
              </a:rPr>
              <a:t>•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How to </a:t>
            </a:r>
            <a:r>
              <a:rPr lang="en-US" altLang="ko-KR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ead Test </a:t>
            </a:r>
            <a:r>
              <a:rPr lang="en-US" sz="2400" b="1" kern="12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case_DIAG_PD_PID$XX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 XX</a:t>
            </a:r>
            <a: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/>
            </a:r>
            <a:b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</a:br>
            <a:r>
              <a:rPr lang="en-US" sz="2400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Check response message by refer ALDL spec</a:t>
            </a:r>
            <a:endParaRPr lang="en-US" sz="2400" kern="120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76" y="2086984"/>
            <a:ext cx="12084424" cy="24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919"/>
            <a:ext cx="10515600" cy="1618769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dirty="0" smtClean="0">
                <a:latin typeface="Arial Narrow" panose="020B0606020202030204" pitchFamily="34" charset="0"/>
              </a:rPr>
              <a:t>•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How to </a:t>
            </a:r>
            <a:r>
              <a:rPr lang="en-US" altLang="ko-KR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ead Test </a:t>
            </a:r>
            <a:r>
              <a:rPr lang="en-US" sz="2400" b="1" kern="12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case_DIAG_PD_DID$XX</a:t>
            </a:r>
            <a: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/>
            </a:r>
            <a:b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</a:br>
            <a:r>
              <a:rPr lang="en-US" sz="2400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Check response message by refer ALDL spec</a:t>
            </a:r>
            <a:endParaRPr lang="en-US" sz="2400" kern="120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82" y="1852375"/>
            <a:ext cx="12030635" cy="16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209675" y="20639"/>
            <a:ext cx="63177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 </a:t>
            </a:r>
            <a:r>
              <a:rPr lang="en-US" altLang="ko-KR" sz="2400" b="1" dirty="0" smtClean="0"/>
              <a:t>APENDIX A: PCI Parameter definitions</a:t>
            </a:r>
            <a:endParaRPr lang="ko-KR" alt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17" y="549521"/>
            <a:ext cx="5998928" cy="6161690"/>
          </a:xfrm>
          <a:prstGeom prst="rect">
            <a:avLst/>
          </a:prstGeom>
        </p:spPr>
      </p:pic>
      <p:sp>
        <p:nvSpPr>
          <p:cNvPr id="4" name="Action Button: Back or Previous 3">
            <a:hlinkClick r:id="rId3" action="ppaction://hlinksldjump" highlightClick="1"/>
          </p:cNvPr>
          <p:cNvSpPr/>
          <p:nvPr/>
        </p:nvSpPr>
        <p:spPr>
          <a:xfrm>
            <a:off x="11470821" y="6384471"/>
            <a:ext cx="212272" cy="212272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087211" y="1150348"/>
            <a:ext cx="9382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 smtClean="0"/>
              <a:t>[</a:t>
            </a:r>
            <a:r>
              <a:rPr lang="en-US" altLang="ko-KR" sz="2000" b="1" dirty="0"/>
              <a:t>Diagnostic Service list]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728561" y="1788487"/>
          <a:ext cx="8863238" cy="42549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984297"/>
                <a:gridCol w="3540739"/>
                <a:gridCol w="984297"/>
                <a:gridCol w="3353905"/>
              </a:tblGrid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$04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Clear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Diagnostic Information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$2D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Define PID By Address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$10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Initiate Diagnostic Operation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$34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Request Download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$12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Read Failure Record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$36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Transfer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$1A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Read Data By 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$3B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Write Data By 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$20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Return To Normal Mode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$3E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Tester Present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$22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Read Data By Parameter 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Report Programmed 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$23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Read Memory By Address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$A5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Programming Mode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$27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Security Access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$A9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Read Diagnostic Information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Disable Normal Communication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$AA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Read Data By Packet 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86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$2C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Dynamically Define Message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$AE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Device 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209675" y="20639"/>
            <a:ext cx="63177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 </a:t>
            </a:r>
            <a:r>
              <a:rPr lang="en-US" altLang="ko-KR" sz="2400" b="1" dirty="0" smtClean="0"/>
              <a:t>APENDIX B</a:t>
            </a:r>
            <a:r>
              <a:rPr lang="en-US" altLang="ko-KR" sz="2400" b="1" dirty="0"/>
              <a:t>: Types of Diagnostic Service</a:t>
            </a:r>
          </a:p>
        </p:txBody>
      </p:sp>
    </p:spTree>
    <p:extLst>
      <p:ext uri="{BB962C8B-B14F-4D97-AF65-F5344CB8AC3E}">
        <p14:creationId xmlns:p14="http://schemas.microsoft.com/office/powerpoint/2010/main" val="18279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358901" y="693271"/>
            <a:ext cx="9382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/>
              <a:t>[Supported Service ID]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954912" y="1299277"/>
          <a:ext cx="7466241" cy="4656461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102757"/>
                <a:gridCol w="1377552"/>
                <a:gridCol w="3985932"/>
              </a:tblGrid>
              <a:tr h="2728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9146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Memory Read / Write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$1A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Read Data By Identifier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914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$3B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Write Data By Identifier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914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u="none" strike="noStrike" dirty="0">
                          <a:effectLst/>
                        </a:rPr>
                        <a:t>$22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Read Data By Parameter 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914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$AA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Read Data By Packet 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914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$AE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Device 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DTC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u="none" strike="noStrike">
                          <a:effectLst/>
                        </a:rPr>
                        <a:t>$04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Clear Diagnostic Information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4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$A9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Read Diagnostic Information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6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Programming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u="none" strike="noStrike">
                          <a:effectLst/>
                        </a:rPr>
                        <a:t>$34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Request Download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4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u="none" strike="noStrike">
                          <a:effectLst/>
                        </a:rPr>
                        <a:t>$36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Transfer 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914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$A2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Report Programmed 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914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$A5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Programming Mode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6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Session 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u="none" strike="noStrike">
                          <a:effectLst/>
                        </a:rPr>
                        <a:t>$10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Initiate Diagnostic Operation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12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u="none" strike="noStrike">
                          <a:effectLst/>
                        </a:rPr>
                        <a:t>$20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Return To Normal Mode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914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u="none" strike="noStrike">
                          <a:effectLst/>
                        </a:rPr>
                        <a:t>$28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Disable Normal Communication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9146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$3E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Tester Present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209675" y="20639"/>
            <a:ext cx="63177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 </a:t>
            </a:r>
            <a:r>
              <a:rPr lang="en-US" altLang="ko-KR" sz="2400" b="1" dirty="0" smtClean="0"/>
              <a:t>APENDIX B</a:t>
            </a:r>
            <a:r>
              <a:rPr lang="en-US" altLang="ko-KR" sz="2400" b="1" dirty="0"/>
              <a:t>: Types of Diagnostic Service</a:t>
            </a:r>
          </a:p>
        </p:txBody>
      </p:sp>
    </p:spTree>
    <p:extLst>
      <p:ext uri="{BB962C8B-B14F-4D97-AF65-F5344CB8AC3E}">
        <p14:creationId xmlns:p14="http://schemas.microsoft.com/office/powerpoint/2010/main" val="394456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dirty="0" smtClean="0">
                <a:latin typeface="Arial Narrow" panose="020B0606020202030204" pitchFamily="34" charset="0"/>
              </a:rPr>
              <a:t>• 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Diagnostic </a:t>
            </a:r>
            <a: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Message Strategy - USDT And UUDT Messages</a:t>
            </a:r>
            <a:b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</a:br>
            <a:endParaRPr lang="en-US" sz="2400" b="1" kern="120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r>
              <a:rPr lang="en-US" dirty="0" smtClean="0">
                <a:latin typeface="Arial Narrow" panose="020B0606020202030204" pitchFamily="34" charset="0"/>
              </a:rPr>
              <a:t>The </a:t>
            </a:r>
            <a:r>
              <a:rPr lang="en-US" dirty="0">
                <a:latin typeface="Arial Narrow" panose="020B0606020202030204" pitchFamily="34" charset="0"/>
              </a:rPr>
              <a:t>USDT format refers to those messages which may be segmented into multiple CAN transmission frames, depending on the number of data bytes transmitted.  </a:t>
            </a:r>
          </a:p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r>
              <a:rPr lang="en-US" dirty="0">
                <a:latin typeface="Arial Narrow" panose="020B0606020202030204" pitchFamily="34" charset="0"/>
              </a:rPr>
              <a:t>UUDT format refers to those messages which shall always be a single frame response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endParaRPr lang="en-US" dirty="0">
              <a:latin typeface="Arial Narrow" panose="020B0606020202030204" pitchFamily="34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$2xx = physical request CAN Identifier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$5xx = UUDT response CAN Identifier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$6xx = USDT response CAN </a:t>
            </a:r>
            <a:r>
              <a:rPr lang="en-US" dirty="0" smtClean="0">
                <a:latin typeface="Arial Narrow" panose="020B0606020202030204" pitchFamily="34" charset="0"/>
              </a:rPr>
              <a:t>Identifier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209676" y="1217994"/>
            <a:ext cx="3799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altLang="ko-KR" sz="2000" b="1" dirty="0"/>
              <a:t>[Negative Response Code list]</a:t>
            </a:r>
            <a:endParaRPr lang="ko-KR" altLang="en-US" sz="20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782270" y="1908734"/>
          <a:ext cx="8918121" cy="268000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990392"/>
                <a:gridCol w="3562664"/>
                <a:gridCol w="990392"/>
                <a:gridCol w="3374673"/>
              </a:tblGrid>
              <a:tr h="33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NRC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NRC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3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Service Not Supported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$78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Response Pending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$12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Sub Function Not Supported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$81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Scheduler Full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$22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Condition error Or Sequence error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$85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General Programming Failure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$31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Request Out Of 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$89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Device Type Error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$35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Invalid 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$99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Read For Download DTC Stored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$36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Exceed Number Of Attempts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Device Control Limits Exceeded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$37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Required Time Delay Not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09675" y="20639"/>
            <a:ext cx="63177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 </a:t>
            </a:r>
            <a:r>
              <a:rPr lang="en-US" altLang="ko-KR" sz="2400" b="1" dirty="0" smtClean="0"/>
              <a:t>APENDIX B</a:t>
            </a:r>
            <a:r>
              <a:rPr lang="en-US" altLang="ko-KR" sz="2400" b="1" dirty="0"/>
              <a:t>: Types of Diagnostic Service</a:t>
            </a:r>
          </a:p>
        </p:txBody>
      </p:sp>
    </p:spTree>
    <p:extLst>
      <p:ext uri="{BB962C8B-B14F-4D97-AF65-F5344CB8AC3E}">
        <p14:creationId xmlns:p14="http://schemas.microsoft.com/office/powerpoint/2010/main" val="19129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dirty="0" smtClean="0">
                <a:latin typeface="Arial Narrow" panose="020B0606020202030204" pitchFamily="34" charset="0"/>
              </a:rPr>
              <a:t>• </a:t>
            </a:r>
            <a:r>
              <a:rPr lang="en-US" sz="24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Diagnostic </a:t>
            </a:r>
            <a: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Message Strategy - USDT And UUDT Messages</a:t>
            </a:r>
            <a:br>
              <a:rPr lang="en-US" sz="2400" b="1" kern="1200" dirty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</a:br>
            <a:endParaRPr lang="en-US" sz="2400" b="1" kern="120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5806" y="1334700"/>
            <a:ext cx="7597301" cy="53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209675" y="20639"/>
            <a:ext cx="2709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 Memory</a:t>
            </a:r>
            <a:endParaRPr lang="ko-KR" altLang="en-US" sz="2400" b="1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09676" y="767806"/>
            <a:ext cx="938212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 smtClean="0"/>
              <a:t>DID (Data Identifier)</a:t>
            </a:r>
            <a:endParaRPr lang="en-US" altLang="ko-KR" sz="2400" b="1" dirty="0"/>
          </a:p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r>
              <a:rPr lang="en-US" altLang="ko-KR" sz="2000" b="1" dirty="0"/>
              <a:t>TCP / VCP setting data</a:t>
            </a:r>
          </a:p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r>
              <a:rPr lang="en-US" altLang="ko-KR" sz="2000" b="1" dirty="0"/>
              <a:t>Timer, Counter, Function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enable / disable ETC</a:t>
            </a:r>
          </a:p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r>
              <a:rPr lang="en-US" altLang="ko-KR" sz="2000" b="1" dirty="0"/>
              <a:t>Compare value, range(Read &amp; Write) with ALDL Spec</a:t>
            </a:r>
          </a:p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r>
              <a:rPr lang="en-US" altLang="ko-KR" sz="2000" b="1" dirty="0"/>
              <a:t>Default Value Check target memory</a:t>
            </a: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11" y="3616229"/>
            <a:ext cx="6518461" cy="182296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144900" y="5526863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[Definition of DID$04]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209675" y="20639"/>
            <a:ext cx="2709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 Memory</a:t>
            </a:r>
            <a:endParaRPr lang="ko-KR" altLang="en-US" sz="2400" b="1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09676" y="379390"/>
            <a:ext cx="9382125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2400" b="1" dirty="0"/>
              <a:t>PID </a:t>
            </a:r>
            <a:r>
              <a:rPr lang="en-US" altLang="ko-KR" sz="2400" b="1" dirty="0" smtClean="0"/>
              <a:t>(Parameter </a:t>
            </a:r>
            <a:r>
              <a:rPr lang="en-US" altLang="ko-KR" sz="2400" b="1" dirty="0"/>
              <a:t>Identifier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  <a:p>
            <a:pPr lvl="2">
              <a:lnSpc>
                <a:spcPct val="150000"/>
              </a:lnSpc>
            </a:pPr>
            <a:r>
              <a:rPr lang="en-US" altLang="ko-KR" sz="2400" b="1" dirty="0"/>
              <a:t>- </a:t>
            </a:r>
            <a:r>
              <a:rPr lang="en-US" altLang="ko-KR" sz="2000" b="1" dirty="0"/>
              <a:t>Stored vehicle state from vehicle message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Battery state, Fuel info, Tire state......</a:t>
            </a:r>
            <a:endParaRPr lang="en-US" altLang="ko-KR" sz="2400" b="1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400" b="1" dirty="0"/>
          </a:p>
          <a:p>
            <a:pPr lvl="1">
              <a:lnSpc>
                <a:spcPct val="150000"/>
              </a:lnSpc>
            </a:pPr>
            <a:endParaRPr lang="en-US" altLang="ko-KR" sz="2400" b="1" dirty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marL="971550" lvl="1" indent="-514350">
              <a:lnSpc>
                <a:spcPct val="150000"/>
              </a:lnSpc>
              <a:buFont typeface="+mj-lt"/>
              <a:buAutoNum type="romanUcPeriod" startAt="3"/>
            </a:pPr>
            <a:r>
              <a:rPr lang="en-US" altLang="ko-KR" sz="2400" b="1" dirty="0" smtClean="0"/>
              <a:t>DPID ( Data Packet Identifier)</a:t>
            </a:r>
            <a:endParaRPr lang="en-US" altLang="ko-KR" sz="2400" b="1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Trouble info / Network status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0249"/>
          <a:stretch/>
        </p:blipFill>
        <p:spPr>
          <a:xfrm>
            <a:off x="2202670" y="2032135"/>
            <a:ext cx="7142023" cy="93345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833779" y="303372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[PID$C003 &amp; C003]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669" y="4464828"/>
            <a:ext cx="4852524" cy="889629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549" y="5515752"/>
            <a:ext cx="4868645" cy="56103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062743" y="4740364"/>
            <a:ext cx="219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[Trouble information]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742" y="5626992"/>
            <a:ext cx="174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[Network status]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209675" y="20639"/>
            <a:ext cx="2709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 Memory</a:t>
            </a:r>
            <a:endParaRPr lang="ko-KR" altLang="en-US" sz="2400" b="1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09676" y="937738"/>
            <a:ext cx="93821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romanUcPeriod" startAt="4"/>
            </a:pPr>
            <a:r>
              <a:rPr lang="en-US" altLang="ko-KR" sz="2400" b="1" dirty="0"/>
              <a:t>CPID (Control Packet </a:t>
            </a:r>
            <a:r>
              <a:rPr lang="en-US" altLang="ko-KR" sz="2400" b="1" dirty="0" smtClean="0"/>
              <a:t>Identifier) </a:t>
            </a:r>
            <a:endParaRPr lang="en-US" altLang="ko-KR" sz="2400" b="1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Writable only, Memory for Device control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Key pad, Call end, ECU reset....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400" b="1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5" y="2516274"/>
            <a:ext cx="5729626" cy="73404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815034" y="325031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[CPID$01]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209675" y="20639"/>
            <a:ext cx="2709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 CAN message</a:t>
            </a:r>
            <a:endParaRPr lang="ko-KR" altLang="en-US" sz="2400" b="1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09676" y="668075"/>
            <a:ext cx="93821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romanUcPeriod"/>
            </a:pPr>
            <a:r>
              <a:rPr lang="en-US" altLang="ko-KR" sz="2400" b="1" dirty="0"/>
              <a:t>Single Frame</a:t>
            </a:r>
          </a:p>
          <a:p>
            <a:pPr marL="971550" lvl="1" indent="-514350">
              <a:buFont typeface="+mj-lt"/>
              <a:buAutoNum type="romanUcPeriod"/>
            </a:pPr>
            <a:endParaRPr lang="en-US" altLang="ko-KR" sz="2400" b="1" dirty="0"/>
          </a:p>
          <a:p>
            <a:pPr marL="971550" lvl="1" indent="-514350">
              <a:buFont typeface="+mj-lt"/>
              <a:buAutoNum type="romanUcPeriod"/>
            </a:pPr>
            <a:endParaRPr lang="en-US" altLang="ko-KR" sz="2400" b="1" dirty="0"/>
          </a:p>
          <a:p>
            <a:pPr marL="971550" lvl="1" indent="-514350">
              <a:buFont typeface="+mj-lt"/>
              <a:buAutoNum type="romanUcPeriod"/>
            </a:pPr>
            <a:endParaRPr lang="en-US" altLang="ko-KR" sz="2400" b="1" dirty="0"/>
          </a:p>
          <a:p>
            <a:pPr marL="971550" lvl="1" indent="-514350">
              <a:buFont typeface="+mj-lt"/>
              <a:buAutoNum type="romanUcPeriod"/>
            </a:pPr>
            <a:endParaRPr lang="en-US" altLang="ko-KR" sz="2400" b="1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Valid Length : Defines a valid length in the frame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Service ID : Service ID for request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Sub Function : Sub Function ID – optional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Required data : Data service detail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09675" y="1249201"/>
            <a:ext cx="9057951" cy="1087249"/>
            <a:chOff x="312079" y="4198386"/>
            <a:chExt cx="9057951" cy="1087249"/>
          </a:xfrm>
        </p:grpSpPr>
        <p:grpSp>
          <p:nvGrpSpPr>
            <p:cNvPr id="11" name="그룹 10"/>
            <p:cNvGrpSpPr/>
            <p:nvPr/>
          </p:nvGrpSpPr>
          <p:grpSpPr>
            <a:xfrm>
              <a:off x="312079" y="4198386"/>
              <a:ext cx="9057951" cy="1087249"/>
              <a:chOff x="199065" y="4337499"/>
              <a:chExt cx="9057951" cy="108724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95006" y="4809506"/>
                <a:ext cx="8862010" cy="6152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99065" y="4337499"/>
                <a:ext cx="2584852" cy="4611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[Single Frame</a:t>
                </a:r>
                <a:r>
                  <a:rPr lang="ko-KR" altLang="en-US" b="1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structure]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95996" y="4759779"/>
              <a:ext cx="1845130" cy="43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Valid Length(1 byte)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29100" y="4759779"/>
              <a:ext cx="1845130" cy="43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Service ID(1 byte)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62203" y="4759779"/>
              <a:ext cx="4812425" cy="43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                                 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    Required </a:t>
              </a:r>
              <a:r>
                <a:rPr lang="en-US" altLang="ko-KR" b="1" dirty="0">
                  <a:solidFill>
                    <a:schemeClr val="tx1"/>
                  </a:solidFill>
                </a:rPr>
                <a:t>data(5~6 byte)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60173" y="4849584"/>
              <a:ext cx="2199854" cy="253093"/>
            </a:xfrm>
            <a:prstGeom prst="rect">
              <a:avLst/>
            </a:prstGeom>
            <a:solidFill>
              <a:schemeClr val="accent5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Service Sub Function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1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209675" y="20639"/>
            <a:ext cx="2709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 CAN message</a:t>
            </a:r>
            <a:endParaRPr lang="ko-KR" altLang="en-US" sz="2400" b="1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09676" y="437808"/>
            <a:ext cx="9382125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romanUcPeriod" startAt="2"/>
            </a:pPr>
            <a:r>
              <a:rPr lang="en-US" altLang="ko-KR" sz="2400" b="1" dirty="0"/>
              <a:t>Multi Frame</a:t>
            </a:r>
          </a:p>
          <a:p>
            <a:pPr marL="971550" lvl="1" indent="-514350">
              <a:buFont typeface="+mj-lt"/>
              <a:buAutoNum type="romanUcPeriod" startAt="2"/>
            </a:pPr>
            <a:endParaRPr lang="en-US" altLang="ko-KR" sz="2400" b="1" dirty="0"/>
          </a:p>
          <a:p>
            <a:pPr marL="971550" lvl="1" indent="-514350">
              <a:buFont typeface="+mj-lt"/>
              <a:buAutoNum type="romanUcPeriod" startAt="2"/>
            </a:pPr>
            <a:endParaRPr lang="en-US" altLang="ko-KR" sz="2400" b="1" dirty="0"/>
          </a:p>
          <a:p>
            <a:pPr marL="971550" lvl="1" indent="-514350">
              <a:buFont typeface="+mj-lt"/>
              <a:buAutoNum type="romanUcPeriod" startAt="2"/>
            </a:pPr>
            <a:endParaRPr lang="en-US" altLang="ko-KR" sz="2400" b="1" dirty="0"/>
          </a:p>
          <a:p>
            <a:pPr marL="971550" lvl="1" indent="-514350">
              <a:buFont typeface="+mj-lt"/>
              <a:buAutoNum type="romanUcPeriod" startAt="2"/>
            </a:pPr>
            <a:endParaRPr lang="en-US" altLang="ko-KR" sz="2400" b="1" dirty="0"/>
          </a:p>
          <a:p>
            <a:pPr marL="971550" lvl="1" indent="-514350">
              <a:buFont typeface="+mj-lt"/>
              <a:buAutoNum type="romanUcPeriod" startAt="2"/>
            </a:pPr>
            <a:endParaRPr lang="en-US" altLang="ko-KR" sz="2400" b="1" dirty="0"/>
          </a:p>
          <a:p>
            <a:pPr lvl="1"/>
            <a:endParaRPr lang="en-US" altLang="ko-KR" sz="2400" b="1" dirty="0"/>
          </a:p>
          <a:p>
            <a:pPr marL="971550" lvl="1" indent="-514350">
              <a:buFont typeface="+mj-lt"/>
              <a:buAutoNum type="romanUcPeriod" startAt="2"/>
            </a:pPr>
            <a:endParaRPr lang="en-US" altLang="ko-KR" sz="2400" b="1" dirty="0"/>
          </a:p>
          <a:p>
            <a:pPr marL="971550" lvl="1" indent="-514350">
              <a:lnSpc>
                <a:spcPct val="150000"/>
              </a:lnSpc>
              <a:buFont typeface="+mj-lt"/>
              <a:buAutoNum type="romanUcPeriod" startAt="2"/>
            </a:pPr>
            <a:endParaRPr lang="en-US" altLang="ko-KR" sz="2000" b="1" dirty="0"/>
          </a:p>
          <a:p>
            <a:pPr marL="971550" lvl="1" indent="-514350">
              <a:lnSpc>
                <a:spcPct val="150000"/>
              </a:lnSpc>
              <a:buFont typeface="+mj-lt"/>
              <a:buAutoNum type="romanUcPeriod" startAt="2"/>
            </a:pPr>
            <a:endParaRPr lang="en-US" altLang="ko-KR" sz="2000" b="1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Flow Status : Status information on the receiving side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Block Size : Number of frames to receive after flow control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ST min : Interval of frames to receive after flow control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/>
              <a:t>Sequence Number : Response frame number</a:t>
            </a:r>
            <a:endParaRPr lang="en-US" altLang="ko-KR" sz="24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511670" y="878222"/>
            <a:ext cx="9066114" cy="3361973"/>
            <a:chOff x="368670" y="515233"/>
            <a:chExt cx="9066114" cy="3361973"/>
          </a:xfrm>
        </p:grpSpPr>
        <p:sp>
          <p:nvSpPr>
            <p:cNvPr id="14" name="직사각형 13"/>
            <p:cNvSpPr/>
            <p:nvPr/>
          </p:nvSpPr>
          <p:spPr>
            <a:xfrm>
              <a:off x="368670" y="515233"/>
              <a:ext cx="7059818" cy="461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[Multi Frame</a:t>
              </a:r>
              <a:r>
                <a:rPr lang="ko-KR" altLang="en-US" b="1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structure (First Frame, Flow control, Consecutive Frame)]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72774" y="987240"/>
              <a:ext cx="8862010" cy="906875"/>
              <a:chOff x="572774" y="987240"/>
              <a:chExt cx="8862010" cy="90687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72774" y="987240"/>
                <a:ext cx="8862010" cy="9068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1713026" y="1076626"/>
                <a:ext cx="1595343" cy="726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Valid Length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(1.5 byte)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421195" y="1076626"/>
                <a:ext cx="1779455" cy="726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Service ID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(1 byte)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313476" y="1076626"/>
                <a:ext cx="4018299" cy="726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                                   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Required data(5~6 byte)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416858" y="1166431"/>
                <a:ext cx="2199854" cy="253093"/>
              </a:xfrm>
              <a:prstGeom prst="rect">
                <a:avLst/>
              </a:prstGeom>
              <a:solidFill>
                <a:schemeClr val="accent5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Service Sub Function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85601" y="1078278"/>
                <a:ext cx="914599" cy="724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PCI=$1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(4 bit) 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72774" y="1977007"/>
              <a:ext cx="6424019" cy="906875"/>
              <a:chOff x="572774" y="1977007"/>
              <a:chExt cx="6424019" cy="90687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72774" y="1977007"/>
                <a:ext cx="6424019" cy="9068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484426" y="2066393"/>
                <a:ext cx="1234281" cy="726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Flow Status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(4 bit)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831533" y="2073012"/>
                <a:ext cx="1234281" cy="726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Block Size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(1 byte)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5601" y="2068045"/>
                <a:ext cx="685999" cy="724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PCI=$3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(4 bit) 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182576" y="2073012"/>
                <a:ext cx="2683587" cy="726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Separation Time minimum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(1 byte)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70055" y="2970331"/>
              <a:ext cx="8864729" cy="906875"/>
              <a:chOff x="570055" y="2970331"/>
              <a:chExt cx="8864729" cy="906875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70055" y="2970331"/>
                <a:ext cx="8864729" cy="9068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481707" y="3059717"/>
                <a:ext cx="1743186" cy="726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Sequence Number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(4 bit)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82882" y="3061369"/>
                <a:ext cx="685999" cy="724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PCI=$</a:t>
                </a:r>
                <a:r>
                  <a:rPr lang="en-US" altLang="ko-KR" sz="1400" b="1" dirty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(4 bit) 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337719" y="3059717"/>
                <a:ext cx="5994056" cy="726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Required data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1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80" y="371769"/>
            <a:ext cx="8428571" cy="3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458" y="3823855"/>
            <a:ext cx="10316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Read Diagnostic Data Block send $24D 02 1A 01 &lt;- SF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Send $24D 30 00 00 &lt;- FC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TCP should respond with Response:    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      64D 10 08 5A 01 XX </a:t>
            </a:r>
            <a:r>
              <a:rPr lang="en-US" dirty="0" err="1" smtClean="0"/>
              <a:t>XX</a:t>
            </a:r>
            <a:r>
              <a:rPr lang="en-US" dirty="0" smtClean="0"/>
              <a:t> </a:t>
            </a:r>
            <a:r>
              <a:rPr lang="en-US" dirty="0" err="1" smtClean="0"/>
              <a:t>XX</a:t>
            </a:r>
            <a:r>
              <a:rPr lang="en-US" dirty="0" smtClean="0"/>
              <a:t> </a:t>
            </a:r>
            <a:r>
              <a:rPr lang="en-US" dirty="0" err="1" smtClean="0"/>
              <a:t>XX</a:t>
            </a:r>
            <a:r>
              <a:rPr lang="en-US" dirty="0" smtClean="0"/>
              <a:t> &lt;- FF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      64D 21 XX </a:t>
            </a:r>
            <a:r>
              <a:rPr lang="en-US" dirty="0" err="1" smtClean="0"/>
              <a:t>XX</a:t>
            </a:r>
            <a:r>
              <a:rPr lang="en-US" dirty="0" smtClean="0"/>
              <a:t> &lt;- CF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Action Button: Forward or Next 1">
            <a:hlinkClick r:id="rId4" action="ppaction://hlinksldjump" highlightClick="1"/>
          </p:cNvPr>
          <p:cNvSpPr/>
          <p:nvPr/>
        </p:nvSpPr>
        <p:spPr>
          <a:xfrm>
            <a:off x="10654393" y="1330779"/>
            <a:ext cx="277586" cy="212271"/>
          </a:xfrm>
          <a:prstGeom prst="actionButtonForwardNex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1007</Words>
  <Application>Microsoft Office PowerPoint</Application>
  <PresentationFormat>Widescreen</PresentationFormat>
  <Paragraphs>280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굴림</vt:lpstr>
      <vt:lpstr>맑은 고딕</vt:lpstr>
      <vt:lpstr>Arial</vt:lpstr>
      <vt:lpstr>Arial Narrow</vt:lpstr>
      <vt:lpstr>Calibri</vt:lpstr>
      <vt:lpstr>Calibri Light</vt:lpstr>
      <vt:lpstr>Wingdings</vt:lpstr>
      <vt:lpstr>Office Theme</vt:lpstr>
      <vt:lpstr>Physical Diagnostic TCP</vt:lpstr>
      <vt:lpstr>• Diagnostic Message Strategy - USDT And UUDT Messages </vt:lpstr>
      <vt:lpstr>• Diagnostic Message Strategy - USDT And UUDT Messages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• How to read Test case_DIAG_PD_DID$XX </vt:lpstr>
      <vt:lpstr>• How to read Test case_DIAG_PD_DID$XX (Positive Response) </vt:lpstr>
      <vt:lpstr>• How to read Test case_DIAG_PD_DID$XX (Negative Response) </vt:lpstr>
      <vt:lpstr>• How to read Test case_DIAG_PD_PID$XX XX </vt:lpstr>
      <vt:lpstr>• How to read Test case_DIAG_PD_PID$XX XX Check request message by refer CAN database</vt:lpstr>
      <vt:lpstr>• How to read Test case_DIAG_PD_PID$XX XX Check response message by refer ALDL spec</vt:lpstr>
      <vt:lpstr>• How to read Test case_DIAG_PD_DID$XX Check response message by refer ALDL spec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Diagnostic TCP</dc:title>
  <dc:creator>DUY VAN NGO/LGEVH VC VALIDATION TEST 1(duy.ngo@lge.com)</dc:creator>
  <cp:lastModifiedBy>DUY VAN NGO/LGEVH VC VALIDATION TEST 1(duy.ngo@lge.com)</cp:lastModifiedBy>
  <cp:revision>57</cp:revision>
  <dcterms:created xsi:type="dcterms:W3CDTF">2018-06-07T08:59:59Z</dcterms:created>
  <dcterms:modified xsi:type="dcterms:W3CDTF">2018-06-08T10:04:05Z</dcterms:modified>
</cp:coreProperties>
</file>