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  <p:sldMasterId id="2147483693" r:id="rId2"/>
    <p:sldMasterId id="2147483695" r:id="rId3"/>
    <p:sldMasterId id="2147483697" r:id="rId4"/>
  </p:sldMasterIdLst>
  <p:notesMasterIdLst>
    <p:notesMasterId r:id="rId24"/>
  </p:notesMasterIdLst>
  <p:sldIdLst>
    <p:sldId id="256" r:id="rId5"/>
    <p:sldId id="276" r:id="rId6"/>
    <p:sldId id="290" r:id="rId7"/>
    <p:sldId id="280" r:id="rId8"/>
    <p:sldId id="281" r:id="rId9"/>
    <p:sldId id="267" r:id="rId10"/>
    <p:sldId id="269" r:id="rId11"/>
    <p:sldId id="278" r:id="rId12"/>
    <p:sldId id="284" r:id="rId13"/>
    <p:sldId id="292" r:id="rId14"/>
    <p:sldId id="266" r:id="rId15"/>
    <p:sldId id="260" r:id="rId16"/>
    <p:sldId id="295" r:id="rId17"/>
    <p:sldId id="299" r:id="rId18"/>
    <p:sldId id="298" r:id="rId19"/>
    <p:sldId id="293" r:id="rId20"/>
    <p:sldId id="294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N NGOC QUACH/LGEVH VC VALIDATION TEST(hien.quach@lge.com)" initials="HNQVVT" lastIdx="1" clrIdx="0">
    <p:extLst>
      <p:ext uri="{19B8F6BF-5375-455C-9EA6-DF929625EA0E}">
        <p15:presenceInfo xmlns:p15="http://schemas.microsoft.com/office/powerpoint/2012/main" userId="S-1-5-21-2543426832-1914326140-3112152631-1850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14:26:45.81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A824B-D20E-4949-9DB7-BE2494E8AE0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A927-5481-4FD8-8E2A-20B067B7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7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7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4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2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7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 flipV="1">
            <a:off x="0" y="415925"/>
            <a:ext cx="1219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1" y="6497638"/>
            <a:ext cx="12190047" cy="0"/>
          </a:xfrm>
          <a:prstGeom prst="line">
            <a:avLst/>
          </a:prstGeom>
          <a:noFill/>
          <a:ln w="57150" cmpd="thickThin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85970" y="6538914"/>
            <a:ext cx="562137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Speed</a:t>
            </a: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11293231" y="6540500"/>
            <a:ext cx="600609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Quality</a:t>
            </a:r>
          </a:p>
        </p:txBody>
      </p:sp>
      <p:pic>
        <p:nvPicPr>
          <p:cNvPr id="1030" name="그림 6" descr="로고_네오디지탈테크_15081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32" y="39689"/>
            <a:ext cx="120356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6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4572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8613" indent="-328613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08025" indent="-271463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19970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4542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9114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33686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 flipV="1">
            <a:off x="0" y="415925"/>
            <a:ext cx="1219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1" y="6497638"/>
            <a:ext cx="12190047" cy="0"/>
          </a:xfrm>
          <a:prstGeom prst="line">
            <a:avLst/>
          </a:prstGeom>
          <a:noFill/>
          <a:ln w="57150" cmpd="thickThin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85970" y="6538914"/>
            <a:ext cx="562137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Speed</a:t>
            </a: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11293231" y="6540500"/>
            <a:ext cx="600609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Quality</a:t>
            </a:r>
          </a:p>
        </p:txBody>
      </p:sp>
      <p:pic>
        <p:nvPicPr>
          <p:cNvPr id="1030" name="그림 6" descr="로고_네오디지탈테크_15081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32" y="39689"/>
            <a:ext cx="120356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0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4572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8613" indent="-328613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08025" indent="-271463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19970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4542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9114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33686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 flipV="1">
            <a:off x="0" y="415925"/>
            <a:ext cx="1219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1" y="6497638"/>
            <a:ext cx="12190047" cy="0"/>
          </a:xfrm>
          <a:prstGeom prst="line">
            <a:avLst/>
          </a:prstGeom>
          <a:noFill/>
          <a:ln w="57150" cmpd="thickThin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600" smtClean="0">
              <a:solidFill>
                <a:srgbClr val="000000"/>
              </a:solidFill>
            </a:endParaRP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85970" y="6538914"/>
            <a:ext cx="562137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Speed</a:t>
            </a: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11293231" y="6540500"/>
            <a:ext cx="600609" cy="2372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D7A"/>
            </a:prstShdw>
          </a:effectLst>
          <a:extLst/>
        </p:spPr>
        <p:txBody>
          <a:bodyPr wrap="none" lIns="18000" tIns="10800" rIns="18000" bIns="10800">
            <a:spAutoFit/>
          </a:bodyPr>
          <a:lstStyle>
            <a:lvl1pPr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1166813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11668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smtClean="0">
                <a:solidFill>
                  <a:srgbClr val="0000FF"/>
                </a:solidFill>
              </a:rPr>
              <a:t>Quality</a:t>
            </a:r>
          </a:p>
        </p:txBody>
      </p:sp>
      <p:pic>
        <p:nvPicPr>
          <p:cNvPr id="1030" name="그림 6" descr="로고_네오디지탈테크_15081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32" y="39689"/>
            <a:ext cx="120356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defTabSz="873125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4572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684213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8613" indent="-328613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08025" indent="-271463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090613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527175" indent="-217488" algn="l" defTabSz="8731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1963738" indent="-219075" algn="l" defTabSz="8731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19970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4542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9114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3368675" indent="-171450" algn="l" defTabSz="684213" rtl="0" fontAlgn="base" latinLnBrk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10.218.140.56\vt1\05.Projects\GM%20GEN%2011%20TCP%20ST\8._HowToTest\Make%20DTC\GB\GM&#49464;&#48120;&#45208;__GB_GEM%20DTC_VCP_&#44608;&#46041;&#49437;.pp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8._HowTo\Make%20DTC\GB\GIS-721_V1.0_Emergency%20Services_5-27-16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hyperlink" Target="http://vlm.lge.com/issue/browse/tcpxi-29457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lm.lge.com/issue/browse/TCPXI-257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://vlm.lge.com/issue/browse/tcpxi-3078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hyperlink" Target="http://vlm.lge.com/issue/browse/tcpxi-307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Hien </a:t>
            </a:r>
            <a:r>
              <a:rPr lang="en-US" dirty="0" err="1" smtClean="0"/>
              <a:t>quach</a:t>
            </a:r>
            <a:endParaRPr lang="en-US" dirty="0" smtClean="0"/>
          </a:p>
          <a:p>
            <a:r>
              <a:rPr lang="en-US" dirty="0" smtClean="0"/>
              <a:t>8-5-2020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1608" y="628444"/>
            <a:ext cx="7134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Diagnostic trouble code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1705" y="1812711"/>
            <a:ext cx="6218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DTC basic knowledge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5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clear DTCs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Common way refer guideline document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pres?slideindex=1&amp;slidetitle="/>
              </a:rPr>
              <a:t>\\10.218.140.56\vt1\05.Projects\GM GEN 11 TCP ST\8._HowToTest\Make DTC\GB\GM</a:t>
            </a:r>
            <a:r>
              <a:rPr lang="ko-KR" altLang="en-US" dirty="0" smtClean="0">
                <a:hlinkClick r:id="rId2" action="ppaction://hlinkpres?slideindex=1&amp;slidetitle="/>
              </a:rPr>
              <a:t>세미나</a:t>
            </a:r>
            <a:r>
              <a:rPr lang="en-US" altLang="ko-KR" dirty="0" smtClean="0">
                <a:hlinkClick r:id="rId2" action="ppaction://hlinkpres?slideindex=1&amp;slidetitle="/>
              </a:rPr>
              <a:t>__</a:t>
            </a:r>
            <a:r>
              <a:rPr lang="en-US" dirty="0" smtClean="0">
                <a:hlinkClick r:id="rId2" action="ppaction://hlinkpres?slideindex=1&amp;slidetitle="/>
              </a:rPr>
              <a:t>GB_GEM DTC_VCP_</a:t>
            </a:r>
            <a:r>
              <a:rPr lang="ko-KR" altLang="en-US" dirty="0" smtClean="0">
                <a:hlinkClick r:id="rId2" action="ppaction://hlinkpres?slideindex=1&amp;slidetitle="/>
              </a:rPr>
              <a:t>김동석</a:t>
            </a:r>
            <a:r>
              <a:rPr lang="en-US" altLang="ko-KR" dirty="0" smtClean="0">
                <a:hlinkClick r:id="rId2" action="ppaction://hlinkpres?slideindex=1&amp;slidetitle="/>
              </a:rPr>
              <a:t>.</a:t>
            </a:r>
            <a:r>
              <a:rPr lang="en-US" dirty="0" err="1" smtClean="0">
                <a:hlinkClick r:id="rId2" action="ppaction://hlinkpres?slideindex=1&amp;slidetitle="/>
              </a:rPr>
              <a:t>ppt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DTC </a:t>
            </a:r>
            <a:r>
              <a:rPr lang="en-US" dirty="0"/>
              <a:t>U1008-00 Loss of Communication with CSM on Ethernet (GB)</a:t>
            </a:r>
            <a:br>
              <a:rPr lang="en-US" dirty="0"/>
            </a:br>
            <a:r>
              <a:rPr lang="en-US" dirty="0" smtClean="0"/>
              <a:t> Set DID494E  </a:t>
            </a:r>
            <a:r>
              <a:rPr lang="en-US" dirty="0"/>
              <a:t>byte 0 =00 </a:t>
            </a:r>
            <a:r>
              <a:rPr lang="en-US" dirty="0" smtClean="0"/>
              <a:t>CSM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DTC U164E-00   send VAS simulation signal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U3000-55 set </a:t>
            </a:r>
            <a:r>
              <a:rPr lang="en-US" dirty="0"/>
              <a:t>DID45E2 byte 0 = 03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DTC Notifications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Emergency </a:t>
            </a:r>
            <a:r>
              <a:rPr lang="en-US" dirty="0"/>
              <a:t>Response System Type 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shall transmit the Emergency Response System Service Indication On signal with the value of </a:t>
            </a:r>
            <a:r>
              <a:rPr lang="en-US" dirty="0" smtClean="0"/>
              <a:t>True </a:t>
            </a:r>
            <a:r>
              <a:rPr lang="en-US" dirty="0"/>
              <a:t>If one or more of the following DTCs are currently set</a:t>
            </a:r>
          </a:p>
          <a:p>
            <a:endParaRPr lang="en-US" dirty="0" smtClean="0"/>
          </a:p>
          <a:p>
            <a:r>
              <a:rPr lang="en-US" dirty="0" smtClean="0"/>
              <a:t>U3000-41/42/47/49 </a:t>
            </a:r>
            <a:r>
              <a:rPr lang="en-US" dirty="0"/>
              <a:t>General/Internal Failure/Watchdog</a:t>
            </a:r>
            <a:br>
              <a:rPr lang="en-US" dirty="0"/>
            </a:br>
            <a:r>
              <a:rPr lang="en-US" dirty="0"/>
              <a:t>B19DA-16 Replace Backup Power Source - Voltage Below Threshold</a:t>
            </a:r>
            <a:br>
              <a:rPr lang="en-US" dirty="0"/>
            </a:br>
            <a:r>
              <a:rPr lang="en-US" dirty="0"/>
              <a:t>B19DA-4B Backup Power Source – Too high temperature</a:t>
            </a:r>
            <a:br>
              <a:rPr lang="en-US" dirty="0"/>
            </a:br>
            <a:r>
              <a:rPr lang="en-US" dirty="0"/>
              <a:t>B13AA Coaxial Antenna Cell/GPS combined Signal</a:t>
            </a:r>
            <a:br>
              <a:rPr lang="en-US" dirty="0"/>
            </a:br>
            <a:r>
              <a:rPr lang="en-US" dirty="0"/>
              <a:t>B178C Cell phone antenna circuit</a:t>
            </a:r>
            <a:br>
              <a:rPr lang="en-US" dirty="0"/>
            </a:br>
            <a:r>
              <a:rPr lang="en-US" dirty="0"/>
              <a:t>B1346 Cellular Phone Select Service Switch </a:t>
            </a:r>
            <a:br>
              <a:rPr lang="en-US" dirty="0"/>
            </a:br>
            <a:r>
              <a:rPr lang="en-US" dirty="0"/>
              <a:t>U0151-00 Lost Communication with Inflatable Restraint Sensing and Diagnostic Module</a:t>
            </a:r>
          </a:p>
          <a:p>
            <a:r>
              <a:rPr lang="en-US" dirty="0"/>
              <a:t>56B: </a:t>
            </a:r>
            <a:r>
              <a:rPr lang="en-US" dirty="0" err="1"/>
              <a:t>EmerResSystemType</a:t>
            </a:r>
            <a:r>
              <a:rPr lang="en-US" dirty="0"/>
              <a:t> (536)</a:t>
            </a:r>
            <a:br>
              <a:rPr lang="en-US" dirty="0"/>
            </a:br>
            <a:r>
              <a:rPr lang="en-US" dirty="0"/>
              <a:t>4E6: Byte 3 bit 2-Emergency Response System Service Indication On (53A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71532"/>
              </p:ext>
            </p:extLst>
          </p:nvPr>
        </p:nvGraphicFramePr>
        <p:xfrm>
          <a:off x="9784080" y="141208"/>
          <a:ext cx="1270000" cy="110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showAsIcon="1" r:id="rId3" imgW="914400" imgH="792360" progId="Word.Document.12">
                  <p:link updateAutomatic="1"/>
                </p:oleObj>
              </mc:Choice>
              <mc:Fallback>
                <p:oleObj name="Document" showAsIcon="1" r:id="rId3" imgW="914400" imgH="79236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4080" y="141208"/>
                        <a:ext cx="1270000" cy="110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8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Enhanced </a:t>
            </a:r>
            <a:r>
              <a:rPr lang="en-US" dirty="0"/>
              <a:t>DTC Notifications </a:t>
            </a:r>
          </a:p>
        </p:txBody>
      </p:sp>
      <p:pic>
        <p:nvPicPr>
          <p:cNvPr id="4" name="Content Placeholder 3" descr="[TCPXI-29457] [GB][DTC] Emergency Response System Type Flow does not work. - VLM Tracker - Internet Explorer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5" y="1429155"/>
            <a:ext cx="8371623" cy="4535709"/>
          </a:xfrm>
        </p:spPr>
      </p:pic>
      <p:sp>
        <p:nvSpPr>
          <p:cNvPr id="5" name="TextBox 4"/>
          <p:cNvSpPr txBox="1"/>
          <p:nvPr/>
        </p:nvSpPr>
        <p:spPr>
          <a:xfrm>
            <a:off x="8825023" y="1956390"/>
            <a:ext cx="26687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Response System Service Indication On = 01 </a:t>
            </a:r>
            <a:r>
              <a:rPr lang="en-US" dirty="0" smtClean="0"/>
              <a:t>True when some DTC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r>
              <a:rPr lang="en-US" dirty="0" smtClean="0"/>
              <a:t>TCPXI-39473 In</a:t>
            </a:r>
            <a:r>
              <a:rPr lang="en-US" dirty="0"/>
              <a:t> the ECP description, it should be applied both GA and GB.</a:t>
            </a:r>
            <a:br>
              <a:rPr lang="en-US" dirty="0"/>
            </a:br>
            <a:r>
              <a:rPr lang="en-US" dirty="0"/>
              <a:t>However, above DTC lists are only for GA, and there is no GB DTC List. </a:t>
            </a:r>
            <a:br>
              <a:rPr lang="en-US" dirty="0"/>
            </a:br>
            <a:r>
              <a:rPr lang="en-US" dirty="0"/>
              <a:t>So, LGE was not fully implemented GB DTC list for this ECP. 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"/>
              </a:rPr>
              <a:t>TCPXI-25798</a:t>
            </a:r>
            <a:r>
              <a:rPr lang="en-US" dirty="0" smtClean="0"/>
              <a:t> DTC trigger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■ Precondition:</a:t>
            </a:r>
            <a:br>
              <a:rPr lang="en-US" dirty="0"/>
            </a:br>
            <a:r>
              <a:rPr lang="en-US" dirty="0"/>
              <a:t>1. TCP is On.</a:t>
            </a:r>
            <a:br>
              <a:rPr lang="en-US" dirty="0"/>
            </a:br>
            <a:r>
              <a:rPr lang="en-US" dirty="0"/>
              <a:t>2. B13AA-13 DTC set to current.</a:t>
            </a:r>
          </a:p>
          <a:p>
            <a:r>
              <a:rPr lang="en-US" dirty="0"/>
              <a:t>■ Procedure:</a:t>
            </a:r>
            <a:br>
              <a:rPr lang="en-US" dirty="0"/>
            </a:br>
            <a:r>
              <a:rPr lang="en-US" dirty="0"/>
              <a:t>1. Go to </a:t>
            </a:r>
            <a:r>
              <a:rPr lang="en-US" dirty="0" err="1"/>
              <a:t>DRx</a:t>
            </a:r>
            <a:r>
              <a:rPr lang="en-US" dirty="0"/>
              <a:t> mode and ignition key on.</a:t>
            </a:r>
            <a:br>
              <a:rPr lang="en-US" dirty="0"/>
            </a:br>
            <a:r>
              <a:rPr lang="en-US" dirty="0"/>
              <a:t>2. Observe the DTC Triggered message ($533).</a:t>
            </a:r>
          </a:p>
          <a:p>
            <a:r>
              <a:rPr lang="en-US" dirty="0"/>
              <a:t>■ Observation:</a:t>
            </a:r>
            <a:br>
              <a:rPr lang="en-US" dirty="0"/>
            </a:br>
            <a:r>
              <a:rPr lang="en-US" dirty="0"/>
              <a:t>&lt;Expected Result&gt;</a:t>
            </a:r>
            <a:br>
              <a:rPr lang="en-US" dirty="0"/>
            </a:br>
            <a:r>
              <a:rPr lang="en-US" dirty="0"/>
              <a:t>DTC Triggered message is not transmitted.</a:t>
            </a:r>
          </a:p>
          <a:p>
            <a:r>
              <a:rPr lang="en-US" dirty="0"/>
              <a:t>&lt;Actual Result&gt;</a:t>
            </a:r>
            <a:br>
              <a:rPr lang="en-US" dirty="0"/>
            </a:br>
            <a:r>
              <a:rPr lang="en-US" dirty="0"/>
              <a:t>DTC Triggered message is transmitted.</a:t>
            </a:r>
          </a:p>
          <a:p>
            <a:endParaRPr lang="en-US" dirty="0" smtClean="0"/>
          </a:p>
          <a:p>
            <a:r>
              <a:rPr lang="en-US" dirty="0" smtClean="0"/>
              <a:t>(My23) $549</a:t>
            </a:r>
          </a:p>
          <a:p>
            <a:r>
              <a:rPr lang="en-US" dirty="0"/>
              <a:t>$549 only store last status =&gt; </a:t>
            </a:r>
            <a:r>
              <a:rPr lang="en-US" dirty="0" err="1"/>
              <a:t>Drx</a:t>
            </a:r>
            <a:r>
              <a:rPr lang="en-US" dirty="0"/>
              <a:t> to ON =&gt; Clear all value and not give current value until remake DTCs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8652193" cy="73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769692" y="1038571"/>
            <a:ext cx="8686800" cy="42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28650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08902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4874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82880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33401"/>
            <a:ext cx="87038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1200" dirty="0" smtClean="0"/>
          </a:p>
          <a:p>
            <a:r>
              <a:rPr lang="en-US" sz="1200" b="1" dirty="0" smtClean="0"/>
              <a:t>Service$85- </a:t>
            </a:r>
            <a:r>
              <a:rPr lang="en-US" sz="1200" b="1" dirty="0" err="1"/>
              <a:t>ControlDTCSetting</a:t>
            </a:r>
            <a:r>
              <a:rPr lang="en-US" sz="1200" b="1" dirty="0"/>
              <a:t> service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ControlDTCSetting</a:t>
            </a:r>
            <a:r>
              <a:rPr lang="en-US" sz="1200" dirty="0"/>
              <a:t> service shall be used by a client to </a:t>
            </a:r>
            <a:r>
              <a:rPr lang="en-US" sz="1200" u="sng" dirty="0"/>
              <a:t>stop or resume the updating of DTC status bits </a:t>
            </a:r>
            <a:r>
              <a:rPr lang="en-US" sz="1200" dirty="0"/>
              <a:t>in the server(s). </a:t>
            </a:r>
          </a:p>
          <a:p>
            <a:r>
              <a:rPr lang="en-US" sz="1200" u="sng" dirty="0"/>
              <a:t>DTC status bits are reported in the </a:t>
            </a:r>
            <a:r>
              <a:rPr lang="en-US" sz="1200" u="sng" dirty="0" err="1"/>
              <a:t>statusOfDTC</a:t>
            </a:r>
            <a:r>
              <a:rPr lang="en-US" sz="1200" dirty="0"/>
              <a:t> parameter of the positive response to certain sub-functions of </a:t>
            </a:r>
            <a:r>
              <a:rPr lang="en-US" sz="1200" dirty="0" err="1"/>
              <a:t>ReadDTCInformation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altLang="en-US" sz="1200" dirty="0"/>
              <a:t>Service$85 processes in Extended session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Support + NRC $7F</a:t>
            </a:r>
            <a:endParaRPr lang="en-US" altLang="en-US" sz="1200" dirty="0"/>
          </a:p>
          <a:p>
            <a:pPr marL="285750" indent="-285750">
              <a:buFontTx/>
              <a:buChar char="-"/>
            </a:pPr>
            <a:endParaRPr lang="en-US" altLang="en-US" sz="1200" dirty="0"/>
          </a:p>
          <a:p>
            <a:pPr marL="285750" indent="-285750">
              <a:buFontTx/>
              <a:buChar char="-"/>
            </a:pPr>
            <a:endParaRPr lang="en-US" altLang="en-US" sz="1200" dirty="0"/>
          </a:p>
          <a:p>
            <a:pPr marL="285750" indent="-285750">
              <a:buFontTx/>
              <a:buChar char="-"/>
            </a:pPr>
            <a:endParaRPr lang="en-US" altLang="en-US" sz="1200" dirty="0"/>
          </a:p>
          <a:p>
            <a:pPr marL="285750" indent="-285750">
              <a:buFontTx/>
              <a:buChar char="-"/>
            </a:pPr>
            <a:endParaRPr lang="en-US" altLang="en-US" sz="1200" dirty="0"/>
          </a:p>
          <a:p>
            <a:pPr marL="285750" indent="-285750">
              <a:buFontTx/>
              <a:buChar char="-"/>
            </a:pPr>
            <a:endParaRPr lang="en-US" altLang="en-US" sz="1200" dirty="0"/>
          </a:p>
          <a:p>
            <a:pPr marL="285750" lvl="1" indent="-285750">
              <a:buFontTx/>
              <a:buChar char="-"/>
            </a:pPr>
            <a:r>
              <a:rPr lang="en-US" sz="1200" b="1" dirty="0"/>
              <a:t>Ex.1: </a:t>
            </a:r>
          </a:p>
          <a:p>
            <a:pPr lvl="1"/>
            <a:r>
              <a:rPr lang="en-US" sz="1200" dirty="0"/>
              <a:t>+ Send DTC Control Type ~- Off</a:t>
            </a:r>
          </a:p>
          <a:p>
            <a:pPr lvl="1"/>
            <a:r>
              <a:rPr lang="en-US" sz="1200" dirty="0"/>
              <a:t>02 85 02</a:t>
            </a:r>
          </a:p>
          <a:p>
            <a:pPr lvl="1"/>
            <a:r>
              <a:rPr lang="en-US" sz="1200" dirty="0"/>
              <a:t>+ TCP responds</a:t>
            </a:r>
          </a:p>
          <a:p>
            <a:pPr lvl="1"/>
            <a:r>
              <a:rPr lang="en-US" sz="1200" dirty="0"/>
              <a:t>02 C5 02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sz="1200" dirty="0"/>
              <a:t>No DTC report (03 59 02 7B)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endParaRPr lang="en-US" sz="1200" dirty="0"/>
          </a:p>
          <a:p>
            <a:pPr marL="285750" lvl="1" indent="-285750">
              <a:buFontTx/>
              <a:buChar char="-"/>
            </a:pPr>
            <a:r>
              <a:rPr lang="en-US" sz="1200" b="1" dirty="0"/>
              <a:t>Ex.2: </a:t>
            </a:r>
          </a:p>
          <a:p>
            <a:pPr lvl="1"/>
            <a:r>
              <a:rPr lang="en-US" sz="1200" dirty="0"/>
              <a:t>+ Send DTC Control Type ~- On</a:t>
            </a:r>
          </a:p>
          <a:p>
            <a:pPr lvl="1"/>
            <a:r>
              <a:rPr lang="en-US" sz="1200" dirty="0"/>
              <a:t>02 85 01</a:t>
            </a:r>
          </a:p>
          <a:p>
            <a:pPr lvl="1"/>
            <a:r>
              <a:rPr lang="en-US" sz="1200" dirty="0"/>
              <a:t>+ TCP responds</a:t>
            </a:r>
          </a:p>
          <a:p>
            <a:pPr lvl="1"/>
            <a:r>
              <a:rPr lang="en-US" sz="1200" dirty="0"/>
              <a:t>02 C5 01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=&gt; DTC report normally (07 59 02 7B XX </a:t>
            </a:r>
            <a:r>
              <a:rPr lang="en-US" sz="1200" dirty="0" err="1"/>
              <a:t>XX</a:t>
            </a:r>
            <a:r>
              <a:rPr lang="en-US" sz="1200" dirty="0"/>
              <a:t> </a:t>
            </a:r>
            <a:r>
              <a:rPr lang="en-US" sz="1200" dirty="0" err="1"/>
              <a:t>XX</a:t>
            </a:r>
            <a:r>
              <a:rPr lang="en-US" sz="1200" dirty="0"/>
              <a:t> 2B)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82000" y="3292417"/>
            <a:ext cx="1133199" cy="698419"/>
            <a:chOff x="484093" y="3000375"/>
            <a:chExt cx="1133199" cy="698419"/>
          </a:xfrm>
        </p:grpSpPr>
        <p:sp>
          <p:nvSpPr>
            <p:cNvPr id="31" name="Oval 30"/>
            <p:cNvSpPr/>
            <p:nvPr/>
          </p:nvSpPr>
          <p:spPr>
            <a:xfrm>
              <a:off x="953114" y="3000375"/>
              <a:ext cx="226304" cy="22210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092894" y="3222483"/>
              <a:ext cx="0" cy="23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484093" y="3399418"/>
              <a:ext cx="1133199" cy="2993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30188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28650" indent="-231775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1089025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1487488" indent="-28733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1828800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1100" dirty="0">
                  <a:latin typeface="+mn-lt"/>
                  <a:cs typeface="+mn-cs"/>
                </a:rPr>
                <a:t>Success response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08" y="1371601"/>
            <a:ext cx="5739377" cy="1518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08" y="2978098"/>
            <a:ext cx="5739377" cy="770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08" y="3884225"/>
            <a:ext cx="5739377" cy="879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1" y="4801708"/>
            <a:ext cx="5208837" cy="158677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72665" y="2897519"/>
            <a:ext cx="1978225" cy="499876"/>
            <a:chOff x="1076325" y="4642717"/>
            <a:chExt cx="1574556" cy="136710"/>
          </a:xfrm>
        </p:grpSpPr>
        <p:grpSp>
          <p:nvGrpSpPr>
            <p:cNvPr id="25" name="Group 24"/>
            <p:cNvGrpSpPr/>
            <p:nvPr/>
          </p:nvGrpSpPr>
          <p:grpSpPr>
            <a:xfrm>
              <a:off x="1076325" y="4652231"/>
              <a:ext cx="563360" cy="66307"/>
              <a:chOff x="1076325" y="4505325"/>
              <a:chExt cx="563360" cy="6630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076325" y="4505325"/>
                <a:ext cx="196230" cy="66307"/>
              </a:xfrm>
              <a:prstGeom prst="rect">
                <a:avLst/>
              </a:prstGeom>
              <a:noFill/>
              <a:ln w="28575">
                <a:solidFill>
                  <a:srgbClr val="78002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1307289" y="4529869"/>
                <a:ext cx="332396" cy="0"/>
              </a:xfrm>
              <a:prstGeom prst="straightConnector1">
                <a:avLst/>
              </a:prstGeom>
              <a:ln>
                <a:solidFill>
                  <a:srgbClr val="78002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1729738" y="4642717"/>
              <a:ext cx="921143" cy="1367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30188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28650" indent="-231775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1089025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1487488" indent="-28733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1828800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1000" dirty="0">
                  <a:latin typeface="+mn-lt"/>
                  <a:cs typeface="+mn-cs"/>
                </a:rPr>
                <a:t>Sub-function $02: Control type ~-Off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72665" y="4748050"/>
            <a:ext cx="1978225" cy="499876"/>
            <a:chOff x="1076325" y="4642717"/>
            <a:chExt cx="1574556" cy="136710"/>
          </a:xfrm>
        </p:grpSpPr>
        <p:grpSp>
          <p:nvGrpSpPr>
            <p:cNvPr id="40" name="Group 39"/>
            <p:cNvGrpSpPr/>
            <p:nvPr/>
          </p:nvGrpSpPr>
          <p:grpSpPr>
            <a:xfrm>
              <a:off x="1076325" y="4652231"/>
              <a:ext cx="563360" cy="66307"/>
              <a:chOff x="1076325" y="4505325"/>
              <a:chExt cx="563360" cy="6630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76325" y="4505325"/>
                <a:ext cx="196230" cy="66307"/>
              </a:xfrm>
              <a:prstGeom prst="rect">
                <a:avLst/>
              </a:prstGeom>
              <a:noFill/>
              <a:ln w="28575">
                <a:solidFill>
                  <a:srgbClr val="78002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307289" y="4529869"/>
                <a:ext cx="332396" cy="0"/>
              </a:xfrm>
              <a:prstGeom prst="straightConnector1">
                <a:avLst/>
              </a:prstGeom>
              <a:ln>
                <a:solidFill>
                  <a:srgbClr val="78002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729738" y="4642717"/>
              <a:ext cx="921143" cy="1367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30188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28650" indent="-231775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1089025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1487488" indent="-28733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1828800" indent="-2301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en-US" sz="1000" dirty="0">
                  <a:latin typeface="+mn-lt"/>
                  <a:cs typeface="+mn-cs"/>
                </a:rPr>
                <a:t>Sub-function $01: Control type ~-On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1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6509"/>
          </a:xfrm>
        </p:spPr>
        <p:txBody>
          <a:bodyPr/>
          <a:lstStyle/>
          <a:p>
            <a:r>
              <a:rPr lang="en-US" dirty="0"/>
              <a:t>Defect analysis</a:t>
            </a:r>
          </a:p>
        </p:txBody>
      </p:sp>
      <p:pic>
        <p:nvPicPr>
          <p:cNvPr id="4" name="Content Placeholder 3" descr="[TCPXI-30788] 2020 - Internal Electronic Failure DTC is triggered during OnStar calls - VLM Tra - Internet Explorer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99440"/>
            <a:ext cx="8447566" cy="4576855"/>
          </a:xfrm>
        </p:spPr>
      </p:pic>
    </p:spTree>
    <p:extLst>
      <p:ext uri="{BB962C8B-B14F-4D97-AF65-F5344CB8AC3E}">
        <p14:creationId xmlns:p14="http://schemas.microsoft.com/office/powerpoint/2010/main" val="20954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749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Defect analysis</a:t>
            </a:r>
            <a:endParaRPr lang="en-US" dirty="0"/>
          </a:p>
        </p:txBody>
      </p:sp>
      <p:pic>
        <p:nvPicPr>
          <p:cNvPr id="4" name="Content Placeholder 3" descr="[TCPXI-30749] [GB] DID$5104 - U3000-49(Loss of communication with GPS) history status is cleare - Internet Explorer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1" y="1439789"/>
            <a:ext cx="6736233" cy="3649662"/>
          </a:xfrm>
        </p:spPr>
      </p:pic>
      <p:sp>
        <p:nvSpPr>
          <p:cNvPr id="5" name="TextBox 4"/>
          <p:cNvSpPr txBox="1"/>
          <p:nvPr/>
        </p:nvSpPr>
        <p:spPr>
          <a:xfrm>
            <a:off x="7814930" y="1562986"/>
            <a:ext cx="2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DID5104 in ALDL , support some DTC, when DTC check, value of DID 5104 change with mapping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DTC status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Difference between GA and GB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Enhanced </a:t>
            </a:r>
            <a:r>
              <a:rPr lang="en-US" dirty="0"/>
              <a:t>DTC </a:t>
            </a:r>
            <a:r>
              <a:rPr lang="en-US" dirty="0" smtClean="0"/>
              <a:t>Notifications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clear DTC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1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65100"/>
              </p:ext>
            </p:extLst>
          </p:nvPr>
        </p:nvGraphicFramePr>
        <p:xfrm>
          <a:off x="1046480" y="540907"/>
          <a:ext cx="8483600" cy="623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Worksheet" r:id="rId4" imgW="10713688" imgH="8747784" progId="Excel.Sheet.12">
                  <p:embed/>
                </p:oleObj>
              </mc:Choice>
              <mc:Fallback>
                <p:oleObj name="Worksheet" r:id="rId4" imgW="10713688" imgH="87477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480" y="540907"/>
                        <a:ext cx="8483600" cy="623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96753" y="41276"/>
            <a:ext cx="712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2000" b="1" dirty="0"/>
              <a:t> </a:t>
            </a:r>
            <a:r>
              <a:rPr lang="en-US" altLang="ko-KR" sz="2000" b="1" dirty="0" smtClean="0"/>
              <a:t>1</a:t>
            </a:r>
            <a:r>
              <a:rPr lang="en-US" altLang="ko-KR" sz="2000" dirty="0" smtClean="0"/>
              <a:t>. All DTC status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1616" y="3526036"/>
            <a:ext cx="2417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to positive voltage: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r>
              <a:rPr lang="en-US" dirty="0" smtClean="0"/>
              <a:t>Short to ground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496753" y="41276"/>
            <a:ext cx="712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2000" b="1" dirty="0"/>
              <a:t> </a:t>
            </a:r>
            <a:r>
              <a:rPr lang="en-US" altLang="ko-KR" sz="2000" b="1" dirty="0" smtClean="0"/>
              <a:t>1</a:t>
            </a:r>
            <a:r>
              <a:rPr lang="en-US" altLang="ko-KR" sz="2000" dirty="0" smtClean="0"/>
              <a:t>. All DTC status</a:t>
            </a:r>
            <a:endParaRPr lang="ko-KR" alt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43115"/>
              </p:ext>
            </p:extLst>
          </p:nvPr>
        </p:nvGraphicFramePr>
        <p:xfrm>
          <a:off x="1647730" y="641647"/>
          <a:ext cx="8007713" cy="621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Worksheet" r:id="rId4" imgW="10713688" imgH="8747784" progId="Excel.Sheet.12">
                  <p:embed/>
                </p:oleObj>
              </mc:Choice>
              <mc:Fallback>
                <p:oleObj name="Worksheet" r:id="rId4" imgW="10713688" imgH="87477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730" y="641647"/>
                        <a:ext cx="8007713" cy="621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01135"/>
              </p:ext>
            </p:extLst>
          </p:nvPr>
        </p:nvGraphicFramePr>
        <p:xfrm>
          <a:off x="1295401" y="496889"/>
          <a:ext cx="9580563" cy="4454405"/>
        </p:xfrm>
        <a:graphic>
          <a:graphicData uri="http://schemas.openxmlformats.org/drawingml/2006/table">
            <a:tbl>
              <a:tblPr/>
              <a:tblGrid>
                <a:gridCol w="1058863"/>
                <a:gridCol w="4222750"/>
                <a:gridCol w="4298950"/>
              </a:tblGrid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Code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DTCs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Status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U007B-00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(0xC07B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Control Module Communication CAN Bus 5 Off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HS disconnect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U0422-00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(0xC422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Body Control Module 1 Enabled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(GEM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to BCM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U0418-00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(0xC418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Brake System Control Module 1 (GEM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U0401-00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(0xC401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Engine Control Module Enabled (GEM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U0423-00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(0xC423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Instrument Panel Cluster (GEM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U0452-00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(0xC452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SDM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U0402-00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(0xC402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Transmission Control Module Enabled (GEM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U1960-00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(0xD960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Key Table Not Provisioned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MEC = 00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U1961-92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(0xD961 – 0x92)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Security Peripheral Performance – Performance or Incorrect Operation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Check the variable that stores the security peripheral error (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dev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test environment only)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U1962-00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(0xD962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Unable To Authenticate Serial Data Message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Incorrectly sending the code value in MAC Message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CFC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U053B-00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(0xC53B – 0x00)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Invalid Data Received From EOCM 1 (GB Only)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When an incorrect signal comes 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8F9"/>
                    </a:solidFill>
                  </a:tcPr>
                </a:tc>
              </a:tr>
            </a:tbl>
          </a:graphicData>
        </a:graphic>
      </p:graphicFrame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96753" y="41276"/>
            <a:ext cx="712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2000" b="1" dirty="0"/>
              <a:t> </a:t>
            </a:r>
            <a:r>
              <a:rPr lang="en-US" altLang="ko-KR" sz="2000" b="1" dirty="0" smtClean="0"/>
              <a:t>1</a:t>
            </a:r>
            <a:r>
              <a:rPr lang="en-US" altLang="ko-KR" sz="2000" dirty="0" smtClean="0"/>
              <a:t>. All DTC status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70861" y="5145437"/>
            <a:ext cx="80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check supported DTC, check at ALDL, GB DTC sheet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1151923" y="19050"/>
            <a:ext cx="7124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indent="0"/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2. </a:t>
            </a:r>
            <a:r>
              <a:rPr lang="en-US" sz="2000" dirty="0"/>
              <a:t>Difference between GA and </a:t>
            </a:r>
            <a:r>
              <a:rPr lang="en-US" sz="2000" dirty="0" smtClean="0"/>
              <a:t>GB </a:t>
            </a:r>
            <a:endParaRPr lang="en-US" sz="2000" dirty="0"/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405732" y="488951"/>
            <a:ext cx="962183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Gulim" panose="020B0600000101010101" pitchFamily="34" charset="-127"/>
              <a:buAutoNum type="arabicPeriod" startAt="5"/>
            </a:pPr>
            <a:endParaRPr lang="en-US" altLang="ko-KR" sz="18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Gulim" panose="020B0600000101010101" pitchFamily="34" charset="-127"/>
              <a:buAutoNum type="arabicPeriod" startAt="5"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5124" name="직사각형 6"/>
          <p:cNvSpPr>
            <a:spLocks noChangeArrowheads="1"/>
          </p:cNvSpPr>
          <p:nvPr/>
        </p:nvSpPr>
        <p:spPr bwMode="auto">
          <a:xfrm>
            <a:off x="1511301" y="954089"/>
            <a:ext cx="9148763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1. DTC Code, DTC Name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→ The DTC Code that differentiates the DTC has been changed.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→ Same DTC but DTC Name changed</a:t>
            </a:r>
            <a:r>
              <a:rPr lang="en-US" dirty="0"/>
              <a:t>.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endParaRPr lang="en-US" altLang="ko-KR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endParaRPr lang="en-US" altLang="ko-KR" b="1" dirty="0" smtClean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altLang="ko-KR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 U-code DTC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→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Compared to the existing GA, U-code increase and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occurrence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5000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method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are partially changed</a:t>
            </a:r>
          </a:p>
        </p:txBody>
      </p:sp>
      <p:pic>
        <p:nvPicPr>
          <p:cNvPr id="512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9" y="1887538"/>
            <a:ext cx="31718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1882776"/>
            <a:ext cx="31718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218113" y="1993900"/>
            <a:ext cx="781050" cy="319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512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902076"/>
            <a:ext cx="23860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740151"/>
            <a:ext cx="238601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6" y="4027488"/>
            <a:ext cx="238601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4" y="3868738"/>
            <a:ext cx="237807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436939"/>
            <a:ext cx="23876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6" y="3278188"/>
            <a:ext cx="237807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3706814"/>
            <a:ext cx="238601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6" y="3122614"/>
            <a:ext cx="23860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TextBox 12"/>
          <p:cNvSpPr txBox="1">
            <a:spLocks noChangeArrowheads="1"/>
          </p:cNvSpPr>
          <p:nvPr/>
        </p:nvSpPr>
        <p:spPr bwMode="auto">
          <a:xfrm>
            <a:off x="2132013" y="5981700"/>
            <a:ext cx="1681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GA U-code</a:t>
            </a:r>
            <a:endParaRPr lang="ko-KR" altLang="en-US" b="1">
              <a:solidFill>
                <a:srgbClr val="000000"/>
              </a:solidFill>
            </a:endParaRPr>
          </a:p>
        </p:txBody>
      </p:sp>
      <p:sp>
        <p:nvSpPr>
          <p:cNvPr id="5137" name="TextBox 17"/>
          <p:cNvSpPr txBox="1">
            <a:spLocks noChangeArrowheads="1"/>
          </p:cNvSpPr>
          <p:nvPr/>
        </p:nvSpPr>
        <p:spPr bwMode="auto">
          <a:xfrm>
            <a:off x="5384801" y="5962650"/>
            <a:ext cx="167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GB U-code</a:t>
            </a:r>
            <a:endParaRPr lang="ko-KR" altLang="en-US" b="1">
              <a:solidFill>
                <a:srgbClr val="000000"/>
              </a:solidFill>
            </a:endParaRPr>
          </a:p>
        </p:txBody>
      </p:sp>
      <p:sp>
        <p:nvSpPr>
          <p:cNvPr id="5138" name="TextBox 18"/>
          <p:cNvSpPr txBox="1">
            <a:spLocks noChangeArrowheads="1"/>
          </p:cNvSpPr>
          <p:nvPr/>
        </p:nvSpPr>
        <p:spPr bwMode="auto">
          <a:xfrm>
            <a:off x="8734426" y="5962650"/>
            <a:ext cx="167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rgbClr val="000000"/>
                </a:solidFill>
              </a:rPr>
              <a:t>GEM U-code</a:t>
            </a:r>
            <a:endParaRPr lang="ko-KR" altLang="en-US" b="1">
              <a:solidFill>
                <a:srgbClr val="000000"/>
              </a:solidFill>
            </a:endParaRPr>
          </a:p>
        </p:txBody>
      </p:sp>
      <p:pic>
        <p:nvPicPr>
          <p:cNvPr id="5139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446338"/>
            <a:ext cx="31829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1" y="2446338"/>
            <a:ext cx="31797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5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209675" y="20639"/>
            <a:ext cx="7124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marL="0" indent="0"/>
            <a:r>
              <a:rPr lang="en-US" sz="2000" dirty="0" smtClean="0"/>
              <a:t>2.Difference </a:t>
            </a:r>
            <a:r>
              <a:rPr lang="en-US" sz="2000" dirty="0"/>
              <a:t>between GA and GB/GEM </a:t>
            </a:r>
          </a:p>
        </p:txBody>
      </p:sp>
      <p:sp>
        <p:nvSpPr>
          <p:cNvPr id="8196" name="직사각형 6"/>
          <p:cNvSpPr>
            <a:spLocks noChangeArrowheads="1"/>
          </p:cNvSpPr>
          <p:nvPr/>
        </p:nvSpPr>
        <p:spPr bwMode="auto">
          <a:xfrm>
            <a:off x="1447400" y="610612"/>
            <a:ext cx="91487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4. ATT – Reports &amp; Module Info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Current, History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표기법</a:t>
            </a:r>
            <a:endParaRPr lang="en-US" altLang="ko-KR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→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History(2)</a:t>
            </a:r>
          </a:p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Unlike GA, in case of GB/GEM, history changes after going through VCP, TCP reboot or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DRx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(Check of 1Bit is canceled.)</a:t>
            </a:r>
          </a:p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Unlike GA, in the case of GB/GEM, history changes after going through VCP, TCP reboot or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DRx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FFFFFF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(Check of 1Bit is canceled.)</a:t>
            </a:r>
          </a:p>
        </p:txBody>
      </p:sp>
      <p:pic>
        <p:nvPicPr>
          <p:cNvPr id="819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3067050"/>
            <a:ext cx="4486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890838"/>
            <a:ext cx="44767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1" y="4568825"/>
            <a:ext cx="4468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381500"/>
            <a:ext cx="44767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3360738" y="3463925"/>
            <a:ext cx="1104900" cy="749300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6794500" y="2825750"/>
            <a:ext cx="3714750" cy="2076450"/>
          </a:xfrm>
          <a:prstGeom prst="wedgeRectCallout">
            <a:avLst>
              <a:gd name="adj1" fmla="val -66440"/>
              <a:gd name="adj2" fmla="val -40760"/>
            </a:avLst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ko-KR" sz="2000" b="1" dirty="0"/>
              <a:t>&lt; 1Bit</a:t>
            </a:r>
            <a:r>
              <a:rPr lang="ko-KR" altLang="en-US" sz="2000" b="1" dirty="0"/>
              <a:t>의 의미 </a:t>
            </a:r>
            <a:r>
              <a:rPr lang="en-US" altLang="ko-KR" sz="2000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sz="1300" b="1" dirty="0"/>
              <a:t>1Bit</a:t>
            </a:r>
            <a:r>
              <a:rPr lang="ko-KR" altLang="en-US" sz="1300" b="1" dirty="0"/>
              <a:t>의 경우 </a:t>
            </a:r>
            <a:r>
              <a:rPr lang="en-US" altLang="ko-KR" sz="1300" b="1" dirty="0"/>
              <a:t>Cycle</a:t>
            </a:r>
            <a:r>
              <a:rPr lang="ko-KR" altLang="en-US" sz="1300" b="1" dirty="0"/>
              <a:t>을 의미하는 </a:t>
            </a:r>
            <a:r>
              <a:rPr lang="en-US" altLang="ko-KR" sz="1300" b="1" dirty="0"/>
              <a:t>Bit</a:t>
            </a:r>
            <a:r>
              <a:rPr lang="ko-KR" altLang="en-US" sz="1300" b="1" dirty="0"/>
              <a:t>로 현재의 </a:t>
            </a:r>
            <a:r>
              <a:rPr lang="en-US" altLang="ko-KR" sz="1300" b="1" dirty="0"/>
              <a:t>Cycle</a:t>
            </a:r>
            <a:r>
              <a:rPr lang="ko-KR" altLang="en-US" sz="1300" b="1" dirty="0"/>
              <a:t>에서 발생한 </a:t>
            </a:r>
            <a:r>
              <a:rPr lang="en-US" altLang="ko-KR" sz="1300" b="1" dirty="0"/>
              <a:t>History</a:t>
            </a:r>
            <a:r>
              <a:rPr lang="ko-KR" altLang="en-US" sz="1300" b="1" dirty="0"/>
              <a:t>인지 아닌지 </a:t>
            </a:r>
            <a:r>
              <a:rPr lang="en-US" altLang="ko-KR" sz="1300" b="1" dirty="0"/>
              <a:t>Check</a:t>
            </a:r>
            <a:r>
              <a:rPr lang="en-US" altLang="ko-KR" sz="1300" dirty="0"/>
              <a:t>.</a:t>
            </a:r>
          </a:p>
          <a:p>
            <a:pPr algn="ctr"/>
            <a:r>
              <a:rPr lang="vi-VN" sz="1200" dirty="0"/>
              <a:t/>
            </a:r>
            <a:br>
              <a:rPr lang="vi-VN" sz="1200" dirty="0"/>
            </a:br>
            <a:r>
              <a:rPr lang="vi-VN" sz="1200" dirty="0"/>
              <a:t>Trong trường hợp 1 bit, đó là một bit có nghĩa là chu kỳ và kiểm tra xem nó có xảy ra trong chu kỳ hiện tại hay không.</a:t>
            </a:r>
            <a:endParaRPr lang="en-US" altLang="ko-KR" sz="1200" dirty="0"/>
          </a:p>
          <a:p>
            <a:pPr algn="ctr"/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047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240" y="430841"/>
            <a:ext cx="10058400" cy="65667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Validation Enable</a:t>
            </a:r>
            <a:r>
              <a:rPr lang="en-US" sz="2800" dirty="0"/>
              <a:t>/ Disable DTC </a:t>
            </a:r>
            <a:r>
              <a:rPr lang="en-US" sz="2800" dirty="0" err="1"/>
              <a:t>config</a:t>
            </a:r>
            <a:r>
              <a:rPr lang="en-US" sz="2800" dirty="0"/>
              <a:t> flag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229107" y="4095847"/>
            <a:ext cx="56769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da-DK" dirty="0" smtClean="0"/>
              <a:t>When false DTC will be disable =&gt; teltale green, not DTC indication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config</a:t>
            </a:r>
            <a:r>
              <a:rPr lang="en-US" dirty="0" smtClean="0"/>
              <a:t>: check </a:t>
            </a:r>
            <a:r>
              <a:rPr lang="en-US" dirty="0"/>
              <a:t>ALDL sheet DID, $48B6 </a:t>
            </a:r>
            <a:r>
              <a:rPr lang="en-US" dirty="0" err="1" smtClean="0"/>
              <a:t>fiter</a:t>
            </a:r>
            <a:r>
              <a:rPr lang="en-US" dirty="0" smtClean="0"/>
              <a:t> with </a:t>
            </a:r>
            <a:r>
              <a:rPr lang="en-US" dirty="0"/>
              <a:t>DTC </a:t>
            </a:r>
            <a:r>
              <a:rPr lang="en-US" dirty="0" smtClean="0"/>
              <a:t>code. Beside, $5612</a:t>
            </a:r>
          </a:p>
          <a:p>
            <a:r>
              <a:rPr lang="da-DK" dirty="0"/>
              <a:t/>
            </a:r>
            <a:br>
              <a:rPr lang="da-DK" dirty="0"/>
            </a:br>
            <a:r>
              <a:rPr lang="da-DK" dirty="0"/>
              <a:t> [0]   FALSE</a:t>
            </a:r>
            <a:br>
              <a:rPr lang="da-DK" dirty="0"/>
            </a:br>
            <a:r>
              <a:rPr lang="da-DK" dirty="0"/>
              <a:t> [1]  TRUE 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07" y="1262274"/>
            <a:ext cx="5524656" cy="27235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28" y="1262274"/>
            <a:ext cx="5369379" cy="36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Reports &amp; Module Info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048" y="98425"/>
            <a:ext cx="487362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9" y="1087102"/>
            <a:ext cx="7039189" cy="2460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1143001" y="98425"/>
            <a:ext cx="3895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dirty="0"/>
              <a:t>Read DTC 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17627"/>
              </p:ext>
            </p:extLst>
          </p:nvPr>
        </p:nvGraphicFramePr>
        <p:xfrm>
          <a:off x="439522" y="587349"/>
          <a:ext cx="6896100" cy="596901"/>
        </p:xfrm>
        <a:graphic>
          <a:graphicData uri="http://schemas.openxmlformats.org/drawingml/2006/table">
            <a:tbl>
              <a:tblPr/>
              <a:tblGrid>
                <a:gridCol w="576262"/>
                <a:gridCol w="458788"/>
                <a:gridCol w="619125"/>
                <a:gridCol w="5241925"/>
              </a:tblGrid>
              <a:tr h="231775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Code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DTC Name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U0146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0xC146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0x00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Lost Communication with Central Gateway Module (GB)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25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U0155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0xC155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0x00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3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Gulim" panose="020B0600000101010101" pitchFamily="34" charset="-127"/>
                          <a:ea typeface="Gulim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Loss of Communication with IPC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Gulim" panose="020B0600000101010101" pitchFamily="34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7828" y="3950912"/>
            <a:ext cx="4196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Read current DTCs: 14DA97F1 03 19 02 01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Read history DTCs:  14DA97F1 03 19 02 02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859" y="5113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Ex.2: </a:t>
            </a:r>
          </a:p>
          <a:p>
            <a:pPr lvl="1"/>
            <a:r>
              <a:rPr lang="en-US" sz="1200" dirty="0"/>
              <a:t>+ Request report DTC by </a:t>
            </a:r>
            <a:r>
              <a:rPr lang="en-US" sz="1200" dirty="0" err="1"/>
              <a:t>SttMask</a:t>
            </a:r>
            <a:r>
              <a:rPr lang="en-US" sz="1200" dirty="0"/>
              <a:t>=01</a:t>
            </a:r>
          </a:p>
          <a:p>
            <a:pPr lvl="1"/>
            <a:r>
              <a:rPr lang="en-US" altLang="en-US" sz="1200" dirty="0"/>
              <a:t>03 19 02 01</a:t>
            </a:r>
          </a:p>
          <a:p>
            <a:pPr lvl="1"/>
            <a:r>
              <a:rPr lang="en-US" sz="1200" dirty="0"/>
              <a:t>+ TCP responds successfully (USDT if several DTCs)</a:t>
            </a:r>
            <a:endParaRPr lang="en-US" sz="1200" b="1" dirty="0"/>
          </a:p>
          <a:p>
            <a:pPr lvl="1"/>
            <a:r>
              <a:rPr lang="pl-PL" altLang="en-US" sz="1200" dirty="0"/>
              <a:t>06 59 0</a:t>
            </a:r>
            <a:r>
              <a:rPr lang="en-US" altLang="en-US" sz="1200" dirty="0"/>
              <a:t>2</a:t>
            </a:r>
            <a:r>
              <a:rPr lang="pl-PL" altLang="en-US" sz="1200" dirty="0"/>
              <a:t> 7B 93 46 13 2B</a:t>
            </a:r>
            <a:endParaRPr lang="en-US" altLang="en-US" sz="1200" dirty="0"/>
          </a:p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4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1081</TotalTime>
  <Words>826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굴림</vt:lpstr>
      <vt:lpstr>굴림</vt:lpstr>
      <vt:lpstr>Malgun Gothic</vt:lpstr>
      <vt:lpstr>Malgun Gothic</vt:lpstr>
      <vt:lpstr>Arial</vt:lpstr>
      <vt:lpstr>Calibri</vt:lpstr>
      <vt:lpstr>Calibri Light</vt:lpstr>
      <vt:lpstr>Symbol</vt:lpstr>
      <vt:lpstr>Retrospect</vt:lpstr>
      <vt:lpstr>2_기본 디자인</vt:lpstr>
      <vt:lpstr>3_기본 디자인</vt:lpstr>
      <vt:lpstr>4_기본 디자인</vt:lpstr>
      <vt:lpstr>D:\8._HowTo\Make DTC\GB\GIS-721_V1.0_Emergency Services_5-27-16.docx</vt:lpstr>
      <vt:lpstr>Worksheet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 Enable/ Disable DTC config flag  </vt:lpstr>
      <vt:lpstr>PowerPoint Presentation</vt:lpstr>
      <vt:lpstr>How to clear DTCs</vt:lpstr>
      <vt:lpstr>Enhanced DTC Notifications  Emergency Response System Type Flow </vt:lpstr>
      <vt:lpstr>Enhanced DTC Notifications </vt:lpstr>
      <vt:lpstr> TCPXI-25798 DTC trigger message</vt:lpstr>
      <vt:lpstr>PowerPoint Presentation</vt:lpstr>
      <vt:lpstr>PowerPoint Presentation</vt:lpstr>
      <vt:lpstr>The End</vt:lpstr>
      <vt:lpstr>PowerPoint Presentation</vt:lpstr>
      <vt:lpstr>Defect analysis</vt:lpstr>
      <vt:lpstr>Defect analysis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DTC defects</dc:title>
  <dc:creator>HIEN NGOC QUACH/LGEVH VC VALIDATION TEST(hien.quach@lge.com)</dc:creator>
  <cp:lastModifiedBy>HIEN NGOC QUACH/LGEVH VC VALIDATION TEST(hien.quach@lge.com)</cp:lastModifiedBy>
  <cp:revision>50</cp:revision>
  <dcterms:created xsi:type="dcterms:W3CDTF">2020-07-28T07:03:06Z</dcterms:created>
  <dcterms:modified xsi:type="dcterms:W3CDTF">2020-08-07T09:51:59Z</dcterms:modified>
</cp:coreProperties>
</file>