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ppt" ContentType="application/vnd.ms-powerpoi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7" r:id="rId3"/>
    <p:sldId id="268" r:id="rId4"/>
    <p:sldId id="270" r:id="rId5"/>
    <p:sldId id="273" r:id="rId6"/>
    <p:sldId id="274" r:id="rId7"/>
    <p:sldId id="269" r:id="rId8"/>
    <p:sldId id="271" r:id="rId9"/>
    <p:sldId id="275" r:id="rId10"/>
    <p:sldId id="276" r:id="rId11"/>
    <p:sldId id="279" r:id="rId12"/>
    <p:sldId id="277" r:id="rId13"/>
    <p:sldId id="272"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C2457-1164-4290-B15A-2FDE844B0C72}"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6D9B7-5F2E-4B4D-9438-4DF6F768C5AB}" type="slidenum">
              <a:rPr lang="en-US" smtClean="0"/>
              <a:t>‹#›</a:t>
            </a:fld>
            <a:endParaRPr lang="en-US"/>
          </a:p>
        </p:txBody>
      </p:sp>
    </p:spTree>
    <p:extLst>
      <p:ext uri="{BB962C8B-B14F-4D97-AF65-F5344CB8AC3E}">
        <p14:creationId xmlns:p14="http://schemas.microsoft.com/office/powerpoint/2010/main" val="40072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sz="2800">
                <a:solidFill>
                  <a:schemeClr val="accent1"/>
                </a:solidFill>
                <a:latin typeface="+mj-lt"/>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533400"/>
          </a:xfrm>
        </p:spPr>
        <p:txBody>
          <a:bodyPr/>
          <a:lstStyle>
            <a:lvl1pPr marL="0" indent="0" algn="ctr">
              <a:buNone/>
              <a:defRPr>
                <a:solidFill>
                  <a:schemeClr val="tx1">
                    <a:tint val="75000"/>
                  </a:schemeClr>
                </a:solidFill>
                <a:latin typeface="+mn-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553200"/>
            <a:ext cx="2133600" cy="168275"/>
          </a:xfrm>
        </p:spPr>
        <p:txBody>
          <a:bodyPr/>
          <a:lstStyle>
            <a:lvl1pPr>
              <a:defRPr>
                <a:latin typeface="Arial" pitchFamily="34" charset="0"/>
                <a:cs typeface="Arial" pitchFamily="34" charset="0"/>
              </a:defRPr>
            </a:lvl1pPr>
          </a:lstStyle>
          <a:p>
            <a:fld id="{93D8C8E9-681A-46C7-9341-ACCE1C8C344C}" type="datetime1">
              <a:rPr lang="en-US" smtClean="0"/>
              <a:t>11/9/2018</a:t>
            </a:fld>
            <a:endParaRPr lang="en-US"/>
          </a:p>
        </p:txBody>
      </p:sp>
      <p:sp>
        <p:nvSpPr>
          <p:cNvPr id="5" name="Footer Placeholder 4"/>
          <p:cNvSpPr>
            <a:spLocks noGrp="1"/>
          </p:cNvSpPr>
          <p:nvPr>
            <p:ph type="ftr" sz="quarter" idx="11"/>
          </p:nvPr>
        </p:nvSpPr>
        <p:spPr>
          <a:xfrm>
            <a:off x="3124200" y="6553200"/>
            <a:ext cx="2895600" cy="168275"/>
          </a:xfrm>
          <a:prstGeom prst="rect">
            <a:avLst/>
          </a:prstGeom>
        </p:spPr>
        <p:txBody>
          <a:bodyPr/>
          <a:lstStyle>
            <a:lvl1pPr>
              <a:defRPr>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a:xfrm>
            <a:off x="6553200" y="6553200"/>
            <a:ext cx="2133600" cy="168275"/>
          </a:xfrm>
        </p:spPr>
        <p:txBody>
          <a:bodyPr/>
          <a:lstStyle>
            <a:lvl1pPr>
              <a:defRPr>
                <a:latin typeface="Arial" pitchFamily="34" charset="0"/>
                <a:cs typeface="Arial" pitchFamily="34" charset="0"/>
              </a:defRPr>
            </a:lvl1pPr>
          </a:lstStyle>
          <a:p>
            <a:fld id="{91C8D71F-F4C8-4C0B-980E-7801AA62370C}" type="slidenum">
              <a:rPr lang="en-US" smtClean="0"/>
              <a:pPr/>
              <a:t>‹#›</a:t>
            </a:fld>
            <a:endParaRPr lang="en-US"/>
          </a:p>
        </p:txBody>
      </p:sp>
      <p:sp>
        <p:nvSpPr>
          <p:cNvPr id="7" name="Line 21"/>
          <p:cNvSpPr>
            <a:spLocks noChangeShapeType="1"/>
          </p:cNvSpPr>
          <p:nvPr userDrawn="1"/>
        </p:nvSpPr>
        <p:spPr bwMode="auto">
          <a:xfrm>
            <a:off x="0" y="64531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8" name="Line 21"/>
          <p:cNvSpPr>
            <a:spLocks noChangeShapeType="1"/>
          </p:cNvSpPr>
          <p:nvPr userDrawn="1"/>
        </p:nvSpPr>
        <p:spPr bwMode="gray">
          <a:xfrm>
            <a:off x="0" y="549275"/>
            <a:ext cx="914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latin typeface="Arial" pitchFamily="34" charset="0"/>
              <a:cs typeface="Arial" pitchFamily="34" charset="0"/>
            </a:endParaRPr>
          </a:p>
        </p:txBody>
      </p:sp>
      <p:pic>
        <p:nvPicPr>
          <p:cNvPr id="9" name="Picture 2" descr="C:\Users\lgeuser\Documents\2015\Marketing 2015\0-0. Brand\2. Company Info\New Logo\JPG\LGE_Logo_3D_Tagline(W).png"/>
          <p:cNvPicPr>
            <a:picLocks noChangeAspect="1" noChangeArrowheads="1"/>
          </p:cNvPicPr>
          <p:nvPr userDrawn="1"/>
        </p:nvPicPr>
        <p:blipFill>
          <a:blip r:embed="rId2">
            <a:extLst>
              <a:ext uri="{28A0092B-C50C-407E-A947-70E740481C1C}">
                <a14:useLocalDpi xmlns:a14="http://schemas.microsoft.com/office/drawing/2010/main" val="0"/>
              </a:ext>
            </a:extLst>
          </a:blip>
          <a:srcRect l="17332" t="14700" r="16533" b="32195"/>
          <a:stretch>
            <a:fillRect/>
          </a:stretch>
        </p:blipFill>
        <p:spPr bwMode="auto">
          <a:xfrm>
            <a:off x="8237166" y="36113"/>
            <a:ext cx="795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0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53647"/>
            <a:ext cx="7924800" cy="266306"/>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228600" y="762000"/>
            <a:ext cx="8686800" cy="5562600"/>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98D7A22-7A52-40CC-8169-2F0ECC690524}" type="datetime1">
              <a:rPr lang="en-US" smtClean="0"/>
              <a:t>11/9/2018</a:t>
            </a:fld>
            <a:endParaRPr lang="en-US"/>
          </a:p>
        </p:txBody>
      </p:sp>
      <p:sp>
        <p:nvSpPr>
          <p:cNvPr id="5" name="Footer Placeholder 4"/>
          <p:cNvSpPr>
            <a:spLocks noGrp="1"/>
          </p:cNvSpPr>
          <p:nvPr>
            <p:ph type="ftr" sz="quarter" idx="11"/>
          </p:nvPr>
        </p:nvSpPr>
        <p:spPr>
          <a:xfrm>
            <a:off x="3124200" y="6553200"/>
            <a:ext cx="2895600" cy="1682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045206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838200"/>
            <a:ext cx="4038600" cy="5287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38200"/>
            <a:ext cx="4038600" cy="5287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6FBF8C-8B14-4C74-AB9F-A04D00104D9D}" type="datetime1">
              <a:rPr lang="en-US" smtClean="0"/>
              <a:t>11/9/2018</a:t>
            </a:fld>
            <a:endParaRPr lang="en-US"/>
          </a:p>
        </p:txBody>
      </p:sp>
      <p:sp>
        <p:nvSpPr>
          <p:cNvPr id="6" name="Footer Placeholder 5"/>
          <p:cNvSpPr>
            <a:spLocks noGrp="1"/>
          </p:cNvSpPr>
          <p:nvPr>
            <p:ph type="ftr" sz="quarter" idx="11"/>
          </p:nvPr>
        </p:nvSpPr>
        <p:spPr>
          <a:xfrm>
            <a:off x="3124200" y="6553200"/>
            <a:ext cx="2895600" cy="1682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96558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90600"/>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0362"/>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0362"/>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6E6960-F7A5-40CA-9519-F748CA5C2EEC}" type="datetime1">
              <a:rPr lang="en-US" smtClean="0"/>
              <a:t>11/9/2018</a:t>
            </a:fld>
            <a:endParaRPr lang="en-US"/>
          </a:p>
        </p:txBody>
      </p:sp>
      <p:sp>
        <p:nvSpPr>
          <p:cNvPr id="8" name="Footer Placeholder 7"/>
          <p:cNvSpPr>
            <a:spLocks noGrp="1"/>
          </p:cNvSpPr>
          <p:nvPr>
            <p:ph type="ftr" sz="quarter" idx="11"/>
          </p:nvPr>
        </p:nvSpPr>
        <p:spPr>
          <a:xfrm>
            <a:off x="3124200" y="6553200"/>
            <a:ext cx="2895600" cy="1682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81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E76DB-E581-410F-ACE9-307836CAE8E1}" type="datetime1">
              <a:rPr lang="en-US" smtClean="0"/>
              <a:t>11/9/2018</a:t>
            </a:fld>
            <a:endParaRPr lang="en-US"/>
          </a:p>
        </p:txBody>
      </p:sp>
      <p:sp>
        <p:nvSpPr>
          <p:cNvPr id="4" name="Footer Placeholder 3"/>
          <p:cNvSpPr>
            <a:spLocks noGrp="1"/>
          </p:cNvSpPr>
          <p:nvPr>
            <p:ph type="ftr" sz="quarter" idx="11"/>
          </p:nvPr>
        </p:nvSpPr>
        <p:spPr>
          <a:xfrm>
            <a:off x="3124200" y="6553200"/>
            <a:ext cx="2895600" cy="1682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59156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2B071-D7B6-4857-B14A-0E4997D65ABC}" type="datetime1">
              <a:rPr lang="en-US" smtClean="0"/>
              <a:t>11/9/2018</a:t>
            </a:fld>
            <a:endParaRPr lang="en-US"/>
          </a:p>
        </p:txBody>
      </p:sp>
      <p:sp>
        <p:nvSpPr>
          <p:cNvPr id="3" name="Footer Placeholder 2"/>
          <p:cNvSpPr>
            <a:spLocks noGrp="1"/>
          </p:cNvSpPr>
          <p:nvPr>
            <p:ph type="ftr" sz="quarter" idx="11"/>
          </p:nvPr>
        </p:nvSpPr>
        <p:spPr>
          <a:xfrm>
            <a:off x="3124200" y="6553200"/>
            <a:ext cx="2895600" cy="16827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1C8D71F-F4C8-4C0B-980E-7801AA62370C}" type="slidenum">
              <a:rPr lang="en-US" smtClean="0"/>
              <a:t>‹#›</a:t>
            </a:fld>
            <a:endParaRPr lang="en-US"/>
          </a:p>
        </p:txBody>
      </p:sp>
    </p:spTree>
    <p:extLst>
      <p:ext uri="{BB962C8B-B14F-4D97-AF65-F5344CB8AC3E}">
        <p14:creationId xmlns:p14="http://schemas.microsoft.com/office/powerpoint/2010/main" val="34929310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7772400" cy="282181"/>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599" y="685800"/>
            <a:ext cx="8803903" cy="5638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553200"/>
            <a:ext cx="2133600" cy="16827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0447C1E-744C-4649-B57D-A396E9A4281F}" type="datetime1">
              <a:rPr lang="en-US" smtClean="0"/>
              <a:t>11/9/2018</a:t>
            </a:fld>
            <a:endParaRPr lang="en-US"/>
          </a:p>
        </p:txBody>
      </p:sp>
      <p:sp>
        <p:nvSpPr>
          <p:cNvPr id="6" name="Slide Number Placeholder 5"/>
          <p:cNvSpPr>
            <a:spLocks noGrp="1"/>
          </p:cNvSpPr>
          <p:nvPr>
            <p:ph type="sldNum" sz="quarter" idx="4"/>
          </p:nvPr>
        </p:nvSpPr>
        <p:spPr>
          <a:xfrm>
            <a:off x="3657600" y="6553200"/>
            <a:ext cx="2133600" cy="16827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fld id="{91C8D71F-F4C8-4C0B-980E-7801AA62370C}" type="slidenum">
              <a:rPr lang="en-US" smtClean="0"/>
              <a:pPr/>
              <a:t>‹#›</a:t>
            </a:fld>
            <a:endParaRPr lang="en-US"/>
          </a:p>
        </p:txBody>
      </p:sp>
      <p:sp>
        <p:nvSpPr>
          <p:cNvPr id="7" name="Line 21"/>
          <p:cNvSpPr>
            <a:spLocks noChangeShapeType="1"/>
          </p:cNvSpPr>
          <p:nvPr userDrawn="1"/>
        </p:nvSpPr>
        <p:spPr bwMode="auto">
          <a:xfrm>
            <a:off x="0" y="64531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8" name="Line 21"/>
          <p:cNvSpPr>
            <a:spLocks noChangeShapeType="1"/>
          </p:cNvSpPr>
          <p:nvPr userDrawn="1"/>
        </p:nvSpPr>
        <p:spPr bwMode="gray">
          <a:xfrm>
            <a:off x="0" y="549275"/>
            <a:ext cx="9144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en-US">
              <a:latin typeface="Arial" pitchFamily="34" charset="0"/>
              <a:cs typeface="Arial" pitchFamily="34" charset="0"/>
            </a:endParaRPr>
          </a:p>
        </p:txBody>
      </p:sp>
      <p:pic>
        <p:nvPicPr>
          <p:cNvPr id="9" name="Picture 2" descr="C:\Users\lgeuser\Documents\2015\Marketing 2015\0-0. Brand\2. Company Info\New Logo\JPG\LGE_Logo_3D_Tagline(W).png"/>
          <p:cNvPicPr>
            <a:picLocks noChangeAspect="1" noChangeArrowheads="1"/>
          </p:cNvPicPr>
          <p:nvPr userDrawn="1"/>
        </p:nvPicPr>
        <p:blipFill>
          <a:blip r:embed="rId8">
            <a:extLst>
              <a:ext uri="{28A0092B-C50C-407E-A947-70E740481C1C}">
                <a14:useLocalDpi xmlns:a14="http://schemas.microsoft.com/office/drawing/2010/main" val="0"/>
              </a:ext>
            </a:extLst>
          </a:blip>
          <a:srcRect l="17332" t="14700" r="16533" b="32195"/>
          <a:stretch>
            <a:fillRect/>
          </a:stretch>
        </p:blipFill>
        <p:spPr bwMode="auto">
          <a:xfrm>
            <a:off x="8237166" y="36113"/>
            <a:ext cx="795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23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1"/>
          </a:solidFill>
          <a:latin typeface="+mj-lt"/>
          <a:ea typeface="+mj-ea"/>
          <a:cs typeface="Arial" pitchFamily="34" charset="0"/>
        </a:defRPr>
      </a:lvl1pPr>
    </p:titleStyle>
    <p:bodyStyle>
      <a:lvl1pPr marL="230188" indent="-230188" algn="l" defTabSz="914400" rtl="0" eaLnBrk="1" latinLnBrk="0" hangingPunct="1">
        <a:spcBef>
          <a:spcPct val="20000"/>
        </a:spcBef>
        <a:buFont typeface="Arial" pitchFamily="34" charset="0"/>
        <a:buChar char="•"/>
        <a:defRPr sz="20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Microsoft_PowerPoint_97-2003_Presentation1.ppt"/></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09600" y="1676400"/>
            <a:ext cx="7772400" cy="1470025"/>
          </a:xfrm>
        </p:spPr>
        <p:txBody>
          <a:bodyPr/>
          <a:lstStyle/>
          <a:p>
            <a:pPr eaLnBrk="1" hangingPunct="1"/>
            <a:r>
              <a:rPr lang="en-US" altLang="en-US" dirty="0" smtClean="0"/>
              <a:t>PD-TC Execution</a:t>
            </a:r>
          </a:p>
        </p:txBody>
      </p:sp>
      <p:sp>
        <p:nvSpPr>
          <p:cNvPr id="2" name="TextBox 1"/>
          <p:cNvSpPr txBox="1"/>
          <p:nvPr/>
        </p:nvSpPr>
        <p:spPr>
          <a:xfrm>
            <a:off x="3200400" y="2949476"/>
            <a:ext cx="4038600" cy="2585323"/>
          </a:xfrm>
          <a:prstGeom prst="rect">
            <a:avLst/>
          </a:prstGeom>
          <a:noFill/>
        </p:spPr>
        <p:txBody>
          <a:bodyPr wrap="square" rtlCol="0">
            <a:spAutoFit/>
          </a:bodyPr>
          <a:lstStyle/>
          <a:p>
            <a:r>
              <a:rPr lang="en-US" dirty="0" smtClean="0"/>
              <a:t>1.DID Range Check</a:t>
            </a:r>
          </a:p>
          <a:p>
            <a:r>
              <a:rPr lang="en-US" dirty="0" smtClean="0"/>
              <a:t>2.PID Test</a:t>
            </a:r>
          </a:p>
          <a:p>
            <a:r>
              <a:rPr lang="en-US" dirty="0" smtClean="0"/>
              <a:t>3.CPID Test</a:t>
            </a:r>
          </a:p>
          <a:p>
            <a:r>
              <a:rPr lang="en-US" dirty="0" smtClean="0"/>
              <a:t>4.DPID Test</a:t>
            </a:r>
          </a:p>
          <a:p>
            <a:r>
              <a:rPr lang="en-US" dirty="0" smtClean="0"/>
              <a:t>5.PD Service Test</a:t>
            </a:r>
          </a:p>
          <a:p>
            <a:r>
              <a:rPr lang="en-US" dirty="0" smtClean="0"/>
              <a:t>6.Etc</a:t>
            </a:r>
          </a:p>
          <a:p>
            <a:r>
              <a:rPr lang="en-US" dirty="0" smtClean="0"/>
              <a:t>7.Common</a:t>
            </a:r>
          </a:p>
          <a:p>
            <a:r>
              <a:rPr lang="en-US" dirty="0" smtClean="0"/>
              <a:t>8.Sample test cases</a:t>
            </a:r>
          </a:p>
          <a:p>
            <a:endParaRPr lang="en-US" dirty="0"/>
          </a:p>
        </p:txBody>
      </p:sp>
    </p:spTree>
    <p:extLst>
      <p:ext uri="{BB962C8B-B14F-4D97-AF65-F5344CB8AC3E}">
        <p14:creationId xmlns:p14="http://schemas.microsoft.com/office/powerpoint/2010/main" val="739162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DPID Test (3/3)</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sp>
        <p:nvSpPr>
          <p:cNvPr id="6" name="TextBox 5"/>
          <p:cNvSpPr txBox="1"/>
          <p:nvPr/>
        </p:nvSpPr>
        <p:spPr>
          <a:xfrm>
            <a:off x="228600" y="701457"/>
            <a:ext cx="8593508" cy="6555641"/>
          </a:xfrm>
          <a:prstGeom prst="rect">
            <a:avLst/>
          </a:prstGeom>
          <a:noFill/>
        </p:spPr>
        <p:txBody>
          <a:bodyPr wrap="square" rtlCol="0">
            <a:spAutoFit/>
          </a:bodyPr>
          <a:lstStyle/>
          <a:p>
            <a:pPr marL="285750" indent="-285750">
              <a:buFontTx/>
              <a:buChar char="-"/>
            </a:pPr>
            <a:r>
              <a:rPr lang="en-US" sz="1400" dirty="0"/>
              <a:t>Byte 4-5: PDOP. Dec(Byte4-5)/10 must equal with value displayed in </a:t>
            </a:r>
            <a:r>
              <a:rPr lang="en-US" sz="1400" dirty="0" smtClean="0"/>
              <a:t>ATT/GNSS</a:t>
            </a:r>
            <a:endParaRPr lang="en-US" sz="1400" b="1" dirty="0" smtClean="0"/>
          </a:p>
          <a:p>
            <a:pPr marL="285750" indent="-285750">
              <a:buFontTx/>
              <a:buChar char="-"/>
            </a:pPr>
            <a:r>
              <a:rPr lang="en-US" altLang="en-US" sz="1400" u="sng" dirty="0" smtClean="0"/>
              <a:t>Example:</a:t>
            </a:r>
            <a:r>
              <a:rPr lang="en-US" altLang="en-US" sz="1400" u="sng" dirty="0"/>
              <a:t> </a:t>
            </a:r>
            <a:r>
              <a:rPr lang="en-US" sz="1400" dirty="0" smtClean="0"/>
              <a:t>DIAG_AC286</a:t>
            </a:r>
          </a:p>
          <a:p>
            <a:pPr marL="285750" indent="-285750">
              <a:buFontTx/>
              <a:buChar char="-"/>
            </a:pPr>
            <a:endParaRPr lang="en-US" sz="1400" b="1" dirty="0" smtClean="0"/>
          </a:p>
          <a:p>
            <a:r>
              <a:rPr lang="en-US" sz="1400" b="1" dirty="0" smtClean="0"/>
              <a:t>4</a:t>
            </a:r>
            <a:r>
              <a:rPr lang="en-US" sz="1400" b="1" dirty="0"/>
              <a:t>. DPID $15:</a:t>
            </a:r>
          </a:p>
          <a:p>
            <a:pPr marL="285750" indent="-285750">
              <a:buFontTx/>
              <a:buChar char="-"/>
            </a:pPr>
            <a:r>
              <a:rPr lang="en-US" sz="1400" dirty="0"/>
              <a:t>Byte 0~3: Longitude. Dec(Byte 0~3)/3600000 must equal with value displayed in ATT/GNSS</a:t>
            </a:r>
          </a:p>
          <a:p>
            <a:pPr marL="285750" indent="-285750">
              <a:buFontTx/>
              <a:buChar char="-"/>
            </a:pPr>
            <a:r>
              <a:rPr lang="en-US" sz="1400" dirty="0"/>
              <a:t>Byte 4-5: HDOP</a:t>
            </a:r>
          </a:p>
          <a:p>
            <a:pPr marL="1200150" lvl="2" indent="-285750">
              <a:buFont typeface="Arial" panose="020B0604020202020204" pitchFamily="34" charset="0"/>
              <a:buChar char="•"/>
            </a:pPr>
            <a:r>
              <a:rPr lang="en-US" sz="1400" dirty="0"/>
              <a:t>Invalid GPS: Current HDOP=50</a:t>
            </a:r>
          </a:p>
          <a:p>
            <a:pPr marL="1200150" lvl="2" indent="-285750">
              <a:buFont typeface="Arial" panose="020B0604020202020204" pitchFamily="34" charset="0"/>
              <a:buChar char="•"/>
            </a:pPr>
            <a:r>
              <a:rPr lang="en-US" sz="1400" dirty="0"/>
              <a:t>Valid GPS: Current </a:t>
            </a:r>
            <a:r>
              <a:rPr lang="en-US" sz="1400" dirty="0" smtClean="0"/>
              <a:t>HDOP=0.5</a:t>
            </a:r>
            <a:endParaRPr lang="en-US" sz="1400" dirty="0"/>
          </a:p>
          <a:p>
            <a:pPr marL="285750" lvl="2" indent="-285750">
              <a:buFontTx/>
              <a:buChar char="-"/>
            </a:pPr>
            <a:r>
              <a:rPr lang="en-US" altLang="en-US" sz="1400" u="sng" dirty="0"/>
              <a:t>Example:</a:t>
            </a:r>
            <a:r>
              <a:rPr lang="en-US" altLang="en-US" sz="1400" dirty="0"/>
              <a:t> </a:t>
            </a:r>
            <a:r>
              <a:rPr lang="en-US" sz="1400" dirty="0" smtClean="0"/>
              <a:t>DIAG_AC287</a:t>
            </a:r>
            <a:endParaRPr lang="en-US" sz="1400" dirty="0"/>
          </a:p>
          <a:p>
            <a:endParaRPr lang="en-US" sz="1400" b="1" dirty="0" smtClean="0"/>
          </a:p>
          <a:p>
            <a:r>
              <a:rPr lang="en-US" sz="1400" b="1" dirty="0" smtClean="0"/>
              <a:t>5</a:t>
            </a:r>
            <a:r>
              <a:rPr lang="en-US" sz="1400" b="1" dirty="0"/>
              <a:t>. DPID $16:</a:t>
            </a:r>
          </a:p>
          <a:p>
            <a:pPr marL="285750" indent="-285750">
              <a:buFontTx/>
              <a:buChar char="-"/>
            </a:pPr>
            <a:r>
              <a:rPr lang="en-US" sz="1400" dirty="0"/>
              <a:t>Byte 0: Check signal strength (</a:t>
            </a:r>
            <a:r>
              <a:rPr lang="en-US" sz="1400" dirty="0" err="1"/>
              <a:t>enm_sigqualstrg</a:t>
            </a:r>
            <a:r>
              <a:rPr lang="en-US" sz="1400" dirty="0"/>
              <a:t>): Combine read value with Conversion value in ALDL/”Protocol Related” sheet then compare to value displayed in ATT/NAD/RSSI</a:t>
            </a:r>
          </a:p>
          <a:p>
            <a:pPr marL="285750" indent="-285750">
              <a:buFontTx/>
              <a:buChar char="-"/>
            </a:pPr>
            <a:r>
              <a:rPr lang="en-US" sz="1400" dirty="0"/>
              <a:t>Byte 1: Check Call Mode and Free Band control (</a:t>
            </a:r>
            <a:r>
              <a:rPr lang="en-US" sz="1400" dirty="0" err="1"/>
              <a:t>enm_frequencybandcontrol</a:t>
            </a:r>
            <a:r>
              <a:rPr lang="en-US" sz="1400" dirty="0"/>
              <a:t>): Combine read value with Conversion value in ALDL/”Protocol Related” sheet then compare to value displayed in ATT/NAD/Service available</a:t>
            </a:r>
          </a:p>
          <a:p>
            <a:pPr marL="285750" indent="-285750">
              <a:buFontTx/>
              <a:buChar char="-"/>
            </a:pPr>
            <a:r>
              <a:rPr lang="en-US" sz="1400" dirty="0"/>
              <a:t>Byte 2~4: Check current PLMN (MCC &amp; MNC)</a:t>
            </a:r>
          </a:p>
          <a:p>
            <a:pPr marL="285750" indent="-285750">
              <a:buFontTx/>
              <a:buChar char="-"/>
            </a:pPr>
            <a:r>
              <a:rPr lang="en-US" sz="1400" dirty="0"/>
              <a:t>Byte 5: Check call status Indicator (</a:t>
            </a:r>
            <a:r>
              <a:rPr lang="en-US" sz="1400" dirty="0" err="1"/>
              <a:t>enm_callstatindic</a:t>
            </a:r>
            <a:r>
              <a:rPr lang="en-US" sz="1400" dirty="0"/>
              <a:t>) Combine read value with Conversion value in ALDL/”Protocol Related” sheet then compare to value displayed in OCC or call </a:t>
            </a:r>
            <a:r>
              <a:rPr lang="en-US" sz="1400" dirty="0" smtClean="0"/>
              <a:t>status</a:t>
            </a:r>
            <a:endParaRPr lang="en-US" sz="1400" dirty="0"/>
          </a:p>
          <a:p>
            <a:pPr marL="285750" lvl="2" indent="-285750">
              <a:buFontTx/>
              <a:buChar char="-"/>
            </a:pPr>
            <a:r>
              <a:rPr lang="en-US" altLang="en-US" sz="1400" u="sng" dirty="0"/>
              <a:t>Example:</a:t>
            </a:r>
            <a:r>
              <a:rPr lang="en-US" altLang="en-US" sz="1400" dirty="0"/>
              <a:t> </a:t>
            </a:r>
            <a:r>
              <a:rPr lang="en-US" sz="1400" dirty="0" smtClean="0"/>
              <a:t>DIAG_AC288</a:t>
            </a:r>
            <a:endParaRPr lang="en-US" sz="1400" dirty="0"/>
          </a:p>
          <a:p>
            <a:endParaRPr lang="en-US" sz="1400" b="1" dirty="0" smtClean="0"/>
          </a:p>
          <a:p>
            <a:r>
              <a:rPr lang="en-US" sz="1400" b="1" dirty="0" smtClean="0"/>
              <a:t>6. </a:t>
            </a:r>
            <a:r>
              <a:rPr lang="en-US" sz="1400" b="1" dirty="0"/>
              <a:t>DPID $</a:t>
            </a:r>
            <a:r>
              <a:rPr lang="en-US" sz="1400" b="1" dirty="0" smtClean="0"/>
              <a:t>17:</a:t>
            </a:r>
            <a:endParaRPr lang="en-US" sz="1400" b="1" dirty="0"/>
          </a:p>
          <a:p>
            <a:pPr marL="285750" indent="-285750">
              <a:buFontTx/>
              <a:buChar char="-"/>
            </a:pPr>
            <a:r>
              <a:rPr lang="en-US" sz="1400" dirty="0" smtClean="0"/>
              <a:t>Byte 3 bit 0: Check MDM reset by SW Watchdog (history)</a:t>
            </a:r>
          </a:p>
          <a:p>
            <a:pPr marL="285750" indent="-285750">
              <a:buFontTx/>
              <a:buChar char="-"/>
            </a:pPr>
            <a:r>
              <a:rPr lang="en-US" sz="1400" dirty="0"/>
              <a:t>Cannot test: Reset by Cranking, MDM CPU Watchdog, MICOM reset by MICOM HW Watchdog, MICOM external Watchdog</a:t>
            </a:r>
            <a:endParaRPr lang="en-US" sz="1400" dirty="0" smtClean="0"/>
          </a:p>
          <a:p>
            <a:pPr marL="285750" lvl="2" indent="-285750">
              <a:buFontTx/>
              <a:buChar char="-"/>
            </a:pPr>
            <a:r>
              <a:rPr lang="en-US" altLang="en-US" sz="1400" u="sng" dirty="0"/>
              <a:t>Example:</a:t>
            </a:r>
            <a:r>
              <a:rPr lang="en-US" altLang="en-US" sz="1400" dirty="0"/>
              <a:t> </a:t>
            </a:r>
            <a:r>
              <a:rPr lang="en-US" sz="1400" dirty="0" smtClean="0"/>
              <a:t>DIAG_AC296</a:t>
            </a:r>
            <a:endParaRPr lang="en-US" sz="1400" dirty="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endParaRPr lang="en-US" sz="1400" dirty="0"/>
          </a:p>
        </p:txBody>
      </p:sp>
    </p:spTree>
    <p:extLst>
      <p:ext uri="{BB962C8B-B14F-4D97-AF65-F5344CB8AC3E}">
        <p14:creationId xmlns:p14="http://schemas.microsoft.com/office/powerpoint/2010/main" val="1184705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PD Service Test</a:t>
            </a:r>
            <a:r>
              <a:rPr lang="en-US" altLang="en-US" dirty="0" smtClean="0"/>
              <a:t> (1/1)</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sp>
        <p:nvSpPr>
          <p:cNvPr id="6" name="TextBox 5"/>
          <p:cNvSpPr txBox="1"/>
          <p:nvPr/>
        </p:nvSpPr>
        <p:spPr>
          <a:xfrm>
            <a:off x="228600" y="950893"/>
            <a:ext cx="8593508" cy="5047536"/>
          </a:xfrm>
          <a:prstGeom prst="rect">
            <a:avLst/>
          </a:prstGeom>
          <a:noFill/>
        </p:spPr>
        <p:txBody>
          <a:bodyPr wrap="square" rtlCol="0">
            <a:spAutoFit/>
          </a:bodyPr>
          <a:lstStyle/>
          <a:p>
            <a:pPr marL="285750" indent="-285750">
              <a:buFontTx/>
              <a:buChar char="-"/>
            </a:pPr>
            <a:r>
              <a:rPr lang="en-US" sz="1400" dirty="0" smtClean="0"/>
              <a:t>DID $04:</a:t>
            </a:r>
          </a:p>
          <a:p>
            <a:pPr marL="1200150" lvl="2" indent="-285750">
              <a:buFont typeface="Arial" panose="020B0604020202020204" pitchFamily="34" charset="0"/>
              <a:buChar char="•"/>
            </a:pPr>
            <a:r>
              <a:rPr lang="en-US" sz="1400" dirty="0" smtClean="0"/>
              <a:t>Byte 0</a:t>
            </a:r>
            <a:r>
              <a:rPr lang="en-US" sz="1400" dirty="0"/>
              <a:t>: DTC Ignition Cycle History Counter </a:t>
            </a:r>
            <a:r>
              <a:rPr lang="en-US" sz="1400" dirty="0" smtClean="0"/>
              <a:t>(Maximum) to clear DTC</a:t>
            </a:r>
          </a:p>
          <a:p>
            <a:pPr marL="1200150" lvl="2" indent="-285750">
              <a:buFont typeface="Arial" panose="020B0604020202020204" pitchFamily="34" charset="0"/>
              <a:buChar char="•"/>
            </a:pPr>
            <a:r>
              <a:rPr lang="en-US" sz="1400" dirty="0" smtClean="0"/>
              <a:t>Byte 1: Counter= 00 (DTC) or Counter increase by 1 until reach Maximum value as Byte 0</a:t>
            </a:r>
          </a:p>
          <a:p>
            <a:pPr marL="285750" lvl="2" indent="-285750">
              <a:buFontTx/>
              <a:buChar char="-"/>
            </a:pPr>
            <a:endParaRPr lang="en-US" sz="1400" dirty="0" smtClean="0"/>
          </a:p>
          <a:p>
            <a:pPr marL="285750" lvl="2" indent="-285750">
              <a:buFontTx/>
              <a:buChar char="-"/>
            </a:pPr>
            <a:r>
              <a:rPr lang="en-US" sz="1400" dirty="0" smtClean="0"/>
              <a:t>101 FE 02 10 02: Disable all DTCs (no check DTCs when this request has been kept)</a:t>
            </a:r>
          </a:p>
          <a:p>
            <a:pPr marL="0" lvl="2"/>
            <a:r>
              <a:rPr lang="en-US" sz="1400" dirty="0" smtClean="0"/>
              <a:t>       101 FE 02 10 03: Enable DTC during </a:t>
            </a:r>
            <a:r>
              <a:rPr lang="en-US" sz="1400" dirty="0" err="1" smtClean="0"/>
              <a:t>DevCtrl</a:t>
            </a:r>
            <a:endParaRPr lang="en-US" sz="1400" dirty="0" smtClean="0"/>
          </a:p>
          <a:p>
            <a:pPr marL="0" lvl="2"/>
            <a:r>
              <a:rPr lang="en-US" sz="1400" dirty="0" smtClean="0"/>
              <a:t>       101 FE 02 10 04: Wake up link</a:t>
            </a:r>
          </a:p>
          <a:p>
            <a:pPr marL="285750" lvl="2" indent="-285750">
              <a:buFontTx/>
              <a:buChar char="-"/>
            </a:pPr>
            <a:r>
              <a:rPr lang="en-US" sz="1400" dirty="0" smtClean="0"/>
              <a:t>101 FE 01 28: Disable Normal Communication (same as $10 $02). Restriction: Speed &lt;3kph, ERA= false</a:t>
            </a:r>
          </a:p>
          <a:p>
            <a:pPr marL="285750" lvl="2" indent="-285750">
              <a:buFontTx/>
              <a:buChar char="-"/>
            </a:pPr>
            <a:r>
              <a:rPr lang="en-US" sz="1400" dirty="0" smtClean="0"/>
              <a:t>101 FE 01 A2: Response $E2 XX (XX: Programmed state 10.16_2)</a:t>
            </a:r>
          </a:p>
          <a:p>
            <a:pPr marL="285750" lvl="2" indent="-285750">
              <a:buFontTx/>
              <a:buChar char="-"/>
            </a:pPr>
            <a:r>
              <a:rPr lang="en-US" sz="1400" dirty="0" smtClean="0"/>
              <a:t>101  FE 02 A5 01: Initiate request programming mode</a:t>
            </a:r>
          </a:p>
          <a:p>
            <a:pPr marL="285750" lvl="2" indent="-285750">
              <a:buFontTx/>
              <a:buChar char="-"/>
            </a:pPr>
            <a:r>
              <a:rPr lang="en-US" sz="1400" dirty="0" smtClean="0"/>
              <a:t>101  </a:t>
            </a:r>
            <a:r>
              <a:rPr lang="en-US" sz="1400" dirty="0"/>
              <a:t>FE 02 A5 </a:t>
            </a:r>
            <a:r>
              <a:rPr lang="en-US" sz="1400" dirty="0" smtClean="0"/>
              <a:t>02: Initiate </a:t>
            </a:r>
            <a:r>
              <a:rPr lang="en-US" sz="1400" dirty="0"/>
              <a:t>request </a:t>
            </a:r>
            <a:r>
              <a:rPr lang="en-US" sz="1400" dirty="0" smtClean="0"/>
              <a:t>programming mode (High speed)</a:t>
            </a:r>
          </a:p>
          <a:p>
            <a:pPr marL="285750" lvl="2" indent="-285750">
              <a:buFontTx/>
              <a:buChar char="-"/>
            </a:pPr>
            <a:r>
              <a:rPr lang="en-US" sz="1400" dirty="0"/>
              <a:t>101  FE 02 A5 </a:t>
            </a:r>
            <a:r>
              <a:rPr lang="en-US" sz="1400" dirty="0" smtClean="0"/>
              <a:t>03: Enable programming mode (mandatory send this request to enter programming mode</a:t>
            </a:r>
          </a:p>
          <a:p>
            <a:pPr marL="285750" lvl="2" indent="-285750">
              <a:buFontTx/>
              <a:buChar char="-"/>
            </a:pPr>
            <a:r>
              <a:rPr lang="en-US" sz="1400" dirty="0" smtClean="0"/>
              <a:t>Unlock security $27 $01 or $27 $02</a:t>
            </a:r>
          </a:p>
          <a:p>
            <a:pPr marL="285750" lvl="2" indent="-285750">
              <a:buFontTx/>
              <a:buChar char="-"/>
            </a:pPr>
            <a:endParaRPr lang="en-US" sz="1400" dirty="0"/>
          </a:p>
          <a:p>
            <a:pPr marL="285750" lvl="2" indent="-285750">
              <a:buFontTx/>
              <a:buChar char="-"/>
            </a:pPr>
            <a:r>
              <a:rPr lang="en-US" sz="1400" dirty="0" smtClean="0"/>
              <a:t>All these request can be terminated by:</a:t>
            </a:r>
          </a:p>
          <a:p>
            <a:pPr marL="1200150" lvl="2" indent="-285750">
              <a:buFont typeface="Arial" panose="020B0604020202020204" pitchFamily="34" charset="0"/>
              <a:buChar char="•"/>
            </a:pPr>
            <a:r>
              <a:rPr lang="en-US" sz="1400" dirty="0" smtClean="0"/>
              <a:t>24D 01 20: Return to Normal mode, or</a:t>
            </a:r>
          </a:p>
          <a:p>
            <a:pPr marL="1200150" lvl="2" indent="-285750">
              <a:buFont typeface="Arial" panose="020B0604020202020204" pitchFamily="34" charset="0"/>
              <a:buChar char="•"/>
            </a:pPr>
            <a:r>
              <a:rPr lang="en-US" sz="1400" dirty="0" smtClean="0"/>
              <a:t>101 FE 01 3E (Tester present) time out</a:t>
            </a:r>
          </a:p>
          <a:p>
            <a:pPr marL="1200150" lvl="2" indent="-285750">
              <a:buFont typeface="Arial" panose="020B0604020202020204" pitchFamily="34" charset="0"/>
              <a:buChar char="•"/>
            </a:pPr>
            <a:endParaRPr lang="en-US" sz="1400" dirty="0"/>
          </a:p>
          <a:p>
            <a:pPr marL="285750" lvl="2" indent="-285750">
              <a:buFontTx/>
              <a:buChar char="-"/>
            </a:pPr>
            <a:r>
              <a:rPr lang="en-US" altLang="en-US" sz="1400" u="sng" dirty="0"/>
              <a:t>Example:</a:t>
            </a:r>
            <a:r>
              <a:rPr lang="en-US" altLang="en-US" sz="1400" dirty="0"/>
              <a:t> </a:t>
            </a:r>
            <a:r>
              <a:rPr lang="en-US" sz="1400" dirty="0" smtClean="0"/>
              <a:t>DIAG_AC331</a:t>
            </a:r>
          </a:p>
          <a:p>
            <a:pPr lvl="2"/>
            <a:endParaRPr lang="en-US" sz="1400" dirty="0" smtClean="0"/>
          </a:p>
          <a:p>
            <a:pPr marL="285750" indent="-285750">
              <a:buFontTx/>
              <a:buChar char="-"/>
            </a:pPr>
            <a:endParaRPr lang="en-US" sz="1400" dirty="0"/>
          </a:p>
          <a:p>
            <a:pPr marL="285750" indent="-285750">
              <a:buFontTx/>
              <a:buChar char="-"/>
            </a:pPr>
            <a:endParaRPr lang="en-US" sz="1400" dirty="0"/>
          </a:p>
          <a:p>
            <a:pPr marL="285750" indent="-285750">
              <a:buFontTx/>
              <a:buChar char="-"/>
            </a:pPr>
            <a:endParaRPr lang="en-US" sz="1400" dirty="0"/>
          </a:p>
        </p:txBody>
      </p:sp>
      <p:grpSp>
        <p:nvGrpSpPr>
          <p:cNvPr id="13" name="Group 12"/>
          <p:cNvGrpSpPr/>
          <p:nvPr/>
        </p:nvGrpSpPr>
        <p:grpSpPr>
          <a:xfrm>
            <a:off x="68943" y="1931260"/>
            <a:ext cx="351208" cy="2183541"/>
            <a:chOff x="115206" y="1855060"/>
            <a:chExt cx="351208" cy="2183541"/>
          </a:xfrm>
        </p:grpSpPr>
        <p:sp>
          <p:nvSpPr>
            <p:cNvPr id="3" name="Left Brace 2"/>
            <p:cNvSpPr/>
            <p:nvPr/>
          </p:nvSpPr>
          <p:spPr>
            <a:xfrm>
              <a:off x="115206" y="1855060"/>
              <a:ext cx="245692" cy="1752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a:stCxn id="3" idx="1"/>
            </p:cNvCxnSpPr>
            <p:nvPr/>
          </p:nvCxnSpPr>
          <p:spPr>
            <a:xfrm>
              <a:off x="115206" y="2731360"/>
              <a:ext cx="0" cy="1307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2463" y="4038600"/>
              <a:ext cx="34395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8040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err="1" smtClean="0"/>
              <a:t>Etc</a:t>
            </a:r>
            <a:r>
              <a:rPr lang="en-US" altLang="en-US" dirty="0" smtClean="0"/>
              <a:t> (1/1)</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sp>
        <p:nvSpPr>
          <p:cNvPr id="6" name="TextBox 5"/>
          <p:cNvSpPr txBox="1"/>
          <p:nvPr/>
        </p:nvSpPr>
        <p:spPr>
          <a:xfrm>
            <a:off x="228600" y="811649"/>
            <a:ext cx="8593508" cy="1169551"/>
          </a:xfrm>
          <a:prstGeom prst="rect">
            <a:avLst/>
          </a:prstGeom>
          <a:noFill/>
        </p:spPr>
        <p:txBody>
          <a:bodyPr wrap="square" rtlCol="0">
            <a:spAutoFit/>
          </a:bodyPr>
          <a:lstStyle/>
          <a:p>
            <a:pPr marL="285750" indent="-285750">
              <a:buFontTx/>
              <a:buChar char="-"/>
            </a:pPr>
            <a:r>
              <a:rPr lang="en-US" sz="1400" dirty="0"/>
              <a:t>Please refer this table to find CAN ID and USDT Response ID mapping with Target ID (for some wrong test cases):</a:t>
            </a:r>
          </a:p>
          <a:p>
            <a:pPr marL="285750" indent="-285750">
              <a:buFontTx/>
              <a:buChar char="-"/>
            </a:pPr>
            <a:endParaRPr lang="en-US" sz="1400" dirty="0" smtClean="0"/>
          </a:p>
          <a:p>
            <a:endParaRPr lang="en-US" sz="1400" dirty="0"/>
          </a:p>
          <a:p>
            <a:pPr marL="285750" indent="-285750">
              <a:buFontTx/>
              <a:buChar char="-"/>
            </a:pPr>
            <a:endParaRPr lang="en-US" sz="1400" dirty="0"/>
          </a:p>
          <a:p>
            <a:pPr marL="285750" indent="-285750">
              <a:buFontTx/>
              <a:buChar char="-"/>
            </a:pPr>
            <a:endParaRPr lang="en-US" sz="1400" dirty="0"/>
          </a:p>
        </p:txBody>
      </p:sp>
      <p:sp>
        <p:nvSpPr>
          <p:cNvPr id="5" name="TextBox 4"/>
          <p:cNvSpPr txBox="1"/>
          <p:nvPr/>
        </p:nvSpPr>
        <p:spPr>
          <a:xfrm>
            <a:off x="245692" y="583049"/>
            <a:ext cx="1202108" cy="307777"/>
          </a:xfrm>
          <a:prstGeom prst="rect">
            <a:avLst/>
          </a:prstGeom>
          <a:noFill/>
        </p:spPr>
        <p:txBody>
          <a:bodyPr wrap="square" rtlCol="0">
            <a:spAutoFit/>
          </a:bodyPr>
          <a:lstStyle/>
          <a:p>
            <a:r>
              <a:rPr lang="en-US" sz="1400" b="1" u="sng" dirty="0" smtClean="0"/>
              <a:t>PNICNI</a:t>
            </a:r>
            <a:endParaRPr lang="en-US" sz="1400" b="1" u="sng" dirty="0"/>
          </a:p>
        </p:txBody>
      </p:sp>
      <p:graphicFrame>
        <p:nvGraphicFramePr>
          <p:cNvPr id="2" name="Table 1"/>
          <p:cNvGraphicFramePr>
            <a:graphicFrameLocks noGrp="1"/>
          </p:cNvGraphicFramePr>
          <p:nvPr>
            <p:extLst>
              <p:ext uri="{D42A27DB-BD31-4B8C-83A1-F6EECF244321}">
                <p14:modId xmlns:p14="http://schemas.microsoft.com/office/powerpoint/2010/main" val="3229594484"/>
              </p:ext>
            </p:extLst>
          </p:nvPr>
        </p:nvGraphicFramePr>
        <p:xfrm>
          <a:off x="1189122" y="1143000"/>
          <a:ext cx="6278478" cy="4511040"/>
        </p:xfrm>
        <a:graphic>
          <a:graphicData uri="http://schemas.openxmlformats.org/drawingml/2006/table">
            <a:tbl>
              <a:tblPr firstRow="1" bandRow="1">
                <a:tableStyleId>{5C22544A-7EE6-4342-B048-85BDC9FD1C3A}</a:tableStyleId>
              </a:tblPr>
              <a:tblGrid>
                <a:gridCol w="466858"/>
                <a:gridCol w="1345584"/>
                <a:gridCol w="1345584"/>
                <a:gridCol w="1560226"/>
                <a:gridCol w="1560226"/>
              </a:tblGrid>
              <a:tr h="657379">
                <a:tc>
                  <a:txBody>
                    <a:bodyPr/>
                    <a:lstStyle/>
                    <a:p>
                      <a:pPr algn="ctr"/>
                      <a:r>
                        <a:rPr lang="en-US" sz="1400" dirty="0" smtClean="0"/>
                        <a:t>Target</a:t>
                      </a:r>
                      <a:r>
                        <a:rPr lang="en-US" sz="1400" baseline="0" dirty="0" smtClean="0"/>
                        <a:t> ID</a:t>
                      </a:r>
                      <a:endParaRPr lang="en-US" sz="1400" dirty="0"/>
                    </a:p>
                  </a:txBody>
                  <a:tcPr/>
                </a:tc>
                <a:tc>
                  <a:txBody>
                    <a:bodyPr/>
                    <a:lstStyle/>
                    <a:p>
                      <a:pPr algn="ctr"/>
                      <a:r>
                        <a:rPr lang="en-US" sz="1400" dirty="0" smtClean="0"/>
                        <a:t>Message</a:t>
                      </a:r>
                      <a:r>
                        <a:rPr lang="en-US" sz="1400" baseline="0" dirty="0" smtClean="0"/>
                        <a:t> ID (HS)</a:t>
                      </a:r>
                      <a:endParaRPr lang="en-US" sz="1400" dirty="0"/>
                    </a:p>
                  </a:txBody>
                  <a:tcPr/>
                </a:tc>
                <a:tc>
                  <a:txBody>
                    <a:bodyPr/>
                    <a:lstStyle/>
                    <a:p>
                      <a:pPr algn="ctr"/>
                      <a:r>
                        <a:rPr lang="en-US" sz="1400" dirty="0" smtClean="0"/>
                        <a:t>Message</a:t>
                      </a:r>
                      <a:r>
                        <a:rPr lang="en-US" sz="1400" baseline="0" dirty="0" smtClean="0"/>
                        <a:t> ID (LS)</a:t>
                      </a:r>
                      <a:endParaRPr lang="en-US" sz="1400" dirty="0"/>
                    </a:p>
                  </a:txBody>
                  <a:tcPr/>
                </a:tc>
                <a:tc>
                  <a:txBody>
                    <a:bodyPr/>
                    <a:lstStyle/>
                    <a:p>
                      <a:pPr algn="ctr"/>
                      <a:r>
                        <a:rPr lang="en-US" sz="1400" dirty="0" smtClean="0"/>
                        <a:t>UUDT</a:t>
                      </a:r>
                      <a:r>
                        <a:rPr lang="en-US" sz="1400" baseline="0" dirty="0" smtClean="0"/>
                        <a:t> Res ID</a:t>
                      </a:r>
                      <a:endParaRPr lang="en-US" sz="1400" dirty="0"/>
                    </a:p>
                  </a:txBody>
                  <a:tcPr/>
                </a:tc>
                <a:tc>
                  <a:txBody>
                    <a:bodyPr/>
                    <a:lstStyle/>
                    <a:p>
                      <a:pPr algn="ctr"/>
                      <a:r>
                        <a:rPr lang="en-US" sz="1400" dirty="0" smtClean="0"/>
                        <a:t>USDT Res</a:t>
                      </a:r>
                      <a:r>
                        <a:rPr lang="en-US" sz="1400" baseline="0" dirty="0" smtClean="0"/>
                        <a:t> ID</a:t>
                      </a:r>
                      <a:endParaRPr lang="en-US" sz="1400" dirty="0"/>
                    </a:p>
                  </a:txBody>
                  <a:tcPr/>
                </a:tc>
              </a:tr>
              <a:tr h="273908">
                <a:tc>
                  <a:txBody>
                    <a:bodyPr/>
                    <a:lstStyle/>
                    <a:p>
                      <a:pPr algn="ctr"/>
                      <a:r>
                        <a:rPr lang="en-US" sz="1400" dirty="0" smtClean="0"/>
                        <a:t>13</a:t>
                      </a:r>
                      <a:endParaRPr lang="en-US" sz="1400" dirty="0"/>
                    </a:p>
                  </a:txBody>
                  <a:tcPr/>
                </a:tc>
                <a:tc>
                  <a:txBody>
                    <a:bodyPr/>
                    <a:lstStyle/>
                    <a:p>
                      <a:pPr algn="ctr"/>
                      <a:r>
                        <a:rPr lang="en-US" sz="1400" dirty="0" smtClean="0"/>
                        <a:t>7E3</a:t>
                      </a:r>
                      <a:endParaRPr lang="en-US" sz="1400" dirty="0"/>
                    </a:p>
                  </a:txBody>
                  <a:tcPr/>
                </a:tc>
                <a:tc>
                  <a:txBody>
                    <a:bodyPr/>
                    <a:lstStyle/>
                    <a:p>
                      <a:pPr algn="ctr"/>
                      <a:endParaRPr lang="en-US" sz="1400" dirty="0"/>
                    </a:p>
                  </a:txBody>
                  <a:tcPr/>
                </a:tc>
                <a:tc>
                  <a:txBody>
                    <a:bodyPr/>
                    <a:lstStyle/>
                    <a:p>
                      <a:pPr algn="ctr"/>
                      <a:r>
                        <a:rPr lang="en-US" sz="1400" dirty="0" smtClean="0"/>
                        <a:t>5EB</a:t>
                      </a:r>
                      <a:endParaRPr lang="en-US" sz="1400" dirty="0"/>
                    </a:p>
                  </a:txBody>
                  <a:tcPr/>
                </a:tc>
                <a:tc>
                  <a:txBody>
                    <a:bodyPr/>
                    <a:lstStyle/>
                    <a:p>
                      <a:pPr algn="ctr"/>
                      <a:r>
                        <a:rPr lang="en-US" sz="1400" dirty="0" smtClean="0"/>
                        <a:t>7EB</a:t>
                      </a:r>
                      <a:endParaRPr lang="en-US" sz="1400" dirty="0"/>
                    </a:p>
                  </a:txBody>
                  <a:tcPr/>
                </a:tc>
              </a:tr>
              <a:tr h="273908">
                <a:tc>
                  <a:txBody>
                    <a:bodyPr/>
                    <a:lstStyle/>
                    <a:p>
                      <a:pPr algn="ctr"/>
                      <a:r>
                        <a:rPr lang="en-US" sz="1400" dirty="0" smtClean="0"/>
                        <a:t>CF</a:t>
                      </a:r>
                      <a:endParaRPr lang="en-US" sz="1400" dirty="0"/>
                    </a:p>
                  </a:txBody>
                  <a:tcPr/>
                </a:tc>
                <a:tc>
                  <a:txBody>
                    <a:bodyPr/>
                    <a:lstStyle/>
                    <a:p>
                      <a:pPr algn="ctr"/>
                      <a:r>
                        <a:rPr lang="en-US" sz="1400" dirty="0" smtClean="0"/>
                        <a:t>755</a:t>
                      </a:r>
                      <a:endParaRPr lang="en-US" sz="1400" dirty="0"/>
                    </a:p>
                  </a:txBody>
                  <a:tcPr/>
                </a:tc>
                <a:tc>
                  <a:txBody>
                    <a:bodyPr/>
                    <a:lstStyle/>
                    <a:p>
                      <a:pPr algn="ctr"/>
                      <a:endParaRPr lang="en-US" sz="1400" dirty="0"/>
                    </a:p>
                  </a:txBody>
                  <a:tcPr/>
                </a:tc>
                <a:tc>
                  <a:txBody>
                    <a:bodyPr/>
                    <a:lstStyle/>
                    <a:p>
                      <a:pPr algn="ctr"/>
                      <a:r>
                        <a:rPr lang="en-US" sz="1400" dirty="0" smtClean="0"/>
                        <a:t>5ED</a:t>
                      </a:r>
                      <a:endParaRPr lang="en-US" sz="1400" dirty="0"/>
                    </a:p>
                  </a:txBody>
                  <a:tcPr/>
                </a:tc>
                <a:tc>
                  <a:txBody>
                    <a:bodyPr/>
                    <a:lstStyle/>
                    <a:p>
                      <a:pPr algn="ctr"/>
                      <a:endParaRPr lang="en-US" sz="1400" dirty="0"/>
                    </a:p>
                  </a:txBody>
                  <a:tcPr/>
                </a:tc>
              </a:tr>
              <a:tr h="273908">
                <a:tc>
                  <a:txBody>
                    <a:bodyPr/>
                    <a:lstStyle/>
                    <a:p>
                      <a:pPr algn="ctr"/>
                      <a:r>
                        <a:rPr lang="en-US" sz="1400" dirty="0" smtClean="0"/>
                        <a:t>14</a:t>
                      </a:r>
                      <a:endParaRPr lang="en-US" sz="1400" dirty="0"/>
                    </a:p>
                  </a:txBody>
                  <a:tcPr/>
                </a:tc>
                <a:tc>
                  <a:txBody>
                    <a:bodyPr/>
                    <a:lstStyle/>
                    <a:p>
                      <a:pPr algn="ctr"/>
                      <a:r>
                        <a:rPr lang="en-US" sz="1400" dirty="0" smtClean="0"/>
                        <a:t>25E</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65E</a:t>
                      </a:r>
                      <a:endParaRPr lang="en-US" sz="1400" dirty="0"/>
                    </a:p>
                  </a:txBody>
                  <a:tcPr/>
                </a:tc>
              </a:tr>
              <a:tr h="273908">
                <a:tc>
                  <a:txBody>
                    <a:bodyPr/>
                    <a:lstStyle/>
                    <a:p>
                      <a:pPr algn="ctr"/>
                      <a:r>
                        <a:rPr lang="en-US" sz="1400" dirty="0" smtClean="0"/>
                        <a:t>21</a:t>
                      </a:r>
                      <a:endParaRPr lang="en-US" sz="1400" dirty="0"/>
                    </a:p>
                  </a:txBody>
                  <a:tcPr/>
                </a:tc>
                <a:tc>
                  <a:txBody>
                    <a:bodyPr/>
                    <a:lstStyle/>
                    <a:p>
                      <a:pPr algn="ctr"/>
                      <a:r>
                        <a:rPr lang="en-US" sz="1400" dirty="0" smtClean="0"/>
                        <a:t>25B</a:t>
                      </a:r>
                      <a:endParaRPr lang="en-US" sz="1400" dirty="0"/>
                    </a:p>
                  </a:txBody>
                  <a:tcPr/>
                </a:tc>
                <a:tc>
                  <a:txBody>
                    <a:bodyPr/>
                    <a:lstStyle/>
                    <a:p>
                      <a:pPr algn="ctr"/>
                      <a:endParaRPr lang="en-US" sz="1400" dirty="0"/>
                    </a:p>
                  </a:txBody>
                  <a:tcPr/>
                </a:tc>
                <a:tc>
                  <a:txBody>
                    <a:bodyPr/>
                    <a:lstStyle/>
                    <a:p>
                      <a:pPr algn="ctr"/>
                      <a:r>
                        <a:rPr lang="en-US" sz="1400" dirty="0" smtClean="0"/>
                        <a:t>55B</a:t>
                      </a:r>
                      <a:endParaRPr lang="en-US" sz="1400" dirty="0"/>
                    </a:p>
                  </a:txBody>
                  <a:tcPr/>
                </a:tc>
                <a:tc>
                  <a:txBody>
                    <a:bodyPr/>
                    <a:lstStyle/>
                    <a:p>
                      <a:pPr algn="ctr"/>
                      <a:endParaRPr lang="en-US" sz="1400" dirty="0"/>
                    </a:p>
                  </a:txBody>
                  <a:tcPr/>
                </a:tc>
              </a:tr>
              <a:tr h="273908">
                <a:tc>
                  <a:txBody>
                    <a:bodyPr/>
                    <a:lstStyle/>
                    <a:p>
                      <a:pPr algn="ctr"/>
                      <a:r>
                        <a:rPr lang="en-US" sz="1400" dirty="0" smtClean="0"/>
                        <a:t>2B</a:t>
                      </a:r>
                      <a:endParaRPr lang="en-US" sz="1400" dirty="0"/>
                    </a:p>
                  </a:txBody>
                  <a:tcPr/>
                </a:tc>
                <a:tc>
                  <a:txBody>
                    <a:bodyPr/>
                    <a:lstStyle/>
                    <a:p>
                      <a:pPr algn="ctr"/>
                      <a:r>
                        <a:rPr lang="en-US" sz="1400" dirty="0" smtClean="0"/>
                        <a:t>254</a:t>
                      </a:r>
                      <a:endParaRPr lang="en-US" sz="1400" dirty="0"/>
                    </a:p>
                  </a:txBody>
                  <a:tcPr/>
                </a:tc>
                <a:tc>
                  <a:txBody>
                    <a:bodyPr/>
                    <a:lstStyle/>
                    <a:p>
                      <a:pPr algn="ctr"/>
                      <a:endParaRPr lang="en-US" sz="1400" dirty="0"/>
                    </a:p>
                  </a:txBody>
                  <a:tcPr/>
                </a:tc>
                <a:tc>
                  <a:txBody>
                    <a:bodyPr/>
                    <a:lstStyle/>
                    <a:p>
                      <a:pPr algn="ctr"/>
                      <a:r>
                        <a:rPr lang="en-US" sz="1400" dirty="0" smtClean="0"/>
                        <a:t>554</a:t>
                      </a:r>
                      <a:endParaRPr lang="en-US" sz="1400" dirty="0"/>
                    </a:p>
                  </a:txBody>
                  <a:tcPr/>
                </a:tc>
                <a:tc>
                  <a:txBody>
                    <a:bodyPr/>
                    <a:lstStyle/>
                    <a:p>
                      <a:pPr algn="ctr"/>
                      <a:endParaRPr lang="en-US" sz="1400" dirty="0"/>
                    </a:p>
                  </a:txBody>
                  <a:tcPr/>
                </a:tc>
              </a:tr>
              <a:tr h="273908">
                <a:tc>
                  <a:txBody>
                    <a:bodyPr/>
                    <a:lstStyle/>
                    <a:p>
                      <a:pPr algn="ctr"/>
                      <a:r>
                        <a:rPr lang="en-US" sz="1400" dirty="0" smtClean="0"/>
                        <a:t>85</a:t>
                      </a:r>
                      <a:endParaRPr lang="en-US" sz="1400" dirty="0"/>
                    </a:p>
                  </a:txBody>
                  <a:tcPr/>
                </a:tc>
                <a:tc>
                  <a:txBody>
                    <a:bodyPr/>
                    <a:lstStyle/>
                    <a:p>
                      <a:pPr algn="ctr"/>
                      <a:endParaRPr lang="en-US" sz="1400" dirty="0"/>
                    </a:p>
                  </a:txBody>
                  <a:tcPr/>
                </a:tc>
                <a:tc>
                  <a:txBody>
                    <a:bodyPr/>
                    <a:lstStyle/>
                    <a:p>
                      <a:pPr algn="ctr"/>
                      <a:r>
                        <a:rPr lang="en-US" sz="1400" dirty="0" smtClean="0"/>
                        <a:t>256</a:t>
                      </a:r>
                      <a:endParaRPr lang="en-US" sz="1400" dirty="0"/>
                    </a:p>
                  </a:txBody>
                  <a:tcPr/>
                </a:tc>
                <a:tc>
                  <a:txBody>
                    <a:bodyPr/>
                    <a:lstStyle/>
                    <a:p>
                      <a:pPr algn="ctr"/>
                      <a:r>
                        <a:rPr lang="en-US" sz="1400" dirty="0" smtClean="0"/>
                        <a:t>556</a:t>
                      </a:r>
                      <a:endParaRPr lang="en-US" sz="1400" dirty="0"/>
                    </a:p>
                  </a:txBody>
                  <a:tcPr/>
                </a:tc>
                <a:tc>
                  <a:txBody>
                    <a:bodyPr/>
                    <a:lstStyle/>
                    <a:p>
                      <a:pPr algn="ctr"/>
                      <a:endParaRPr lang="en-US" sz="1400" dirty="0"/>
                    </a:p>
                  </a:txBody>
                  <a:tcPr/>
                </a:tc>
              </a:tr>
              <a:tr h="273908">
                <a:tc>
                  <a:txBody>
                    <a:bodyPr/>
                    <a:lstStyle/>
                    <a:p>
                      <a:pPr algn="ctr"/>
                      <a:r>
                        <a:rPr lang="en-US" sz="1400" dirty="0" smtClean="0"/>
                        <a:t>BC</a:t>
                      </a:r>
                      <a:endParaRPr lang="en-US" sz="1400" dirty="0"/>
                    </a:p>
                  </a:txBody>
                  <a:tcPr/>
                </a:tc>
                <a:tc>
                  <a:txBody>
                    <a:bodyPr/>
                    <a:lstStyle/>
                    <a:p>
                      <a:pPr algn="ctr"/>
                      <a:endParaRPr lang="en-US" sz="1400" dirty="0"/>
                    </a:p>
                  </a:txBody>
                  <a:tcPr/>
                </a:tc>
                <a:tc>
                  <a:txBody>
                    <a:bodyPr/>
                    <a:lstStyle/>
                    <a:p>
                      <a:pPr algn="ctr"/>
                      <a:r>
                        <a:rPr lang="en-US" sz="1400" dirty="0" smtClean="0"/>
                        <a:t>24B</a:t>
                      </a:r>
                      <a:endParaRPr lang="en-US" sz="1400" dirty="0"/>
                    </a:p>
                  </a:txBody>
                  <a:tcPr/>
                </a:tc>
                <a:tc>
                  <a:txBody>
                    <a:bodyPr/>
                    <a:lstStyle/>
                    <a:p>
                      <a:pPr algn="ctr"/>
                      <a:r>
                        <a:rPr lang="en-US" sz="1400" dirty="0" smtClean="0"/>
                        <a:t>54B</a:t>
                      </a:r>
                      <a:endParaRPr lang="en-US" sz="1400" dirty="0"/>
                    </a:p>
                  </a:txBody>
                  <a:tcPr/>
                </a:tc>
                <a:tc>
                  <a:txBody>
                    <a:bodyPr/>
                    <a:lstStyle/>
                    <a:p>
                      <a:pPr algn="ctr"/>
                      <a:endParaRPr lang="en-US" sz="1400" dirty="0"/>
                    </a:p>
                  </a:txBody>
                  <a:tcPr/>
                </a:tc>
              </a:tr>
              <a:tr h="273908">
                <a:tc>
                  <a:txBody>
                    <a:bodyPr/>
                    <a:lstStyle/>
                    <a:p>
                      <a:pPr algn="ctr"/>
                      <a:r>
                        <a:rPr lang="en-US" sz="1400" dirty="0" smtClean="0"/>
                        <a:t>75</a:t>
                      </a:r>
                      <a:endParaRPr lang="en-US" sz="1400" dirty="0"/>
                    </a:p>
                  </a:txBody>
                  <a:tcPr/>
                </a:tc>
                <a:tc>
                  <a:txBody>
                    <a:bodyPr/>
                    <a:lstStyle/>
                    <a:p>
                      <a:pPr algn="ctr"/>
                      <a:endParaRPr lang="en-US" sz="1400" dirty="0"/>
                    </a:p>
                  </a:txBody>
                  <a:tcPr/>
                </a:tc>
                <a:tc>
                  <a:txBody>
                    <a:bodyPr/>
                    <a:lstStyle/>
                    <a:p>
                      <a:pPr algn="ctr"/>
                      <a:r>
                        <a:rPr lang="en-US" sz="1400" dirty="0" smtClean="0"/>
                        <a:t>255</a:t>
                      </a:r>
                      <a:endParaRPr lang="en-US" sz="1400" dirty="0"/>
                    </a:p>
                  </a:txBody>
                  <a:tcPr/>
                </a:tc>
                <a:tc>
                  <a:txBody>
                    <a:bodyPr/>
                    <a:lstStyle/>
                    <a:p>
                      <a:pPr algn="ctr"/>
                      <a:r>
                        <a:rPr lang="en-US" sz="1400" dirty="0" smtClean="0"/>
                        <a:t>555</a:t>
                      </a:r>
                      <a:endParaRPr lang="en-US" sz="1400" dirty="0"/>
                    </a:p>
                  </a:txBody>
                  <a:tcPr/>
                </a:tc>
                <a:tc>
                  <a:txBody>
                    <a:bodyPr/>
                    <a:lstStyle/>
                    <a:p>
                      <a:pPr algn="ctr"/>
                      <a:endParaRPr lang="en-US" sz="1400" dirty="0"/>
                    </a:p>
                  </a:txBody>
                  <a:tcPr/>
                </a:tc>
              </a:tr>
              <a:tr h="273908">
                <a:tc>
                  <a:txBody>
                    <a:bodyPr/>
                    <a:lstStyle/>
                    <a:p>
                      <a:pPr algn="ctr"/>
                      <a:r>
                        <a:rPr lang="en-US" sz="1400" dirty="0" smtClean="0"/>
                        <a:t>A4</a:t>
                      </a:r>
                      <a:endParaRPr lang="en-US" sz="1400" dirty="0"/>
                    </a:p>
                  </a:txBody>
                  <a:tcPr/>
                </a:tc>
                <a:tc>
                  <a:txBody>
                    <a:bodyPr/>
                    <a:lstStyle/>
                    <a:p>
                      <a:pPr algn="ctr"/>
                      <a:endParaRPr lang="en-US" sz="1400" dirty="0"/>
                    </a:p>
                  </a:txBody>
                  <a:tcPr/>
                </a:tc>
                <a:tc>
                  <a:txBody>
                    <a:bodyPr/>
                    <a:lstStyle/>
                    <a:p>
                      <a:pPr algn="ctr"/>
                      <a:r>
                        <a:rPr lang="en-US" sz="1400" dirty="0" smtClean="0"/>
                        <a:t>24F</a:t>
                      </a:r>
                      <a:endParaRPr lang="en-US" sz="1400" dirty="0"/>
                    </a:p>
                  </a:txBody>
                  <a:tcPr/>
                </a:tc>
                <a:tc>
                  <a:txBody>
                    <a:bodyPr/>
                    <a:lstStyle/>
                    <a:p>
                      <a:pPr algn="ctr"/>
                      <a:r>
                        <a:rPr lang="en-US" sz="1400" dirty="0" smtClean="0"/>
                        <a:t>54F</a:t>
                      </a:r>
                      <a:endParaRPr lang="en-US" sz="1400" dirty="0"/>
                    </a:p>
                  </a:txBody>
                  <a:tcPr/>
                </a:tc>
                <a:tc>
                  <a:txBody>
                    <a:bodyPr/>
                    <a:lstStyle/>
                    <a:p>
                      <a:pPr algn="ctr"/>
                      <a:endParaRPr lang="en-US" sz="1400" dirty="0"/>
                    </a:p>
                  </a:txBody>
                  <a:tcPr/>
                </a:tc>
              </a:tr>
              <a:tr h="273908">
                <a:tc>
                  <a:txBody>
                    <a:bodyPr/>
                    <a:lstStyle/>
                    <a:p>
                      <a:pPr algn="ctr"/>
                      <a:r>
                        <a:rPr lang="en-US" sz="1400" dirty="0" smtClean="0"/>
                        <a:t>CB</a:t>
                      </a:r>
                      <a:endParaRPr lang="en-US" sz="1400" dirty="0"/>
                    </a:p>
                  </a:txBody>
                  <a:tcPr/>
                </a:tc>
                <a:tc>
                  <a:txBody>
                    <a:bodyPr/>
                    <a:lstStyle/>
                    <a:p>
                      <a:pPr algn="ctr"/>
                      <a:r>
                        <a:rPr lang="en-US" sz="1400" dirty="0" smtClean="0"/>
                        <a:t>7E4</a:t>
                      </a:r>
                      <a:endParaRPr lang="en-US" sz="1400" dirty="0"/>
                    </a:p>
                  </a:txBody>
                  <a:tcPr/>
                </a:tc>
                <a:tc>
                  <a:txBody>
                    <a:bodyPr/>
                    <a:lstStyle/>
                    <a:p>
                      <a:pPr algn="ctr"/>
                      <a:endParaRPr lang="en-US" sz="1400" dirty="0"/>
                    </a:p>
                  </a:txBody>
                  <a:tcPr/>
                </a:tc>
                <a:tc>
                  <a:txBody>
                    <a:bodyPr/>
                    <a:lstStyle/>
                    <a:p>
                      <a:pPr algn="ctr"/>
                      <a:r>
                        <a:rPr lang="en-US" sz="1400" dirty="0" smtClean="0"/>
                        <a:t>5EC</a:t>
                      </a:r>
                      <a:endParaRPr lang="en-US" sz="1400" dirty="0"/>
                    </a:p>
                  </a:txBody>
                  <a:tcPr/>
                </a:tc>
                <a:tc>
                  <a:txBody>
                    <a:bodyPr/>
                    <a:lstStyle/>
                    <a:p>
                      <a:pPr algn="ctr"/>
                      <a:r>
                        <a:rPr lang="en-US" sz="1400" dirty="0" smtClean="0"/>
                        <a:t>7EC</a:t>
                      </a:r>
                      <a:endParaRPr lang="en-US" sz="1400" dirty="0"/>
                    </a:p>
                  </a:txBody>
                  <a:tcPr/>
                </a:tc>
              </a:tr>
              <a:tr h="657379">
                <a:tc>
                  <a:txBody>
                    <a:bodyPr/>
                    <a:lstStyle/>
                    <a:p>
                      <a:pPr algn="ctr"/>
                      <a:r>
                        <a:rPr lang="en-US" sz="1400" dirty="0" smtClean="0"/>
                        <a:t>13</a:t>
                      </a:r>
                      <a:r>
                        <a:rPr lang="en-US" sz="1400" baseline="0" dirty="0" smtClean="0"/>
                        <a:t> (ODB)</a:t>
                      </a:r>
                      <a:endParaRPr lang="en-US" sz="1400" dirty="0"/>
                    </a:p>
                  </a:txBody>
                  <a:tcPr/>
                </a:tc>
                <a:tc>
                  <a:txBody>
                    <a:bodyPr/>
                    <a:lstStyle/>
                    <a:p>
                      <a:pPr algn="ctr"/>
                      <a:r>
                        <a:rPr lang="en-US" sz="1400" dirty="0" smtClean="0"/>
                        <a:t>7E1</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7E9</a:t>
                      </a:r>
                      <a:r>
                        <a:rPr lang="en-US" sz="1400" baseline="0" dirty="0" smtClean="0"/>
                        <a:t> (7E1+0x08)</a:t>
                      </a:r>
                      <a:endParaRPr lang="en-US" sz="1400" dirty="0"/>
                    </a:p>
                  </a:txBody>
                  <a:tcPr/>
                </a:tc>
              </a:tr>
            </a:tbl>
          </a:graphicData>
        </a:graphic>
      </p:graphicFrame>
      <p:sp>
        <p:nvSpPr>
          <p:cNvPr id="7" name="TextBox 6"/>
          <p:cNvSpPr txBox="1"/>
          <p:nvPr/>
        </p:nvSpPr>
        <p:spPr>
          <a:xfrm>
            <a:off x="228600" y="5612249"/>
            <a:ext cx="8593508" cy="1169551"/>
          </a:xfrm>
          <a:prstGeom prst="rect">
            <a:avLst/>
          </a:prstGeom>
          <a:noFill/>
        </p:spPr>
        <p:txBody>
          <a:bodyPr wrap="square" rtlCol="0">
            <a:spAutoFit/>
          </a:bodyPr>
          <a:lstStyle/>
          <a:p>
            <a:pPr marL="285750" indent="-285750">
              <a:buFontTx/>
              <a:buChar char="-"/>
            </a:pPr>
            <a:r>
              <a:rPr lang="en-US" sz="1400" dirty="0" smtClean="0"/>
              <a:t>Some Target ID does not support for TCP MY21: $6F, $33, $80, $66, $81</a:t>
            </a:r>
          </a:p>
          <a:p>
            <a:pPr marL="285750" indent="-285750">
              <a:buFontTx/>
              <a:buChar char="-"/>
            </a:pPr>
            <a:r>
              <a:rPr lang="en-US" sz="1400" dirty="0" smtClean="0"/>
              <a:t>Target ID $90, $91 do not use HS or LS to send =&gt; Can </a:t>
            </a:r>
            <a:r>
              <a:rPr lang="en-US" sz="1400" dirty="0"/>
              <a:t>not test (</a:t>
            </a:r>
            <a:r>
              <a:rPr lang="en-US" sz="1400" dirty="0" smtClean="0"/>
              <a:t>GMTELECOM-499)</a:t>
            </a:r>
            <a:endParaRPr lang="en-US" sz="1400" dirty="0"/>
          </a:p>
          <a:p>
            <a:pPr marL="285750" indent="-285750">
              <a:buFontTx/>
              <a:buChar char="-"/>
            </a:pPr>
            <a:r>
              <a:rPr lang="en-US" altLang="en-US" sz="1400" u="sng" dirty="0"/>
              <a:t>Example:</a:t>
            </a:r>
            <a:r>
              <a:rPr lang="en-US" altLang="en-US" sz="1400" dirty="0"/>
              <a:t> </a:t>
            </a:r>
            <a:r>
              <a:rPr lang="en-US" sz="1400" dirty="0" smtClean="0"/>
              <a:t>DIAG_AC375</a:t>
            </a:r>
            <a:endParaRPr lang="en-US" sz="1400" dirty="0"/>
          </a:p>
          <a:p>
            <a:pPr marL="285750" indent="-285750">
              <a:buFontTx/>
              <a:buChar char="-"/>
            </a:pPr>
            <a:endParaRPr lang="en-US" sz="1400" dirty="0"/>
          </a:p>
          <a:p>
            <a:pPr marL="285750" indent="-285750">
              <a:buFontTx/>
              <a:buChar char="-"/>
            </a:pPr>
            <a:endParaRPr lang="en-US" sz="1400" dirty="0"/>
          </a:p>
        </p:txBody>
      </p:sp>
    </p:spTree>
    <p:extLst>
      <p:ext uri="{BB962C8B-B14F-4D97-AF65-F5344CB8AC3E}">
        <p14:creationId xmlns:p14="http://schemas.microsoft.com/office/powerpoint/2010/main" val="3613085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Common (1/1)</a:t>
            </a:r>
            <a:endParaRPr lang="en-US" altLang="en-US" dirty="0" smtClean="0"/>
          </a:p>
        </p:txBody>
      </p:sp>
      <p:sp>
        <p:nvSpPr>
          <p:cNvPr id="4" name="TextBox 3"/>
          <p:cNvSpPr txBox="1"/>
          <p:nvPr/>
        </p:nvSpPr>
        <p:spPr>
          <a:xfrm>
            <a:off x="228600" y="705868"/>
            <a:ext cx="8593508" cy="2246769"/>
          </a:xfrm>
          <a:prstGeom prst="rect">
            <a:avLst/>
          </a:prstGeom>
          <a:noFill/>
        </p:spPr>
        <p:txBody>
          <a:bodyPr wrap="square" rtlCol="0">
            <a:spAutoFit/>
          </a:bodyPr>
          <a:lstStyle/>
          <a:p>
            <a:pPr marL="285750" indent="-285750">
              <a:buFontTx/>
              <a:buChar char="-"/>
            </a:pPr>
            <a:r>
              <a:rPr lang="en-US" sz="1400" dirty="0"/>
              <a:t>CAN message clarify to two types:</a:t>
            </a:r>
          </a:p>
          <a:p>
            <a:pPr marL="742950" lvl="1" indent="-285750">
              <a:buFontTx/>
              <a:buChar char="-"/>
            </a:pPr>
            <a:r>
              <a:rPr lang="en-US" sz="1400" dirty="0"/>
              <a:t>Signal: Single frame only</a:t>
            </a:r>
          </a:p>
          <a:p>
            <a:pPr marL="742950" lvl="1" indent="-285750">
              <a:buFontTx/>
              <a:buChar char="-"/>
            </a:pPr>
            <a:r>
              <a:rPr lang="en-US" sz="1400" dirty="0"/>
              <a:t>Service: Always HS.</a:t>
            </a:r>
          </a:p>
          <a:p>
            <a:pPr marL="1200150" lvl="2" indent="-285750">
              <a:buFontTx/>
              <a:buChar char="-"/>
            </a:pPr>
            <a:r>
              <a:rPr lang="en-US" sz="1400" dirty="0"/>
              <a:t>For multiple frame: Request message starts from 1</a:t>
            </a:r>
          </a:p>
          <a:p>
            <a:pPr marL="1200150" lvl="2" indent="-285750">
              <a:buFontTx/>
              <a:buChar char="-"/>
            </a:pPr>
            <a:r>
              <a:rPr lang="en-US" sz="1400" dirty="0"/>
              <a:t>Target send Flow control 30 0x (x: number of CF)</a:t>
            </a:r>
          </a:p>
          <a:p>
            <a:pPr marL="285750" indent="-285750">
              <a:buFontTx/>
              <a:buChar char="-"/>
            </a:pPr>
            <a:r>
              <a:rPr lang="en-US" sz="1400" dirty="0"/>
              <a:t>How to know CAN message from targeted ID node </a:t>
            </a:r>
          </a:p>
          <a:p>
            <a:pPr marL="285750" indent="-285750">
              <a:buFont typeface="Symbol" panose="05050102010706020507" pitchFamily="18" charset="2"/>
              <a:buChar char="Þ"/>
            </a:pPr>
            <a:r>
              <a:rPr lang="en-US" sz="1400" dirty="0"/>
              <a:t>Use ALDL spec, DID </a:t>
            </a:r>
            <a:r>
              <a:rPr lang="en-US" sz="1400" dirty="0" smtClean="0"/>
              <a:t>sheet, [Region] Value column</a:t>
            </a:r>
            <a:endParaRPr lang="en-US" sz="1400" dirty="0"/>
          </a:p>
          <a:p>
            <a:pPr marL="285750" indent="-285750">
              <a:buFont typeface="Symbol" panose="05050102010706020507" pitchFamily="18" charset="2"/>
              <a:buChar char="Þ"/>
            </a:pPr>
            <a:r>
              <a:rPr lang="en-US" sz="1400" dirty="0"/>
              <a:t>Find </a:t>
            </a:r>
            <a:r>
              <a:rPr lang="en-US" sz="1400" dirty="0">
                <a:solidFill>
                  <a:srgbClr val="00B0F0"/>
                </a:solidFill>
              </a:rPr>
              <a:t>Diagnostic </a:t>
            </a:r>
            <a:r>
              <a:rPr lang="en-US" sz="1400" dirty="0" smtClean="0">
                <a:solidFill>
                  <a:srgbClr val="00B0F0"/>
                </a:solidFill>
              </a:rPr>
              <a:t>Address </a:t>
            </a:r>
            <a:r>
              <a:rPr lang="en-US" sz="1400" dirty="0"/>
              <a:t>(Name column) of ECU you want</a:t>
            </a:r>
          </a:p>
          <a:p>
            <a:r>
              <a:rPr lang="en-US" sz="1400" dirty="0"/>
              <a:t>ex: CSM/RADIO Diagnostic Address is 80 </a:t>
            </a:r>
          </a:p>
          <a:p>
            <a:pPr marL="285750" indent="-285750">
              <a:buFont typeface="Symbol" panose="05050102010706020507" pitchFamily="18" charset="2"/>
              <a:buChar char="Þ"/>
            </a:pPr>
            <a:endParaRPr lang="en-US" sz="1400" dirty="0"/>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graphicFrame>
        <p:nvGraphicFramePr>
          <p:cNvPr id="3" name="Table 2"/>
          <p:cNvGraphicFramePr>
            <a:graphicFrameLocks noGrp="1"/>
          </p:cNvGraphicFramePr>
          <p:nvPr>
            <p:extLst>
              <p:ext uri="{D42A27DB-BD31-4B8C-83A1-F6EECF244321}">
                <p14:modId xmlns:p14="http://schemas.microsoft.com/office/powerpoint/2010/main" val="478214499"/>
              </p:ext>
            </p:extLst>
          </p:nvPr>
        </p:nvGraphicFramePr>
        <p:xfrm>
          <a:off x="186954" y="2781204"/>
          <a:ext cx="8804276" cy="713308"/>
        </p:xfrm>
        <a:graphic>
          <a:graphicData uri="http://schemas.openxmlformats.org/drawingml/2006/table">
            <a:tbl>
              <a:tblPr>
                <a:tableStyleId>{5C22544A-7EE6-4342-B048-85BDC9FD1C3A}</a:tableStyleId>
              </a:tblPr>
              <a:tblGrid>
                <a:gridCol w="3797523"/>
                <a:gridCol w="1154882"/>
                <a:gridCol w="1073361"/>
                <a:gridCol w="2010853"/>
                <a:gridCol w="767657"/>
              </a:tblGrid>
              <a:tr h="305704">
                <a:tc>
                  <a:txBody>
                    <a:bodyPr/>
                    <a:lstStyle/>
                    <a:p>
                      <a:pPr algn="l" fontAlgn="ctr"/>
                      <a:r>
                        <a:rPr lang="en-US" sz="600" u="none" strike="noStrike" dirty="0">
                          <a:effectLst/>
                        </a:rPr>
                        <a:t>CSM/RADIO Diagnostic Address</a:t>
                      </a:r>
                      <a:br>
                        <a:rPr lang="en-US" sz="600" u="none" strike="noStrike" dirty="0">
                          <a:effectLst/>
                        </a:rPr>
                      </a:br>
                      <a:r>
                        <a:rPr lang="en-US" sz="600" u="none" strike="noStrike" dirty="0">
                          <a:effectLst/>
                        </a:rPr>
                        <a:t>CSM= Center Stack Module</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dirty="0">
                          <a:effectLst/>
                        </a:rPr>
                        <a:t> CAN Identifier (lower byte) - Primary HS GMLAN 3</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00</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a:effectLst/>
                        </a:rPr>
                        <a:t> CAN Identifier (lower byte) - Primary HS GMLAN</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00</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a:effectLst/>
                        </a:rPr>
                        <a:t> CSM/RADIO/CHM CAN Identifier (lower byte) - LS GMLAN</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44</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a:effectLst/>
                        </a:rPr>
                        <a:t>CSM/RADIO CAN Identifier (lower byte) - LS GMLAN</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dirty="0">
                          <a:effectLst/>
                        </a:rPr>
                        <a:t>44</a:t>
                      </a:r>
                      <a:endParaRPr lang="en-US" sz="6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5" name="TextBox 4"/>
          <p:cNvSpPr txBox="1"/>
          <p:nvPr/>
        </p:nvSpPr>
        <p:spPr>
          <a:xfrm>
            <a:off x="1464892" y="3487494"/>
            <a:ext cx="6764708" cy="461665"/>
          </a:xfrm>
          <a:prstGeom prst="rect">
            <a:avLst/>
          </a:prstGeom>
          <a:noFill/>
        </p:spPr>
        <p:txBody>
          <a:bodyPr wrap="square" rtlCol="0">
            <a:spAutoFit/>
          </a:bodyPr>
          <a:lstStyle/>
          <a:p>
            <a:r>
              <a:rPr lang="en-US" sz="1200" dirty="0">
                <a:solidFill>
                  <a:schemeClr val="accent1"/>
                </a:solidFill>
              </a:rPr>
              <a:t>According to the table above, targeted ID node of Radio/CSM is 80, it using LS GM LAN with CAN message is 244 – normally start from 2</a:t>
            </a:r>
          </a:p>
        </p:txBody>
      </p:sp>
      <p:graphicFrame>
        <p:nvGraphicFramePr>
          <p:cNvPr id="6" name="Table 5"/>
          <p:cNvGraphicFramePr>
            <a:graphicFrameLocks noGrp="1"/>
          </p:cNvGraphicFramePr>
          <p:nvPr>
            <p:extLst>
              <p:ext uri="{D42A27DB-BD31-4B8C-83A1-F6EECF244321}">
                <p14:modId xmlns:p14="http://schemas.microsoft.com/office/powerpoint/2010/main" val="3574152695"/>
              </p:ext>
            </p:extLst>
          </p:nvPr>
        </p:nvGraphicFramePr>
        <p:xfrm>
          <a:off x="186954" y="3962400"/>
          <a:ext cx="8804276" cy="713309"/>
        </p:xfrm>
        <a:graphic>
          <a:graphicData uri="http://schemas.openxmlformats.org/drawingml/2006/table">
            <a:tbl>
              <a:tblPr>
                <a:tableStyleId>{5C22544A-7EE6-4342-B048-85BDC9FD1C3A}</a:tableStyleId>
              </a:tblPr>
              <a:tblGrid>
                <a:gridCol w="3797523"/>
                <a:gridCol w="1154882"/>
                <a:gridCol w="1073361"/>
                <a:gridCol w="2010853"/>
                <a:gridCol w="767657"/>
              </a:tblGrid>
              <a:tr h="203803">
                <a:tc>
                  <a:txBody>
                    <a:bodyPr/>
                    <a:lstStyle/>
                    <a:p>
                      <a:pPr algn="l" fontAlgn="ctr"/>
                      <a:r>
                        <a:rPr lang="en-US" sz="600" u="none" strike="noStrike" dirty="0">
                          <a:effectLst/>
                        </a:rPr>
                        <a:t>ECM Diagnostic Address</a:t>
                      </a:r>
                      <a:br>
                        <a:rPr lang="en-US" sz="600" u="none" strike="noStrike" dirty="0">
                          <a:effectLst/>
                        </a:rPr>
                      </a:br>
                      <a:r>
                        <a:rPr lang="en-US" sz="600" u="none" strike="noStrike" dirty="0">
                          <a:effectLst/>
                        </a:rPr>
                        <a:t>ECM = Engine Control Module</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0" marR="0" marT="0" marB="0" anchor="ctr"/>
                </a:tc>
              </a:tr>
              <a:tr h="305704">
                <a:tc>
                  <a:txBody>
                    <a:bodyPr/>
                    <a:lstStyle/>
                    <a:p>
                      <a:pPr algn="l" fontAlgn="ctr"/>
                      <a:r>
                        <a:rPr lang="en-US" sz="600" u="none" strike="noStrike">
                          <a:effectLst/>
                        </a:rPr>
                        <a:t>ECM CAN Identifier (lower byte) - Primary HS GMLAN</a:t>
                      </a:r>
                      <a:br>
                        <a:rPr lang="en-US" sz="600" u="none" strike="noStrike">
                          <a:effectLst/>
                        </a:rPr>
                      </a:br>
                      <a:r>
                        <a:rPr lang="en-US" sz="600" u="none" strike="noStrike">
                          <a:effectLst/>
                        </a:rPr>
                        <a:t>UUDT response CAN Identifier = $5E8</a:t>
                      </a:r>
                      <a:br>
                        <a:rPr lang="en-US" sz="600" u="none" strike="noStrike">
                          <a:effectLst/>
                        </a:rPr>
                      </a:br>
                      <a:r>
                        <a:rPr lang="en-US" sz="600" u="none" strike="noStrike">
                          <a:effectLst/>
                        </a:rPr>
                        <a:t>USDT response CAN Identifier = $7E8</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E0</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a:effectLst/>
                        </a:rPr>
                        <a:t>CAN Identifier (lower byte) - LS GMLAN 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HexDump (1 Byte)</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00</a:t>
                      </a:r>
                      <a:endParaRPr lang="en-US" sz="600" b="0" i="0" u="none" strike="noStrike">
                        <a:solidFill>
                          <a:srgbClr val="000000"/>
                        </a:solidFill>
                        <a:effectLst/>
                        <a:latin typeface="Calibri" panose="020F0502020204030204" pitchFamily="34" charset="0"/>
                      </a:endParaRPr>
                    </a:p>
                  </a:txBody>
                  <a:tcPr marL="0" marR="0" marT="0" marB="0" anchor="ctr"/>
                </a:tc>
              </a:tr>
              <a:tr h="101901">
                <a:tc>
                  <a:txBody>
                    <a:bodyPr/>
                    <a:lstStyle/>
                    <a:p>
                      <a:pPr algn="l" fontAlgn="ctr"/>
                      <a:r>
                        <a:rPr lang="en-US" sz="600" u="none" strike="noStrike" dirty="0">
                          <a:effectLst/>
                        </a:rPr>
                        <a:t>CAN Identifier (lower byte) - LS GMLAN</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600" u="none" strike="noStrike" dirty="0" err="1">
                          <a:effectLst/>
                        </a:rPr>
                        <a:t>HexDump</a:t>
                      </a:r>
                      <a:r>
                        <a:rPr lang="en-US" sz="600" u="none" strike="noStrike" dirty="0">
                          <a:effectLst/>
                        </a:rPr>
                        <a:t> (1 Byte)</a:t>
                      </a:r>
                      <a:endParaRPr lang="en-US" sz="6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dirty="0">
                          <a:effectLst/>
                        </a:rPr>
                        <a:t>00</a:t>
                      </a:r>
                      <a:endParaRPr lang="en-US" sz="6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10" name="TextBox 9"/>
          <p:cNvSpPr txBox="1"/>
          <p:nvPr/>
        </p:nvSpPr>
        <p:spPr>
          <a:xfrm>
            <a:off x="1295400" y="4676617"/>
            <a:ext cx="7298108" cy="461665"/>
          </a:xfrm>
          <a:prstGeom prst="rect">
            <a:avLst/>
          </a:prstGeom>
          <a:noFill/>
        </p:spPr>
        <p:txBody>
          <a:bodyPr wrap="square" rtlCol="0">
            <a:spAutoFit/>
          </a:bodyPr>
          <a:lstStyle/>
          <a:p>
            <a:r>
              <a:rPr lang="en-US" sz="1200" dirty="0">
                <a:solidFill>
                  <a:schemeClr val="accent1"/>
                </a:solidFill>
              </a:rPr>
              <a:t>According to the table above, targeted ID node of ECM is 11, it using HS GM LAN with CAN message is 7E0 ( not 2E0 because the CANID start from E)</a:t>
            </a:r>
          </a:p>
        </p:txBody>
      </p:sp>
      <p:sp>
        <p:nvSpPr>
          <p:cNvPr id="11" name="TextBox 10"/>
          <p:cNvSpPr txBox="1"/>
          <p:nvPr/>
        </p:nvSpPr>
        <p:spPr>
          <a:xfrm>
            <a:off x="245692" y="5218093"/>
            <a:ext cx="8686800" cy="954107"/>
          </a:xfrm>
          <a:prstGeom prst="rect">
            <a:avLst/>
          </a:prstGeom>
          <a:noFill/>
        </p:spPr>
        <p:txBody>
          <a:bodyPr wrap="square" rtlCol="0">
            <a:spAutoFit/>
          </a:bodyPr>
          <a:lstStyle/>
          <a:p>
            <a:pPr marL="171450" indent="-171450">
              <a:buFontTx/>
              <a:buChar char="-"/>
            </a:pPr>
            <a:r>
              <a:rPr lang="en-US" sz="1400" dirty="0"/>
              <a:t>Negative response always start from 6 (exception is 7xx)</a:t>
            </a:r>
          </a:p>
          <a:p>
            <a:pPr marL="171450" indent="-171450">
              <a:buFontTx/>
              <a:buChar char="-"/>
            </a:pPr>
            <a:r>
              <a:rPr lang="en-US" sz="1400" dirty="0"/>
              <a:t>When you need simulate any low speed message from BCM, first OFF BCM button on bench then use CAN device to send the message. At that time using IGN or door signal will not send any signal to CAN BUS</a:t>
            </a:r>
          </a:p>
          <a:p>
            <a:pPr marL="171450" indent="-171450">
              <a:buFontTx/>
              <a:buChar char="-"/>
            </a:pPr>
            <a:endParaRPr lang="en-US" sz="1400" dirty="0"/>
          </a:p>
        </p:txBody>
      </p:sp>
    </p:spTree>
    <p:extLst>
      <p:ext uri="{BB962C8B-B14F-4D97-AF65-F5344CB8AC3E}">
        <p14:creationId xmlns:p14="http://schemas.microsoft.com/office/powerpoint/2010/main" val="2239415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Sample test cases </a:t>
            </a:r>
            <a:r>
              <a:rPr lang="en-US" altLang="en-US" dirty="0"/>
              <a:t>(1/1)</a:t>
            </a:r>
            <a:endParaRPr lang="en-US" altLang="en-US" dirty="0" smtClean="0"/>
          </a:p>
        </p:txBody>
      </p:sp>
      <p:sp>
        <p:nvSpPr>
          <p:cNvPr id="4" name="TextBox 3"/>
          <p:cNvSpPr txBox="1"/>
          <p:nvPr/>
        </p:nvSpPr>
        <p:spPr>
          <a:xfrm>
            <a:off x="228600" y="705868"/>
            <a:ext cx="8593508" cy="523220"/>
          </a:xfrm>
          <a:prstGeom prst="rect">
            <a:avLst/>
          </a:prstGeom>
          <a:noFill/>
        </p:spPr>
        <p:txBody>
          <a:bodyPr wrap="square" rtlCol="0">
            <a:spAutoFit/>
          </a:bodyPr>
          <a:lstStyle/>
          <a:p>
            <a:pPr marL="285750" indent="-285750">
              <a:buFont typeface="Symbol" panose="05050102010706020507" pitchFamily="18" charset="2"/>
              <a:buChar char="Þ"/>
            </a:pPr>
            <a:endParaRPr lang="en-US" sz="1400" dirty="0"/>
          </a:p>
          <a:p>
            <a:pPr marL="285750" indent="-285750">
              <a:buFontTx/>
              <a:buChar char="-"/>
            </a:pPr>
            <a:endParaRPr lang="en-US" sz="1400" dirty="0"/>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graphicFrame>
        <p:nvGraphicFramePr>
          <p:cNvPr id="2" name="Table 1"/>
          <p:cNvGraphicFramePr>
            <a:graphicFrameLocks noGrp="1"/>
          </p:cNvGraphicFramePr>
          <p:nvPr>
            <p:extLst>
              <p:ext uri="{D42A27DB-BD31-4B8C-83A1-F6EECF244321}">
                <p14:modId xmlns:p14="http://schemas.microsoft.com/office/powerpoint/2010/main" val="3332202845"/>
              </p:ext>
            </p:extLst>
          </p:nvPr>
        </p:nvGraphicFramePr>
        <p:xfrm>
          <a:off x="1524000" y="914400"/>
          <a:ext cx="6096000" cy="51866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1400" dirty="0" smtClean="0"/>
                        <a:t>Main</a:t>
                      </a:r>
                      <a:r>
                        <a:rPr lang="en-US" sz="1400" baseline="0" dirty="0" smtClean="0"/>
                        <a:t> function</a:t>
                      </a:r>
                      <a:endParaRPr lang="en-US" sz="1400" dirty="0"/>
                    </a:p>
                  </a:txBody>
                  <a:tcPr/>
                </a:tc>
                <a:tc>
                  <a:txBody>
                    <a:bodyPr/>
                    <a:lstStyle/>
                    <a:p>
                      <a:pPr algn="ctr"/>
                      <a:r>
                        <a:rPr lang="en-US" sz="1400" dirty="0" smtClean="0"/>
                        <a:t>Test</a:t>
                      </a:r>
                      <a:r>
                        <a:rPr lang="en-US" sz="1400" baseline="0" dirty="0" smtClean="0"/>
                        <a:t> case ID</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DID Range Check</a:t>
                      </a:r>
                    </a:p>
                  </a:txBody>
                  <a:tcPr/>
                </a:tc>
                <a:tc>
                  <a:txBody>
                    <a:bodyPr/>
                    <a:lstStyle/>
                    <a:p>
                      <a:r>
                        <a:rPr lang="en-US" sz="1400" dirty="0" smtClean="0"/>
                        <a:t>DIAG_AC001</a:t>
                      </a:r>
                    </a:p>
                    <a:p>
                      <a:r>
                        <a:rPr lang="en-US" sz="1400" dirty="0" smtClean="0"/>
                        <a:t>DIAG_AC006</a:t>
                      </a:r>
                      <a:endParaRPr lang="en-US" sz="1400" dirty="0"/>
                    </a:p>
                  </a:txBody>
                  <a:tcPr/>
                </a:tc>
              </a:tr>
              <a:tr h="370840">
                <a:tc>
                  <a:txBody>
                    <a:bodyPr/>
                    <a:lstStyle/>
                    <a:p>
                      <a:r>
                        <a:rPr lang="en-US" sz="1400" dirty="0" smtClean="0"/>
                        <a:t>PID test</a:t>
                      </a:r>
                      <a:endParaRPr lang="en-US" sz="1400" dirty="0"/>
                    </a:p>
                  </a:txBody>
                  <a:tcPr/>
                </a:tc>
                <a:tc>
                  <a:txBody>
                    <a:bodyPr/>
                    <a:lstStyle/>
                    <a:p>
                      <a:r>
                        <a:rPr lang="en-US" sz="1400" dirty="0" smtClean="0"/>
                        <a:t>DIAG_AC221</a:t>
                      </a:r>
                    </a:p>
                    <a:p>
                      <a:r>
                        <a:rPr lang="en-US" sz="1400" dirty="0" smtClean="0"/>
                        <a:t>DIAG_AC189</a:t>
                      </a:r>
                    </a:p>
                    <a:p>
                      <a:r>
                        <a:rPr lang="en-US" sz="1400" dirty="0" smtClean="0"/>
                        <a:t>DIAG_AC201</a:t>
                      </a:r>
                    </a:p>
                    <a:p>
                      <a:r>
                        <a:rPr lang="en-US" sz="1400" dirty="0" smtClean="0"/>
                        <a:t>DIAG_AC211</a:t>
                      </a:r>
                      <a:endParaRPr lang="en-US" sz="1400" dirty="0"/>
                    </a:p>
                  </a:txBody>
                  <a:tcPr/>
                </a:tc>
              </a:tr>
              <a:tr h="370840">
                <a:tc>
                  <a:txBody>
                    <a:bodyPr/>
                    <a:lstStyle/>
                    <a:p>
                      <a:r>
                        <a:rPr lang="en-US" sz="1400" dirty="0" smtClean="0"/>
                        <a:t>CPID test</a:t>
                      </a:r>
                      <a:endParaRPr lang="en-US" sz="1400" dirty="0"/>
                    </a:p>
                  </a:txBody>
                  <a:tcPr/>
                </a:tc>
                <a:tc>
                  <a:txBody>
                    <a:bodyPr/>
                    <a:lstStyle/>
                    <a:p>
                      <a:r>
                        <a:rPr lang="en-US" sz="1400" dirty="0" smtClean="0"/>
                        <a:t>DIAG_AC313</a:t>
                      </a:r>
                    </a:p>
                    <a:p>
                      <a:r>
                        <a:rPr lang="en-US" sz="1400" dirty="0" smtClean="0"/>
                        <a:t>DIAG_AC318</a:t>
                      </a:r>
                    </a:p>
                    <a:p>
                      <a:r>
                        <a:rPr lang="en-US" sz="1400" dirty="0" smtClean="0"/>
                        <a:t>DIAG_AC326</a:t>
                      </a:r>
                      <a:endParaRPr lang="en-US" sz="1400" dirty="0"/>
                    </a:p>
                  </a:txBody>
                  <a:tcPr/>
                </a:tc>
              </a:tr>
              <a:tr h="370840">
                <a:tc>
                  <a:txBody>
                    <a:bodyPr/>
                    <a:lstStyle/>
                    <a:p>
                      <a:r>
                        <a:rPr lang="en-US" sz="1400" dirty="0" smtClean="0"/>
                        <a:t>DPID test</a:t>
                      </a:r>
                      <a:endParaRPr lang="en-US" sz="1400" dirty="0"/>
                    </a:p>
                  </a:txBody>
                  <a:tcPr/>
                </a:tc>
                <a:tc>
                  <a:txBody>
                    <a:bodyPr/>
                    <a:lstStyle/>
                    <a:p>
                      <a:r>
                        <a:rPr lang="en-US" sz="1400" dirty="0" smtClean="0"/>
                        <a:t>DIAG_AC265</a:t>
                      </a:r>
                    </a:p>
                    <a:p>
                      <a:r>
                        <a:rPr lang="en-US" sz="1400" dirty="0" smtClean="0"/>
                        <a:t>DIAG_AC283</a:t>
                      </a:r>
                    </a:p>
                    <a:p>
                      <a:r>
                        <a:rPr lang="en-US" sz="1400" dirty="0" smtClean="0"/>
                        <a:t>DIAG_AC286</a:t>
                      </a:r>
                    </a:p>
                    <a:p>
                      <a:r>
                        <a:rPr lang="en-US" sz="1400" dirty="0" smtClean="0"/>
                        <a:t>DIAG_AC287</a:t>
                      </a:r>
                    </a:p>
                    <a:p>
                      <a:r>
                        <a:rPr lang="en-US" sz="1400" dirty="0" smtClean="0"/>
                        <a:t>DIAG_AC288</a:t>
                      </a:r>
                    </a:p>
                    <a:p>
                      <a:r>
                        <a:rPr lang="en-US" sz="1400" dirty="0" smtClean="0"/>
                        <a:t>DIAG_AC296</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PD Service Test</a:t>
                      </a:r>
                    </a:p>
                  </a:txBody>
                  <a:tcPr/>
                </a:tc>
                <a:tc>
                  <a:txBody>
                    <a:bodyPr/>
                    <a:lstStyle/>
                    <a:p>
                      <a:r>
                        <a:rPr lang="en-US" sz="1400" dirty="0" smtClean="0"/>
                        <a:t>DIAG_AC331</a:t>
                      </a:r>
                    </a:p>
                    <a:p>
                      <a:r>
                        <a:rPr lang="en-US" sz="1400" dirty="0" smtClean="0"/>
                        <a:t>DIAG_AC466</a:t>
                      </a:r>
                      <a:endParaRPr lang="en-US" sz="1400" dirty="0"/>
                    </a:p>
                  </a:txBody>
                  <a:tcPr/>
                </a:tc>
              </a:tr>
              <a:tr h="370840">
                <a:tc>
                  <a:txBody>
                    <a:bodyPr/>
                    <a:lstStyle/>
                    <a:p>
                      <a:r>
                        <a:rPr lang="en-US" sz="1400" dirty="0" err="1" smtClean="0"/>
                        <a:t>Etc</a:t>
                      </a:r>
                      <a:endParaRPr lang="en-US" sz="1400" dirty="0"/>
                    </a:p>
                  </a:txBody>
                  <a:tcPr/>
                </a:tc>
                <a:tc>
                  <a:txBody>
                    <a:bodyPr/>
                    <a:lstStyle/>
                    <a:p>
                      <a:r>
                        <a:rPr lang="en-US" sz="1400" dirty="0" smtClean="0"/>
                        <a:t>DIAG_AC117</a:t>
                      </a:r>
                    </a:p>
                    <a:p>
                      <a:r>
                        <a:rPr lang="en-US" sz="1400" dirty="0" smtClean="0"/>
                        <a:t>DIAG_AC375</a:t>
                      </a:r>
                    </a:p>
                    <a:p>
                      <a:r>
                        <a:rPr lang="en-US" sz="1400" dirty="0" smtClean="0"/>
                        <a:t>DIAG_AC394</a:t>
                      </a:r>
                      <a:endParaRPr lang="en-US" sz="1400" dirty="0"/>
                    </a:p>
                  </a:txBody>
                  <a:tcPr/>
                </a:tc>
              </a:tr>
            </a:tbl>
          </a:graphicData>
        </a:graphic>
      </p:graphicFrame>
    </p:spTree>
    <p:extLst>
      <p:ext uri="{BB962C8B-B14F-4D97-AF65-F5344CB8AC3E}">
        <p14:creationId xmlns:p14="http://schemas.microsoft.com/office/powerpoint/2010/main" val="234105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smtClean="0"/>
              <a:t>DID Range Check (1/2)</a:t>
            </a:r>
          </a:p>
        </p:txBody>
      </p:sp>
      <p:sp>
        <p:nvSpPr>
          <p:cNvPr id="3075" name="Content Placeholder 2"/>
          <p:cNvSpPr>
            <a:spLocks noGrp="1"/>
          </p:cNvSpPr>
          <p:nvPr>
            <p:ph idx="1"/>
          </p:nvPr>
        </p:nvSpPr>
        <p:spPr>
          <a:xfrm>
            <a:off x="281299" y="1266746"/>
            <a:ext cx="8686800" cy="609600"/>
          </a:xfrm>
        </p:spPr>
        <p:txBody>
          <a:bodyPr>
            <a:normAutofit/>
          </a:bodyPr>
          <a:lstStyle/>
          <a:p>
            <a:pPr algn="just">
              <a:buFontTx/>
              <a:buChar char="-"/>
            </a:pPr>
            <a:r>
              <a:rPr lang="en-US" altLang="en-US" sz="1400" dirty="0" smtClean="0"/>
              <a:t>Almost </a:t>
            </a:r>
            <a:r>
              <a:rPr lang="en-US" altLang="en-US" sz="1400" dirty="0"/>
              <a:t>DID need Security Unlock to Write Data – refer to </a:t>
            </a:r>
          </a:p>
        </p:txBody>
      </p:sp>
      <p:graphicFrame>
        <p:nvGraphicFramePr>
          <p:cNvPr id="2" name="Object 1"/>
          <p:cNvGraphicFramePr>
            <a:graphicFrameLocks noChangeAspect="1"/>
          </p:cNvGraphicFramePr>
          <p:nvPr>
            <p:extLst>
              <p:ext uri="{D42A27DB-BD31-4B8C-83A1-F6EECF244321}">
                <p14:modId xmlns:p14="http://schemas.microsoft.com/office/powerpoint/2010/main" val="44410479"/>
              </p:ext>
            </p:extLst>
          </p:nvPr>
        </p:nvGraphicFramePr>
        <p:xfrm>
          <a:off x="4562030" y="1226150"/>
          <a:ext cx="914400" cy="792163"/>
        </p:xfrm>
        <a:graphic>
          <a:graphicData uri="http://schemas.openxmlformats.org/presentationml/2006/ole">
            <mc:AlternateContent xmlns:mc="http://schemas.openxmlformats.org/markup-compatibility/2006">
              <mc:Choice xmlns:v="urn:schemas-microsoft-com:vml" Requires="v">
                <p:oleObj spid="_x0000_s1263"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4562030" y="1226150"/>
                        <a:ext cx="914400" cy="792163"/>
                      </a:xfrm>
                      <a:prstGeom prst="rect">
                        <a:avLst/>
                      </a:prstGeom>
                    </p:spPr>
                  </p:pic>
                </p:oleObj>
              </mc:Fallback>
            </mc:AlternateContent>
          </a:graphicData>
        </a:graphic>
      </p:graphicFrame>
      <p:sp>
        <p:nvSpPr>
          <p:cNvPr id="5" name="Content Placeholder 2"/>
          <p:cNvSpPr txBox="1">
            <a:spLocks/>
          </p:cNvSpPr>
          <p:nvPr/>
        </p:nvSpPr>
        <p:spPr>
          <a:xfrm>
            <a:off x="218630" y="5029200"/>
            <a:ext cx="8686800" cy="1066800"/>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Char char="-"/>
            </a:pPr>
            <a:r>
              <a:rPr lang="en-US" altLang="en-US" sz="1400" dirty="0" smtClean="0"/>
              <a:t>ALDL spec can be changed from build version to version so it is better if refer to ALDL spec every time do DID range check rather than TCs</a:t>
            </a:r>
          </a:p>
          <a:p>
            <a:pPr algn="just">
              <a:buFontTx/>
              <a:buChar char="-"/>
            </a:pPr>
            <a:r>
              <a:rPr lang="en-US" altLang="en-US" sz="1400" dirty="0" smtClean="0"/>
              <a:t>Depend on Resolution and Range to know DID range and check the boundary (some times it’s noted in Note column) </a:t>
            </a:r>
          </a:p>
          <a:p>
            <a:pPr algn="just">
              <a:buFontTx/>
              <a:buChar char="-"/>
            </a:pPr>
            <a:endParaRPr lang="en-US" altLang="en-US" sz="1400" dirty="0" smtClean="0"/>
          </a:p>
        </p:txBody>
      </p:sp>
      <p:sp>
        <p:nvSpPr>
          <p:cNvPr id="6" name="Content Placeholder 2"/>
          <p:cNvSpPr txBox="1">
            <a:spLocks/>
          </p:cNvSpPr>
          <p:nvPr/>
        </p:nvSpPr>
        <p:spPr>
          <a:xfrm>
            <a:off x="281299" y="1729098"/>
            <a:ext cx="8686800" cy="2133600"/>
          </a:xfrm>
          <a:prstGeom prst="rect">
            <a:avLst/>
          </a:prstGeom>
        </p:spPr>
        <p:txBody>
          <a:bodyPr vert="horz" lIns="91440" tIns="45720" rIns="91440" bIns="45720" rtlCol="0">
            <a:no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Char char="-"/>
            </a:pPr>
            <a:r>
              <a:rPr lang="en-US" altLang="en-US" sz="1400" dirty="0"/>
              <a:t>For DID need Security unlock, before write data to DID need:</a:t>
            </a:r>
          </a:p>
          <a:p>
            <a:pPr marL="0" indent="0" algn="just">
              <a:buNone/>
            </a:pPr>
            <a:r>
              <a:rPr lang="en-US" altLang="en-US" sz="1400" dirty="0"/>
              <a:t>Send below message:</a:t>
            </a:r>
          </a:p>
          <a:p>
            <a:pPr marL="342900" indent="-342900" algn="just">
              <a:buAutoNum type="arabicPeriod"/>
            </a:pPr>
            <a:r>
              <a:rPr lang="en-US" altLang="en-US" sz="1400" dirty="0"/>
              <a:t>24d 01 3e (maintain Diagnostic service because the request seed or almost request diagnostic service only impact 5s)</a:t>
            </a:r>
          </a:p>
          <a:p>
            <a:pPr marL="342900" indent="-342900" algn="just">
              <a:buAutoNum type="arabicPeriod"/>
            </a:pPr>
            <a:r>
              <a:rPr lang="en-US" altLang="en-US" sz="1400" dirty="0"/>
              <a:t>24d 02 27 01 (request seed)</a:t>
            </a:r>
          </a:p>
          <a:p>
            <a:pPr marL="342900" indent="-342900" algn="just">
              <a:buAutoNum type="arabicPeriod"/>
            </a:pPr>
            <a:r>
              <a:rPr lang="en-US" altLang="en-US" sz="1400" dirty="0" smtClean="0"/>
              <a:t>While </a:t>
            </a:r>
            <a:r>
              <a:rPr lang="en-US" altLang="en-US" sz="1400" dirty="0"/>
              <a:t>DID A0 still from FE – 01, only request seed can unlock security. This value is decreased 1 after every IGN OFF to ON </a:t>
            </a:r>
          </a:p>
          <a:p>
            <a:pPr marL="342900" indent="-342900" algn="just">
              <a:buAutoNum type="arabicPeriod"/>
            </a:pPr>
            <a:r>
              <a:rPr lang="en-US" altLang="en-US" sz="1400" dirty="0"/>
              <a:t>If DID A0 = 00 we cannot change value of it except re-flashing</a:t>
            </a:r>
          </a:p>
          <a:p>
            <a:pPr marL="342900" indent="-342900" algn="just">
              <a:buAutoNum type="arabicPeriod"/>
            </a:pPr>
            <a:r>
              <a:rPr lang="en-US" altLang="en-US" sz="1400" dirty="0"/>
              <a:t>For DID A0 = 00, After request seed we need send key: 24d 04 27 02 xx </a:t>
            </a:r>
            <a:r>
              <a:rPr lang="en-US" altLang="en-US" sz="1400" dirty="0" err="1"/>
              <a:t>xx</a:t>
            </a:r>
            <a:r>
              <a:rPr lang="en-US" altLang="en-US" sz="1400" dirty="0"/>
              <a:t>  (xx </a:t>
            </a:r>
            <a:r>
              <a:rPr lang="en-US" altLang="en-US" sz="1400" dirty="0" err="1"/>
              <a:t>xx</a:t>
            </a:r>
            <a:r>
              <a:rPr lang="en-US" altLang="en-US" sz="1400" dirty="0"/>
              <a:t> is information in Positive response of request seed)</a:t>
            </a:r>
          </a:p>
          <a:p>
            <a:pPr marL="342900" indent="-342900" algn="just">
              <a:buAutoNum type="arabicPeriod"/>
            </a:pPr>
            <a:endParaRPr lang="en-US" altLang="en-US" sz="1400" dirty="0"/>
          </a:p>
          <a:p>
            <a:pPr marL="342900" indent="-342900" algn="just">
              <a:buAutoNum type="arabicPeriod"/>
            </a:pPr>
            <a:endParaRPr lang="en-US" altLang="en-US" sz="1400" dirty="0"/>
          </a:p>
        </p:txBody>
      </p:sp>
      <p:pic>
        <p:nvPicPr>
          <p:cNvPr id="3" name="Picture 2"/>
          <p:cNvPicPr>
            <a:picLocks noChangeAspect="1"/>
          </p:cNvPicPr>
          <p:nvPr/>
        </p:nvPicPr>
        <p:blipFill>
          <a:blip r:embed="rId6"/>
          <a:stretch>
            <a:fillRect/>
          </a:stretch>
        </p:blipFill>
        <p:spPr>
          <a:xfrm>
            <a:off x="371030" y="4219575"/>
            <a:ext cx="8534400" cy="733425"/>
          </a:xfrm>
          <a:prstGeom prst="rect">
            <a:avLst/>
          </a:prstGeom>
        </p:spPr>
      </p:pic>
      <p:sp>
        <p:nvSpPr>
          <p:cNvPr id="4" name="TextBox 3"/>
          <p:cNvSpPr txBox="1"/>
          <p:nvPr/>
        </p:nvSpPr>
        <p:spPr>
          <a:xfrm>
            <a:off x="245692" y="685800"/>
            <a:ext cx="1202108" cy="307777"/>
          </a:xfrm>
          <a:prstGeom prst="rect">
            <a:avLst/>
          </a:prstGeom>
          <a:noFill/>
        </p:spPr>
        <p:txBody>
          <a:bodyPr wrap="square" rtlCol="0">
            <a:spAutoFit/>
          </a:bodyPr>
          <a:lstStyle/>
          <a:p>
            <a:r>
              <a:rPr lang="en-US" sz="1400" b="1" u="sng" dirty="0" smtClean="0"/>
              <a:t>Write DID: 3B</a:t>
            </a:r>
            <a:endParaRPr lang="en-US" sz="1400" b="1" u="sng" dirty="0"/>
          </a:p>
        </p:txBody>
      </p:sp>
      <p:sp>
        <p:nvSpPr>
          <p:cNvPr id="9" name="Content Placeholder 2"/>
          <p:cNvSpPr txBox="1">
            <a:spLocks/>
          </p:cNvSpPr>
          <p:nvPr/>
        </p:nvSpPr>
        <p:spPr>
          <a:xfrm>
            <a:off x="281299" y="936432"/>
            <a:ext cx="8686800" cy="609600"/>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Char char="-"/>
            </a:pPr>
            <a:r>
              <a:rPr lang="en-US" altLang="en-US" sz="1400" dirty="0" smtClean="0"/>
              <a:t>DID </a:t>
            </a:r>
            <a:r>
              <a:rPr lang="en-US" altLang="en-US" sz="1400" dirty="0"/>
              <a:t>can be write if it marked as RW in ALDL</a:t>
            </a:r>
          </a:p>
        </p:txBody>
      </p:sp>
    </p:spTree>
    <p:extLst>
      <p:ext uri="{BB962C8B-B14F-4D97-AF65-F5344CB8AC3E}">
        <p14:creationId xmlns:p14="http://schemas.microsoft.com/office/powerpoint/2010/main" val="2974181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smtClean="0"/>
              <a:t>DID Range Check (2/2)</a:t>
            </a:r>
          </a:p>
        </p:txBody>
      </p:sp>
      <p:sp>
        <p:nvSpPr>
          <p:cNvPr id="4" name="TextBox 3"/>
          <p:cNvSpPr txBox="1"/>
          <p:nvPr/>
        </p:nvSpPr>
        <p:spPr>
          <a:xfrm>
            <a:off x="245692" y="685800"/>
            <a:ext cx="1202108" cy="307777"/>
          </a:xfrm>
          <a:prstGeom prst="rect">
            <a:avLst/>
          </a:prstGeom>
          <a:noFill/>
        </p:spPr>
        <p:txBody>
          <a:bodyPr wrap="square" rtlCol="0">
            <a:spAutoFit/>
          </a:bodyPr>
          <a:lstStyle/>
          <a:p>
            <a:r>
              <a:rPr lang="en-US" sz="1400" b="1" u="sng" dirty="0" smtClean="0"/>
              <a:t>Read DID: 1A</a:t>
            </a:r>
            <a:endParaRPr lang="en-US" sz="1400" b="1" u="sng" dirty="0"/>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Char char="-"/>
            </a:pPr>
            <a:r>
              <a:rPr lang="en-US" altLang="en-US" sz="1400" dirty="0" smtClean="0"/>
              <a:t>Request message: 24D 02 1A xx</a:t>
            </a:r>
          </a:p>
          <a:p>
            <a:pPr algn="just">
              <a:buFontTx/>
              <a:buChar char="-"/>
            </a:pPr>
            <a:r>
              <a:rPr lang="en-US" altLang="en-US" sz="1400" dirty="0" smtClean="0"/>
              <a:t>For DID &lt;=  6 bytes length</a:t>
            </a:r>
          </a:p>
          <a:p>
            <a:pPr algn="just">
              <a:buFont typeface="Wingdings" panose="05000000000000000000" pitchFamily="2" charset="2"/>
              <a:buChar char="Ø"/>
            </a:pPr>
            <a:r>
              <a:rPr lang="en-US" altLang="en-US" sz="1400" dirty="0" smtClean="0"/>
              <a:t>Response: 54d xx 5A xx </a:t>
            </a:r>
            <a:r>
              <a:rPr lang="en-US" altLang="en-US" sz="1400" dirty="0" err="1" smtClean="0"/>
              <a:t>xx</a:t>
            </a:r>
            <a:r>
              <a:rPr lang="en-US" altLang="en-US" sz="1400" dirty="0" smtClean="0"/>
              <a:t> </a:t>
            </a:r>
            <a:r>
              <a:rPr lang="en-US" altLang="en-US" sz="1400" dirty="0" err="1" smtClean="0"/>
              <a:t>xx</a:t>
            </a:r>
            <a:r>
              <a:rPr lang="en-US" altLang="en-US" sz="1400" dirty="0" smtClean="0"/>
              <a:t> </a:t>
            </a:r>
            <a:r>
              <a:rPr lang="en-US" altLang="en-US" sz="1400" dirty="0" err="1" smtClean="0"/>
              <a:t>xx</a:t>
            </a:r>
            <a:r>
              <a:rPr lang="en-US" altLang="en-US" sz="1400" dirty="0" smtClean="0"/>
              <a:t>…</a:t>
            </a:r>
          </a:p>
          <a:p>
            <a:pPr algn="just">
              <a:buFontTx/>
              <a:buChar char="-"/>
            </a:pPr>
            <a:r>
              <a:rPr lang="en-US" altLang="en-US" sz="1400" dirty="0" smtClean="0"/>
              <a:t>For DID &gt; 6 bytes length:</a:t>
            </a:r>
          </a:p>
          <a:p>
            <a:pPr algn="just">
              <a:buFont typeface="Wingdings" panose="05000000000000000000" pitchFamily="2" charset="2"/>
              <a:buChar char="Ø"/>
            </a:pPr>
            <a:r>
              <a:rPr lang="en-US" altLang="en-US" sz="1400" dirty="0" smtClean="0"/>
              <a:t>Response: </a:t>
            </a:r>
          </a:p>
          <a:p>
            <a:pPr marL="0" indent="0" algn="just">
              <a:buNone/>
            </a:pPr>
            <a:r>
              <a:rPr lang="en-US" altLang="en-US" sz="1400" dirty="0" smtClean="0"/>
              <a:t>First frame: 64d 10 xx 5A xx </a:t>
            </a:r>
            <a:r>
              <a:rPr lang="en-US" altLang="en-US" sz="1400" dirty="0" err="1" smtClean="0"/>
              <a:t>xx</a:t>
            </a:r>
            <a:r>
              <a:rPr lang="en-US" altLang="en-US" sz="1400" dirty="0" smtClean="0"/>
              <a:t> </a:t>
            </a:r>
            <a:r>
              <a:rPr lang="en-US" altLang="en-US" sz="1400" dirty="0" err="1" smtClean="0"/>
              <a:t>xx</a:t>
            </a:r>
            <a:r>
              <a:rPr lang="en-US" altLang="en-US" sz="1400" dirty="0" smtClean="0"/>
              <a:t> </a:t>
            </a:r>
            <a:r>
              <a:rPr lang="en-US" altLang="en-US" sz="1400" dirty="0" err="1" smtClean="0"/>
              <a:t>xx</a:t>
            </a:r>
            <a:r>
              <a:rPr lang="en-US" altLang="en-US" sz="1400" dirty="0" smtClean="0"/>
              <a:t> </a:t>
            </a:r>
            <a:r>
              <a:rPr lang="en-US" altLang="en-US" sz="1400" dirty="0" err="1" smtClean="0"/>
              <a:t>xx</a:t>
            </a:r>
            <a:endParaRPr lang="en-US" altLang="en-US" sz="1400" dirty="0" smtClean="0"/>
          </a:p>
          <a:p>
            <a:pPr marL="0" indent="0" algn="just">
              <a:buNone/>
            </a:pPr>
            <a:r>
              <a:rPr lang="en-US" altLang="en-US" sz="1400" dirty="0" smtClean="0"/>
              <a:t>Send Flow control: 24D 30 0n YY to read more data</a:t>
            </a:r>
          </a:p>
          <a:p>
            <a:pPr marL="0" indent="0" algn="just">
              <a:buNone/>
            </a:pPr>
            <a:r>
              <a:rPr lang="en-US" altLang="en-US" sz="1400" dirty="0"/>
              <a:t>n</a:t>
            </a:r>
            <a:r>
              <a:rPr lang="en-US" altLang="en-US" sz="1400" dirty="0" smtClean="0"/>
              <a:t> = 0: read all </a:t>
            </a:r>
          </a:p>
          <a:p>
            <a:pPr marL="0" indent="0" algn="just">
              <a:buNone/>
            </a:pPr>
            <a:r>
              <a:rPr lang="en-US" altLang="en-US" sz="1400" dirty="0"/>
              <a:t>n</a:t>
            </a:r>
            <a:r>
              <a:rPr lang="en-US" altLang="en-US" sz="1400" dirty="0" smtClean="0"/>
              <a:t>: Number of  CF (the frame data after first frame)</a:t>
            </a:r>
          </a:p>
          <a:p>
            <a:pPr marL="0" indent="0" algn="just">
              <a:buNone/>
            </a:pPr>
            <a:r>
              <a:rPr lang="en-US" altLang="en-US" sz="1400" dirty="0" smtClean="0"/>
              <a:t>YY (</a:t>
            </a:r>
            <a:r>
              <a:rPr lang="en-US" altLang="en-US" sz="1400" dirty="0" err="1" smtClean="0"/>
              <a:t>Stmin</a:t>
            </a:r>
            <a:r>
              <a:rPr lang="en-US" altLang="en-US" sz="1400" dirty="0" smtClean="0"/>
              <a:t>): </a:t>
            </a:r>
            <a:r>
              <a:rPr lang="en-US" sz="1400" dirty="0"/>
              <a:t>the minimum time lapse between consecutive frames</a:t>
            </a:r>
            <a:endParaRPr lang="en-US" altLang="en-US" sz="1400" dirty="0" smtClean="0"/>
          </a:p>
          <a:p>
            <a:pPr marL="0" indent="0" algn="just">
              <a:buNone/>
            </a:pPr>
            <a:r>
              <a:rPr lang="en-US" altLang="en-US" sz="1400" dirty="0" smtClean="0"/>
              <a:t>Consecutive frame: Start from 21 to 2F then continue with 20 to 2F to the end of data</a:t>
            </a:r>
          </a:p>
          <a:p>
            <a:pPr marL="0" indent="0" algn="just">
              <a:buNone/>
            </a:pPr>
            <a:endParaRPr lang="en-US" altLang="en-US" sz="1400" dirty="0" smtClean="0"/>
          </a:p>
          <a:p>
            <a:pPr algn="just">
              <a:buFontTx/>
              <a:buChar char="-"/>
            </a:pPr>
            <a:r>
              <a:rPr lang="en-US" altLang="en-US" sz="1400" u="sng" dirty="0"/>
              <a:t>Example: </a:t>
            </a:r>
            <a:r>
              <a:rPr lang="en-US" altLang="en-US" sz="1400" dirty="0" smtClean="0"/>
              <a:t>DIAG_AC006</a:t>
            </a:r>
          </a:p>
          <a:p>
            <a:pPr marL="0" indent="0" algn="just">
              <a:buNone/>
            </a:pPr>
            <a:endParaRPr lang="en-US" altLang="en-US" sz="1400" dirty="0" smtClean="0"/>
          </a:p>
        </p:txBody>
      </p:sp>
    </p:spTree>
    <p:extLst>
      <p:ext uri="{BB962C8B-B14F-4D97-AF65-F5344CB8AC3E}">
        <p14:creationId xmlns:p14="http://schemas.microsoft.com/office/powerpoint/2010/main" val="2286751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PID </a:t>
            </a:r>
            <a:r>
              <a:rPr lang="en-US" altLang="en-US" dirty="0"/>
              <a:t>Test </a:t>
            </a:r>
            <a:r>
              <a:rPr lang="en-US" altLang="en-US" dirty="0" smtClean="0"/>
              <a:t>(1/3)</a:t>
            </a:r>
          </a:p>
        </p:txBody>
      </p:sp>
      <p:sp>
        <p:nvSpPr>
          <p:cNvPr id="4" name="TextBox 3"/>
          <p:cNvSpPr txBox="1"/>
          <p:nvPr/>
        </p:nvSpPr>
        <p:spPr>
          <a:xfrm>
            <a:off x="228600" y="705868"/>
            <a:ext cx="8593508" cy="5306068"/>
          </a:xfrm>
          <a:prstGeom prst="rect">
            <a:avLst/>
          </a:prstGeom>
          <a:noFill/>
        </p:spPr>
        <p:txBody>
          <a:bodyPr wrap="square" rtlCol="0">
            <a:spAutoFit/>
          </a:bodyPr>
          <a:lstStyle/>
          <a:p>
            <a:pPr marL="285750" indent="-285750">
              <a:buFontTx/>
              <a:buChar char="-"/>
            </a:pPr>
            <a:r>
              <a:rPr lang="en-US" sz="1400" dirty="0" smtClean="0"/>
              <a:t>Because </a:t>
            </a:r>
            <a:r>
              <a:rPr lang="en-US" sz="1400" dirty="0"/>
              <a:t>PID is Vehicle Information so we need simulate CAN signal before check the PID </a:t>
            </a:r>
            <a:r>
              <a:rPr lang="en-US" sz="1400" dirty="0" smtClean="0"/>
              <a:t>value</a:t>
            </a:r>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pPr marL="285750" indent="-285750">
              <a:buFontTx/>
              <a:buChar char="-"/>
            </a:pPr>
            <a:r>
              <a:rPr lang="en-US" sz="1400" dirty="0"/>
              <a:t>Almost PID case is same value with CAN signal, some specific cases below need a little bit calculation:</a:t>
            </a:r>
          </a:p>
          <a:p>
            <a:pPr marL="285750" indent="-285750">
              <a:buFontTx/>
              <a:buChar char="-"/>
            </a:pPr>
            <a:endParaRPr lang="en-US" sz="1400" dirty="0" smtClean="0"/>
          </a:p>
          <a:p>
            <a:pPr marL="342900" indent="-342900">
              <a:buAutoNum type="arabicPeriod"/>
            </a:pPr>
            <a:r>
              <a:rPr lang="en-US" sz="1400" b="1" dirty="0" smtClean="0"/>
              <a:t>PID C03D: </a:t>
            </a:r>
          </a:p>
          <a:p>
            <a:r>
              <a:rPr lang="en-US" sz="1400" dirty="0" smtClean="0"/>
              <a:t>Rolling </a:t>
            </a:r>
            <a:r>
              <a:rPr lang="en-US" sz="1400" dirty="0"/>
              <a:t>Count signal: $3F9 00 </a:t>
            </a:r>
            <a:r>
              <a:rPr lang="en-US" sz="1400" dirty="0" smtClean="0"/>
              <a:t>xx </a:t>
            </a:r>
            <a:r>
              <a:rPr lang="en-US" sz="1400" dirty="0" err="1" smtClean="0"/>
              <a:t>xx</a:t>
            </a:r>
            <a:r>
              <a:rPr lang="en-US" sz="1400" dirty="0" smtClean="0"/>
              <a:t> 00 </a:t>
            </a:r>
            <a:r>
              <a:rPr lang="en-US" sz="1400" dirty="0"/>
              <a:t>00 00 00 00 (HS, </a:t>
            </a:r>
            <a:r>
              <a:rPr lang="en-US" sz="1400" dirty="0" err="1"/>
              <a:t>Oneshot</a:t>
            </a:r>
            <a:r>
              <a:rPr lang="en-US" sz="1400" dirty="0" smtClean="0"/>
              <a:t>)</a:t>
            </a:r>
          </a:p>
          <a:p>
            <a:r>
              <a:rPr lang="en-US" sz="1400" dirty="0" smtClean="0"/>
              <a:t>Counter and Rolling Count Reset: $3F9 80 00 00 00 00 00 00 00 00 (HS, </a:t>
            </a:r>
            <a:r>
              <a:rPr lang="en-US" sz="1400" dirty="0" err="1" smtClean="0"/>
              <a:t>Oneshot</a:t>
            </a:r>
            <a:r>
              <a:rPr lang="en-US" sz="1400" dirty="0" smtClean="0"/>
              <a:t>)</a:t>
            </a:r>
          </a:p>
          <a:p>
            <a:pPr marL="285750" indent="-285750">
              <a:buFontTx/>
              <a:buChar char="-"/>
            </a:pPr>
            <a:r>
              <a:rPr lang="en-US" sz="1400" dirty="0" smtClean="0"/>
              <a:t>To save to PID we need send two signals of Rolling Count, we call are Old and New</a:t>
            </a:r>
          </a:p>
          <a:p>
            <a:r>
              <a:rPr lang="en-US" sz="1400" u="sng" dirty="0" smtClean="0"/>
              <a:t>Case1: </a:t>
            </a:r>
            <a:r>
              <a:rPr lang="en-US" sz="1400" dirty="0" smtClean="0"/>
              <a:t> Old &lt; new and new – old &lt; 2000: Data will not be saved to PID until IGN OFF to ON</a:t>
            </a:r>
          </a:p>
          <a:p>
            <a:endParaRPr lang="en-US" sz="1400" dirty="0" smtClean="0"/>
          </a:p>
          <a:p>
            <a:r>
              <a:rPr lang="en-US" sz="1400" u="sng" dirty="0" smtClean="0"/>
              <a:t>Case2</a:t>
            </a:r>
            <a:r>
              <a:rPr lang="en-US" sz="1400" dirty="0" smtClean="0"/>
              <a:t>: Old &lt;new and new – old &gt; = 2000: PID = Original +  (new – old)/200</a:t>
            </a:r>
          </a:p>
          <a:p>
            <a:endParaRPr lang="en-US" sz="1400" dirty="0"/>
          </a:p>
          <a:p>
            <a:r>
              <a:rPr lang="en-US" sz="1400" u="sng" dirty="0" smtClean="0"/>
              <a:t>Case3</a:t>
            </a:r>
            <a:r>
              <a:rPr lang="en-US" sz="1400" dirty="0" smtClean="0"/>
              <a:t>: Old &gt; new: PID = Original + ((FFFF – </a:t>
            </a:r>
            <a:r>
              <a:rPr lang="en-US" sz="1400" dirty="0" smtClean="0"/>
              <a:t>old</a:t>
            </a:r>
            <a:r>
              <a:rPr lang="en-US" sz="1400" dirty="0" smtClean="0"/>
              <a:t>) </a:t>
            </a:r>
            <a:r>
              <a:rPr lang="en-US" sz="1400" smtClean="0"/>
              <a:t>+ </a:t>
            </a:r>
            <a:r>
              <a:rPr lang="en-US" sz="1400" smtClean="0"/>
              <a:t>new)/</a:t>
            </a:r>
            <a:r>
              <a:rPr lang="en-US" sz="1400" dirty="0" smtClean="0"/>
              <a:t>200</a:t>
            </a:r>
          </a:p>
          <a:p>
            <a:endParaRPr lang="en-US" sz="1400" dirty="0"/>
          </a:p>
          <a:p>
            <a:r>
              <a:rPr lang="en-US" sz="1400" i="1" dirty="0" smtClean="0"/>
              <a:t>Note: the remainder will be saved to memory and will be added to next calculation</a:t>
            </a:r>
          </a:p>
          <a:p>
            <a:r>
              <a:rPr lang="en-US" sz="1400" i="1" dirty="0" smtClean="0"/>
              <a:t>Maximum of </a:t>
            </a:r>
            <a:r>
              <a:rPr lang="en-US" sz="1400" i="1" dirty="0"/>
              <a:t>Rolling count is set by: 3,4byte of DID $67 </a:t>
            </a:r>
            <a:endParaRPr lang="en-US" sz="1400" dirty="0">
              <a:latin typeface="+mj-lt"/>
              <a:cs typeface="Arial" pitchFamily="34" charset="0"/>
            </a:endParaRPr>
          </a:p>
          <a:p>
            <a:pPr marL="230188" indent="-230188" algn="just">
              <a:spcBef>
                <a:spcPct val="20000"/>
              </a:spcBef>
              <a:buFontTx/>
              <a:buChar char="-"/>
            </a:pPr>
            <a:r>
              <a:rPr lang="en-US" altLang="en-US" sz="1400" u="sng" dirty="0">
                <a:latin typeface="+mj-lt"/>
                <a:cs typeface="Arial" pitchFamily="34" charset="0"/>
              </a:rPr>
              <a:t>Example: </a:t>
            </a:r>
            <a:r>
              <a:rPr lang="en-US" sz="1400" dirty="0">
                <a:latin typeface="+mj-lt"/>
                <a:cs typeface="Arial" pitchFamily="34" charset="0"/>
              </a:rPr>
              <a:t>DIAG_AC189</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grpSp>
        <p:nvGrpSpPr>
          <p:cNvPr id="11" name="Group 10"/>
          <p:cNvGrpSpPr/>
          <p:nvPr/>
        </p:nvGrpSpPr>
        <p:grpSpPr>
          <a:xfrm>
            <a:off x="0" y="990600"/>
            <a:ext cx="9144000" cy="1578429"/>
            <a:chOff x="0" y="885637"/>
            <a:chExt cx="9144000" cy="1578429"/>
          </a:xfrm>
        </p:grpSpPr>
        <p:pic>
          <p:nvPicPr>
            <p:cNvPr id="3" name="Picture 2"/>
            <p:cNvPicPr>
              <a:picLocks noChangeAspect="1"/>
            </p:cNvPicPr>
            <p:nvPr/>
          </p:nvPicPr>
          <p:blipFill>
            <a:blip r:embed="rId2"/>
            <a:stretch>
              <a:fillRect/>
            </a:stretch>
          </p:blipFill>
          <p:spPr>
            <a:xfrm>
              <a:off x="0" y="885637"/>
              <a:ext cx="9144000" cy="1578429"/>
            </a:xfrm>
            <a:prstGeom prst="rect">
              <a:avLst/>
            </a:prstGeom>
          </p:spPr>
        </p:pic>
        <p:cxnSp>
          <p:nvCxnSpPr>
            <p:cNvPr id="6" name="Straight Arrow Connector 5"/>
            <p:cNvCxnSpPr/>
            <p:nvPr/>
          </p:nvCxnSpPr>
          <p:spPr>
            <a:xfrm>
              <a:off x="8800499" y="1295400"/>
              <a:ext cx="0" cy="609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58000" y="1905000"/>
              <a:ext cx="2286000" cy="304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7011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PID </a:t>
            </a:r>
            <a:r>
              <a:rPr lang="en-US" altLang="en-US" dirty="0"/>
              <a:t>Test </a:t>
            </a:r>
            <a:r>
              <a:rPr lang="en-US" altLang="en-US" dirty="0" smtClean="0"/>
              <a:t>(2/3</a:t>
            </a:r>
            <a:r>
              <a:rPr lang="en-US" altLang="en-US" dirty="0"/>
              <a:t>)</a:t>
            </a:r>
            <a:endParaRPr lang="en-US" altLang="en-US" dirty="0" smtClean="0"/>
          </a:p>
        </p:txBody>
      </p:sp>
      <p:sp>
        <p:nvSpPr>
          <p:cNvPr id="4" name="TextBox 3"/>
          <p:cNvSpPr txBox="1"/>
          <p:nvPr/>
        </p:nvSpPr>
        <p:spPr>
          <a:xfrm>
            <a:off x="228600" y="705868"/>
            <a:ext cx="8593508" cy="5047536"/>
          </a:xfrm>
          <a:prstGeom prst="rect">
            <a:avLst/>
          </a:prstGeom>
          <a:noFill/>
        </p:spPr>
        <p:txBody>
          <a:bodyPr wrap="square" rtlCol="0">
            <a:spAutoFit/>
          </a:bodyPr>
          <a:lstStyle/>
          <a:p>
            <a:r>
              <a:rPr lang="en-US" sz="1400" b="1" dirty="0"/>
              <a:t>2. PID C03E:</a:t>
            </a:r>
          </a:p>
          <a:p>
            <a:pPr marL="285750" indent="-285750">
              <a:buFontTx/>
              <a:buChar char="-"/>
            </a:pPr>
            <a:r>
              <a:rPr lang="en-US" sz="1400" dirty="0"/>
              <a:t>Almost same with C03D</a:t>
            </a:r>
          </a:p>
          <a:p>
            <a:pPr marL="285750" indent="-285750">
              <a:buFontTx/>
              <a:buChar char="-"/>
            </a:pPr>
            <a:r>
              <a:rPr lang="en-US" sz="1400" dirty="0"/>
              <a:t>Based on the below signal:  Fuel Alcohol Composition signal </a:t>
            </a:r>
          </a:p>
          <a:p>
            <a:r>
              <a:rPr lang="en-US" sz="1400" dirty="0"/>
              <a:t>$3FB XX 40 (HS, </a:t>
            </a:r>
            <a:r>
              <a:rPr lang="en-US" sz="1400" dirty="0" err="1"/>
              <a:t>Oneshot</a:t>
            </a:r>
            <a:r>
              <a:rPr lang="en-US" sz="1400" dirty="0"/>
              <a:t>) =&gt; In that case 40 = 25%</a:t>
            </a:r>
          </a:p>
          <a:p>
            <a:pPr marL="285750" indent="-285750">
              <a:buFont typeface="Symbol" panose="05050102010706020507" pitchFamily="18" charset="2"/>
              <a:buChar char="Þ"/>
            </a:pPr>
            <a:r>
              <a:rPr lang="en-US" sz="1400" dirty="0" smtClean="0"/>
              <a:t>PID </a:t>
            </a:r>
            <a:r>
              <a:rPr lang="en-US" sz="1400" dirty="0"/>
              <a:t>= Original + </a:t>
            </a:r>
            <a:r>
              <a:rPr lang="fr-FR" sz="1400" dirty="0" err="1"/>
              <a:t>Hex</a:t>
            </a:r>
            <a:r>
              <a:rPr lang="fr-FR" sz="1400" dirty="0"/>
              <a:t>((</a:t>
            </a:r>
            <a:r>
              <a:rPr lang="fr-FR" sz="1400" dirty="0" err="1"/>
              <a:t>Dec</a:t>
            </a:r>
            <a:r>
              <a:rPr lang="fr-FR" sz="1400" dirty="0"/>
              <a:t>(</a:t>
            </a:r>
            <a:r>
              <a:rPr lang="fr-FR" sz="1400" dirty="0" err="1"/>
              <a:t>Accumulated</a:t>
            </a:r>
            <a:r>
              <a:rPr lang="fr-FR" sz="1400" dirty="0"/>
              <a:t> Fuel </a:t>
            </a:r>
            <a:r>
              <a:rPr lang="fr-FR" sz="1400" dirty="0" err="1"/>
              <a:t>Injected</a:t>
            </a:r>
            <a:r>
              <a:rPr lang="fr-FR" sz="1400" dirty="0"/>
              <a:t> Delta)-</a:t>
            </a:r>
            <a:r>
              <a:rPr lang="fr-FR" sz="1400" dirty="0" err="1"/>
              <a:t>Dec</a:t>
            </a:r>
            <a:r>
              <a:rPr lang="fr-FR" sz="1400" dirty="0"/>
              <a:t>($</a:t>
            </a:r>
            <a:r>
              <a:rPr lang="fr-FR" sz="1400" dirty="0" err="1"/>
              <a:t>Remainder</a:t>
            </a:r>
            <a:r>
              <a:rPr lang="fr-FR" sz="1400" dirty="0"/>
              <a:t>) * </a:t>
            </a:r>
            <a:r>
              <a:rPr lang="en-US" sz="1400" dirty="0"/>
              <a:t>25</a:t>
            </a:r>
            <a:r>
              <a:rPr lang="en-US" sz="1400" dirty="0" smtClean="0"/>
              <a:t>%</a:t>
            </a:r>
            <a:r>
              <a:rPr lang="fr-FR" sz="1400" dirty="0" smtClean="0"/>
              <a:t>)/200</a:t>
            </a:r>
          </a:p>
          <a:p>
            <a:endParaRPr lang="fr-FR" sz="1400" dirty="0" smtClean="0"/>
          </a:p>
          <a:p>
            <a:pPr marL="285750" indent="-285750">
              <a:buFontTx/>
              <a:buChar char="-"/>
            </a:pPr>
            <a:r>
              <a:rPr lang="fr-FR" sz="1400" dirty="0"/>
              <a:t>In case </a:t>
            </a:r>
            <a:r>
              <a:rPr lang="en-US" sz="1400" dirty="0"/>
              <a:t>Fuel Alcohol Composition signal </a:t>
            </a:r>
            <a:r>
              <a:rPr lang="en-US" sz="1400" dirty="0" smtClean="0"/>
              <a:t>#25% and</a:t>
            </a:r>
            <a:r>
              <a:rPr lang="fr-FR" sz="1400" dirty="0" smtClean="0"/>
              <a:t> PID </a:t>
            </a:r>
            <a:r>
              <a:rPr lang="fr-FR" sz="1400" dirty="0"/>
              <a:t>C03E has </a:t>
            </a:r>
            <a:r>
              <a:rPr lang="fr-FR" sz="1400" dirty="0" err="1">
                <a:solidFill>
                  <a:srgbClr val="00B0F0"/>
                </a:solidFill>
              </a:rPr>
              <a:t>remainder</a:t>
            </a:r>
            <a:r>
              <a:rPr lang="fr-FR" sz="1400" dirty="0"/>
              <a:t> </a:t>
            </a:r>
            <a:r>
              <a:rPr lang="fr-FR" sz="1400" dirty="0" err="1"/>
              <a:t>after</a:t>
            </a:r>
            <a:r>
              <a:rPr lang="fr-FR" sz="1400" dirty="0"/>
              <a:t> /200, if </a:t>
            </a:r>
            <a:r>
              <a:rPr lang="fr-FR" sz="1400" dirty="0" err="1"/>
              <a:t>next</a:t>
            </a:r>
            <a:r>
              <a:rPr lang="fr-FR" sz="1400" dirty="0"/>
              <a:t> </a:t>
            </a:r>
            <a:r>
              <a:rPr lang="en-US" sz="1400" dirty="0"/>
              <a:t>signal of Rolling Count is received then new PID must plus the </a:t>
            </a:r>
            <a:r>
              <a:rPr lang="fr-FR" sz="1400" dirty="0" err="1">
                <a:solidFill>
                  <a:srgbClr val="00B0F0"/>
                </a:solidFill>
              </a:rPr>
              <a:t>remainder</a:t>
            </a:r>
            <a:r>
              <a:rPr lang="en-US" sz="1400" dirty="0"/>
              <a:t> of C03E</a:t>
            </a:r>
          </a:p>
          <a:p>
            <a:pPr marL="285750" indent="-285750">
              <a:buFont typeface="Symbol" panose="05050102010706020507" pitchFamily="18" charset="2"/>
              <a:buChar char="Þ"/>
            </a:pPr>
            <a:r>
              <a:rPr lang="en-US" sz="1400" dirty="0"/>
              <a:t>PID = Original + </a:t>
            </a:r>
            <a:r>
              <a:rPr lang="fr-FR" sz="1400" dirty="0" err="1"/>
              <a:t>Hex</a:t>
            </a:r>
            <a:r>
              <a:rPr lang="fr-FR" sz="1400" dirty="0"/>
              <a:t>((</a:t>
            </a:r>
            <a:r>
              <a:rPr lang="fr-FR" sz="1400" dirty="0" err="1"/>
              <a:t>Dec</a:t>
            </a:r>
            <a:r>
              <a:rPr lang="fr-FR" sz="1400" dirty="0"/>
              <a:t>(</a:t>
            </a:r>
            <a:r>
              <a:rPr lang="fr-FR" sz="1400" dirty="0" err="1"/>
              <a:t>Accumulated</a:t>
            </a:r>
            <a:r>
              <a:rPr lang="fr-FR" sz="1400" dirty="0"/>
              <a:t> Fuel </a:t>
            </a:r>
            <a:r>
              <a:rPr lang="fr-FR" sz="1400" dirty="0" err="1"/>
              <a:t>Injected</a:t>
            </a:r>
            <a:r>
              <a:rPr lang="fr-FR" sz="1400" dirty="0"/>
              <a:t> Delta)-</a:t>
            </a:r>
            <a:r>
              <a:rPr lang="fr-FR" sz="1400" dirty="0" err="1"/>
              <a:t>Dec</a:t>
            </a:r>
            <a:r>
              <a:rPr lang="fr-FR" sz="1400" dirty="0"/>
              <a:t>($</a:t>
            </a:r>
            <a:r>
              <a:rPr lang="fr-FR" sz="1400" dirty="0" err="1"/>
              <a:t>Remainder</a:t>
            </a:r>
            <a:r>
              <a:rPr lang="fr-FR" sz="1400" dirty="0"/>
              <a:t>) * </a:t>
            </a:r>
            <a:r>
              <a:rPr lang="en-US" sz="1400" dirty="0" smtClean="0"/>
              <a:t>X%</a:t>
            </a:r>
            <a:r>
              <a:rPr lang="fr-FR" sz="1400" dirty="0" smtClean="0"/>
              <a:t>) + </a:t>
            </a:r>
            <a:r>
              <a:rPr lang="fr-FR" sz="1400" dirty="0" err="1" smtClean="0">
                <a:solidFill>
                  <a:srgbClr val="00B0F0"/>
                </a:solidFill>
              </a:rPr>
              <a:t>Remainder</a:t>
            </a:r>
            <a:r>
              <a:rPr lang="fr-FR" sz="1400" dirty="0" smtClean="0"/>
              <a:t>/200</a:t>
            </a:r>
            <a:endParaRPr lang="en-US" sz="1400" dirty="0"/>
          </a:p>
          <a:p>
            <a:endParaRPr lang="en-US" sz="1400" b="1" dirty="0"/>
          </a:p>
          <a:p>
            <a:r>
              <a:rPr lang="en-US" sz="1400" i="1" dirty="0"/>
              <a:t>Note: Power OFF to ON to reset the PID</a:t>
            </a:r>
          </a:p>
          <a:p>
            <a:r>
              <a:rPr lang="en-US" sz="1400" i="1" dirty="0"/>
              <a:t>Same as History DTC, PID first will be saved to </a:t>
            </a:r>
            <a:r>
              <a:rPr lang="en-US" sz="1400" dirty="0"/>
              <a:t>volatile memory. If go to DRX then On it will be saved to NVM and only re-flash can deleted the value</a:t>
            </a:r>
            <a:endParaRPr lang="en-US" sz="1400" b="1" dirty="0"/>
          </a:p>
          <a:p>
            <a:pPr marL="285750" indent="-285750">
              <a:buFontTx/>
              <a:buChar char="-"/>
            </a:pPr>
            <a:endParaRPr lang="en-US" sz="1400" dirty="0" smtClean="0"/>
          </a:p>
          <a:p>
            <a:pPr marL="285750" indent="-285750">
              <a:buFontTx/>
              <a:buChar char="-"/>
            </a:pPr>
            <a:r>
              <a:rPr lang="en-US" altLang="en-US" sz="1400" u="sng" dirty="0">
                <a:cs typeface="Arial" pitchFamily="34" charset="0"/>
              </a:rPr>
              <a:t>Example: </a:t>
            </a:r>
            <a:r>
              <a:rPr lang="en-US" sz="1400" dirty="0" smtClean="0">
                <a:cs typeface="Arial" pitchFamily="34" charset="0"/>
              </a:rPr>
              <a:t>DIAG_AC201</a:t>
            </a:r>
          </a:p>
          <a:p>
            <a:pPr marL="285750" indent="-285750">
              <a:buFontTx/>
              <a:buChar char="-"/>
            </a:pPr>
            <a:endParaRPr lang="en-US" sz="1400" dirty="0" smtClean="0"/>
          </a:p>
          <a:p>
            <a:r>
              <a:rPr lang="en-US" sz="1400" b="1" dirty="0"/>
              <a:t>3. PID C040:</a:t>
            </a:r>
          </a:p>
          <a:p>
            <a:r>
              <a:rPr lang="en-US" sz="1400" dirty="0" smtClean="0"/>
              <a:t>Message signal= 102EC0CB 01 AB CE …</a:t>
            </a:r>
          </a:p>
          <a:p>
            <a:pPr marL="285750" indent="-285750">
              <a:buFont typeface="Wingdings" panose="05000000000000000000" pitchFamily="2" charset="2"/>
              <a:buChar char="ó"/>
            </a:pPr>
            <a:r>
              <a:rPr lang="en-US" sz="1400" dirty="0" smtClean="0">
                <a:sym typeface="Wingdings" panose="05000000000000000000" pitchFamily="2" charset="2"/>
              </a:rPr>
              <a:t>0000 000 1 1010 1011 1100 111 0 …</a:t>
            </a:r>
          </a:p>
          <a:p>
            <a:pPr marL="285750" indent="-285750">
              <a:buFont typeface="Wingdings" panose="05000000000000000000" pitchFamily="2" charset="2"/>
              <a:buChar char="ó"/>
            </a:pPr>
            <a:endParaRPr lang="en-US" sz="1400" dirty="0" smtClean="0">
              <a:sym typeface="Wingdings" panose="05000000000000000000" pitchFamily="2" charset="2"/>
            </a:endParaRPr>
          </a:p>
          <a:p>
            <a:r>
              <a:rPr lang="en-US" sz="1400" dirty="0" smtClean="0">
                <a:sym typeface="Wingdings" panose="05000000000000000000" pitchFamily="2" charset="2"/>
              </a:rPr>
              <a:t>Value in C040= 1101 0101 1110 0111 (D5 E7)</a:t>
            </a:r>
          </a:p>
          <a:p>
            <a:endParaRPr lang="en-US" altLang="en-US" sz="1400" u="sng" dirty="0" smtClean="0">
              <a:cs typeface="Arial" pitchFamily="34" charset="0"/>
            </a:endParaRPr>
          </a:p>
          <a:p>
            <a:pPr marL="285750" indent="-285750">
              <a:buFontTx/>
              <a:buChar char="-"/>
            </a:pPr>
            <a:r>
              <a:rPr lang="en-US" altLang="en-US" sz="1400" u="sng" dirty="0">
                <a:cs typeface="Arial" pitchFamily="34" charset="0"/>
              </a:rPr>
              <a:t>Example: </a:t>
            </a:r>
            <a:r>
              <a:rPr lang="en-US" sz="1400" dirty="0">
                <a:cs typeface="Arial" pitchFamily="34" charset="0"/>
              </a:rPr>
              <a:t>DIAG_AC211</a:t>
            </a:r>
            <a:endParaRPr lang="en-US" sz="1400" dirty="0">
              <a:sym typeface="Wingdings" panose="05000000000000000000" pitchFamily="2" charset="2"/>
            </a:endParaRP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grpSp>
        <p:nvGrpSpPr>
          <p:cNvPr id="6" name="Group 5"/>
          <p:cNvGrpSpPr/>
          <p:nvPr/>
        </p:nvGrpSpPr>
        <p:grpSpPr>
          <a:xfrm>
            <a:off x="1295400" y="4648200"/>
            <a:ext cx="1645919" cy="381000"/>
            <a:chOff x="1295400" y="4419600"/>
            <a:chExt cx="1645919" cy="381000"/>
          </a:xfrm>
        </p:grpSpPr>
        <p:sp>
          <p:nvSpPr>
            <p:cNvPr id="2" name="Left Bracket 1"/>
            <p:cNvSpPr/>
            <p:nvPr/>
          </p:nvSpPr>
          <p:spPr>
            <a:xfrm>
              <a:off x="1295400" y="4419600"/>
              <a:ext cx="50481" cy="152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ight Bracket 2"/>
            <p:cNvSpPr/>
            <p:nvPr/>
          </p:nvSpPr>
          <p:spPr>
            <a:xfrm>
              <a:off x="2895600" y="4419600"/>
              <a:ext cx="45719" cy="1524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Down Arrow 4"/>
            <p:cNvSpPr/>
            <p:nvPr/>
          </p:nvSpPr>
          <p:spPr>
            <a:xfrm>
              <a:off x="2133600" y="4572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1301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PID </a:t>
            </a:r>
            <a:r>
              <a:rPr lang="en-US" altLang="en-US" dirty="0"/>
              <a:t>Test </a:t>
            </a:r>
            <a:r>
              <a:rPr lang="en-US" altLang="en-US" dirty="0" smtClean="0"/>
              <a:t>(3/3</a:t>
            </a:r>
            <a:r>
              <a:rPr lang="en-US" altLang="en-US" dirty="0"/>
              <a:t>)</a:t>
            </a:r>
            <a:endParaRPr lang="en-US" altLang="en-US" dirty="0" smtClean="0"/>
          </a:p>
        </p:txBody>
      </p:sp>
      <p:sp>
        <p:nvSpPr>
          <p:cNvPr id="4" name="TextBox 3"/>
          <p:cNvSpPr txBox="1"/>
          <p:nvPr/>
        </p:nvSpPr>
        <p:spPr>
          <a:xfrm>
            <a:off x="228600" y="705868"/>
            <a:ext cx="8593508" cy="3539430"/>
          </a:xfrm>
          <a:prstGeom prst="rect">
            <a:avLst/>
          </a:prstGeom>
          <a:noFill/>
        </p:spPr>
        <p:txBody>
          <a:bodyPr wrap="square" rtlCol="0">
            <a:spAutoFit/>
          </a:bodyPr>
          <a:lstStyle/>
          <a:p>
            <a:r>
              <a:rPr lang="en-US" sz="1400" b="1" dirty="0">
                <a:sym typeface="Wingdings" panose="05000000000000000000" pitchFamily="2" charset="2"/>
              </a:rPr>
              <a:t>4. Some PID GPS information ( Hex -&gt; Dec):</a:t>
            </a:r>
          </a:p>
          <a:p>
            <a:pPr marL="285750" indent="-285750">
              <a:buFontTx/>
              <a:buChar char="-"/>
            </a:pPr>
            <a:r>
              <a:rPr lang="en-US" sz="1400" dirty="0">
                <a:sym typeface="Wingdings" panose="05000000000000000000" pitchFamily="2" charset="2"/>
              </a:rPr>
              <a:t>Invalid Status GPS =&gt; PID: 0000</a:t>
            </a:r>
          </a:p>
          <a:p>
            <a:pPr marL="285750" indent="-285750">
              <a:buFontTx/>
              <a:buChar char="-"/>
            </a:pPr>
            <a:r>
              <a:rPr lang="en-US" sz="1400" dirty="0">
                <a:sym typeface="Wingdings" panose="05000000000000000000" pitchFamily="2" charset="2"/>
              </a:rPr>
              <a:t>Valid Status GPS =&gt; PID: displayed exactly like in </a:t>
            </a:r>
            <a:r>
              <a:rPr lang="en-US" sz="1400" dirty="0" smtClean="0">
                <a:sym typeface="Wingdings" panose="05000000000000000000" pitchFamily="2" charset="2"/>
              </a:rPr>
              <a:t>ATT</a:t>
            </a:r>
            <a:endParaRPr lang="en-US" sz="1400" dirty="0">
              <a:sym typeface="Wingdings" panose="05000000000000000000" pitchFamily="2" charset="2"/>
            </a:endParaRPr>
          </a:p>
          <a:p>
            <a:pPr marL="285750" indent="-285750">
              <a:buFontTx/>
              <a:buChar char="-"/>
            </a:pPr>
            <a:r>
              <a:rPr lang="en-US" altLang="en-US" sz="1400" u="sng" dirty="0"/>
              <a:t>Example:</a:t>
            </a:r>
            <a:r>
              <a:rPr lang="en-US" altLang="en-US" sz="1400" dirty="0"/>
              <a:t> </a:t>
            </a:r>
            <a:r>
              <a:rPr lang="en-US" sz="1400" dirty="0">
                <a:sym typeface="Wingdings" panose="05000000000000000000" pitchFamily="2" charset="2"/>
              </a:rPr>
              <a:t>DIAG_AC128</a:t>
            </a:r>
          </a:p>
          <a:p>
            <a:pPr marL="285750" indent="-285750">
              <a:buFontTx/>
              <a:buChar char="-"/>
            </a:pPr>
            <a:endParaRPr lang="en-US" sz="1400" dirty="0" smtClean="0"/>
          </a:p>
          <a:p>
            <a:r>
              <a:rPr lang="en-US" sz="1400" b="1" dirty="0" smtClean="0"/>
              <a:t>5. Internal PID:</a:t>
            </a:r>
          </a:p>
          <a:p>
            <a:pPr marL="285750" indent="-285750">
              <a:buFont typeface="Symbol" panose="05050102010706020507" pitchFamily="18" charset="2"/>
              <a:buChar char="Þ"/>
            </a:pPr>
            <a:r>
              <a:rPr lang="en-US" sz="1400" dirty="0"/>
              <a:t>D</a:t>
            </a:r>
            <a:r>
              <a:rPr lang="en-US" sz="1400" dirty="0" smtClean="0"/>
              <a:t>iagnostic </a:t>
            </a:r>
            <a:r>
              <a:rPr lang="en-US" sz="1400" dirty="0"/>
              <a:t>module will read, range check only</a:t>
            </a:r>
            <a:r>
              <a:rPr lang="en-US" sz="1400" dirty="0" smtClean="0"/>
              <a:t>.</a:t>
            </a:r>
          </a:p>
          <a:p>
            <a:pPr marL="285750" indent="-285750">
              <a:buFontTx/>
              <a:buChar char="-"/>
            </a:pPr>
            <a:r>
              <a:rPr lang="en-US" altLang="en-US" sz="1400" u="sng" dirty="0"/>
              <a:t>Example: </a:t>
            </a:r>
            <a:r>
              <a:rPr lang="en-US" altLang="en-US" sz="1400" dirty="0"/>
              <a:t>DIAG_AC162</a:t>
            </a:r>
            <a:endParaRPr lang="en-US" sz="1400" dirty="0"/>
          </a:p>
          <a:p>
            <a:endParaRPr lang="en-US" sz="1400" b="1" dirty="0" smtClean="0"/>
          </a:p>
          <a:p>
            <a:r>
              <a:rPr lang="en-US" sz="1400" b="1" dirty="0" smtClean="0"/>
              <a:t>6. Other module </a:t>
            </a:r>
            <a:r>
              <a:rPr lang="en-US" sz="1400" b="1" dirty="0"/>
              <a:t>PID:</a:t>
            </a:r>
          </a:p>
          <a:p>
            <a:pPr marL="285750" indent="-285750">
              <a:buFontTx/>
              <a:buChar char="-"/>
            </a:pPr>
            <a:r>
              <a:rPr lang="en-US" sz="1400" dirty="0" smtClean="0"/>
              <a:t>PID </a:t>
            </a:r>
            <a:r>
              <a:rPr lang="en-US" sz="1400" dirty="0"/>
              <a:t>for RR module: C045, C046. C047, C048</a:t>
            </a:r>
          </a:p>
          <a:p>
            <a:pPr marL="285750" indent="-285750">
              <a:buFontTx/>
              <a:buChar char="-"/>
            </a:pPr>
            <a:r>
              <a:rPr lang="en-US" sz="1400" dirty="0"/>
              <a:t>PID for EAVB: C061, C062, C063</a:t>
            </a:r>
          </a:p>
          <a:p>
            <a:pPr marL="285750" indent="-285750">
              <a:buFontTx/>
              <a:buChar char="-"/>
            </a:pPr>
            <a:r>
              <a:rPr lang="en-US" sz="1400" dirty="0"/>
              <a:t>PID for Supper Cruise: C066, C067, C068</a:t>
            </a:r>
          </a:p>
          <a:p>
            <a:pPr marL="285750" indent="-285750">
              <a:buFontTx/>
              <a:buChar char="-"/>
            </a:pPr>
            <a:r>
              <a:rPr lang="en-US" sz="1400" dirty="0"/>
              <a:t>PID for </a:t>
            </a:r>
            <a:r>
              <a:rPr lang="en-US" sz="1400" dirty="0" err="1"/>
              <a:t>Wifi</a:t>
            </a:r>
            <a:r>
              <a:rPr lang="en-US" sz="1400" dirty="0"/>
              <a:t> </a:t>
            </a:r>
            <a:r>
              <a:rPr lang="en-US" sz="1400" dirty="0" err="1"/>
              <a:t>infor</a:t>
            </a:r>
            <a:r>
              <a:rPr lang="en-US" sz="1400" dirty="0"/>
              <a:t>: C03B</a:t>
            </a:r>
          </a:p>
          <a:p>
            <a:pPr marL="285750" indent="-285750">
              <a:buFont typeface="Symbol" panose="05050102010706020507" pitchFamily="18" charset="2"/>
              <a:buChar char="Þ"/>
            </a:pPr>
            <a:r>
              <a:rPr lang="en-US" sz="1400" dirty="0" smtClean="0"/>
              <a:t>For </a:t>
            </a:r>
            <a:r>
              <a:rPr lang="en-US" sz="1400" dirty="0"/>
              <a:t>above PID, diagnostic module will read, range check only. Others will be covered by other </a:t>
            </a:r>
            <a:r>
              <a:rPr lang="en-US" sz="1400" dirty="0" smtClean="0"/>
              <a:t>modules</a:t>
            </a:r>
            <a:endParaRPr lang="en-US" sz="1400" dirty="0"/>
          </a:p>
          <a:p>
            <a:pPr marL="285750" indent="-285750">
              <a:buFontTx/>
              <a:buChar char="-"/>
            </a:pPr>
            <a:r>
              <a:rPr lang="en-US" altLang="en-US" sz="1400" u="sng" dirty="0" smtClean="0"/>
              <a:t>Example</a:t>
            </a:r>
            <a:r>
              <a:rPr lang="en-US" altLang="en-US" sz="1400" u="sng" dirty="0"/>
              <a:t>:</a:t>
            </a:r>
            <a:r>
              <a:rPr lang="en-US" altLang="en-US" sz="1400" dirty="0"/>
              <a:t> DIAG_AC440, DIAG_AC415, </a:t>
            </a:r>
            <a:r>
              <a:rPr lang="en-US" altLang="en-US" sz="1400" dirty="0" smtClean="0"/>
              <a:t>DIAG_AC471</a:t>
            </a:r>
            <a:endParaRPr lang="en-US" sz="1400" dirty="0"/>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spTree>
    <p:extLst>
      <p:ext uri="{BB962C8B-B14F-4D97-AF65-F5344CB8AC3E}">
        <p14:creationId xmlns:p14="http://schemas.microsoft.com/office/powerpoint/2010/main" val="404841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CPID </a:t>
            </a:r>
            <a:r>
              <a:rPr lang="en-US" altLang="en-US" dirty="0" smtClean="0"/>
              <a:t>Test (</a:t>
            </a:r>
            <a:r>
              <a:rPr lang="en-US" altLang="en-US" dirty="0"/>
              <a:t>1</a:t>
            </a:r>
            <a:r>
              <a:rPr lang="en-US" altLang="en-US" dirty="0" smtClean="0"/>
              <a:t>/1)</a:t>
            </a:r>
          </a:p>
        </p:txBody>
      </p:sp>
      <p:sp>
        <p:nvSpPr>
          <p:cNvPr id="4" name="TextBox 3"/>
          <p:cNvSpPr txBox="1"/>
          <p:nvPr/>
        </p:nvSpPr>
        <p:spPr>
          <a:xfrm>
            <a:off x="228600" y="705868"/>
            <a:ext cx="8593508" cy="6124754"/>
          </a:xfrm>
          <a:prstGeom prst="rect">
            <a:avLst/>
          </a:prstGeom>
          <a:noFill/>
        </p:spPr>
        <p:txBody>
          <a:bodyPr wrap="square" rtlCol="0">
            <a:spAutoFit/>
          </a:bodyPr>
          <a:lstStyle/>
          <a:p>
            <a:pPr marL="285750" indent="-285750">
              <a:buFontTx/>
              <a:buChar char="-"/>
            </a:pPr>
            <a:r>
              <a:rPr lang="en-US" sz="1400" dirty="0"/>
              <a:t>CPID is Write only DID (Cannot read its values</a:t>
            </a:r>
            <a:r>
              <a:rPr lang="en-US" sz="1400" dirty="0" smtClean="0"/>
              <a:t>)</a:t>
            </a:r>
          </a:p>
          <a:p>
            <a:pPr marL="742950" lvl="1" indent="-285750">
              <a:buFontTx/>
              <a:buChar char="-"/>
            </a:pPr>
            <a:r>
              <a:rPr lang="en-US" sz="1400" dirty="0" smtClean="0"/>
              <a:t>CPID $00: Cancel All Active Device Control</a:t>
            </a:r>
          </a:p>
          <a:p>
            <a:pPr marL="742950" lvl="1" indent="-285750">
              <a:buFontTx/>
              <a:buChar char="-"/>
            </a:pPr>
            <a:r>
              <a:rPr lang="en-US" sz="1400" dirty="0" smtClean="0"/>
              <a:t>CPID $01: </a:t>
            </a:r>
          </a:p>
          <a:p>
            <a:pPr marL="1200150" lvl="2" indent="-285750">
              <a:buFont typeface="Arial" panose="020B0604020202020204" pitchFamily="34" charset="0"/>
              <a:buChar char="•"/>
            </a:pPr>
            <a:r>
              <a:rPr lang="en-US" sz="1400" dirty="0" smtClean="0"/>
              <a:t>Terminated normal call (Cannot terminate Collision, OCC initiated or Emergency call)</a:t>
            </a:r>
          </a:p>
          <a:p>
            <a:pPr marL="1200150" lvl="2" indent="-285750">
              <a:buFont typeface="Arial" panose="020B0604020202020204" pitchFamily="34" charset="0"/>
              <a:buChar char="•"/>
            </a:pPr>
            <a:r>
              <a:rPr lang="en-US" sz="1400" dirty="0" smtClean="0"/>
              <a:t>3BA press</a:t>
            </a:r>
          </a:p>
          <a:p>
            <a:pPr marL="1200150" lvl="2" indent="-285750">
              <a:buFont typeface="Arial" panose="020B0604020202020204" pitchFamily="34" charset="0"/>
              <a:buChar char="•"/>
            </a:pPr>
            <a:r>
              <a:rPr lang="en-US" sz="1400" dirty="0" smtClean="0"/>
              <a:t>Control Telltale status</a:t>
            </a:r>
          </a:p>
          <a:p>
            <a:pPr marL="1200150" lvl="2" indent="-285750">
              <a:buFontTx/>
              <a:buChar char="-"/>
            </a:pPr>
            <a:endParaRPr lang="en-US" sz="1400" dirty="0" smtClean="0"/>
          </a:p>
          <a:p>
            <a:pPr marL="742950" lvl="1" indent="-285750">
              <a:buFontTx/>
              <a:buChar char="-"/>
            </a:pPr>
            <a:r>
              <a:rPr lang="en-US" sz="1400" dirty="0" smtClean="0"/>
              <a:t> CPID $FD:</a:t>
            </a:r>
          </a:p>
          <a:p>
            <a:pPr marL="1200150" lvl="2" indent="-285750">
              <a:buFont typeface="Arial" panose="020B0604020202020204" pitchFamily="34" charset="0"/>
              <a:buChar char="•"/>
            </a:pPr>
            <a:r>
              <a:rPr lang="en-US" sz="1400" dirty="0" smtClean="0"/>
              <a:t>Disable all system output ($FD $80): All messages from the VCP/TCP ($97) will freeze for 5s or if cannot stop, it must be maintain data.</a:t>
            </a:r>
          </a:p>
          <a:p>
            <a:pPr lvl="2"/>
            <a:r>
              <a:rPr lang="en-US" sz="1400" dirty="0" smtClean="0"/>
              <a:t>	Example: NCA message has no data, so it may be still running</a:t>
            </a:r>
          </a:p>
          <a:p>
            <a:pPr marL="1200150" lvl="2" indent="-285750">
              <a:buFont typeface="Arial" panose="020B0604020202020204" pitchFamily="34" charset="0"/>
              <a:buChar char="•"/>
            </a:pPr>
            <a:r>
              <a:rPr lang="en-US" sz="1400" dirty="0" smtClean="0"/>
              <a:t>ECU reset </a:t>
            </a:r>
            <a:r>
              <a:rPr lang="en-US" sz="1400" dirty="0"/>
              <a:t>(VCP/TCP soft </a:t>
            </a:r>
            <a:r>
              <a:rPr lang="en-US" sz="1400" dirty="0" smtClean="0"/>
              <a:t>reset</a:t>
            </a:r>
            <a:r>
              <a:rPr lang="en-US" sz="1400" dirty="0"/>
              <a:t>) ($FD </a:t>
            </a:r>
            <a:r>
              <a:rPr lang="en-US" sz="1400" dirty="0" smtClean="0"/>
              <a:t>$40)</a:t>
            </a:r>
          </a:p>
          <a:p>
            <a:pPr marL="1200150" lvl="2" indent="-285750">
              <a:buFont typeface="Arial" panose="020B0604020202020204" pitchFamily="34" charset="0"/>
              <a:buChar char="•"/>
            </a:pPr>
            <a:r>
              <a:rPr lang="en-US" sz="1400" dirty="0" smtClean="0"/>
              <a:t>Reset Source ID:  Clear DTC from source ID (during this time VCP/TCP will not check DTC U-code – 5s impact)</a:t>
            </a:r>
          </a:p>
          <a:p>
            <a:pPr marL="285750" lvl="2" indent="-285750">
              <a:buFontTx/>
              <a:buChar char="-"/>
            </a:pPr>
            <a:r>
              <a:rPr lang="en-US" sz="1400" dirty="0" smtClean="0"/>
              <a:t>If environment is not in Restrictions</a:t>
            </a:r>
            <a:r>
              <a:rPr lang="en-US" sz="1400" dirty="0"/>
              <a:t>, it shall send a negative response ($7F </a:t>
            </a:r>
            <a:r>
              <a:rPr lang="en-US" sz="1400" dirty="0" smtClean="0"/>
              <a:t>$E3 $XX $XX – Device Control Limits Exceeded)</a:t>
            </a:r>
          </a:p>
          <a:p>
            <a:pPr marL="285750" lvl="2" indent="-285750">
              <a:buFontTx/>
              <a:buChar char="-"/>
            </a:pPr>
            <a:endParaRPr lang="en-US" sz="1400" dirty="0" smtClean="0"/>
          </a:p>
          <a:p>
            <a:pPr marL="285750" lvl="2" indent="-285750">
              <a:buFontTx/>
              <a:buChar char="-"/>
            </a:pPr>
            <a:endParaRPr lang="en-US" sz="1400" dirty="0"/>
          </a:p>
          <a:p>
            <a:pPr marL="285750" lvl="2" indent="-285750">
              <a:buFontTx/>
              <a:buChar char="-"/>
            </a:pPr>
            <a:endParaRPr lang="en-US" sz="1400" dirty="0" smtClean="0"/>
          </a:p>
          <a:p>
            <a:pPr marL="285750" lvl="2" indent="-285750">
              <a:buFontTx/>
              <a:buChar char="-"/>
            </a:pPr>
            <a:endParaRPr lang="en-US" sz="1400" dirty="0"/>
          </a:p>
          <a:p>
            <a:pPr marL="285750" lvl="2" indent="-285750">
              <a:buFontTx/>
              <a:buChar char="-"/>
            </a:pPr>
            <a:endParaRPr lang="en-US" sz="1400" dirty="0" smtClean="0"/>
          </a:p>
          <a:p>
            <a:pPr marL="285750" lvl="2" indent="-285750">
              <a:buFontTx/>
              <a:buChar char="-"/>
            </a:pPr>
            <a:endParaRPr lang="en-US" sz="1400" dirty="0"/>
          </a:p>
          <a:p>
            <a:pPr marL="285750" lvl="2" indent="-285750">
              <a:buFontTx/>
              <a:buChar char="-"/>
            </a:pPr>
            <a:endParaRPr lang="en-US" sz="1400" dirty="0" smtClean="0"/>
          </a:p>
          <a:p>
            <a:pPr marL="285750" lvl="2" indent="-285750">
              <a:buFontTx/>
              <a:buChar char="-"/>
            </a:pPr>
            <a:endParaRPr lang="en-US" sz="1400" dirty="0"/>
          </a:p>
          <a:p>
            <a:pPr marL="285750" lvl="2" indent="-285750">
              <a:buFontTx/>
              <a:buChar char="-"/>
            </a:pPr>
            <a:endParaRPr lang="en-US" sz="1400" dirty="0" smtClean="0"/>
          </a:p>
          <a:p>
            <a:pPr marL="285750" lvl="2" indent="-285750">
              <a:buFontTx/>
              <a:buChar char="-"/>
            </a:pPr>
            <a:r>
              <a:rPr lang="en-US" altLang="en-US" sz="1400" u="sng" dirty="0"/>
              <a:t>Example:</a:t>
            </a:r>
            <a:r>
              <a:rPr lang="en-US" altLang="en-US" sz="1400" dirty="0"/>
              <a:t> DIAG_AC313, DIAG_AC326</a:t>
            </a:r>
            <a:endParaRPr lang="en-US" sz="1400" dirty="0" smtClean="0"/>
          </a:p>
          <a:p>
            <a:pPr marL="1200150" lvl="2" indent="-285750">
              <a:buFontTx/>
              <a:buChar char="-"/>
            </a:pPr>
            <a:endParaRPr lang="en-US" sz="1400" dirty="0" smtClean="0"/>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pic>
        <p:nvPicPr>
          <p:cNvPr id="6" name="Picture 5"/>
          <p:cNvPicPr>
            <a:picLocks noChangeAspect="1"/>
          </p:cNvPicPr>
          <p:nvPr/>
        </p:nvPicPr>
        <p:blipFill>
          <a:blip r:embed="rId2"/>
          <a:stretch>
            <a:fillRect/>
          </a:stretch>
        </p:blipFill>
        <p:spPr>
          <a:xfrm>
            <a:off x="2285999" y="4060748"/>
            <a:ext cx="4936421" cy="1730451"/>
          </a:xfrm>
          <a:prstGeom prst="rect">
            <a:avLst/>
          </a:prstGeom>
        </p:spPr>
      </p:pic>
    </p:spTree>
    <p:extLst>
      <p:ext uri="{BB962C8B-B14F-4D97-AF65-F5344CB8AC3E}">
        <p14:creationId xmlns:p14="http://schemas.microsoft.com/office/powerpoint/2010/main" val="2894082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DPID Test (1/3)</a:t>
            </a:r>
          </a:p>
        </p:txBody>
      </p:sp>
      <p:sp>
        <p:nvSpPr>
          <p:cNvPr id="4" name="TextBox 3"/>
          <p:cNvSpPr txBox="1"/>
          <p:nvPr/>
        </p:nvSpPr>
        <p:spPr>
          <a:xfrm>
            <a:off x="228600" y="838200"/>
            <a:ext cx="8593508" cy="954107"/>
          </a:xfrm>
          <a:prstGeom prst="rect">
            <a:avLst/>
          </a:prstGeom>
          <a:noFill/>
        </p:spPr>
        <p:txBody>
          <a:bodyPr wrap="square" rtlCol="0">
            <a:spAutoFit/>
          </a:bodyPr>
          <a:lstStyle/>
          <a:p>
            <a:pPr marL="285750" indent="-285750">
              <a:buFontTx/>
              <a:buChar char="-"/>
            </a:pPr>
            <a:r>
              <a:rPr lang="en-US" sz="1400" dirty="0" smtClean="0"/>
              <a:t>Need to know how to setup some DTC </a:t>
            </a:r>
            <a:r>
              <a:rPr lang="en-US" altLang="en-US" sz="1400" dirty="0"/>
              <a:t>–</a:t>
            </a:r>
            <a:r>
              <a:rPr lang="en-US" sz="1400" dirty="0" smtClean="0"/>
              <a:t> refer to </a:t>
            </a:r>
          </a:p>
          <a:p>
            <a:pPr marL="285750" indent="-285750">
              <a:buFontTx/>
              <a:buChar char="-"/>
            </a:pPr>
            <a:r>
              <a:rPr lang="en-US" sz="1400" dirty="0" smtClean="0"/>
              <a:t>Cannot test DTC: NAD lockout (will be checked in NAD module and need network simulator), </a:t>
            </a:r>
            <a:r>
              <a:rPr lang="en-US" sz="1400" dirty="0" err="1" smtClean="0"/>
              <a:t>Wifi</a:t>
            </a:r>
            <a:r>
              <a:rPr lang="en-US" sz="1400" dirty="0" smtClean="0"/>
              <a:t> communication DTC (need physical break </a:t>
            </a:r>
            <a:r>
              <a:rPr lang="en-US" sz="1400" dirty="0" err="1" smtClean="0"/>
              <a:t>Wifi</a:t>
            </a:r>
            <a:r>
              <a:rPr lang="en-US" sz="1400" dirty="0" smtClean="0"/>
              <a:t> chipset)</a:t>
            </a:r>
          </a:p>
          <a:p>
            <a:pPr marL="285750" indent="-285750">
              <a:buFontTx/>
              <a:buChar char="-"/>
            </a:pPr>
            <a:r>
              <a:rPr lang="en-US" sz="1400" dirty="0" smtClean="0"/>
              <a:t>DTC cannot simulate current DTC: WDT and General checksum (only history set)</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2734487951"/>
              </p:ext>
            </p:extLst>
          </p:nvPr>
        </p:nvGraphicFramePr>
        <p:xfrm>
          <a:off x="4038600" y="685800"/>
          <a:ext cx="762000" cy="642938"/>
        </p:xfrm>
        <a:graphic>
          <a:graphicData uri="http://schemas.openxmlformats.org/presentationml/2006/ole">
            <mc:AlternateContent xmlns:mc="http://schemas.openxmlformats.org/markup-compatibility/2006">
              <mc:Choice xmlns:v="urn:schemas-microsoft-com:vml" Requires="v">
                <p:oleObj spid="_x0000_s2227" name="Presentation" showAsIcon="1" r:id="rId4" imgW="914400" imgH="771480" progId="PowerPoint.Show.8">
                  <p:embed/>
                </p:oleObj>
              </mc:Choice>
              <mc:Fallback>
                <p:oleObj name="Presentation" showAsIcon="1" r:id="rId4" imgW="914400" imgH="771480" progId="PowerPoint.Show.8">
                  <p:embed/>
                  <p:pic>
                    <p:nvPicPr>
                      <p:cNvPr id="0" name=""/>
                      <p:cNvPicPr/>
                      <p:nvPr/>
                    </p:nvPicPr>
                    <p:blipFill>
                      <a:blip r:embed="rId5"/>
                      <a:stretch>
                        <a:fillRect/>
                      </a:stretch>
                    </p:blipFill>
                    <p:spPr>
                      <a:xfrm>
                        <a:off x="4038600" y="685800"/>
                        <a:ext cx="762000" cy="642938"/>
                      </a:xfrm>
                      <a:prstGeom prst="rect">
                        <a:avLst/>
                      </a:prstGeom>
                    </p:spPr>
                  </p:pic>
                </p:oleObj>
              </mc:Fallback>
            </mc:AlternateContent>
          </a:graphicData>
        </a:graphic>
      </p:graphicFrame>
      <p:sp>
        <p:nvSpPr>
          <p:cNvPr id="6" name="TextBox 5"/>
          <p:cNvSpPr txBox="1"/>
          <p:nvPr/>
        </p:nvSpPr>
        <p:spPr>
          <a:xfrm>
            <a:off x="245692" y="2012679"/>
            <a:ext cx="8593508" cy="2677656"/>
          </a:xfrm>
          <a:prstGeom prst="rect">
            <a:avLst/>
          </a:prstGeom>
          <a:noFill/>
        </p:spPr>
        <p:txBody>
          <a:bodyPr wrap="square" rtlCol="0">
            <a:spAutoFit/>
          </a:bodyPr>
          <a:lstStyle/>
          <a:p>
            <a:r>
              <a:rPr lang="en-US" sz="1400" b="1" dirty="0" smtClean="0"/>
              <a:t>1. DPID $11:</a:t>
            </a:r>
            <a:endParaRPr lang="en-US" sz="1400" b="1" dirty="0"/>
          </a:p>
          <a:p>
            <a:pPr marL="285750" indent="-285750">
              <a:buFontTx/>
              <a:buChar char="-"/>
            </a:pPr>
            <a:r>
              <a:rPr lang="en-US" sz="1400" dirty="0" smtClean="0"/>
              <a:t>Simulate DTC then check value changed in DPID</a:t>
            </a:r>
          </a:p>
          <a:p>
            <a:pPr marL="285750" indent="-285750">
              <a:buFontTx/>
              <a:buChar char="-"/>
            </a:pPr>
            <a:r>
              <a:rPr lang="en-US" sz="1400" dirty="0" smtClean="0"/>
              <a:t>Byte 0 (Current) and Byte 1 (</a:t>
            </a:r>
            <a:r>
              <a:rPr lang="en-US" sz="1400" dirty="0"/>
              <a:t>History): Communication </a:t>
            </a:r>
            <a:r>
              <a:rPr lang="en-US" sz="1400" dirty="0" smtClean="0"/>
              <a:t>Errors</a:t>
            </a:r>
          </a:p>
          <a:p>
            <a:pPr marL="1200150" lvl="2" indent="-285750">
              <a:buFont typeface="Arial" panose="020B0604020202020204" pitchFamily="34" charset="0"/>
              <a:buChar char="•"/>
            </a:pPr>
            <a:r>
              <a:rPr lang="en-US" sz="1400" dirty="0"/>
              <a:t>Bit 5: Loss communication with NAD. After make NAD fail via QXDM -&gt; </a:t>
            </a:r>
            <a:r>
              <a:rPr lang="en-US" sz="1400" dirty="0" err="1"/>
              <a:t>DRx</a:t>
            </a:r>
            <a:r>
              <a:rPr lang="en-US" sz="1400" dirty="0"/>
              <a:t> -&gt; Ignition ON -&gt; Check DTC</a:t>
            </a:r>
          </a:p>
          <a:p>
            <a:pPr marL="285750" indent="-285750">
              <a:buFontTx/>
              <a:buChar char="-"/>
            </a:pPr>
            <a:r>
              <a:rPr lang="en-US" sz="1400" dirty="0"/>
              <a:t>Byte </a:t>
            </a:r>
            <a:r>
              <a:rPr lang="en-US" sz="1400" dirty="0" smtClean="0"/>
              <a:t>2 </a:t>
            </a:r>
            <a:r>
              <a:rPr lang="en-US" sz="1400" dirty="0"/>
              <a:t>(Current) and Byte </a:t>
            </a:r>
            <a:r>
              <a:rPr lang="en-US" sz="1400" dirty="0" smtClean="0"/>
              <a:t>3 </a:t>
            </a:r>
            <a:r>
              <a:rPr lang="en-US" sz="1400" dirty="0"/>
              <a:t>(History): Memory </a:t>
            </a:r>
            <a:r>
              <a:rPr lang="en-US" sz="1400" dirty="0" smtClean="0"/>
              <a:t>Errors</a:t>
            </a:r>
            <a:endParaRPr lang="en-US" sz="1400" dirty="0"/>
          </a:p>
          <a:p>
            <a:pPr marL="285750" indent="-285750">
              <a:buFontTx/>
              <a:buChar char="-"/>
            </a:pPr>
            <a:r>
              <a:rPr lang="en-US" altLang="en-US" sz="1400" u="sng" dirty="0"/>
              <a:t>Example:</a:t>
            </a:r>
            <a:r>
              <a:rPr lang="en-US" altLang="en-US" sz="1400" dirty="0"/>
              <a:t> </a:t>
            </a:r>
            <a:r>
              <a:rPr lang="en-US" altLang="en-US" sz="1400" dirty="0" smtClean="0"/>
              <a:t>DIAG_AC265</a:t>
            </a:r>
          </a:p>
          <a:p>
            <a:pPr marL="285750" indent="-285750">
              <a:buFontTx/>
              <a:buChar char="-"/>
            </a:pPr>
            <a:endParaRPr lang="en-US" sz="1400" dirty="0" smtClean="0"/>
          </a:p>
          <a:p>
            <a:r>
              <a:rPr lang="en-US" sz="1400" b="1" dirty="0" smtClean="0"/>
              <a:t>2. </a:t>
            </a:r>
            <a:r>
              <a:rPr lang="en-US" sz="1400" b="1" dirty="0"/>
              <a:t>DPID $</a:t>
            </a:r>
            <a:r>
              <a:rPr lang="en-US" sz="1400" b="1" dirty="0" smtClean="0"/>
              <a:t>12:</a:t>
            </a:r>
            <a:endParaRPr lang="en-US" sz="1400" b="1" dirty="0"/>
          </a:p>
          <a:p>
            <a:pPr marL="285750" indent="-285750">
              <a:buFontTx/>
              <a:buChar char="-"/>
            </a:pPr>
            <a:r>
              <a:rPr lang="en-US" sz="1400" dirty="0"/>
              <a:t>Check Audio, BUB, &amp; </a:t>
            </a:r>
            <a:r>
              <a:rPr lang="en-US" sz="1400" dirty="0" smtClean="0"/>
              <a:t>Keypad and Watch dog Time Stamp status</a:t>
            </a:r>
          </a:p>
          <a:p>
            <a:pPr marL="285750" indent="-285750">
              <a:buFontTx/>
              <a:buChar char="-"/>
            </a:pPr>
            <a:r>
              <a:rPr lang="en-US" sz="1400" dirty="0" smtClean="0"/>
              <a:t>Ignition OFF/ON will reset all bit of DPID$12</a:t>
            </a:r>
          </a:p>
          <a:p>
            <a:pPr marL="285750" indent="-285750">
              <a:buFontTx/>
              <a:buChar char="-"/>
            </a:pPr>
            <a:endParaRPr lang="en-US" sz="1400" dirty="0"/>
          </a:p>
        </p:txBody>
      </p:sp>
    </p:spTree>
    <p:extLst>
      <p:ext uri="{BB962C8B-B14F-4D97-AF65-F5344CB8AC3E}">
        <p14:creationId xmlns:p14="http://schemas.microsoft.com/office/powerpoint/2010/main" val="3717251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smtClean="0"/>
              <a:t>DPID Test (2/3)</a:t>
            </a:r>
          </a:p>
        </p:txBody>
      </p:sp>
      <p:sp>
        <p:nvSpPr>
          <p:cNvPr id="9" name="Content Placeholder 2"/>
          <p:cNvSpPr txBox="1">
            <a:spLocks/>
          </p:cNvSpPr>
          <p:nvPr/>
        </p:nvSpPr>
        <p:spPr>
          <a:xfrm>
            <a:off x="245692" y="1038570"/>
            <a:ext cx="8686800" cy="429542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800" kern="1200">
                <a:solidFill>
                  <a:schemeClr val="tx1"/>
                </a:solidFill>
                <a:latin typeface="+mj-lt"/>
                <a:ea typeface="+mn-ea"/>
                <a:cs typeface="Arial" pitchFamily="34" charset="0"/>
              </a:defRPr>
            </a:lvl1pPr>
            <a:lvl2pPr marL="628650" indent="-231775" algn="l" defTabSz="914400" rtl="0" eaLnBrk="1" latinLnBrk="0" hangingPunct="1">
              <a:spcBef>
                <a:spcPct val="20000"/>
              </a:spcBef>
              <a:buFont typeface="Arial" pitchFamily="34" charset="0"/>
              <a:buChar char="–"/>
              <a:defRPr sz="1600" kern="1200">
                <a:solidFill>
                  <a:schemeClr val="tx1"/>
                </a:solidFill>
                <a:latin typeface="+mj-lt"/>
                <a:ea typeface="+mn-ea"/>
                <a:cs typeface="Arial" pitchFamily="34" charset="0"/>
              </a:defRPr>
            </a:lvl2pPr>
            <a:lvl3pPr marL="1089025" indent="-285750" algn="l" defTabSz="914400" rtl="0" eaLnBrk="1" latinLnBrk="0" hangingPunct="1">
              <a:spcBef>
                <a:spcPct val="20000"/>
              </a:spcBef>
              <a:buFont typeface="Arial" pitchFamily="34" charset="0"/>
              <a:buChar char="•"/>
              <a:defRPr sz="1400" kern="1200">
                <a:solidFill>
                  <a:schemeClr val="tx1"/>
                </a:solidFill>
                <a:latin typeface="+mj-lt"/>
                <a:ea typeface="+mn-ea"/>
                <a:cs typeface="Arial" pitchFamily="34" charset="0"/>
              </a:defRPr>
            </a:lvl3pPr>
            <a:lvl4pPr marL="1487488" indent="-28733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4pPr>
            <a:lvl5pPr marL="1828800" indent="-230188" algn="l" defTabSz="914400" rtl="0" eaLnBrk="1" latinLnBrk="0" hangingPunct="1">
              <a:spcBef>
                <a:spcPct val="20000"/>
              </a:spcBef>
              <a:buFont typeface="Arial" pitchFamily="34" charset="0"/>
              <a:buChar char="»"/>
              <a:defRPr sz="12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tLang="en-US" sz="1400" dirty="0" smtClean="0"/>
          </a:p>
        </p:txBody>
      </p:sp>
      <p:sp>
        <p:nvSpPr>
          <p:cNvPr id="6" name="TextBox 5"/>
          <p:cNvSpPr txBox="1"/>
          <p:nvPr/>
        </p:nvSpPr>
        <p:spPr>
          <a:xfrm>
            <a:off x="228600" y="862072"/>
            <a:ext cx="8593508" cy="6986528"/>
          </a:xfrm>
          <a:prstGeom prst="rect">
            <a:avLst/>
          </a:prstGeom>
          <a:noFill/>
        </p:spPr>
        <p:txBody>
          <a:bodyPr wrap="square" rtlCol="0">
            <a:spAutoFit/>
          </a:bodyPr>
          <a:lstStyle/>
          <a:p>
            <a:r>
              <a:rPr lang="en-US" sz="1400" dirty="0" smtClean="0"/>
              <a:t>- Byte </a:t>
            </a:r>
            <a:r>
              <a:rPr lang="en-US" sz="1400" dirty="0"/>
              <a:t>0: Check Audio, BUB, &amp; Keypad LED</a:t>
            </a:r>
          </a:p>
          <a:p>
            <a:pPr marL="1200150" lvl="2" indent="-285750">
              <a:buFont typeface="Arial" panose="020B0604020202020204" pitchFamily="34" charset="0"/>
              <a:buChar char="•"/>
            </a:pPr>
            <a:r>
              <a:rPr lang="en-US" sz="1400" dirty="0"/>
              <a:t>Bit 0 (Audio): After change DID$65 -&gt; Make Call -&gt; Check voice and DPID</a:t>
            </a:r>
          </a:p>
          <a:p>
            <a:pPr marL="1200150" lvl="2" indent="-285750">
              <a:buFont typeface="Arial" panose="020B0604020202020204" pitchFamily="34" charset="0"/>
              <a:buChar char="•"/>
            </a:pPr>
            <a:r>
              <a:rPr lang="en-US" sz="1400" dirty="0"/>
              <a:t>Bit 6, 7: Check LED as bellow </a:t>
            </a:r>
            <a:r>
              <a:rPr lang="en-US" sz="1400" dirty="0" smtClean="0"/>
              <a:t>table</a:t>
            </a:r>
            <a:endParaRPr lang="en-US" sz="1400" dirty="0"/>
          </a:p>
          <a:p>
            <a:pPr marL="285750" indent="-285750">
              <a:buFontTx/>
              <a:buChar char="-"/>
            </a:pPr>
            <a:endParaRPr lang="en-US" sz="1400" dirty="0" smtClean="0"/>
          </a:p>
          <a:p>
            <a:pPr marL="285750" indent="-285750">
              <a:buFontTx/>
              <a:buChar char="-"/>
            </a:pPr>
            <a:endParaRPr lang="en-US" sz="1400" dirty="0" smtClean="0"/>
          </a:p>
          <a:p>
            <a:pPr marL="285750" indent="-285750">
              <a:buFontTx/>
              <a:buChar char="-"/>
            </a:pPr>
            <a:endParaRPr lang="en-US" sz="1400" dirty="0" smtClean="0"/>
          </a:p>
          <a:p>
            <a:pPr marL="285750" indent="-285750">
              <a:buFontTx/>
              <a:buChar char="-"/>
            </a:pPr>
            <a:endParaRPr lang="en-US" sz="1400" dirty="0"/>
          </a:p>
          <a:p>
            <a:endParaRPr lang="en-US" sz="1400" dirty="0" smtClean="0"/>
          </a:p>
          <a:p>
            <a:pPr marL="285750" indent="-285750">
              <a:buFontTx/>
              <a:buChar char="-"/>
            </a:pPr>
            <a:endParaRPr lang="en-US" sz="1400" dirty="0" smtClean="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endParaRPr lang="en-US" sz="1400" dirty="0"/>
          </a:p>
          <a:p>
            <a:pPr marL="285750" indent="-285750">
              <a:buFontTx/>
              <a:buChar char="-"/>
            </a:pPr>
            <a:r>
              <a:rPr lang="en-US" sz="1400" dirty="0" smtClean="0"/>
              <a:t>Byte 1: Check Keypad Input when pressed</a:t>
            </a:r>
          </a:p>
          <a:p>
            <a:pPr marL="285750" indent="-285750">
              <a:buFontTx/>
              <a:buChar char="-"/>
            </a:pPr>
            <a:r>
              <a:rPr lang="en-US" sz="1400" dirty="0" smtClean="0"/>
              <a:t>Byte 2~5: Check Watch </a:t>
            </a:r>
            <a:r>
              <a:rPr lang="en-US" sz="1400" dirty="0"/>
              <a:t>dog Time Stamp </a:t>
            </a:r>
            <a:r>
              <a:rPr lang="en-US" sz="1400" dirty="0" smtClean="0"/>
              <a:t>(history)</a:t>
            </a:r>
          </a:p>
          <a:p>
            <a:r>
              <a:rPr lang="en-US" sz="1400" dirty="0" smtClean="0"/>
              <a:t>	</a:t>
            </a:r>
            <a:r>
              <a:rPr lang="en-US" sz="1400" dirty="0" err="1" smtClean="0"/>
              <a:t>Eg</a:t>
            </a:r>
            <a:r>
              <a:rPr lang="en-US" sz="1400" dirty="0" smtClean="0"/>
              <a:t>:  86 	13 	07 	34</a:t>
            </a:r>
          </a:p>
          <a:p>
            <a:endParaRPr lang="en-US" sz="1400" dirty="0" smtClean="0"/>
          </a:p>
          <a:p>
            <a:r>
              <a:rPr lang="en-US" sz="1400" dirty="0" smtClean="0"/>
              <a:t>Year (2010+X): 8= 2018</a:t>
            </a:r>
          </a:p>
          <a:p>
            <a:r>
              <a:rPr lang="en-US" sz="1400" dirty="0"/>
              <a:t>	</a:t>
            </a:r>
            <a:r>
              <a:rPr lang="en-US" sz="1400" dirty="0" smtClean="0"/>
              <a:t>Month= 6	Day= 19	Hours (GPS)    Minutes</a:t>
            </a:r>
          </a:p>
          <a:p>
            <a:endParaRPr lang="en-US" sz="1400" dirty="0"/>
          </a:p>
          <a:p>
            <a:pPr marL="285750" indent="-285750">
              <a:buFontTx/>
              <a:buChar char="-"/>
            </a:pPr>
            <a:r>
              <a:rPr lang="en-US" altLang="en-US" sz="1400" u="sng" dirty="0"/>
              <a:t>Example:</a:t>
            </a:r>
            <a:r>
              <a:rPr lang="en-US" altLang="en-US" sz="1400" dirty="0"/>
              <a:t> DIAG_AC282</a:t>
            </a:r>
            <a:endParaRPr lang="en-US" sz="1400" dirty="0"/>
          </a:p>
          <a:p>
            <a:pPr marL="285750" indent="-285750">
              <a:buFontTx/>
              <a:buChar char="-"/>
            </a:pPr>
            <a:endParaRPr lang="en-US" sz="1400" dirty="0" smtClean="0"/>
          </a:p>
          <a:p>
            <a:r>
              <a:rPr lang="en-US" sz="1400" b="1" dirty="0" smtClean="0"/>
              <a:t>3. DPID $14:</a:t>
            </a:r>
          </a:p>
          <a:p>
            <a:pPr marL="285750" indent="-285750">
              <a:buFontTx/>
              <a:buChar char="-"/>
            </a:pPr>
            <a:r>
              <a:rPr lang="en-US" sz="1400" dirty="0" smtClean="0"/>
              <a:t>Byte 0~3: Latitude. Dec(Byte 0~3)/3600000 must equal with value displayed in ATT/GNSS</a:t>
            </a:r>
          </a:p>
          <a:p>
            <a:pPr marL="285750" indent="-285750">
              <a:buFontTx/>
              <a:buChar char="-"/>
            </a:pPr>
            <a:endParaRPr lang="en-US" sz="1400" dirty="0" smtClean="0"/>
          </a:p>
          <a:p>
            <a:pPr marL="1200150" lvl="2" indent="-285750">
              <a:buFont typeface="Arial" panose="020B0604020202020204" pitchFamily="34" charset="0"/>
              <a:buChar char="•"/>
            </a:pPr>
            <a:endParaRPr lang="en-US" sz="1400" dirty="0" smtClean="0"/>
          </a:p>
          <a:p>
            <a:pPr marL="285750" indent="-285750">
              <a:buFontTx/>
              <a:buChar char="-"/>
            </a:pPr>
            <a:endParaRPr lang="en-US" sz="1400" dirty="0" smtClean="0"/>
          </a:p>
          <a:p>
            <a:pPr marL="285750" indent="-285750">
              <a:buFontTx/>
              <a:buChar char="-"/>
            </a:pPr>
            <a:endParaRPr lang="en-US" sz="1400" dirty="0"/>
          </a:p>
          <a:p>
            <a:pPr marL="285750" indent="-285750">
              <a:buFontTx/>
              <a:buChar char="-"/>
            </a:pPr>
            <a:endParaRPr lang="en-US" sz="1400" dirty="0" smtClean="0"/>
          </a:p>
          <a:p>
            <a:pPr marL="285750" indent="-285750">
              <a:buFontTx/>
              <a:buChar char="-"/>
            </a:pPr>
            <a:endParaRPr lang="en-US" sz="1400" dirty="0"/>
          </a:p>
          <a:p>
            <a:endParaRPr lang="en-US" sz="1400" dirty="0"/>
          </a:p>
        </p:txBody>
      </p:sp>
      <p:grpSp>
        <p:nvGrpSpPr>
          <p:cNvPr id="17" name="Group 16"/>
          <p:cNvGrpSpPr/>
          <p:nvPr/>
        </p:nvGrpSpPr>
        <p:grpSpPr>
          <a:xfrm>
            <a:off x="1524000" y="4495800"/>
            <a:ext cx="2590800" cy="457200"/>
            <a:chOff x="1524000" y="1371600"/>
            <a:chExt cx="2590800" cy="457200"/>
          </a:xfrm>
        </p:grpSpPr>
        <p:cxnSp>
          <p:nvCxnSpPr>
            <p:cNvPr id="8" name="Straight Arrow Connector 7"/>
            <p:cNvCxnSpPr/>
            <p:nvPr/>
          </p:nvCxnSpPr>
          <p:spPr>
            <a:xfrm>
              <a:off x="1524000" y="1371600"/>
              <a:ext cx="0"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76400" y="1371600"/>
              <a:ext cx="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1371600"/>
              <a:ext cx="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4200" y="1371600"/>
              <a:ext cx="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14800" y="1371600"/>
              <a:ext cx="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2"/>
          <a:stretch>
            <a:fillRect/>
          </a:stretch>
        </p:blipFill>
        <p:spPr>
          <a:xfrm>
            <a:off x="1836785" y="1770731"/>
            <a:ext cx="5377138" cy="1810669"/>
          </a:xfrm>
          <a:prstGeom prst="rect">
            <a:avLst/>
          </a:prstGeom>
        </p:spPr>
      </p:pic>
    </p:spTree>
    <p:extLst>
      <p:ext uri="{BB962C8B-B14F-4D97-AF65-F5344CB8AC3E}">
        <p14:creationId xmlns:p14="http://schemas.microsoft.com/office/powerpoint/2010/main" val="4176254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G CUSTOM">
      <a:dk1>
        <a:sysClr val="windowText" lastClr="000000"/>
      </a:dk1>
      <a:lt1>
        <a:sysClr val="window" lastClr="FFFFFF"/>
      </a:lt1>
      <a:dk2>
        <a:srgbClr val="000000"/>
      </a:dk2>
      <a:lt2>
        <a:srgbClr val="EEECE1"/>
      </a:lt2>
      <a:accent1>
        <a:srgbClr val="A50034"/>
      </a:accent1>
      <a:accent2>
        <a:srgbClr val="6B6B6B"/>
      </a:accent2>
      <a:accent3>
        <a:srgbClr val="FFFFFF"/>
      </a:accent3>
      <a:accent4>
        <a:srgbClr val="702076"/>
      </a:accent4>
      <a:accent5>
        <a:srgbClr val="CC007A"/>
      </a:accent5>
      <a:accent6>
        <a:srgbClr val="F38A00"/>
      </a:accent6>
      <a:hlink>
        <a:srgbClr val="C3D500"/>
      </a:hlink>
      <a:folHlink>
        <a:srgbClr val="64A7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5273</TotalTime>
  <Words>2105</Words>
  <Application>Microsoft Office PowerPoint</Application>
  <PresentationFormat>On-screen Show (4:3)</PresentationFormat>
  <Paragraphs>352</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vt:lpstr>
      <vt:lpstr>Calibri</vt:lpstr>
      <vt:lpstr>Symbol</vt:lpstr>
      <vt:lpstr>Wingdings</vt:lpstr>
      <vt:lpstr>Office Theme</vt:lpstr>
      <vt:lpstr>Worksheet</vt:lpstr>
      <vt:lpstr>Presentation</vt:lpstr>
      <vt:lpstr>PD-TC Execution</vt:lpstr>
      <vt:lpstr>DID Range Check (1/2)</vt:lpstr>
      <vt:lpstr>DID Range Check (2/2)</vt:lpstr>
      <vt:lpstr>PID Test (1/3)</vt:lpstr>
      <vt:lpstr>PID Test (2/3)</vt:lpstr>
      <vt:lpstr>PID Test (3/3)</vt:lpstr>
      <vt:lpstr>CPID Test (1/1)</vt:lpstr>
      <vt:lpstr>DPID Test (1/3)</vt:lpstr>
      <vt:lpstr>DPID Test (2/3)</vt:lpstr>
      <vt:lpstr>DPID Test (3/3)</vt:lpstr>
      <vt:lpstr>PD Service Test (1/1)</vt:lpstr>
      <vt:lpstr>Etc (1/1)</vt:lpstr>
      <vt:lpstr>Common (1/1)</vt:lpstr>
      <vt:lpstr>Sample test cases (1/1)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Taryn.Brucia</dc:creator>
  <cp:lastModifiedBy>LY KHANH NGUYEN/LGEVH VC VALIDATION TEST(khanhly.nguyen@lge.com)</cp:lastModifiedBy>
  <cp:revision>240</cp:revision>
  <dcterms:created xsi:type="dcterms:W3CDTF">2015-01-15T17:52:53Z</dcterms:created>
  <dcterms:modified xsi:type="dcterms:W3CDTF">2018-11-09T07:52:37Z</dcterms:modified>
</cp:coreProperties>
</file>