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9" r:id="rId4"/>
    <p:sldId id="290" r:id="rId5"/>
    <p:sldId id="292" r:id="rId6"/>
    <p:sldId id="293" r:id="rId7"/>
    <p:sldId id="296" r:id="rId8"/>
    <p:sldId id="297" r:id="rId9"/>
    <p:sldId id="298" r:id="rId10"/>
    <p:sldId id="300" r:id="rId11"/>
    <p:sldId id="303" r:id="rId12"/>
    <p:sldId id="304" r:id="rId13"/>
    <p:sldId id="305" r:id="rId14"/>
    <p:sldId id="285" r:id="rId15"/>
    <p:sldId id="286" r:id="rId16"/>
    <p:sldId id="270" r:id="rId17"/>
    <p:sldId id="282" r:id="rId18"/>
    <p:sldId id="269" r:id="rId19"/>
    <p:sldId id="271" r:id="rId20"/>
    <p:sldId id="276" r:id="rId21"/>
    <p:sldId id="306" r:id="rId22"/>
    <p:sldId id="313" r:id="rId23"/>
    <p:sldId id="311" r:id="rId24"/>
    <p:sldId id="314" r:id="rId25"/>
    <p:sldId id="316" r:id="rId26"/>
    <p:sldId id="315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47" autoAdjust="0"/>
  </p:normalViewPr>
  <p:slideViewPr>
    <p:cSldViewPr>
      <p:cViewPr varScale="1">
        <p:scale>
          <a:sx n="74" d="100"/>
          <a:sy n="74" d="100"/>
        </p:scale>
        <p:origin x="169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C2457-1164-4290-B15A-2FDE844B0C72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6D9B7-5F2E-4B4D-9438-4DF6F768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 = physical request CAN Identifier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 = UUDT response CAN Identifier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 = USDT response CAN Identifier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/>
              <a:t>Valid Length : Defines a valid length in the frame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/>
              <a:t>Service ID : Service ID for request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/>
              <a:t>Sub Function : Sub Function ID – optional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/>
              <a:t>Required data : Data service detail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/>
              <a:t>Flow Status : Status information on the receiving side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/>
              <a:t>Block Size : Number of frames to receive after flow control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/>
              <a:t>ST min : Interval of frames to receive after flow control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/>
              <a:t>Sequence Number : Response frame </a:t>
            </a:r>
            <a:r>
              <a:rPr lang="en-US" altLang="ko-KR" sz="1500" b="1" dirty="0" smtClean="0"/>
              <a:t>number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500" b="1" dirty="0" smtClean="0"/>
              <a:t>PCI: Protocol</a:t>
            </a:r>
            <a:r>
              <a:rPr lang="en-US" altLang="ko-KR" sz="1500" b="1" baseline="0" dirty="0" smtClean="0"/>
              <a:t> Control Information</a:t>
            </a:r>
            <a:endParaRPr lang="en-US" altLang="ko-KR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PLMN (Public Land Mobile Network):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PLMN (Public Land Mobile Network):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6D9B7-5F2E-4B4D-9438-4DF6F768C5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80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3D8C8E9-681A-46C7-9341-ACCE1C8C344C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1C8D71F-F4C8-4C0B-980E-7801AA6237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gray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Users\lgeuser\Documents\2015\Marketing 2015\0-0. Brand\2. Company Info\New Logo\JPG\LGE_Logo_3D_Tagline(W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14700" r="16533" b="32195"/>
          <a:stretch>
            <a:fillRect/>
          </a:stretch>
        </p:blipFill>
        <p:spPr bwMode="auto">
          <a:xfrm>
            <a:off x="8237166" y="36113"/>
            <a:ext cx="795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2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647"/>
            <a:ext cx="7924800" cy="26630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562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7A22-7A52-40CC-8169-2F0ECC690524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BF8C-8B14-4C74-AB9F-A04D00104D9D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6960-F7A5-40CA-9519-F748CA5C2EEC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76DB-E581-410F-ACE9-307836CAE8E1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B071-D7B6-4857-B14A-0E4997D65ABC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282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685800"/>
            <a:ext cx="8803903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0447C1E-744C-4649-B57D-A396E9A4281F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00" y="6553200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1C8D71F-F4C8-4C0B-980E-7801AA6237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gray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Users\lgeuser\Documents\2015\Marketing 2015\0-0. Brand\2. Company Info\New Logo\JPG\LGE_Logo_3D_Tagline(W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14700" r="16533" b="32195"/>
          <a:stretch>
            <a:fillRect/>
          </a:stretch>
        </p:blipFill>
        <p:spPr bwMode="auto">
          <a:xfrm>
            <a:off x="8237166" y="36113"/>
            <a:ext cx="795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23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628650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089025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487488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828800" indent="-230188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PHYSICAL DIAGNOSITC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22098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DPID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DAC SI to Bus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read DIAG spec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953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Jul-16-2019</a:t>
            </a: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Ngoc Dao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28600" y="122246"/>
            <a:ext cx="7924800" cy="397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(5/8)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V</a:t>
            </a:r>
            <a:r>
              <a:rPr lang="en-US" altLang="ko-KR" dirty="0" smtClean="0">
                <a:latin typeface="Arial" panose="020B0604020202020204" pitchFamily="34" charset="0"/>
              </a:rPr>
              <a:t>. Multiple Frame</a:t>
            </a: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01" y="1143000"/>
            <a:ext cx="6781800" cy="2573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01" y="4572000"/>
            <a:ext cx="720436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28600" y="122246"/>
            <a:ext cx="7924800" cy="397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(6/8)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VI. </a:t>
            </a:r>
            <a:r>
              <a:rPr lang="en-US" dirty="0">
                <a:latin typeface="Arial" panose="020B0604020202020204" pitchFamily="34" charset="0"/>
              </a:rPr>
              <a:t>Protocol Control Information (PCI) formats for GMLAN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14" y="1447800"/>
            <a:ext cx="6292771" cy="1462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14" y="3352800"/>
            <a:ext cx="6448425" cy="19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28600" y="122246"/>
            <a:ext cx="7924800" cy="397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(7/8)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VII. </a:t>
            </a:r>
            <a:r>
              <a:rPr lang="en-US" dirty="0" smtClean="0"/>
              <a:t>General </a:t>
            </a:r>
            <a:r>
              <a:rPr lang="en-US" dirty="0"/>
              <a:t>USDT </a:t>
            </a:r>
            <a:r>
              <a:rPr lang="en-US" dirty="0" smtClean="0"/>
              <a:t>Request/Response </a:t>
            </a:r>
            <a:r>
              <a:rPr lang="en-US" dirty="0"/>
              <a:t>Sequence Examples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72376"/>
            <a:ext cx="5026819" cy="367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775365"/>
            <a:ext cx="5567363" cy="16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28600" y="122246"/>
            <a:ext cx="7924800" cy="397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(8/8)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VIII. </a:t>
            </a:r>
            <a:r>
              <a:rPr lang="en-US" dirty="0" smtClean="0">
                <a:latin typeface="Arial" panose="020B0604020202020204" pitchFamily="34" charset="0"/>
              </a:rPr>
              <a:t>General UUDT Request/Response </a:t>
            </a:r>
            <a:r>
              <a:rPr lang="en-US" dirty="0">
                <a:latin typeface="Arial" panose="020B0604020202020204" pitchFamily="34" charset="0"/>
              </a:rPr>
              <a:t>Sequence Examples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6248400" cy="3094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87071"/>
            <a:ext cx="7162800" cy="13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DID Range </a:t>
            </a:r>
            <a:r>
              <a:rPr lang="en-US" altLang="en-US" dirty="0" smtClean="0">
                <a:latin typeface="Arial" panose="020B0604020202020204" pitchFamily="34" charset="0"/>
              </a:rPr>
              <a:t>Check (1/2)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Need to check: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DID A0 (MEC) = $00 or not (use ATT tool)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</a:rPr>
              <a:t>If A0=$00 &gt; need to re-flashing TCP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DID is </a:t>
            </a:r>
            <a:r>
              <a:rPr lang="en-US" dirty="0" err="1" smtClean="0">
                <a:latin typeface="Arial" panose="020B0604020202020204" pitchFamily="34" charset="0"/>
              </a:rPr>
              <a:t>ReadWrite</a:t>
            </a:r>
            <a:r>
              <a:rPr lang="en-US" dirty="0" smtClean="0">
                <a:latin typeface="Arial" panose="020B0604020202020204" pitchFamily="34" charset="0"/>
              </a:rPr>
              <a:t>/Write or Read only (Refer ALDL spec)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</a:rPr>
              <a:t>If DID </a:t>
            </a:r>
            <a:r>
              <a:rPr lang="en-US" dirty="0">
                <a:latin typeface="Arial" panose="020B0604020202020204" pitchFamily="34" charset="0"/>
              </a:rPr>
              <a:t>is read </a:t>
            </a:r>
            <a:r>
              <a:rPr lang="en-US" dirty="0" smtClean="0">
                <a:latin typeface="Arial" panose="020B0604020202020204" pitchFamily="34" charset="0"/>
              </a:rPr>
              <a:t>only then write &gt;&gt; Response: 03 </a:t>
            </a:r>
            <a:r>
              <a:rPr lang="en-US" dirty="0">
                <a:latin typeface="Arial" panose="020B0604020202020204" pitchFamily="34" charset="0"/>
              </a:rPr>
              <a:t>7F 3B 31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Restriction: Refer CG379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</a:rPr>
              <a:t>Security Unlock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</a:rPr>
              <a:t>Speed limitation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</a:rPr>
              <a:t>Engine condition</a:t>
            </a:r>
          </a:p>
          <a:p>
            <a:pPr marL="628651" lvl="3" indent="-230188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9" y="3570003"/>
            <a:ext cx="8346462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DID Range </a:t>
            </a:r>
            <a:r>
              <a:rPr lang="en-US" altLang="en-US" dirty="0" smtClean="0">
                <a:latin typeface="Arial" panose="020B0604020202020204" pitchFamily="34" charset="0"/>
              </a:rPr>
              <a:t>Check (2/2)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2" indent="-230188"/>
            <a:r>
              <a:rPr lang="en-US" sz="1800" dirty="0">
                <a:latin typeface="Arial" panose="020B0604020202020204" pitchFamily="34" charset="0"/>
              </a:rPr>
              <a:t>To </a:t>
            </a:r>
            <a:r>
              <a:rPr lang="en-US" sz="1800" dirty="0" smtClean="0">
                <a:latin typeface="Arial" panose="020B0604020202020204" pitchFamily="34" charset="0"/>
              </a:rPr>
              <a:t>test:</a:t>
            </a:r>
            <a:endParaRPr lang="en-US" sz="1800" dirty="0">
              <a:latin typeface="Arial" panose="020B0604020202020204" pitchFamily="34" charset="0"/>
            </a:endParaRPr>
          </a:p>
          <a:p>
            <a:pPr marL="628651" lvl="3" indent="-230188"/>
            <a:r>
              <a:rPr lang="en-US" sz="1600" dirty="0">
                <a:latin typeface="Arial" panose="020B0604020202020204" pitchFamily="34" charset="0"/>
              </a:rPr>
              <a:t>Send 24D 01 3E (to maintain Diagnostic service)</a:t>
            </a:r>
          </a:p>
          <a:p>
            <a:pPr marL="628651" lvl="3" indent="-230188"/>
            <a:r>
              <a:rPr lang="en-US" altLang="en-US" sz="1600" dirty="0">
                <a:latin typeface="Arial" panose="020B0604020202020204" pitchFamily="34" charset="0"/>
              </a:rPr>
              <a:t>Send 24D 02 27 01 (to unlock security)</a:t>
            </a:r>
          </a:p>
          <a:p>
            <a:pPr marL="628651" lvl="3" indent="-230188"/>
            <a:r>
              <a:rPr lang="en-US" altLang="en-US" sz="1600" dirty="0">
                <a:latin typeface="Arial" panose="020B0604020202020204" pitchFamily="34" charset="0"/>
              </a:rPr>
              <a:t>Send Speed &lt; 3kph </a:t>
            </a:r>
          </a:p>
          <a:p>
            <a:pPr marL="969963" lvl="4"/>
            <a:r>
              <a:rPr lang="en-US" altLang="en-US" sz="1600" dirty="0">
                <a:latin typeface="Arial" panose="020B0604020202020204" pitchFamily="34" charset="0"/>
              </a:rPr>
              <a:t>If speed &gt;= 3kph: </a:t>
            </a:r>
            <a:r>
              <a:rPr lang="en-US" sz="1600" dirty="0">
                <a:latin typeface="Arial" panose="020B0604020202020204" pitchFamily="34" charset="0"/>
              </a:rPr>
              <a:t>Response: 03 7F 3B 22</a:t>
            </a:r>
          </a:p>
          <a:p>
            <a:pPr marL="628651" lvl="3" indent="-230188"/>
            <a:r>
              <a:rPr lang="en-US" altLang="en-US" sz="1600" dirty="0">
                <a:latin typeface="Arial" panose="020B0604020202020204" pitchFamily="34" charset="0"/>
              </a:rPr>
              <a:t>Send Engine state = OFF</a:t>
            </a:r>
          </a:p>
          <a:p>
            <a:pPr marL="969963" lvl="4"/>
            <a:r>
              <a:rPr lang="en-US" altLang="en-US" sz="1600" dirty="0">
                <a:latin typeface="Arial" panose="020B0604020202020204" pitchFamily="34" charset="0"/>
              </a:rPr>
              <a:t>If Engine = Running: </a:t>
            </a:r>
            <a:r>
              <a:rPr lang="en-US" sz="1600" dirty="0">
                <a:latin typeface="Arial" panose="020B0604020202020204" pitchFamily="34" charset="0"/>
              </a:rPr>
              <a:t>Response: 03 7F 3B 22</a:t>
            </a:r>
          </a:p>
          <a:p>
            <a:pPr marL="628651" lvl="3" indent="-230188"/>
            <a:r>
              <a:rPr lang="en-US" altLang="en-US" sz="1600" dirty="0">
                <a:latin typeface="Arial" panose="020B0604020202020204" pitchFamily="34" charset="0"/>
              </a:rPr>
              <a:t>Send 24D 03 1A xx (xx is available DID) to read DID’s </a:t>
            </a:r>
            <a:r>
              <a:rPr lang="en-US" altLang="en-US" sz="1600" dirty="0" smtClean="0">
                <a:latin typeface="Arial" panose="020B0604020202020204" pitchFamily="34" charset="0"/>
              </a:rPr>
              <a:t>value</a:t>
            </a:r>
          </a:p>
          <a:p>
            <a:pPr marL="628651" lvl="3" indent="-230188"/>
            <a:r>
              <a:rPr lang="en-US" altLang="en-US" sz="1600" dirty="0" smtClean="0">
                <a:latin typeface="Arial" panose="020B0604020202020204" pitchFamily="34" charset="0"/>
              </a:rPr>
              <a:t>Calculate Valid data range based on ALDL spec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628651" lvl="3" indent="-230188"/>
            <a:r>
              <a:rPr lang="en-US" altLang="en-US" sz="1600" dirty="0">
                <a:latin typeface="Arial" panose="020B0604020202020204" pitchFamily="34" charset="0"/>
              </a:rPr>
              <a:t>Send message to Write DID</a:t>
            </a:r>
          </a:p>
          <a:p>
            <a:pPr marL="628651" lvl="3" indent="-230188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33485"/>
            <a:ext cx="7391400" cy="24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PID </a:t>
            </a:r>
            <a:r>
              <a:rPr lang="en-US" altLang="en-US" dirty="0">
                <a:latin typeface="Arial" panose="020B0604020202020204" pitchFamily="34" charset="0"/>
              </a:rPr>
              <a:t>Test </a:t>
            </a:r>
            <a:r>
              <a:rPr lang="en-US" altLang="en-US" dirty="0" smtClean="0">
                <a:latin typeface="Arial" panose="020B0604020202020204" pitchFamily="34" charset="0"/>
              </a:rPr>
              <a:t>(</a:t>
            </a:r>
            <a:r>
              <a:rPr lang="en-US" altLang="en-US" dirty="0" smtClean="0">
                <a:latin typeface="Arial" panose="020B0604020202020204" pitchFamily="34" charset="0"/>
              </a:rPr>
              <a:t>1/2)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05868"/>
            <a:ext cx="8839200" cy="888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Vehicle Information is stored in PID memory. So to check PID value, we need to simulate signal which change PID’s data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Check ALDL spec to specify which CAN signal need to send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>
              <a:spcBef>
                <a:spcPct val="20000"/>
              </a:spcBef>
            </a:pPr>
            <a:r>
              <a:rPr lang="en-US" sz="1400" b="1" i="1" dirty="0" smtClean="0">
                <a:latin typeface="Arial" panose="020B0604020202020204" pitchFamily="34" charset="0"/>
                <a:cs typeface="Arial" pitchFamily="34" charset="0"/>
              </a:rPr>
              <a:t>PID </a:t>
            </a:r>
            <a:r>
              <a:rPr lang="en-US" sz="1400" b="1" i="1" dirty="0">
                <a:latin typeface="Arial" panose="020B0604020202020204" pitchFamily="34" charset="0"/>
                <a:cs typeface="Arial" pitchFamily="34" charset="0"/>
              </a:rPr>
              <a:t>C03D: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Set 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Maximum of Rolling </a:t>
            </a: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count: DID$67: byte3.4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Rolling 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Count signal: $3F9 00 xx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xx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00 00 00 00 00 (HS,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Oneshot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Counter and Rolling Count Reset: $3F9 80 00 00 00 00 00 00 00 00 (HS,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Oneshot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To save to PID we need send two signals of Rolling Count, we call are Old and New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Case1:  Old &lt; new and new – old &lt; 2000: Data will not be saved to PID until IGN OFF </a:t>
            </a:r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+ Door Open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Case2: Old &lt;new and new – old &gt; = 2000: PID = Original +  (new – old)/200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Case3: Old &gt; new: PID = Original + ((FFFF – old) + new)/200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Note: the remainder will be saved to memory and will be added to next calculation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5692" y="1038570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3" y="1600200"/>
            <a:ext cx="8179533" cy="11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PID Test </a:t>
            </a:r>
            <a:r>
              <a:rPr lang="en-US" altLang="en-US" dirty="0" smtClean="0">
                <a:latin typeface="Arial" panose="020B0604020202020204" pitchFamily="34" charset="0"/>
              </a:rPr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</a:rPr>
              <a:t>C03D data </a:t>
            </a:r>
            <a:r>
              <a:rPr lang="en-US" sz="1600" dirty="0" smtClean="0">
                <a:latin typeface="Arial" panose="020B0604020202020204" pitchFamily="34" charset="0"/>
              </a:rPr>
              <a:t>is </a:t>
            </a:r>
            <a:r>
              <a:rPr lang="en-US" sz="1600" dirty="0" smtClean="0">
                <a:latin typeface="Arial" panose="020B0604020202020204" pitchFamily="34" charset="0"/>
              </a:rPr>
              <a:t>not </a:t>
            </a:r>
            <a:r>
              <a:rPr lang="en-US" sz="1600" dirty="0" smtClean="0">
                <a:latin typeface="Arial" panose="020B0604020202020204" pitchFamily="34" charset="0"/>
              </a:rPr>
              <a:t>changed when one of these conditions as below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Engine OFF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Send one signal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Send two same signals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</a:rPr>
              <a:t>Send 2 different signals but its delta &lt; 2000 and mode is not </a:t>
            </a:r>
            <a:r>
              <a:rPr lang="en-US" dirty="0" err="1" smtClean="0">
                <a:latin typeface="Arial" panose="020B0604020202020204" pitchFamily="34" charset="0"/>
              </a:rPr>
              <a:t>DRx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</a:rPr>
              <a:t>: C03D=$3E (</a:t>
            </a:r>
            <a:r>
              <a:rPr lang="en-US" dirty="0" smtClean="0">
                <a:latin typeface="Arial" panose="020B0604020202020204" pitchFamily="34" charset="0"/>
              </a:rPr>
              <a:t>Original)</a:t>
            </a:r>
            <a:endParaRPr lang="en-US" dirty="0" smtClean="0">
              <a:latin typeface="Arial" panose="020B0604020202020204" pitchFamily="34" charset="0"/>
            </a:endParaRPr>
          </a:p>
          <a:p>
            <a:pPr marL="1146175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Send 00 00 then 00 50 &gt; C03D=?</a:t>
            </a:r>
          </a:p>
          <a:p>
            <a:pPr marL="1146175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Send 40 50 &gt; C03D=?</a:t>
            </a:r>
          </a:p>
          <a:p>
            <a:pPr marL="1146175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Send 80 00 </a:t>
            </a:r>
            <a:r>
              <a:rPr lang="en-US" dirty="0">
                <a:latin typeface="Arial" panose="020B0604020202020204" pitchFamily="34" charset="0"/>
              </a:rPr>
              <a:t>&gt; C03D=?</a:t>
            </a:r>
          </a:p>
          <a:p>
            <a:pPr marL="1146175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Send 12 00 &gt; C03D=?</a:t>
            </a:r>
          </a:p>
          <a:p>
            <a:pPr lvl="2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465287" cy="1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CPID </a:t>
            </a:r>
            <a:r>
              <a:rPr lang="en-US" altLang="en-US" dirty="0" smtClean="0">
                <a:latin typeface="Arial" panose="020B0604020202020204" pitchFamily="34" charset="0"/>
              </a:rPr>
              <a:t>Test (</a:t>
            </a:r>
            <a:r>
              <a:rPr lang="en-US" altLang="en-US" dirty="0">
                <a:latin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</a:rPr>
              <a:t>/1)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705868"/>
            <a:ext cx="8593508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CPID is Write only DID (Cannot read its values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CPID $00: Cancel All Active Device Control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CPID $01: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TCP I/O Controls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Terminated normal call (Cannot terminate Collision, OCC initiated or Emergency call)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3BA press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Telltale status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CPID $FD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System Basic Functions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Disable all system output ($FD $80): All messages from the VCP/TCP ($97) will freeze for 5s or if cannot stop, it must be maintain data.</a:t>
            </a:r>
          </a:p>
          <a:p>
            <a:pPr lvl="2">
              <a:lnSpc>
                <a:spcPct val="12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Example: NCA message has no data, so it may be still running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ECU reset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(VCP/TCP soft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($FD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$40)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Reset Source ID:  Clear DTC from source ID (during this time VCP/TCP will not check DTC U-code – 5s impact)</a:t>
            </a:r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environment is not in Restrictions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it shall send a negative response ($7F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$E3 $XX $XX – Device Control Limits Exceeded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2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: TCPXI-34178</a:t>
            </a:r>
            <a:endParaRPr lang="en-US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 smtClean="0"/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lvl="2" indent="-285750">
              <a:buFontTx/>
              <a:buChar char="-"/>
            </a:pPr>
            <a:endParaRPr lang="en-US" sz="1400" dirty="0" smtClean="0"/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lvl="2" indent="-285750">
              <a:buFontTx/>
              <a:buChar char="-"/>
            </a:pPr>
            <a:endParaRPr lang="en-US" sz="1400" dirty="0" smtClean="0"/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lvl="2" indent="-285750">
              <a:buFontTx/>
              <a:buChar char="-"/>
            </a:pPr>
            <a:endParaRPr lang="en-US" sz="1400" dirty="0" smtClean="0"/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lvl="2" indent="-285750">
              <a:buFontTx/>
              <a:buChar char="-"/>
            </a:pPr>
            <a:endParaRPr lang="en-US" sz="1400" dirty="0" smtClean="0"/>
          </a:p>
          <a:p>
            <a:pPr marL="1200150" lvl="2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5692" y="1038570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559358"/>
            <a:ext cx="4419600" cy="15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DPID Test 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746865"/>
            <a:ext cx="859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know how to setup some DTC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refer to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5692" y="1038570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 smtClean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04011"/>
              </p:ext>
            </p:extLst>
          </p:nvPr>
        </p:nvGraphicFramePr>
        <p:xfrm>
          <a:off x="4507374" y="641052"/>
          <a:ext cx="762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Microsoft PowerPoint 97-2003 Presentation" showAsIcon="1" r:id="rId3" imgW="914400" imgH="771480" progId="PowerPoint.Show.8">
                  <p:embed/>
                </p:oleObj>
              </mc:Choice>
              <mc:Fallback>
                <p:oleObj name="Microsoft PowerPoint 97-2003 Presentation" showAsIcon="1" r:id="rId3" imgW="914400" imgH="77148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7374" y="641052"/>
                        <a:ext cx="762000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441" y="1161056"/>
            <a:ext cx="8593508" cy="621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DPID $11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Communication, Memory, &amp; General Software Errors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Current Status and History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Errors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(Loss of communication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GPS/NAD), Memory Errors (RAM Test Failed, Flash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sum..), General Software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Errors (GPS reset, NAD reset…)…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DPID $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Audio, BUB, &amp; Keypad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Audio, BUB, &amp;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Keypad and Watch dog Time Stamp status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Ignition OFF/ON will reset all bit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DPID$12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Bug: TCPXI-34942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DPID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14, $15: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Latitude/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Longtitude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&amp; PDOP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29" y="4392359"/>
            <a:ext cx="41338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42" y="5381971"/>
            <a:ext cx="40767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174" y="4174947"/>
            <a:ext cx="4105524" cy="21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8241"/>
            <a:ext cx="7924800" cy="2663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Memory (1/4)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I. DID </a:t>
            </a:r>
            <a:r>
              <a:rPr lang="en-US" altLang="ko-KR" sz="1800" dirty="0">
                <a:latin typeface="Arial" panose="020B0604020202020204" pitchFamily="34" charset="0"/>
              </a:rPr>
              <a:t>(Data Identifier)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1800" dirty="0">
                <a:latin typeface="Arial" panose="020B0604020202020204" pitchFamily="34" charset="0"/>
              </a:rPr>
              <a:t>TCP / VCP setting data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1800" dirty="0">
                <a:latin typeface="Arial" panose="020B0604020202020204" pitchFamily="34" charset="0"/>
              </a:rPr>
              <a:t>Timer, Counter, Function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enable / disable ETC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1800" dirty="0">
                <a:latin typeface="Arial" panose="020B0604020202020204" pitchFamily="34" charset="0"/>
              </a:rPr>
              <a:t>Compare value, range(Read &amp; Write) with ALDL Spec</a:t>
            </a:r>
          </a:p>
          <a:p>
            <a:pPr marL="1428750" lvl="2" indent="-514350">
              <a:lnSpc>
                <a:spcPct val="150000"/>
              </a:lnSpc>
              <a:buFont typeface="굴림" panose="020B0600000101010101" pitchFamily="50" charset="-127"/>
              <a:buChar char="−"/>
            </a:pPr>
            <a:r>
              <a:rPr lang="en-US" altLang="ko-KR" sz="1800" dirty="0">
                <a:latin typeface="Arial" panose="020B0604020202020204" pitchFamily="34" charset="0"/>
              </a:rPr>
              <a:t>Default Value Check target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9000"/>
            <a:ext cx="5838825" cy="21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DPID Test </a:t>
            </a:r>
            <a:r>
              <a:rPr lang="en-US" altLang="en-US" dirty="0" smtClean="0">
                <a:latin typeface="Arial" panose="020B0604020202020204" pitchFamily="34" charset="0"/>
              </a:rPr>
              <a:t>(2/3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5692" y="1038570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544850"/>
            <a:ext cx="859350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4.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DPID $16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General Cellular/Calling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signal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Mode and Free Band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 PLMN (MCC &amp; MNC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Call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 Indicator </a:t>
            </a:r>
          </a:p>
          <a:p>
            <a:pPr marL="285750" lvl="2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510208"/>
            <a:ext cx="438150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481758"/>
            <a:ext cx="4691063" cy="39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DPID Test (3/3)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5692" y="1038570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5692" y="1524000"/>
            <a:ext cx="85935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DPID $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Bluetooth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DTC B101D-37: Reset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Case Type: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MDM reset by MDM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SW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Watchdog/CPU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Watchdog/MICOM external, MICOM reset by MICOM HW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WatchdogWatchdog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Communicaton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Errors 2, BUB/Audio Errors (Current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Status/History)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2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7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DAC SI (1/2)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DACs Supported for GM Vehicles Table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1436"/>
            <a:ext cx="6389486" cy="50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DAC SI (2/2)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055447" cy="43820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762000"/>
            <a:ext cx="8686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</a:rPr>
              <a:t>DAC SI to Bus Message Table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How to read Diagnostic spec </a:t>
            </a:r>
            <a:r>
              <a:rPr lang="en-US" dirty="0" smtClean="0">
                <a:latin typeface="Arial" panose="020B0604020202020204" pitchFamily="34" charset="0"/>
              </a:rPr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2" indent="-230188"/>
            <a:r>
              <a:rPr lang="en-US" sz="1600" b="1" dirty="0">
                <a:latin typeface="Arial" panose="020B0604020202020204" pitchFamily="34" charset="0"/>
              </a:rPr>
              <a:t>Request Message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95400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How to read Diagnostic spec (</a:t>
            </a:r>
            <a:r>
              <a:rPr lang="en-US" dirty="0" smtClean="0">
                <a:latin typeface="Arial" panose="020B0604020202020204" pitchFamily="34" charset="0"/>
              </a:rPr>
              <a:t>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2" indent="-230188"/>
            <a:r>
              <a:rPr lang="en-US" sz="1600" b="1" dirty="0" smtClean="0">
                <a:latin typeface="Arial" panose="020B0604020202020204" pitchFamily="34" charset="0"/>
              </a:rPr>
              <a:t>Positive </a:t>
            </a:r>
            <a:r>
              <a:rPr lang="en-US" sz="1600" b="1" dirty="0">
                <a:latin typeface="Arial" panose="020B0604020202020204" pitchFamily="34" charset="0"/>
              </a:rPr>
              <a:t>Response</a:t>
            </a:r>
            <a:r>
              <a:rPr lang="en-US" sz="1600" b="1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</a:rPr>
              <a:t>Message Definition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30188" lvl="2" indent="-230188"/>
            <a:endParaRPr lang="en-US" sz="1600" b="1" dirty="0" smtClean="0">
              <a:latin typeface="Arial" panose="020B0604020202020204" pitchFamily="34" charset="0"/>
            </a:endParaRPr>
          </a:p>
          <a:p>
            <a:pPr marL="230188" lvl="2" indent="-230188"/>
            <a:r>
              <a:rPr lang="en-US" sz="1600" b="1" dirty="0" smtClean="0">
                <a:latin typeface="Arial" panose="020B0604020202020204" pitchFamily="34" charset="0"/>
              </a:rPr>
              <a:t>Supported </a:t>
            </a:r>
            <a:r>
              <a:rPr lang="en-US" sz="1600" b="1" dirty="0">
                <a:latin typeface="Arial" panose="020B0604020202020204" pitchFamily="34" charset="0"/>
              </a:rPr>
              <a:t>Negative Response Codes (RC_)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6629400" cy="2022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41438"/>
            <a:ext cx="4953000" cy="28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5276"/>
            <a:ext cx="8686800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</a:rPr>
              <a:t>GMW3110_V1.5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</a:rPr>
              <a:t>GIS-745 Abstract Diagnostic Access Revision 1.1 MY20 (Feb 2nd) </a:t>
            </a:r>
            <a:r>
              <a:rPr lang="en-US" dirty="0" smtClean="0">
                <a:latin typeface="Arial" panose="020B0604020202020204" pitchFamily="34" charset="0"/>
              </a:rPr>
              <a:t>– LGE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</a:rPr>
              <a:t>GEN11 GA TCP ALDL_MY21_v4.x </a:t>
            </a:r>
            <a:r>
              <a:rPr lang="en-US" dirty="0" smtClean="0">
                <a:latin typeface="Arial" panose="020B0604020202020204" pitchFamily="34" charset="0"/>
              </a:rPr>
              <a:t>Production-4-17-2019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</a:rPr>
              <a:t>CG379A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</a:rPr>
              <a:t>DIAG_vi2.nguyen_khanhly.nguyen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</a:rPr>
              <a:t>PD-</a:t>
            </a:r>
            <a:r>
              <a:rPr lang="en-US" dirty="0" err="1" smtClean="0">
                <a:latin typeface="Arial" panose="020B0604020202020204" pitchFamily="34" charset="0"/>
              </a:rPr>
              <a:t>TCExecution</a:t>
            </a:r>
            <a:r>
              <a:rPr lang="en-US" dirty="0" smtClean="0">
                <a:latin typeface="Arial" panose="020B0604020202020204" pitchFamily="34" charset="0"/>
              </a:rPr>
              <a:t>/vi2.nguyen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745804" y="6336531"/>
            <a:ext cx="1899138" cy="189827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07" y="1254421"/>
            <a:ext cx="5318334" cy="35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Memory (2/4)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II. PID (Parameter Identifier)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Arial" panose="020B0604020202020204" pitchFamily="34" charset="0"/>
              </a:rPr>
              <a:t>Stored </a:t>
            </a:r>
            <a:r>
              <a:rPr lang="en-US" altLang="ko-KR" sz="1800" dirty="0">
                <a:latin typeface="Arial" panose="020B0604020202020204" pitchFamily="34" charset="0"/>
              </a:rPr>
              <a:t>vehicle state from vehicle message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Arial" panose="020B0604020202020204" pitchFamily="34" charset="0"/>
              </a:rPr>
              <a:t>Battery state, Fuel info, Tire state......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4767263" cy="37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Memory (3/4)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III. DPID </a:t>
            </a:r>
            <a:r>
              <a:rPr lang="en-US" altLang="ko-KR" sz="1800" dirty="0">
                <a:latin typeface="Arial" panose="020B0604020202020204" pitchFamily="34" charset="0"/>
              </a:rPr>
              <a:t>(Data Packet Identifier)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Arial" panose="020B0604020202020204" pitchFamily="34" charset="0"/>
              </a:rPr>
              <a:t>Trouble info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Arial" panose="020B0604020202020204" pitchFamily="34" charset="0"/>
              </a:rPr>
              <a:t>Network </a:t>
            </a:r>
            <a:r>
              <a:rPr lang="en-US" altLang="ko-KR" sz="1800" dirty="0">
                <a:latin typeface="Arial" panose="020B0604020202020204" pitchFamily="34" charset="0"/>
              </a:rPr>
              <a:t>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8926"/>
            <a:ext cx="5105400" cy="1851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88280"/>
            <a:ext cx="5105400" cy="17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Memory (4/4)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VI. CPID (</a:t>
            </a:r>
            <a:r>
              <a:rPr lang="en-US" altLang="ko-KR" sz="1800" dirty="0">
                <a:latin typeface="Arial" panose="020B0604020202020204" pitchFamily="34" charset="0"/>
              </a:rPr>
              <a:t>Control Packet </a:t>
            </a:r>
            <a:r>
              <a:rPr lang="en-US" altLang="ko-KR" sz="1800" dirty="0" smtClean="0">
                <a:latin typeface="Arial" panose="020B0604020202020204" pitchFamily="34" charset="0"/>
              </a:rPr>
              <a:t>Identifier</a:t>
            </a:r>
            <a:r>
              <a:rPr lang="en-US" altLang="ko-KR" sz="1800" dirty="0">
                <a:latin typeface="Arial" panose="020B0604020202020204" pitchFamily="34" charset="0"/>
              </a:rPr>
              <a:t>)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sz="1800" dirty="0" smtClean="0">
                <a:latin typeface="Arial" panose="020B0604020202020204" pitchFamily="34" charset="0"/>
              </a:rPr>
              <a:t>Memory for Device Control</a:t>
            </a:r>
          </a:p>
          <a:p>
            <a:pPr marL="942975" lvl="2" indent="-257175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Arial" panose="020B0604020202020204" pitchFamily="34" charset="0"/>
              </a:rPr>
              <a:t>Key pad, Call end, ECU </a:t>
            </a:r>
            <a:r>
              <a:rPr lang="en-US" altLang="ko-KR" sz="1800" dirty="0" smtClean="0">
                <a:latin typeface="Arial" panose="020B0604020202020204" pitchFamily="34" charset="0"/>
              </a:rPr>
              <a:t>reset, Disable Output…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2200"/>
            <a:ext cx="4872038" cy="33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CAN message (</a:t>
            </a:r>
            <a:r>
              <a:rPr lang="en-US" dirty="0" smtClean="0">
                <a:latin typeface="Arial" panose="020B0604020202020204" pitchFamily="34" charset="0"/>
              </a:rPr>
              <a:t>1/8)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00050">
              <a:lnSpc>
                <a:spcPct val="150000"/>
              </a:lnSpc>
              <a:buAutoNum type="romanUcPeriod"/>
            </a:pPr>
            <a:r>
              <a:rPr lang="en-US" altLang="ko-KR" sz="1800" dirty="0" smtClean="0">
                <a:latin typeface="Arial" panose="020B0604020202020204" pitchFamily="34" charset="0"/>
              </a:rPr>
              <a:t>CAN message includes: CAN ID (11 bits/29 bits) + Data</a:t>
            </a:r>
          </a:p>
          <a:p>
            <a:pPr marL="1317625" lvl="2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 smtClean="0">
                <a:latin typeface="Arial" panose="020B0604020202020204" pitchFamily="34" charset="0"/>
              </a:rPr>
              <a:t>Hecxa</a:t>
            </a:r>
            <a:r>
              <a:rPr lang="en-US" altLang="ko-KR" sz="1600" dirty="0" smtClean="0">
                <a:latin typeface="Arial" panose="020B0604020202020204" pitchFamily="34" charset="0"/>
              </a:rPr>
              <a:t> number </a:t>
            </a:r>
          </a:p>
          <a:p>
            <a:pPr marL="1317625" lvl="2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Length: max 08 bytes</a:t>
            </a:r>
          </a:p>
          <a:p>
            <a:pPr marL="1317625" lvl="2" indent="-40005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Channel: HS/LS</a:t>
            </a:r>
          </a:p>
          <a:p>
            <a:pPr marL="1317625" lvl="2" indent="-40005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Send One or Periodic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2800"/>
            <a:ext cx="7259947" cy="16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CAN message (</a:t>
            </a:r>
            <a:r>
              <a:rPr lang="en-US" dirty="0" smtClean="0">
                <a:latin typeface="Arial" panose="020B0604020202020204" pitchFamily="34" charset="0"/>
              </a:rPr>
              <a:t>2/8)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II. </a:t>
            </a:r>
            <a:r>
              <a:rPr lang="en-US" altLang="ko-KR" sz="1800" dirty="0">
                <a:latin typeface="Arial" panose="020B0604020202020204" pitchFamily="34" charset="0"/>
              </a:rPr>
              <a:t>CAN message </a:t>
            </a:r>
            <a:r>
              <a:rPr lang="en-US" altLang="ko-KR" sz="1800" dirty="0" smtClean="0">
                <a:latin typeface="Arial" panose="020B0604020202020204" pitchFamily="34" charset="0"/>
              </a:rPr>
              <a:t>types (1)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1317625" lvl="2" indent="-4000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Arial" panose="020B0604020202020204" pitchFamily="34" charset="0"/>
              </a:rPr>
              <a:t>Signal message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Include information of vehicle state or events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Signal message data is stored in PID memory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No response message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Structure: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- Example: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88" y="4825899"/>
            <a:ext cx="6545424" cy="1613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307429"/>
            <a:ext cx="4533025" cy="9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(3/8)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III. </a:t>
            </a:r>
            <a:r>
              <a:rPr lang="en-US" altLang="ko-KR" sz="1800" dirty="0">
                <a:latin typeface="Arial" panose="020B0604020202020204" pitchFamily="34" charset="0"/>
              </a:rPr>
              <a:t>CAN message </a:t>
            </a:r>
            <a:r>
              <a:rPr lang="en-US" altLang="ko-KR" sz="1800" dirty="0" smtClean="0">
                <a:latin typeface="Arial" panose="020B0604020202020204" pitchFamily="34" charset="0"/>
              </a:rPr>
              <a:t>types (2)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917575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2. Service message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Message for Diagnostic Services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Request and Response message is always in paired</a:t>
            </a:r>
          </a:p>
          <a:p>
            <a:pPr marL="1716088" lvl="3" indent="-40005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 smtClean="0">
                <a:latin typeface="Arial" panose="020B0604020202020204" pitchFamily="34" charset="0"/>
              </a:rPr>
              <a:t>Structure: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</a:rPr>
              <a:t>- Example: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71800"/>
            <a:ext cx="4019550" cy="909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1" y="4419600"/>
            <a:ext cx="8172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CAN message </a:t>
            </a:r>
            <a:r>
              <a:rPr lang="en-US" dirty="0" smtClean="0">
                <a:latin typeface="Arial" panose="020B0604020202020204" pitchFamily="34" charset="0"/>
              </a:rPr>
              <a:t>(4/8)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IV. </a:t>
            </a:r>
            <a:r>
              <a:rPr lang="en-US" altLang="ko-KR" sz="1800" dirty="0" smtClean="0">
                <a:latin typeface="Arial" panose="020B0604020202020204" pitchFamily="34" charset="0"/>
              </a:rPr>
              <a:t>Single Frame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71F-F4C8-4C0B-980E-7801AA62370C}" type="slidenum">
              <a:rPr lang="en-US" smtClean="0"/>
              <a:t>9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58" y="3810000"/>
            <a:ext cx="8050902" cy="1566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00"/>
            <a:ext cx="7962341" cy="11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G CUSTOM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A50034"/>
      </a:accent1>
      <a:accent2>
        <a:srgbClr val="6B6B6B"/>
      </a:accent2>
      <a:accent3>
        <a:srgbClr val="FFFFFF"/>
      </a:accent3>
      <a:accent4>
        <a:srgbClr val="702076"/>
      </a:accent4>
      <a:accent5>
        <a:srgbClr val="CC007A"/>
      </a:accent5>
      <a:accent6>
        <a:srgbClr val="F38A00"/>
      </a:accent6>
      <a:hlink>
        <a:srgbClr val="C3D500"/>
      </a:hlink>
      <a:folHlink>
        <a:srgbClr val="64A7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</TotalTime>
  <Words>1222</Words>
  <Application>Microsoft Office PowerPoint</Application>
  <PresentationFormat>On-screen Show (4:3)</PresentationFormat>
  <Paragraphs>332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Arial</vt:lpstr>
      <vt:lpstr>Calibri</vt:lpstr>
      <vt:lpstr>Office Theme</vt:lpstr>
      <vt:lpstr>Microsoft PowerPoint 97-2003 Presentation</vt:lpstr>
      <vt:lpstr>PHYSICAL DIAGNOSITC</vt:lpstr>
      <vt:lpstr>Memory (1/4)</vt:lpstr>
      <vt:lpstr>Memory (2/4)</vt:lpstr>
      <vt:lpstr>Memory (3/4)</vt:lpstr>
      <vt:lpstr>Memory (4/4)</vt:lpstr>
      <vt:lpstr>CAN message (1/8)</vt:lpstr>
      <vt:lpstr>CAN message (2/8)</vt:lpstr>
      <vt:lpstr>CAN message (3/8)</vt:lpstr>
      <vt:lpstr>CAN message (4/8)</vt:lpstr>
      <vt:lpstr>PowerPoint Presentation</vt:lpstr>
      <vt:lpstr>PowerPoint Presentation</vt:lpstr>
      <vt:lpstr>PowerPoint Presentation</vt:lpstr>
      <vt:lpstr>PowerPoint Presentation</vt:lpstr>
      <vt:lpstr>DID Range Check (1/2)</vt:lpstr>
      <vt:lpstr>DID Range Check (2/2)</vt:lpstr>
      <vt:lpstr>PID Test (1/2)</vt:lpstr>
      <vt:lpstr>PID Test (2/2)</vt:lpstr>
      <vt:lpstr>CPID Test (1/1)</vt:lpstr>
      <vt:lpstr>DPID Test (1/3)</vt:lpstr>
      <vt:lpstr>DPID Test (2/3)</vt:lpstr>
      <vt:lpstr>DPID Test (3/3)</vt:lpstr>
      <vt:lpstr>DAC SI (1/2)</vt:lpstr>
      <vt:lpstr>DAC SI (2/2)</vt:lpstr>
      <vt:lpstr>How to read Diagnostic spec (1/2)</vt:lpstr>
      <vt:lpstr>How to read Diagnostic spec (2/2)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Taryn.Brucia</dc:creator>
  <cp:lastModifiedBy>NGOC DAO/LGEVH VC VALIDATION TEST 1(ngoc.dao@lge.com)</cp:lastModifiedBy>
  <cp:revision>415</cp:revision>
  <dcterms:created xsi:type="dcterms:W3CDTF">2015-01-15T17:52:53Z</dcterms:created>
  <dcterms:modified xsi:type="dcterms:W3CDTF">2019-07-16T06:45:19Z</dcterms:modified>
</cp:coreProperties>
</file>