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3"/>
  </p:notesMasterIdLst>
  <p:sldIdLst>
    <p:sldId id="294" r:id="rId3"/>
    <p:sldId id="278" r:id="rId4"/>
    <p:sldId id="298" r:id="rId5"/>
    <p:sldId id="299" r:id="rId6"/>
    <p:sldId id="300" r:id="rId7"/>
    <p:sldId id="301" r:id="rId8"/>
    <p:sldId id="302" r:id="rId9"/>
    <p:sldId id="303" r:id="rId10"/>
    <p:sldId id="304" r:id="rId11"/>
    <p:sldId id="305" r:id="rId12"/>
    <p:sldId id="307" r:id="rId13"/>
    <p:sldId id="314" r:id="rId14"/>
    <p:sldId id="315" r:id="rId15"/>
    <p:sldId id="312" r:id="rId16"/>
    <p:sldId id="309" r:id="rId17"/>
    <p:sldId id="310" r:id="rId18"/>
    <p:sldId id="272" r:id="rId19"/>
    <p:sldId id="311" r:id="rId20"/>
    <p:sldId id="316" r:id="rId21"/>
    <p:sldId id="30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62" autoAdjust="0"/>
  </p:normalViewPr>
  <p:slideViewPr>
    <p:cSldViewPr snapToGrid="0">
      <p:cViewPr>
        <p:scale>
          <a:sx n="100" d="100"/>
          <a:sy n="100" d="100"/>
        </p:scale>
        <p:origin x="22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A5077C-0CEE-4889-8A1B-F3068BD2A6D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6E987882-30A0-4893-9AA4-13977637F25B}">
      <dgm:prSet phldrT="[Text]" custT="1"/>
      <dgm:spPr>
        <a:xfrm>
          <a:off x="2554788" y="281026"/>
          <a:ext cx="1616278" cy="1523861"/>
        </a:xfrm>
        <a:prstGeom prst="ellipse">
          <a:avLst/>
        </a:prstGeom>
        <a:solidFill>
          <a:srgbClr val="70AD47">
            <a:lumMod val="60000"/>
            <a:lumOff val="4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1600" b="1" smtClean="0">
              <a:solidFill>
                <a:sysClr val="windowText" lastClr="000000"/>
              </a:solidFill>
              <a:latin typeface="Arial Narrow" panose="020B0606020202030204" pitchFamily="34" charset="0"/>
              <a:ea typeface="+mn-ea"/>
              <a:cs typeface="+mn-cs"/>
            </a:rPr>
            <a:t>Decimal</a:t>
          </a:r>
          <a:endParaRPr lang="en-US" sz="1600" b="1">
            <a:solidFill>
              <a:sysClr val="windowText" lastClr="000000"/>
            </a:solidFill>
            <a:latin typeface="Arial Narrow" panose="020B0606020202030204" pitchFamily="34" charset="0"/>
            <a:ea typeface="+mn-ea"/>
            <a:cs typeface="+mn-cs"/>
          </a:endParaRPr>
        </a:p>
      </dgm:t>
    </dgm:pt>
    <dgm:pt modelId="{00E6FE32-DFDE-4251-92D2-D7CD286CAF2F}" type="parTrans" cxnId="{63F2E9AF-B9F7-44BD-962B-98DCC9C444CF}">
      <dgm:prSet/>
      <dgm:spPr/>
      <dgm:t>
        <a:bodyPr/>
        <a:lstStyle/>
        <a:p>
          <a:endParaRPr lang="en-US"/>
        </a:p>
      </dgm:t>
    </dgm:pt>
    <dgm:pt modelId="{CEDD46B2-7C34-46ED-9323-BD44A3144A45}" type="sibTrans" cxnId="{63F2E9AF-B9F7-44BD-962B-98DCC9C444CF}">
      <dgm:prSet/>
      <dgm:spPr>
        <a:xfrm rot="3351114">
          <a:off x="3809172" y="1964487"/>
          <a:ext cx="794181" cy="643643"/>
        </a:xfrm>
        <a:prstGeom prst="rightArrow">
          <a:avLst>
            <a:gd name="adj1" fmla="val 60000"/>
            <a:gd name="adj2" fmla="val 50000"/>
          </a:avLst>
        </a:prstGeo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B165D98B-423F-41FF-B078-801B929D372D}">
      <dgm:prSet phldrT="[Text]" custT="1"/>
      <dgm:spPr>
        <a:xfrm>
          <a:off x="4314140" y="2792730"/>
          <a:ext cx="1496189" cy="1511121"/>
        </a:xfrm>
        <a:prstGeom prst="ellipse">
          <a:avLst/>
        </a:prstGeom>
        <a:solidFill>
          <a:srgbClr val="ED7D31">
            <a:lumMod val="60000"/>
            <a:lumOff val="4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1600" b="1" smtClean="0">
              <a:solidFill>
                <a:sysClr val="windowText" lastClr="000000"/>
              </a:solidFill>
              <a:latin typeface="Arial Narrow" panose="020B0606020202030204" pitchFamily="34" charset="0"/>
              <a:ea typeface="+mn-ea"/>
              <a:cs typeface="+mn-cs"/>
            </a:rPr>
            <a:t>Binary</a:t>
          </a:r>
          <a:endParaRPr lang="en-US" sz="1600" b="1">
            <a:solidFill>
              <a:sysClr val="windowText" lastClr="000000"/>
            </a:solidFill>
            <a:latin typeface="Arial Narrow" panose="020B0606020202030204" pitchFamily="34" charset="0"/>
            <a:ea typeface="+mn-ea"/>
            <a:cs typeface="+mn-cs"/>
          </a:endParaRPr>
        </a:p>
      </dgm:t>
    </dgm:pt>
    <dgm:pt modelId="{4A44AED3-9EA0-4693-AF87-CBA096C5C133}" type="parTrans" cxnId="{FDBD3D36-14D0-481F-86FB-FAFCCE39E860}">
      <dgm:prSet/>
      <dgm:spPr/>
      <dgm:t>
        <a:bodyPr/>
        <a:lstStyle/>
        <a:p>
          <a:endParaRPr lang="en-US"/>
        </a:p>
      </dgm:t>
    </dgm:pt>
    <dgm:pt modelId="{F14D96D8-536C-4622-A0F2-3651C7395030}" type="sibTrans" cxnId="{FDBD3D36-14D0-481F-86FB-FAFCCE39E860}">
      <dgm:prSet/>
      <dgm:spPr>
        <a:xfrm rot="10825401">
          <a:off x="3102272" y="3215151"/>
          <a:ext cx="856416" cy="643643"/>
        </a:xfrm>
        <a:prstGeom prst="rightArrow">
          <a:avLst>
            <a:gd name="adj1" fmla="val 60000"/>
            <a:gd name="adj2" fmla="val 50000"/>
          </a:avLst>
        </a:prstGeo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2ECF4F14-CFFE-40E4-9211-208F027C8CB6}">
      <dgm:prSet phldrT="[Text]" custT="1"/>
      <dgm:spPr>
        <a:xfrm>
          <a:off x="1161325" y="2749665"/>
          <a:ext cx="1537020" cy="1550960"/>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sz="1600" b="1" smtClean="0">
              <a:solidFill>
                <a:sysClr val="windowText" lastClr="000000"/>
              </a:solidFill>
              <a:latin typeface="Arial Narrow" panose="020B0606020202030204" pitchFamily="34" charset="0"/>
              <a:ea typeface="+mn-ea"/>
              <a:cs typeface="+mn-cs"/>
            </a:rPr>
            <a:t>Hexadecimal</a:t>
          </a:r>
          <a:endParaRPr lang="en-US" sz="1600" b="1">
            <a:solidFill>
              <a:sysClr val="windowText" lastClr="000000"/>
            </a:solidFill>
            <a:latin typeface="Arial Narrow" panose="020B0606020202030204" pitchFamily="34" charset="0"/>
            <a:ea typeface="+mn-ea"/>
            <a:cs typeface="+mn-cs"/>
          </a:endParaRPr>
        </a:p>
      </dgm:t>
    </dgm:pt>
    <dgm:pt modelId="{D096CD25-2B3A-4163-AEF7-C740A06690FE}" type="parTrans" cxnId="{FD7C30A1-4679-4166-8E47-5EC51E7BEECC}">
      <dgm:prSet/>
      <dgm:spPr/>
      <dgm:t>
        <a:bodyPr/>
        <a:lstStyle/>
        <a:p>
          <a:endParaRPr lang="en-US"/>
        </a:p>
      </dgm:t>
    </dgm:pt>
    <dgm:pt modelId="{EE946C21-4368-49E5-BB57-527464B7F697}" type="sibTrans" cxnId="{FD7C30A1-4679-4166-8E47-5EC51E7BEECC}">
      <dgm:prSet/>
      <dgm:spPr>
        <a:xfrm rot="18000000">
          <a:off x="2287002" y="1978947"/>
          <a:ext cx="699455" cy="643643"/>
        </a:xfrm>
        <a:prstGeom prst="rightArrow">
          <a:avLst>
            <a:gd name="adj1" fmla="val 60000"/>
            <a:gd name="adj2" fmla="val 50000"/>
          </a:avLst>
        </a:prstGeo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6A817089-0AB6-4F76-8999-1D495C91B6A3}" type="pres">
      <dgm:prSet presAssocID="{92A5077C-0CEE-4889-8A1B-F3068BD2A6D0}" presName="cycle" presStyleCnt="0">
        <dgm:presLayoutVars>
          <dgm:dir/>
          <dgm:resizeHandles val="exact"/>
        </dgm:presLayoutVars>
      </dgm:prSet>
      <dgm:spPr/>
      <dgm:t>
        <a:bodyPr/>
        <a:lstStyle/>
        <a:p>
          <a:endParaRPr lang="en-US"/>
        </a:p>
      </dgm:t>
    </dgm:pt>
    <dgm:pt modelId="{A590543C-8E1F-4934-A98D-4F4BC47BE526}" type="pres">
      <dgm:prSet presAssocID="{6E987882-30A0-4893-9AA4-13977637F25B}" presName="node" presStyleLbl="node1" presStyleIdx="0" presStyleCnt="3" custScaleX="84751" custScaleY="79905">
        <dgm:presLayoutVars>
          <dgm:bulletEnabled val="1"/>
        </dgm:presLayoutVars>
      </dgm:prSet>
      <dgm:spPr/>
      <dgm:t>
        <a:bodyPr/>
        <a:lstStyle/>
        <a:p>
          <a:endParaRPr lang="en-US"/>
        </a:p>
      </dgm:t>
    </dgm:pt>
    <dgm:pt modelId="{8701F0BE-BE03-4C8E-9CD9-A294E10CB241}" type="pres">
      <dgm:prSet presAssocID="{CEDD46B2-7C34-46ED-9323-BD44A3144A45}" presName="sibTrans" presStyleLbl="sibTrans2D1" presStyleIdx="0" presStyleCnt="3"/>
      <dgm:spPr/>
      <dgm:t>
        <a:bodyPr/>
        <a:lstStyle/>
        <a:p>
          <a:endParaRPr lang="en-US"/>
        </a:p>
      </dgm:t>
    </dgm:pt>
    <dgm:pt modelId="{6B909643-8050-4D16-928B-02B30855E6DF}" type="pres">
      <dgm:prSet presAssocID="{CEDD46B2-7C34-46ED-9323-BD44A3144A45}" presName="connectorText" presStyleLbl="sibTrans2D1" presStyleIdx="0" presStyleCnt="3"/>
      <dgm:spPr/>
      <dgm:t>
        <a:bodyPr/>
        <a:lstStyle/>
        <a:p>
          <a:endParaRPr lang="en-US"/>
        </a:p>
      </dgm:t>
    </dgm:pt>
    <dgm:pt modelId="{CA82A649-53FB-47E3-8C75-C27488A104CD}" type="pres">
      <dgm:prSet presAssocID="{B165D98B-423F-41FF-B078-801B929D372D}" presName="node" presStyleLbl="node1" presStyleIdx="1" presStyleCnt="3" custScaleX="78454" custScaleY="79237" custRadScaleRad="114835" custRadScaleInc="-5685">
        <dgm:presLayoutVars>
          <dgm:bulletEnabled val="1"/>
        </dgm:presLayoutVars>
      </dgm:prSet>
      <dgm:spPr/>
      <dgm:t>
        <a:bodyPr/>
        <a:lstStyle/>
        <a:p>
          <a:endParaRPr lang="en-US"/>
        </a:p>
      </dgm:t>
    </dgm:pt>
    <dgm:pt modelId="{D7882CF5-848C-4DD2-9D59-F50D19BD8AF4}" type="pres">
      <dgm:prSet presAssocID="{F14D96D8-536C-4622-A0F2-3651C7395030}" presName="sibTrans" presStyleLbl="sibTrans2D1" presStyleIdx="1" presStyleCnt="3"/>
      <dgm:spPr/>
      <dgm:t>
        <a:bodyPr/>
        <a:lstStyle/>
        <a:p>
          <a:endParaRPr lang="en-US"/>
        </a:p>
      </dgm:t>
    </dgm:pt>
    <dgm:pt modelId="{7E6C5CBE-E554-4EA4-97AA-56B1FA2DB332}" type="pres">
      <dgm:prSet presAssocID="{F14D96D8-536C-4622-A0F2-3651C7395030}" presName="connectorText" presStyleLbl="sibTrans2D1" presStyleIdx="1" presStyleCnt="3"/>
      <dgm:spPr/>
      <dgm:t>
        <a:bodyPr/>
        <a:lstStyle/>
        <a:p>
          <a:endParaRPr lang="en-US"/>
        </a:p>
      </dgm:t>
    </dgm:pt>
    <dgm:pt modelId="{A6A7FF73-EB2A-4CE8-97FF-BF5AF7999923}" type="pres">
      <dgm:prSet presAssocID="{2ECF4F14-CFFE-40E4-9211-208F027C8CB6}" presName="node" presStyleLbl="node1" presStyleIdx="2" presStyleCnt="3" custScaleX="80595" custScaleY="81326">
        <dgm:presLayoutVars>
          <dgm:bulletEnabled val="1"/>
        </dgm:presLayoutVars>
      </dgm:prSet>
      <dgm:spPr/>
      <dgm:t>
        <a:bodyPr/>
        <a:lstStyle/>
        <a:p>
          <a:endParaRPr lang="en-US"/>
        </a:p>
      </dgm:t>
    </dgm:pt>
    <dgm:pt modelId="{D2F95879-DDE4-4F8D-BF83-866025950DDA}" type="pres">
      <dgm:prSet presAssocID="{EE946C21-4368-49E5-BB57-527464B7F697}" presName="sibTrans" presStyleLbl="sibTrans2D1" presStyleIdx="2" presStyleCnt="3"/>
      <dgm:spPr/>
      <dgm:t>
        <a:bodyPr/>
        <a:lstStyle/>
        <a:p>
          <a:endParaRPr lang="en-US"/>
        </a:p>
      </dgm:t>
    </dgm:pt>
    <dgm:pt modelId="{B4EDB31A-CF87-4FA1-9CCB-7FFC9BB1EB2F}" type="pres">
      <dgm:prSet presAssocID="{EE946C21-4368-49E5-BB57-527464B7F697}" presName="connectorText" presStyleLbl="sibTrans2D1" presStyleIdx="2" presStyleCnt="3"/>
      <dgm:spPr/>
      <dgm:t>
        <a:bodyPr/>
        <a:lstStyle/>
        <a:p>
          <a:endParaRPr lang="en-US"/>
        </a:p>
      </dgm:t>
    </dgm:pt>
  </dgm:ptLst>
  <dgm:cxnLst>
    <dgm:cxn modelId="{5B16911C-653E-42E6-B1C2-FDF40BB80BFC}" type="presOf" srcId="{F14D96D8-536C-4622-A0F2-3651C7395030}" destId="{7E6C5CBE-E554-4EA4-97AA-56B1FA2DB332}" srcOrd="1" destOrd="0" presId="urn:microsoft.com/office/officeart/2005/8/layout/cycle2"/>
    <dgm:cxn modelId="{EABBCF25-33E5-4DBA-AA72-6B29DC382258}" type="presOf" srcId="{B165D98B-423F-41FF-B078-801B929D372D}" destId="{CA82A649-53FB-47E3-8C75-C27488A104CD}" srcOrd="0" destOrd="0" presId="urn:microsoft.com/office/officeart/2005/8/layout/cycle2"/>
    <dgm:cxn modelId="{3D7BFF26-EA2E-4909-AFE8-728667445BD4}" type="presOf" srcId="{F14D96D8-536C-4622-A0F2-3651C7395030}" destId="{D7882CF5-848C-4DD2-9D59-F50D19BD8AF4}" srcOrd="0" destOrd="0" presId="urn:microsoft.com/office/officeart/2005/8/layout/cycle2"/>
    <dgm:cxn modelId="{9E3C43B0-1628-41DB-A1B7-2C7B0E4F8BD8}" type="presOf" srcId="{2ECF4F14-CFFE-40E4-9211-208F027C8CB6}" destId="{A6A7FF73-EB2A-4CE8-97FF-BF5AF7999923}" srcOrd="0" destOrd="0" presId="urn:microsoft.com/office/officeart/2005/8/layout/cycle2"/>
    <dgm:cxn modelId="{63F2E9AF-B9F7-44BD-962B-98DCC9C444CF}" srcId="{92A5077C-0CEE-4889-8A1B-F3068BD2A6D0}" destId="{6E987882-30A0-4893-9AA4-13977637F25B}" srcOrd="0" destOrd="0" parTransId="{00E6FE32-DFDE-4251-92D2-D7CD286CAF2F}" sibTransId="{CEDD46B2-7C34-46ED-9323-BD44A3144A45}"/>
    <dgm:cxn modelId="{3A38D423-6B76-47B2-A783-DB6862EF4589}" type="presOf" srcId="{CEDD46B2-7C34-46ED-9323-BD44A3144A45}" destId="{8701F0BE-BE03-4C8E-9CD9-A294E10CB241}" srcOrd="0" destOrd="0" presId="urn:microsoft.com/office/officeart/2005/8/layout/cycle2"/>
    <dgm:cxn modelId="{7FA51F89-AC15-4482-8F50-31B5162877C4}" type="presOf" srcId="{6E987882-30A0-4893-9AA4-13977637F25B}" destId="{A590543C-8E1F-4934-A98D-4F4BC47BE526}" srcOrd="0" destOrd="0" presId="urn:microsoft.com/office/officeart/2005/8/layout/cycle2"/>
    <dgm:cxn modelId="{D31AE2D9-175C-46C3-AD30-AD1D97A16B97}" type="presOf" srcId="{EE946C21-4368-49E5-BB57-527464B7F697}" destId="{B4EDB31A-CF87-4FA1-9CCB-7FFC9BB1EB2F}" srcOrd="1" destOrd="0" presId="urn:microsoft.com/office/officeart/2005/8/layout/cycle2"/>
    <dgm:cxn modelId="{EE1A7151-3AB6-418D-A2A7-F558E586F9DA}" type="presOf" srcId="{CEDD46B2-7C34-46ED-9323-BD44A3144A45}" destId="{6B909643-8050-4D16-928B-02B30855E6DF}" srcOrd="1" destOrd="0" presId="urn:microsoft.com/office/officeart/2005/8/layout/cycle2"/>
    <dgm:cxn modelId="{74BA8F75-71D8-4405-A959-C8E554BF3E4F}" type="presOf" srcId="{92A5077C-0CEE-4889-8A1B-F3068BD2A6D0}" destId="{6A817089-0AB6-4F76-8999-1D495C91B6A3}" srcOrd="0" destOrd="0" presId="urn:microsoft.com/office/officeart/2005/8/layout/cycle2"/>
    <dgm:cxn modelId="{FDBD3D36-14D0-481F-86FB-FAFCCE39E860}" srcId="{92A5077C-0CEE-4889-8A1B-F3068BD2A6D0}" destId="{B165D98B-423F-41FF-B078-801B929D372D}" srcOrd="1" destOrd="0" parTransId="{4A44AED3-9EA0-4693-AF87-CBA096C5C133}" sibTransId="{F14D96D8-536C-4622-A0F2-3651C7395030}"/>
    <dgm:cxn modelId="{FD7C30A1-4679-4166-8E47-5EC51E7BEECC}" srcId="{92A5077C-0CEE-4889-8A1B-F3068BD2A6D0}" destId="{2ECF4F14-CFFE-40E4-9211-208F027C8CB6}" srcOrd="2" destOrd="0" parTransId="{D096CD25-2B3A-4163-AEF7-C740A06690FE}" sibTransId="{EE946C21-4368-49E5-BB57-527464B7F697}"/>
    <dgm:cxn modelId="{F8EA1B70-AC77-47BA-8E08-6341379DEA9A}" type="presOf" srcId="{EE946C21-4368-49E5-BB57-527464B7F697}" destId="{D2F95879-DDE4-4F8D-BF83-866025950DDA}" srcOrd="0" destOrd="0" presId="urn:microsoft.com/office/officeart/2005/8/layout/cycle2"/>
    <dgm:cxn modelId="{8F0C6EE6-CDF7-4EBB-8200-1230A2A3D834}" type="presParOf" srcId="{6A817089-0AB6-4F76-8999-1D495C91B6A3}" destId="{A590543C-8E1F-4934-A98D-4F4BC47BE526}" srcOrd="0" destOrd="0" presId="urn:microsoft.com/office/officeart/2005/8/layout/cycle2"/>
    <dgm:cxn modelId="{DA2142A0-9FC6-474D-A1B2-C53A94697AB0}" type="presParOf" srcId="{6A817089-0AB6-4F76-8999-1D495C91B6A3}" destId="{8701F0BE-BE03-4C8E-9CD9-A294E10CB241}" srcOrd="1" destOrd="0" presId="urn:microsoft.com/office/officeart/2005/8/layout/cycle2"/>
    <dgm:cxn modelId="{93E6C68C-6D53-4C4A-9AAD-0AD837FA8900}" type="presParOf" srcId="{8701F0BE-BE03-4C8E-9CD9-A294E10CB241}" destId="{6B909643-8050-4D16-928B-02B30855E6DF}" srcOrd="0" destOrd="0" presId="urn:microsoft.com/office/officeart/2005/8/layout/cycle2"/>
    <dgm:cxn modelId="{F19E52CC-9530-4F4D-8B72-D9A638A6D0A9}" type="presParOf" srcId="{6A817089-0AB6-4F76-8999-1D495C91B6A3}" destId="{CA82A649-53FB-47E3-8C75-C27488A104CD}" srcOrd="2" destOrd="0" presId="urn:microsoft.com/office/officeart/2005/8/layout/cycle2"/>
    <dgm:cxn modelId="{9A2751A8-8B20-4ABE-96B8-5A3B442513E6}" type="presParOf" srcId="{6A817089-0AB6-4F76-8999-1D495C91B6A3}" destId="{D7882CF5-848C-4DD2-9D59-F50D19BD8AF4}" srcOrd="3" destOrd="0" presId="urn:microsoft.com/office/officeart/2005/8/layout/cycle2"/>
    <dgm:cxn modelId="{86A0AD3F-014B-409E-AC87-5A6745D7E114}" type="presParOf" srcId="{D7882CF5-848C-4DD2-9D59-F50D19BD8AF4}" destId="{7E6C5CBE-E554-4EA4-97AA-56B1FA2DB332}" srcOrd="0" destOrd="0" presId="urn:microsoft.com/office/officeart/2005/8/layout/cycle2"/>
    <dgm:cxn modelId="{55C6F72F-586A-47B8-B4FE-1CBAAD939735}" type="presParOf" srcId="{6A817089-0AB6-4F76-8999-1D495C91B6A3}" destId="{A6A7FF73-EB2A-4CE8-97FF-BF5AF7999923}" srcOrd="4" destOrd="0" presId="urn:microsoft.com/office/officeart/2005/8/layout/cycle2"/>
    <dgm:cxn modelId="{DA860E16-20AB-4DE3-8360-B0E45FBFFDF5}" type="presParOf" srcId="{6A817089-0AB6-4F76-8999-1D495C91B6A3}" destId="{D2F95879-DDE4-4F8D-BF83-866025950DDA}" srcOrd="5" destOrd="0" presId="urn:microsoft.com/office/officeart/2005/8/layout/cycle2"/>
    <dgm:cxn modelId="{D87AA2B7-FE2B-47EC-9959-4908067E00CA}" type="presParOf" srcId="{D2F95879-DDE4-4F8D-BF83-866025950DDA}" destId="{B4EDB31A-CF87-4FA1-9CCB-7FFC9BB1EB2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0543C-8E1F-4934-A98D-4F4BC47BE526}">
      <dsp:nvSpPr>
        <dsp:cNvPr id="0" name=""/>
        <dsp:cNvSpPr/>
      </dsp:nvSpPr>
      <dsp:spPr>
        <a:xfrm>
          <a:off x="2343516" y="284512"/>
          <a:ext cx="1634359" cy="1540907"/>
        </a:xfrm>
        <a:prstGeom prst="ellipse">
          <a:avLst/>
        </a:prstGeom>
        <a:solidFill>
          <a:srgbClr val="70AD47">
            <a:lumMod val="60000"/>
            <a:lumOff val="4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ysClr val="windowText" lastClr="000000"/>
              </a:solidFill>
              <a:latin typeface="Arial Narrow" panose="020B0606020202030204" pitchFamily="34" charset="0"/>
              <a:ea typeface="+mn-ea"/>
              <a:cs typeface="+mn-cs"/>
            </a:rPr>
            <a:t>Decimal</a:t>
          </a:r>
          <a:endParaRPr lang="en-US" sz="1600" b="1" kern="1200">
            <a:solidFill>
              <a:sysClr val="windowText" lastClr="000000"/>
            </a:solidFill>
            <a:latin typeface="Arial Narrow" panose="020B0606020202030204" pitchFamily="34" charset="0"/>
            <a:ea typeface="+mn-ea"/>
            <a:cs typeface="+mn-cs"/>
          </a:endParaRPr>
        </a:p>
      </dsp:txBody>
      <dsp:txXfrm>
        <a:off x="2582862" y="510173"/>
        <a:ext cx="1155667" cy="1089585"/>
      </dsp:txXfrm>
    </dsp:sp>
    <dsp:sp modelId="{8701F0BE-BE03-4C8E-9CD9-A294E10CB241}">
      <dsp:nvSpPr>
        <dsp:cNvPr id="0" name=""/>
        <dsp:cNvSpPr/>
      </dsp:nvSpPr>
      <dsp:spPr>
        <a:xfrm rot="3351114">
          <a:off x="3611922" y="1986235"/>
          <a:ext cx="802314" cy="650843"/>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solidFill>
              <a:sysClr val="window" lastClr="FFFFFF"/>
            </a:solidFill>
            <a:latin typeface="Calibri" panose="020F0502020204030204"/>
            <a:ea typeface="+mn-ea"/>
            <a:cs typeface="+mn-cs"/>
          </a:endParaRPr>
        </a:p>
      </dsp:txBody>
      <dsp:txXfrm>
        <a:off x="3654747" y="2035609"/>
        <a:ext cx="607061" cy="390505"/>
      </dsp:txXfrm>
    </dsp:sp>
    <dsp:sp modelId="{CA82A649-53FB-47E3-8C75-C27488A104CD}">
      <dsp:nvSpPr>
        <dsp:cNvPr id="0" name=""/>
        <dsp:cNvSpPr/>
      </dsp:nvSpPr>
      <dsp:spPr>
        <a:xfrm>
          <a:off x="4121753" y="2823139"/>
          <a:ext cx="1512926" cy="1528025"/>
        </a:xfrm>
        <a:prstGeom prst="ellipse">
          <a:avLst/>
        </a:prstGeom>
        <a:solidFill>
          <a:srgbClr val="ED7D31">
            <a:lumMod val="60000"/>
            <a:lumOff val="4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ysClr val="windowText" lastClr="000000"/>
              </a:solidFill>
              <a:latin typeface="Arial Narrow" panose="020B0606020202030204" pitchFamily="34" charset="0"/>
              <a:ea typeface="+mn-ea"/>
              <a:cs typeface="+mn-cs"/>
            </a:rPr>
            <a:t>Binary</a:t>
          </a:r>
          <a:endParaRPr lang="en-US" sz="1600" b="1" kern="1200">
            <a:solidFill>
              <a:sysClr val="windowText" lastClr="000000"/>
            </a:solidFill>
            <a:latin typeface="Arial Narrow" panose="020B0606020202030204" pitchFamily="34" charset="0"/>
            <a:ea typeface="+mn-ea"/>
            <a:cs typeface="+mn-cs"/>
          </a:endParaRPr>
        </a:p>
      </dsp:txBody>
      <dsp:txXfrm>
        <a:off x="4343316" y="3046913"/>
        <a:ext cx="1069800" cy="1080477"/>
      </dsp:txXfrm>
    </dsp:sp>
    <dsp:sp modelId="{D7882CF5-848C-4DD2-9D59-F50D19BD8AF4}">
      <dsp:nvSpPr>
        <dsp:cNvPr id="0" name=""/>
        <dsp:cNvSpPr/>
      </dsp:nvSpPr>
      <dsp:spPr>
        <a:xfrm rot="10825401">
          <a:off x="2897429" y="3250291"/>
          <a:ext cx="865219" cy="650843"/>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solidFill>
              <a:sysClr val="window" lastClr="FFFFFF"/>
            </a:solidFill>
            <a:latin typeface="Calibri" panose="020F0502020204030204"/>
            <a:ea typeface="+mn-ea"/>
            <a:cs typeface="+mn-cs"/>
          </a:endParaRPr>
        </a:p>
      </dsp:txBody>
      <dsp:txXfrm rot="10800000">
        <a:off x="3092679" y="3381181"/>
        <a:ext cx="669966" cy="390505"/>
      </dsp:txXfrm>
    </dsp:sp>
    <dsp:sp modelId="{A6A7FF73-EB2A-4CE8-97FF-BF5AF7999923}">
      <dsp:nvSpPr>
        <dsp:cNvPr id="0" name=""/>
        <dsp:cNvSpPr/>
      </dsp:nvSpPr>
      <dsp:spPr>
        <a:xfrm>
          <a:off x="935136" y="2779603"/>
          <a:ext cx="1554213" cy="1568310"/>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ysClr val="windowText" lastClr="000000"/>
              </a:solidFill>
              <a:latin typeface="Arial Narrow" panose="020B0606020202030204" pitchFamily="34" charset="0"/>
              <a:ea typeface="+mn-ea"/>
              <a:cs typeface="+mn-cs"/>
            </a:rPr>
            <a:t>Hexadecimal</a:t>
          </a:r>
          <a:endParaRPr lang="en-US" sz="1600" b="1" kern="1200">
            <a:solidFill>
              <a:sysClr val="windowText" lastClr="000000"/>
            </a:solidFill>
            <a:latin typeface="Arial Narrow" panose="020B0606020202030204" pitchFamily="34" charset="0"/>
            <a:ea typeface="+mn-ea"/>
            <a:cs typeface="+mn-cs"/>
          </a:endParaRPr>
        </a:p>
      </dsp:txBody>
      <dsp:txXfrm>
        <a:off x="1162745" y="3009277"/>
        <a:ext cx="1098995" cy="1108962"/>
      </dsp:txXfrm>
    </dsp:sp>
    <dsp:sp modelId="{D2F95879-DDE4-4F8D-BF83-866025950DDA}">
      <dsp:nvSpPr>
        <dsp:cNvPr id="0" name=""/>
        <dsp:cNvSpPr/>
      </dsp:nvSpPr>
      <dsp:spPr>
        <a:xfrm rot="18000000">
          <a:off x="2073435" y="2000828"/>
          <a:ext cx="706568" cy="650843"/>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solidFill>
              <a:sysClr val="window" lastClr="FFFFFF"/>
            </a:solidFill>
            <a:latin typeface="Calibri" panose="020F0502020204030204"/>
            <a:ea typeface="+mn-ea"/>
            <a:cs typeface="+mn-cs"/>
          </a:endParaRPr>
        </a:p>
      </dsp:txBody>
      <dsp:txXfrm>
        <a:off x="2122248" y="2215544"/>
        <a:ext cx="511315" cy="39050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510B1-1825-4C7F-9F83-85E813BE808E}" type="datetimeFigureOut">
              <a:rPr lang="en-US" smtClean="0"/>
              <a:t>2/4/2021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40D5E-DDA0-4309-AFCB-CC0310D4B262}" type="slidenum">
              <a:rPr lang="en-US" smtClean="0"/>
              <a:t>‹#›</a:t>
            </a:fld>
            <a:endParaRPr lang="en-US"/>
          </a:p>
        </p:txBody>
      </p:sp>
    </p:spTree>
    <p:extLst>
      <p:ext uri="{BB962C8B-B14F-4D97-AF65-F5344CB8AC3E}">
        <p14:creationId xmlns:p14="http://schemas.microsoft.com/office/powerpoint/2010/main" val="131356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3</a:t>
            </a:fld>
            <a:endParaRPr lang="en-US"/>
          </a:p>
        </p:txBody>
      </p:sp>
    </p:spTree>
    <p:extLst>
      <p:ext uri="{BB962C8B-B14F-4D97-AF65-F5344CB8AC3E}">
        <p14:creationId xmlns:p14="http://schemas.microsoft.com/office/powerpoint/2010/main" val="3342513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latin typeface="Arial Narrow" panose="020B0606020202030204" pitchFamily="34" charset="0"/>
              </a:rPr>
              <a:t>The binary numeral system, or base-2 number system, represents numeric values using two symbols: 0 and 1. More specifically, the usual base-2 system is a positional notation with a radix of 2. Because of its straightforward implementation in digital electronic circuitry using logic gates, the binary system is used internally by almost all modern computers.</a:t>
            </a:r>
          </a:p>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4</a:t>
            </a:fld>
            <a:endParaRPr lang="en-US"/>
          </a:p>
        </p:txBody>
      </p:sp>
    </p:spTree>
    <p:extLst>
      <p:ext uri="{BB962C8B-B14F-4D97-AF65-F5344CB8AC3E}">
        <p14:creationId xmlns:p14="http://schemas.microsoft.com/office/powerpoint/2010/main" val="194189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sz="1200" kern="0" smtClean="0">
                <a:latin typeface="Arial Narrow" panose="020B0606020202030204" pitchFamily="34" charset="0"/>
              </a:rPr>
              <a:t>Write down the binary number and group the digits (0’s and 1’s) in sets of four. Start doing this from the right. If the leftmost group doesn’t have enough digits to make up a set of four, add extra 0’s to make a group.</a:t>
            </a:r>
          </a:p>
          <a:p>
            <a:pPr latinLnBrk="0">
              <a:buFont typeface="+mj-lt"/>
              <a:buAutoNum type="arabicPeriod"/>
            </a:pPr>
            <a:r>
              <a:rPr lang="en-US" sz="1200" kern="0" smtClean="0">
                <a:latin typeface="Arial Narrow" panose="020B0606020202030204" pitchFamily="34" charset="0"/>
              </a:rPr>
              <a:t>Write 8, 4, 2 and 1 below each group. These are the weights of the positions or place holders in the number (23, 22, 21 and 20).</a:t>
            </a:r>
          </a:p>
          <a:p>
            <a:pPr>
              <a:buFont typeface="+mj-lt"/>
              <a:buAutoNum type="arabicPeriod"/>
            </a:pPr>
            <a:r>
              <a:rPr lang="en-US" sz="1200" kern="0" smtClean="0">
                <a:latin typeface="Arial Narrow" panose="020B0606020202030204" pitchFamily="34" charset="0"/>
              </a:rPr>
              <a:t>Every group of four in binary will give you one digit in hexadecimal. Multiply the 8, 4, 2 and 1’s by the digit above. </a:t>
            </a:r>
          </a:p>
          <a:p>
            <a:pPr>
              <a:buFont typeface="+mj-lt"/>
              <a:buAutoNum type="arabicPeriod"/>
            </a:pPr>
            <a:r>
              <a:rPr lang="en-US" sz="1200" kern="0" smtClean="0">
                <a:latin typeface="Arial Narrow" panose="020B0606020202030204" pitchFamily="34" charset="0"/>
              </a:rPr>
              <a:t>Add the products within each set of four. Write the sums below the groups they belong to.</a:t>
            </a:r>
          </a:p>
          <a:p>
            <a:pPr>
              <a:buFont typeface="+mj-lt"/>
              <a:buAutoNum type="arabicPeriod"/>
            </a:pPr>
            <a:r>
              <a:rPr lang="en-US" sz="1200" kern="0" smtClean="0">
                <a:latin typeface="Arial Narrow" panose="020B0606020202030204" pitchFamily="34" charset="0"/>
              </a:rPr>
              <a:t>The digits you get from the sums in each group will give you the hexadecimal number, from left to right.</a:t>
            </a:r>
          </a:p>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9</a:t>
            </a:fld>
            <a:endParaRPr lang="en-US"/>
          </a:p>
        </p:txBody>
      </p:sp>
    </p:spTree>
    <p:extLst>
      <p:ext uri="{BB962C8B-B14F-4D97-AF65-F5344CB8AC3E}">
        <p14:creationId xmlns:p14="http://schemas.microsoft.com/office/powerpoint/2010/main" val="1623301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sz="1200" kern="0" smtClean="0">
                <a:solidFill>
                  <a:srgbClr val="212529"/>
                </a:solidFill>
                <a:latin typeface="Arial Narrow" panose="020B0606020202030204" pitchFamily="34" charset="0"/>
              </a:rPr>
              <a:t>Write down the hex number. If there are any, change the hex values represented by letters to their decimal equivalents.</a:t>
            </a:r>
          </a:p>
          <a:p>
            <a:pPr>
              <a:buFont typeface="+mj-lt"/>
              <a:buAutoNum type="arabicPeriod"/>
            </a:pPr>
            <a:r>
              <a:rPr lang="en-US" sz="1200" kern="0" smtClean="0">
                <a:solidFill>
                  <a:srgbClr val="212529"/>
                </a:solidFill>
                <a:latin typeface="Arial Narrow" panose="020B0606020202030204" pitchFamily="34" charset="0"/>
              </a:rPr>
              <a:t>Each hex digit represents four binary digits and therefore is equal to a power of 2. The rightmost digit equals to 20 (1), the next one equals to 21 (2), the next one equals to 22 (4) and the leftmost one equals to 23 (8). Write these numbers (8, 4, 2 and 1) below the hex values.</a:t>
            </a:r>
          </a:p>
          <a:p>
            <a:pPr>
              <a:buFont typeface="+mj-lt"/>
              <a:buAutoNum type="arabicPeriod"/>
            </a:pPr>
            <a:r>
              <a:rPr lang="en-US" sz="1200" kern="0" smtClean="0">
                <a:solidFill>
                  <a:srgbClr val="212529"/>
                </a:solidFill>
                <a:latin typeface="Arial Narrow" panose="020B0606020202030204" pitchFamily="34" charset="0"/>
              </a:rPr>
              <a:t>Determine which powers of two (8, 4, 2 or 1) sum up to your hex digits. For example, if one of your hex values is 10, this means 8 and 2 sum up to 10 (4 and 1 are not used). If your hex number is 2, only 2 is used; 8, 4 and 1 are not.</a:t>
            </a:r>
          </a:p>
          <a:p>
            <a:pPr>
              <a:buFont typeface="+mj-lt"/>
              <a:buAutoNum type="arabicPeriod"/>
            </a:pPr>
            <a:r>
              <a:rPr lang="en-US" sz="1200" kern="0" smtClean="0">
                <a:solidFill>
                  <a:srgbClr val="212529"/>
                </a:solidFill>
                <a:latin typeface="Arial Narrow" panose="020B0606020202030204" pitchFamily="34" charset="0"/>
              </a:rPr>
              <a:t>Write down 1 below those 8, 4, 2 and 1’s that are used. Write down 0 below those that are not used.</a:t>
            </a:r>
          </a:p>
          <a:p>
            <a:pPr>
              <a:buFont typeface="+mj-lt"/>
              <a:buAutoNum type="arabicPeriod"/>
            </a:pPr>
            <a:r>
              <a:rPr lang="en-US" sz="1200" kern="0" smtClean="0">
                <a:solidFill>
                  <a:srgbClr val="212529"/>
                </a:solidFill>
                <a:latin typeface="Arial Narrow" panose="020B0606020202030204" pitchFamily="34" charset="0"/>
              </a:rPr>
              <a:t>Read the 1’s and 0’s from left to right to get the binary equivalent of the given hex number.</a:t>
            </a:r>
          </a:p>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10</a:t>
            </a:fld>
            <a:endParaRPr lang="en-US"/>
          </a:p>
        </p:txBody>
      </p:sp>
    </p:spTree>
    <p:extLst>
      <p:ext uri="{BB962C8B-B14F-4D97-AF65-F5344CB8AC3E}">
        <p14:creationId xmlns:p14="http://schemas.microsoft.com/office/powerpoint/2010/main" val="3397201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smtClean="0">
                <a:solidFill>
                  <a:srgbClr val="000000"/>
                </a:solidFill>
                <a:latin typeface="Arial Narrow" panose="020B0606020202030204" pitchFamily="34" charset="0"/>
              </a:rPr>
              <a:t>- Computers operate by using millions of electronic switches (transistors), each of which is either on or off (similar to a light switch, but much smaller). The state of the switch (either on or off) can represent binary information, such as yes or no, true or false, 1 or 0. The basic unit of information in a computer is thus the binary digit (BIT). Although computers can represent an incredible variety of information, every representation must finally be reduced to on and off states of a transistor.</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smtClean="0">
              <a:solidFill>
                <a:srgbClr val="000000"/>
              </a:solidFill>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smtClean="0">
                <a:solidFill>
                  <a:schemeClr val="tx1"/>
                </a:solidFill>
                <a:effectLst/>
                <a:latin typeface="+mn-lt"/>
                <a:ea typeface="+mn-ea"/>
                <a:cs typeface="+mn-cs"/>
              </a:rPr>
              <a:t>- At the beginning of computer age people have used </a:t>
            </a:r>
            <a:r>
              <a:rPr lang="en-GB" sz="1200" b="1" i="0" kern="1200" err="1" smtClean="0">
                <a:solidFill>
                  <a:schemeClr val="tx1"/>
                </a:solidFill>
                <a:effectLst/>
                <a:latin typeface="+mn-lt"/>
                <a:ea typeface="+mn-ea"/>
                <a:cs typeface="+mn-cs"/>
              </a:rPr>
              <a:t>baudot</a:t>
            </a:r>
            <a:r>
              <a:rPr lang="en-GB" sz="1200" b="0" i="0" kern="1200" smtClean="0">
                <a:solidFill>
                  <a:schemeClr val="tx1"/>
                </a:solidFill>
                <a:effectLst/>
                <a:latin typeface="+mn-lt"/>
                <a:ea typeface="+mn-ea"/>
                <a:cs typeface="+mn-cs"/>
              </a:rPr>
              <a:t> as a basic unit, which is equivalent to 5 </a:t>
            </a:r>
            <a:r>
              <a:rPr lang="en-GB" sz="1200" b="1" i="0" kern="1200" smtClean="0">
                <a:solidFill>
                  <a:schemeClr val="tx1"/>
                </a:solidFill>
                <a:effectLst/>
                <a:latin typeface="+mn-lt"/>
                <a:ea typeface="+mn-ea"/>
                <a:cs typeface="+mn-cs"/>
              </a:rPr>
              <a:t>bits</a:t>
            </a:r>
            <a:r>
              <a:rPr lang="en-GB" sz="1200" b="0" i="0" kern="1200" smtClean="0">
                <a:solidFill>
                  <a:schemeClr val="tx1"/>
                </a:solidFill>
                <a:effectLst/>
                <a:latin typeface="+mn-lt"/>
                <a:ea typeface="+mn-ea"/>
                <a:cs typeface="+mn-cs"/>
              </a:rPr>
              <a:t>, i.e. it can represent numbers from 0 to 31. If each number represents a character, 32 is enough to use for the uppercase letters such as A, B, ... Z, and a few more characters. It is not enough for all lowercase characters.</a:t>
            </a:r>
            <a:endParaRPr lang="en-GB" sz="1200" smtClean="0">
              <a:solidFill>
                <a:srgbClr val="000000"/>
              </a:solidFill>
              <a:latin typeface="Arial Narrow" panose="020B0606020202030204" pitchFamily="34" charset="0"/>
            </a:endParaRPr>
          </a:p>
          <a:p>
            <a:endParaRPr lang="en-GB" smtClean="0"/>
          </a:p>
          <a:p>
            <a:r>
              <a:rPr lang="en-GB" sz="1200" b="0" i="0" kern="1200" smtClean="0">
                <a:solidFill>
                  <a:schemeClr val="tx1"/>
                </a:solidFill>
                <a:effectLst/>
                <a:latin typeface="+mn-lt"/>
                <a:ea typeface="+mn-ea"/>
                <a:cs typeface="+mn-cs"/>
              </a:rPr>
              <a:t>- Immediately after, some computers use 6</a:t>
            </a:r>
            <a:r>
              <a:rPr lang="en-GB" sz="1200" b="1" i="0" kern="1200" smtClean="0">
                <a:solidFill>
                  <a:schemeClr val="tx1"/>
                </a:solidFill>
                <a:effectLst/>
                <a:latin typeface="+mn-lt"/>
                <a:ea typeface="+mn-ea"/>
                <a:cs typeface="+mn-cs"/>
              </a:rPr>
              <a:t> bits</a:t>
            </a:r>
            <a:r>
              <a:rPr lang="en-GB" sz="1200" b="0" i="0" kern="1200" smtClean="0">
                <a:solidFill>
                  <a:schemeClr val="tx1"/>
                </a:solidFill>
                <a:effectLst/>
                <a:latin typeface="+mn-lt"/>
                <a:ea typeface="+mn-ea"/>
                <a:cs typeface="+mn-cs"/>
              </a:rPr>
              <a:t> to represent characters and can represent at maximum 64 characters. They are enough to use for A, B, .. Z, a, b.. Z, 0, 1, 2, .. 9 but not enough for other characters such as +,-,*, / and </a:t>
            </a:r>
            <a:r>
              <a:rPr lang="en-GB" sz="1200" b="0" i="0" kern="1200" err="1" smtClean="0">
                <a:solidFill>
                  <a:schemeClr val="tx1"/>
                </a:solidFill>
                <a:effectLst/>
                <a:latin typeface="+mn-lt"/>
                <a:ea typeface="+mn-ea"/>
                <a:cs typeface="+mn-cs"/>
              </a:rPr>
              <a:t>spaces.Thus</a:t>
            </a:r>
            <a:r>
              <a:rPr lang="en-GB" sz="1200" b="0" i="0" kern="1200" smtClean="0">
                <a:solidFill>
                  <a:schemeClr val="tx1"/>
                </a:solidFill>
                <a:effectLst/>
                <a:latin typeface="+mn-lt"/>
                <a:ea typeface="+mn-ea"/>
                <a:cs typeface="+mn-cs"/>
              </a:rPr>
              <a:t>, 6 </a:t>
            </a:r>
            <a:r>
              <a:rPr lang="en-GB" sz="1200" b="1" i="0" kern="1200" smtClean="0">
                <a:solidFill>
                  <a:schemeClr val="tx1"/>
                </a:solidFill>
                <a:effectLst/>
                <a:latin typeface="+mn-lt"/>
                <a:ea typeface="+mn-ea"/>
                <a:cs typeface="+mn-cs"/>
              </a:rPr>
              <a:t>bits</a:t>
            </a:r>
            <a:r>
              <a:rPr lang="en-GB" sz="1200" b="0" i="0" kern="1200" smtClean="0">
                <a:solidFill>
                  <a:schemeClr val="tx1"/>
                </a:solidFill>
                <a:effectLst/>
                <a:latin typeface="+mn-lt"/>
                <a:ea typeface="+mn-ea"/>
                <a:cs typeface="+mn-cs"/>
              </a:rPr>
              <a:t> quickly become to be restricted.</a:t>
            </a:r>
          </a:p>
          <a:p>
            <a:r>
              <a:rPr lang="en-GB" sz="1200" b="1" i="0" kern="1200" smtClean="0">
                <a:solidFill>
                  <a:schemeClr val="tx1"/>
                </a:solidFill>
                <a:effectLst/>
                <a:latin typeface="+mn-lt"/>
                <a:ea typeface="+mn-ea"/>
                <a:cs typeface="+mn-cs"/>
              </a:rPr>
              <a:t>- ASCII</a:t>
            </a:r>
            <a:r>
              <a:rPr lang="en-GB" sz="1200" b="0" i="0" kern="1200" smtClean="0">
                <a:solidFill>
                  <a:schemeClr val="tx1"/>
                </a:solidFill>
                <a:effectLst/>
                <a:latin typeface="+mn-lt"/>
                <a:ea typeface="+mn-ea"/>
                <a:cs typeface="+mn-cs"/>
              </a:rPr>
              <a:t> defined a </a:t>
            </a:r>
            <a:r>
              <a:rPr lang="en-GB" sz="1200" b="1" i="0" kern="1200" smtClean="0">
                <a:solidFill>
                  <a:schemeClr val="tx1"/>
                </a:solidFill>
                <a:effectLst/>
                <a:latin typeface="+mn-lt"/>
                <a:ea typeface="+mn-ea"/>
                <a:cs typeface="+mn-cs"/>
              </a:rPr>
              <a:t>7-bit</a:t>
            </a:r>
            <a:r>
              <a:rPr lang="en-GB" sz="1200" b="0" i="0" kern="1200" smtClean="0">
                <a:solidFill>
                  <a:schemeClr val="tx1"/>
                </a:solidFill>
                <a:effectLst/>
                <a:latin typeface="+mn-lt"/>
                <a:ea typeface="+mn-ea"/>
                <a:cs typeface="+mn-cs"/>
              </a:rPr>
              <a:t> character set. That was </a:t>
            </a:r>
            <a:r>
              <a:rPr lang="en-GB" sz="1200" b="1" i="0" kern="1200" smtClean="0">
                <a:solidFill>
                  <a:schemeClr val="tx1"/>
                </a:solidFill>
                <a:effectLst/>
                <a:latin typeface="+mn-lt"/>
                <a:ea typeface="+mn-ea"/>
                <a:cs typeface="+mn-cs"/>
              </a:rPr>
              <a:t>"good enough"</a:t>
            </a:r>
            <a:r>
              <a:rPr lang="en-GB" sz="1200" b="0" i="0" kern="1200" smtClean="0">
                <a:solidFill>
                  <a:schemeClr val="tx1"/>
                </a:solidFill>
                <a:effectLst/>
                <a:latin typeface="+mn-lt"/>
                <a:ea typeface="+mn-ea"/>
                <a:cs typeface="+mn-cs"/>
              </a:rPr>
              <a:t> for a lot of uses for a long time, and has formed the basis of most newer character sets as well (</a:t>
            </a:r>
            <a:r>
              <a:rPr lang="en-GB" sz="1200" b="1" i="0" kern="1200" smtClean="0">
                <a:solidFill>
                  <a:schemeClr val="tx1"/>
                </a:solidFill>
                <a:effectLst/>
                <a:latin typeface="+mn-lt"/>
                <a:ea typeface="+mn-ea"/>
                <a:cs typeface="+mn-cs"/>
              </a:rPr>
              <a:t>ISO 646</a:t>
            </a:r>
            <a:r>
              <a:rPr lang="en-GB" sz="1200" b="0" i="0" kern="1200" smtClean="0">
                <a:solidFill>
                  <a:schemeClr val="tx1"/>
                </a:solidFill>
                <a:effectLst/>
                <a:latin typeface="+mn-lt"/>
                <a:ea typeface="+mn-ea"/>
                <a:cs typeface="+mn-cs"/>
              </a:rPr>
              <a:t>, </a:t>
            </a:r>
            <a:r>
              <a:rPr lang="en-GB" sz="1200" b="1" i="0" kern="1200" smtClean="0">
                <a:solidFill>
                  <a:schemeClr val="tx1"/>
                </a:solidFill>
                <a:effectLst/>
                <a:latin typeface="+mn-lt"/>
                <a:ea typeface="+mn-ea"/>
                <a:cs typeface="+mn-cs"/>
              </a:rPr>
              <a:t>ISO 8859</a:t>
            </a:r>
            <a:r>
              <a:rPr lang="en-GB" sz="1200" b="0" i="0" kern="1200" smtClean="0">
                <a:solidFill>
                  <a:schemeClr val="tx1"/>
                </a:solidFill>
                <a:effectLst/>
                <a:latin typeface="+mn-lt"/>
                <a:ea typeface="+mn-ea"/>
                <a:cs typeface="+mn-cs"/>
              </a:rPr>
              <a:t>, </a:t>
            </a:r>
            <a:r>
              <a:rPr lang="en-GB" sz="1200" b="1" i="0" kern="1200" smtClean="0">
                <a:solidFill>
                  <a:schemeClr val="tx1"/>
                </a:solidFill>
                <a:effectLst/>
                <a:latin typeface="+mn-lt"/>
                <a:ea typeface="+mn-ea"/>
                <a:cs typeface="+mn-cs"/>
              </a:rPr>
              <a:t>Unicode</a:t>
            </a:r>
            <a:r>
              <a:rPr lang="en-GB" sz="1200" b="0" i="0" kern="1200" smtClean="0">
                <a:solidFill>
                  <a:schemeClr val="tx1"/>
                </a:solidFill>
                <a:effectLst/>
                <a:latin typeface="+mn-lt"/>
                <a:ea typeface="+mn-ea"/>
                <a:cs typeface="+mn-cs"/>
              </a:rPr>
              <a:t>, </a:t>
            </a:r>
            <a:r>
              <a:rPr lang="en-GB" sz="1200" b="1" i="0" kern="1200" smtClean="0">
                <a:solidFill>
                  <a:schemeClr val="tx1"/>
                </a:solidFill>
                <a:effectLst/>
                <a:latin typeface="+mn-lt"/>
                <a:ea typeface="+mn-ea"/>
                <a:cs typeface="+mn-cs"/>
              </a:rPr>
              <a:t>ISO 10646</a:t>
            </a:r>
            <a:r>
              <a:rPr lang="en-GB" sz="1200" b="0" i="0" kern="1200" smtClean="0">
                <a:solidFill>
                  <a:schemeClr val="tx1"/>
                </a:solidFill>
                <a:effectLst/>
                <a:latin typeface="+mn-lt"/>
                <a:ea typeface="+mn-ea"/>
                <a:cs typeface="+mn-cs"/>
              </a:rPr>
              <a:t>, etc.)</a:t>
            </a:r>
          </a:p>
          <a:p>
            <a:r>
              <a:rPr lang="en-GB" sz="1200" b="1" i="0" kern="1200" smtClean="0">
                <a:solidFill>
                  <a:schemeClr val="tx1"/>
                </a:solidFill>
                <a:effectLst/>
                <a:latin typeface="+mn-lt"/>
                <a:ea typeface="+mn-ea"/>
                <a:cs typeface="+mn-cs"/>
              </a:rPr>
              <a:t>- 8-bit</a:t>
            </a:r>
            <a:r>
              <a:rPr lang="en-GB" sz="1200" b="0" i="0" kern="1200" smtClean="0">
                <a:solidFill>
                  <a:schemeClr val="tx1"/>
                </a:solidFill>
                <a:effectLst/>
                <a:latin typeface="+mn-lt"/>
                <a:ea typeface="+mn-ea"/>
                <a:cs typeface="+mn-cs"/>
              </a:rPr>
              <a:t>, a little bit more than </a:t>
            </a:r>
            <a:r>
              <a:rPr lang="en-GB" sz="1200" b="1" i="0" kern="1200" smtClean="0">
                <a:solidFill>
                  <a:schemeClr val="tx1"/>
                </a:solidFill>
                <a:effectLst/>
                <a:latin typeface="+mn-lt"/>
                <a:ea typeface="+mn-ea"/>
                <a:cs typeface="+mn-cs"/>
              </a:rPr>
              <a:t>7-bit </a:t>
            </a:r>
            <a:r>
              <a:rPr lang="en-GB" sz="1200" b="0" i="0" kern="1200" smtClean="0">
                <a:solidFill>
                  <a:schemeClr val="tx1"/>
                </a:solidFill>
                <a:effectLst/>
                <a:latin typeface="+mn-lt"/>
                <a:ea typeface="+mn-ea"/>
                <a:cs typeface="+mn-cs"/>
              </a:rPr>
              <a:t>which is better. It doesn't cause too large waste. The </a:t>
            </a:r>
            <a:r>
              <a:rPr lang="en-GB" sz="1200" b="1" i="0" kern="1200" smtClean="0">
                <a:solidFill>
                  <a:schemeClr val="tx1"/>
                </a:solidFill>
                <a:effectLst/>
                <a:latin typeface="+mn-lt"/>
                <a:ea typeface="+mn-ea"/>
                <a:cs typeface="+mn-cs"/>
              </a:rPr>
              <a:t>8-bit </a:t>
            </a:r>
            <a:r>
              <a:rPr lang="en-GB" sz="1200" b="0" i="0" kern="1200" smtClean="0">
                <a:solidFill>
                  <a:schemeClr val="tx1"/>
                </a:solidFill>
                <a:effectLst/>
                <a:latin typeface="+mn-lt"/>
                <a:ea typeface="+mn-ea"/>
                <a:cs typeface="+mn-cs"/>
              </a:rPr>
              <a:t>is a collection of numbers between 0 and 255 and it satisfies computer designers. The concept of </a:t>
            </a:r>
            <a:r>
              <a:rPr lang="en-GB" sz="1200" b="1" i="0" kern="1200" smtClean="0">
                <a:solidFill>
                  <a:schemeClr val="tx1"/>
                </a:solidFill>
                <a:effectLst/>
                <a:latin typeface="+mn-lt"/>
                <a:ea typeface="+mn-ea"/>
                <a:cs typeface="+mn-cs"/>
              </a:rPr>
              <a:t>byte </a:t>
            </a:r>
            <a:r>
              <a:rPr lang="en-GB" sz="1200" b="0" i="0" kern="1200" smtClean="0">
                <a:solidFill>
                  <a:schemeClr val="tx1"/>
                </a:solidFill>
                <a:effectLst/>
                <a:latin typeface="+mn-lt"/>
                <a:ea typeface="+mn-ea"/>
                <a:cs typeface="+mn-cs"/>
              </a:rPr>
              <a:t>was born, </a:t>
            </a:r>
            <a:r>
              <a:rPr lang="en-GB" sz="1200" b="1" i="0" kern="1200" smtClean="0">
                <a:solidFill>
                  <a:schemeClr val="tx1"/>
                </a:solidFill>
                <a:effectLst/>
                <a:latin typeface="+mn-lt"/>
                <a:ea typeface="+mn-ea"/>
                <a:cs typeface="+mn-cs"/>
              </a:rPr>
              <a:t>1 byte = 8 bits</a:t>
            </a:r>
            <a:r>
              <a:rPr lang="en-GB" sz="1200" b="0" i="0" kern="1200" smtClean="0">
                <a:solidFill>
                  <a:schemeClr val="tx1"/>
                </a:solidFill>
                <a:effectLst/>
                <a:latin typeface="+mn-lt"/>
                <a:ea typeface="+mn-ea"/>
                <a:cs typeface="+mn-cs"/>
              </a:rPr>
              <a:t>.   </a:t>
            </a:r>
          </a:p>
          <a:p>
            <a:r>
              <a:rPr lang="en-GB" sz="1200" b="0" i="0" kern="1200" smtClean="0">
                <a:solidFill>
                  <a:schemeClr val="tx1"/>
                </a:solidFill>
                <a:effectLst/>
                <a:latin typeface="+mn-lt"/>
                <a:ea typeface="+mn-ea"/>
                <a:cs typeface="+mn-cs"/>
              </a:rPr>
              <a:t>For </a:t>
            </a:r>
            <a:r>
              <a:rPr lang="en-GB" sz="1200" b="1" i="0" kern="1200" smtClean="0">
                <a:solidFill>
                  <a:schemeClr val="tx1"/>
                </a:solidFill>
                <a:effectLst/>
                <a:latin typeface="+mn-lt"/>
                <a:ea typeface="+mn-ea"/>
                <a:cs typeface="+mn-cs"/>
              </a:rPr>
              <a:t>8-bit</a:t>
            </a:r>
            <a:r>
              <a:rPr lang="en-GB" sz="1200" b="0" i="0" kern="1200" smtClean="0">
                <a:solidFill>
                  <a:schemeClr val="tx1"/>
                </a:solidFill>
                <a:effectLst/>
                <a:latin typeface="+mn-lt"/>
                <a:ea typeface="+mn-ea"/>
                <a:cs typeface="+mn-cs"/>
              </a:rPr>
              <a:t>, Designers can define other characters, including special characters in computer. </a:t>
            </a:r>
            <a:r>
              <a:rPr lang="en-GB" sz="1200" b="1" i="0" kern="1200" smtClean="0">
                <a:solidFill>
                  <a:schemeClr val="tx1"/>
                </a:solidFill>
                <a:effectLst/>
                <a:latin typeface="+mn-lt"/>
                <a:ea typeface="+mn-ea"/>
                <a:cs typeface="+mn-cs"/>
              </a:rPr>
              <a:t>ANSI</a:t>
            </a:r>
            <a:r>
              <a:rPr lang="en-GB" sz="1200" b="0" i="0" kern="1200" smtClean="0">
                <a:solidFill>
                  <a:schemeClr val="tx1"/>
                </a:solidFill>
                <a:effectLst/>
                <a:latin typeface="+mn-lt"/>
                <a:ea typeface="+mn-ea"/>
                <a:cs typeface="+mn-cs"/>
              </a:rPr>
              <a:t> code table was born which is inheritance of the </a:t>
            </a:r>
            <a:r>
              <a:rPr lang="en-GB" sz="1200" b="1" i="0" kern="1200" smtClean="0">
                <a:solidFill>
                  <a:schemeClr val="tx1"/>
                </a:solidFill>
                <a:effectLst/>
                <a:latin typeface="+mn-lt"/>
                <a:ea typeface="+mn-ea"/>
                <a:cs typeface="+mn-cs"/>
              </a:rPr>
              <a:t>ASCII </a:t>
            </a:r>
            <a:r>
              <a:rPr lang="en-GB" sz="1200" b="0" i="0" kern="1200" smtClean="0">
                <a:solidFill>
                  <a:schemeClr val="tx1"/>
                </a:solidFill>
                <a:effectLst/>
                <a:latin typeface="+mn-lt"/>
                <a:ea typeface="+mn-ea"/>
                <a:cs typeface="+mn-cs"/>
              </a:rPr>
              <a:t>code table:</a:t>
            </a:r>
          </a:p>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12</a:t>
            </a:fld>
            <a:endParaRPr lang="en-US"/>
          </a:p>
        </p:txBody>
      </p:sp>
    </p:spTree>
    <p:extLst>
      <p:ext uri="{BB962C8B-B14F-4D97-AF65-F5344CB8AC3E}">
        <p14:creationId xmlns:p14="http://schemas.microsoft.com/office/powerpoint/2010/main" val="2060712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18</a:t>
            </a:fld>
            <a:endParaRPr lang="ko-KR" altLang="en-US"/>
          </a:p>
        </p:txBody>
      </p:sp>
    </p:spTree>
    <p:extLst>
      <p:ext uri="{BB962C8B-B14F-4D97-AF65-F5344CB8AC3E}">
        <p14:creationId xmlns:p14="http://schemas.microsoft.com/office/powerpoint/2010/main" val="2662753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19</a:t>
            </a:fld>
            <a:endParaRPr lang="en-US"/>
          </a:p>
        </p:txBody>
      </p:sp>
    </p:spTree>
    <p:extLst>
      <p:ext uri="{BB962C8B-B14F-4D97-AF65-F5344CB8AC3E}">
        <p14:creationId xmlns:p14="http://schemas.microsoft.com/office/powerpoint/2010/main" val="2038131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973236-3B6E-4E45-BFE2-14E026ED6286}"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67086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E2200A-D836-4B88-814E-FFB08E4607B0}"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19614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9161ED-F512-43A1-BC29-3C74C6B336B8}"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86267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578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22041" indent="0" algn="ctr">
              <a:buNone/>
              <a:defRPr/>
            </a:lvl2pPr>
            <a:lvl3pPr marL="844083" indent="0" algn="ctr">
              <a:buNone/>
              <a:defRPr/>
            </a:lvl3pPr>
            <a:lvl4pPr marL="1266124" indent="0" algn="ctr">
              <a:buNone/>
              <a:defRPr/>
            </a:lvl4pPr>
            <a:lvl5pPr marL="1688165" indent="0" algn="ctr">
              <a:buNone/>
              <a:defRPr/>
            </a:lvl5pPr>
            <a:lvl6pPr marL="2110207" indent="0" algn="ctr">
              <a:buNone/>
              <a:defRPr/>
            </a:lvl6pPr>
            <a:lvl7pPr marL="2532248" indent="0" algn="ctr">
              <a:buNone/>
              <a:defRPr/>
            </a:lvl7pPr>
            <a:lvl8pPr marL="2954289" indent="0" algn="ctr">
              <a:buNone/>
              <a:defRPr/>
            </a:lvl8pPr>
            <a:lvl9pPr marL="3376331"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250356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6903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44462"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2338" y="1600201"/>
            <a:ext cx="4044462"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4753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Line 2"/>
          <p:cNvSpPr>
            <a:spLocks noChangeShapeType="1"/>
          </p:cNvSpPr>
          <p:nvPr userDrawn="1"/>
        </p:nvSpPr>
        <p:spPr bwMode="auto">
          <a:xfrm>
            <a:off x="0" y="542925"/>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kumimoji="1" lang="ko-KR" altLang="en-US" sz="1662">
              <a:solidFill>
                <a:srgbClr val="000000"/>
              </a:solidFill>
              <a:latin typeface="맑은 고딕" panose="020B0503020000020004" pitchFamily="50" charset="-127"/>
              <a:ea typeface="맑은 고딕" panose="020B0503020000020004" pitchFamily="50" charset="-127"/>
            </a:endParaRPr>
          </a:p>
        </p:txBody>
      </p:sp>
      <p:sp>
        <p:nvSpPr>
          <p:cNvPr id="3" name="Text Box 168"/>
          <p:cNvSpPr txBox="1">
            <a:spLocks noChangeArrowheads="1"/>
          </p:cNvSpPr>
          <p:nvPr userDrawn="1"/>
        </p:nvSpPr>
        <p:spPr bwMode="auto">
          <a:xfrm>
            <a:off x="6599302" y="168908"/>
            <a:ext cx="2510204" cy="291158"/>
          </a:xfrm>
          <a:prstGeom prst="rect">
            <a:avLst/>
          </a:prstGeom>
          <a:noFill/>
          <a:ln w="9525">
            <a:noFill/>
            <a:miter lim="800000"/>
            <a:headEnd/>
            <a:tailEnd/>
          </a:ln>
        </p:spPr>
        <p:txBody>
          <a:bodyPr lIns="84396" tIns="42198" rIns="84396" bIns="42198">
            <a:spAutoFit/>
          </a:bodyPr>
          <a:lstStyle/>
          <a:p>
            <a:pPr algn="r" eaLnBrk="0" fontAlgn="base" hangingPunct="0">
              <a:spcBef>
                <a:spcPct val="0"/>
              </a:spcBef>
              <a:spcAft>
                <a:spcPct val="0"/>
              </a:spcAft>
            </a:pPr>
            <a:r>
              <a:rPr kumimoji="1" lang="en-US" altLang="ko-KR" sz="1292" b="1">
                <a:solidFill>
                  <a:srgbClr val="C0C0C0"/>
                </a:solidFill>
                <a:latin typeface="Arial" charset="0"/>
                <a:ea typeface="돋움" pitchFamily="50" charset="-127"/>
              </a:rPr>
              <a:t>LGE Internal Use Only</a:t>
            </a:r>
          </a:p>
        </p:txBody>
      </p:sp>
    </p:spTree>
    <p:extLst>
      <p:ext uri="{BB962C8B-B14F-4D97-AF65-F5344CB8AC3E}">
        <p14:creationId xmlns:p14="http://schemas.microsoft.com/office/powerpoint/2010/main" val="358108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89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64E897-9DF8-4257-A6B1-B29ABA0612DB}"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4418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81A9C5-82F9-4BD2-8301-73B6F04176AB}"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2584137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2502A2-114A-4D25-9B8A-48C739E2CFEA}" type="datetime1">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98251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A87F23-167E-4E19-8BE7-FD696E1ACB91}" type="datetime1">
              <a:rPr lang="en-US" smtClean="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5406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F49EA9-0DE8-4663-B0CA-99F9F669926A}" type="datetime1">
              <a:rPr lang="en-US" smtClean="0"/>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14747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2BCF7-2A70-4FB1-9D37-2634AF9F6869}" type="datetime1">
              <a:rPr lang="en-US" smtClean="0"/>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53794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B55625-1E65-46A4-B099-BD3D0B741B82}" type="datetime1">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412484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F6D16F-F7DC-40C2-8F2D-235A5BC6ECFC}" type="datetime1">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28195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7C3D2-B907-42CC-96FE-73E708C7259F}" type="datetime1">
              <a:rPr lang="en-US" smtClean="0"/>
              <a:t>2/4/2021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D5DAE-49A1-4814-A2C0-857B1A97878B}" type="slidenum">
              <a:rPr lang="en-US" smtClean="0"/>
              <a:t>‹#›</a:t>
            </a:fld>
            <a:endParaRPr lang="en-US"/>
          </a:p>
        </p:txBody>
      </p:sp>
    </p:spTree>
    <p:extLst>
      <p:ext uri="{BB962C8B-B14F-4D97-AF65-F5344CB8AC3E}">
        <p14:creationId xmlns:p14="http://schemas.microsoft.com/office/powerpoint/2010/main" val="1408502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20515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timing>
    <p:tnLst>
      <p:par>
        <p:cTn id="1" dur="indefinite" restart="never" nodeType="tmRoot"/>
      </p:par>
    </p:tnLst>
  </p:timing>
  <p:txStyles>
    <p:titleStyle>
      <a:lvl1pPr algn="ctr" rtl="0" eaLnBrk="0" fontAlgn="base" latinLnBrk="1" hangingPunct="0">
        <a:spcBef>
          <a:spcPct val="0"/>
        </a:spcBef>
        <a:spcAft>
          <a:spcPct val="0"/>
        </a:spcAft>
        <a:defRPr kumimoji="1" sz="4062">
          <a:solidFill>
            <a:schemeClr val="tx2"/>
          </a:solidFill>
          <a:latin typeface="+mj-lt"/>
          <a:ea typeface="+mj-ea"/>
          <a:cs typeface="+mj-cs"/>
        </a:defRPr>
      </a:lvl1pPr>
      <a:lvl2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5pPr>
      <a:lvl6pPr marL="422041" algn="ctr" rtl="0" fontAlgn="base" latinLnBrk="1">
        <a:spcBef>
          <a:spcPct val="0"/>
        </a:spcBef>
        <a:spcAft>
          <a:spcPct val="0"/>
        </a:spcAft>
        <a:defRPr kumimoji="1" sz="4062">
          <a:solidFill>
            <a:schemeClr val="tx2"/>
          </a:solidFill>
          <a:latin typeface="굴림" pitchFamily="50" charset="-127"/>
          <a:ea typeface="굴림" pitchFamily="50" charset="-127"/>
        </a:defRPr>
      </a:lvl6pPr>
      <a:lvl7pPr marL="844083" algn="ctr" rtl="0" fontAlgn="base" latinLnBrk="1">
        <a:spcBef>
          <a:spcPct val="0"/>
        </a:spcBef>
        <a:spcAft>
          <a:spcPct val="0"/>
        </a:spcAft>
        <a:defRPr kumimoji="1" sz="4062">
          <a:solidFill>
            <a:schemeClr val="tx2"/>
          </a:solidFill>
          <a:latin typeface="굴림" pitchFamily="50" charset="-127"/>
          <a:ea typeface="굴림" pitchFamily="50" charset="-127"/>
        </a:defRPr>
      </a:lvl7pPr>
      <a:lvl8pPr marL="1266124" algn="ctr" rtl="0" fontAlgn="base" latinLnBrk="1">
        <a:spcBef>
          <a:spcPct val="0"/>
        </a:spcBef>
        <a:spcAft>
          <a:spcPct val="0"/>
        </a:spcAft>
        <a:defRPr kumimoji="1" sz="4062">
          <a:solidFill>
            <a:schemeClr val="tx2"/>
          </a:solidFill>
          <a:latin typeface="굴림" pitchFamily="50" charset="-127"/>
          <a:ea typeface="굴림" pitchFamily="50" charset="-127"/>
        </a:defRPr>
      </a:lvl8pPr>
      <a:lvl9pPr marL="1688165" algn="ctr" rtl="0" fontAlgn="base" latinLnBrk="1">
        <a:spcBef>
          <a:spcPct val="0"/>
        </a:spcBef>
        <a:spcAft>
          <a:spcPct val="0"/>
        </a:spcAft>
        <a:defRPr kumimoji="1" sz="4062">
          <a:solidFill>
            <a:schemeClr val="tx2"/>
          </a:solidFill>
          <a:latin typeface="굴림" pitchFamily="50" charset="-127"/>
          <a:ea typeface="굴림" pitchFamily="50" charset="-127"/>
        </a:defRPr>
      </a:lvl9pPr>
    </p:titleStyle>
    <p:body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 Target="slide19.xml"/><Relationship Id="rId1" Type="http://schemas.openxmlformats.org/officeDocument/2006/relationships/slideLayout" Target="../slideLayouts/slideLayout16.xml"/><Relationship Id="rId6" Type="http://schemas.openxmlformats.org/officeDocument/2006/relationships/image" Target="../media/image11.jfif"/><Relationship Id="rId5" Type="http://schemas.openxmlformats.org/officeDocument/2006/relationships/image" Target="../media/image10.jfif"/><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 Id="rId4" Type="http://schemas.openxmlformats.org/officeDocument/2006/relationships/slide" Target="slide15.xml"/></Relationships>
</file>

<file path=ppt/slides/_rels/slide15.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15.jp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g"/><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slide" Target="slide7.xml"/><Relationship Id="rId4" Type="http://schemas.openxmlformats.org/officeDocument/2006/relationships/diagramLayout" Target="../diagrams/layout1.xml"/><Relationship Id="rId9" Type="http://schemas.openxmlformats.org/officeDocument/2006/relationships/slide" Target="slide8.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l="-17000" r="-17000"/>
          </a:stretch>
        </a:blipFill>
        <a:effectLst/>
      </p:bgPr>
    </p:bg>
    <p:spTree>
      <p:nvGrpSpPr>
        <p:cNvPr id="1" name=""/>
        <p:cNvGrpSpPr/>
        <p:nvPr/>
      </p:nvGrpSpPr>
      <p:grpSpPr>
        <a:xfrm>
          <a:off x="0" y="0"/>
          <a:ext cx="0" cy="0"/>
          <a:chOff x="0" y="0"/>
          <a:chExt cx="0" cy="0"/>
        </a:xfrm>
      </p:grpSpPr>
      <p:sp>
        <p:nvSpPr>
          <p:cNvPr id="4" name="Rectangle 3"/>
          <p:cNvSpPr/>
          <p:nvPr/>
        </p:nvSpPr>
        <p:spPr>
          <a:xfrm>
            <a:off x="485125" y="3905755"/>
            <a:ext cx="8132322" cy="923330"/>
          </a:xfrm>
          <a:prstGeom prst="rect">
            <a:avLst/>
          </a:prstGeom>
        </p:spPr>
        <p:txBody>
          <a:bodyPr wrap="square">
            <a:spAutoFit/>
          </a:bodyPr>
          <a:lstStyle/>
          <a:p>
            <a:pPr algn="ctr"/>
            <a:r>
              <a:rPr lang="en-US" sz="5400" b="1">
                <a:solidFill>
                  <a:schemeClr val="bg1"/>
                </a:solidFill>
                <a:latin typeface="Arial Narrow" panose="020B0606020202030204" pitchFamily="34" charset="0"/>
              </a:rPr>
              <a:t>Numeric and conversion</a:t>
            </a:r>
          </a:p>
        </p:txBody>
      </p:sp>
      <p:pic>
        <p:nvPicPr>
          <p:cNvPr id="7" name="Picture 15" descr="C:\Users\Administrator\Desktop\BCG\BCG 3.0\로고\LG_CI_3D_RGB_Standard.png"/>
          <p:cNvPicPr>
            <a:picLocks noChangeAspect="1" noChangeArrowheads="1"/>
          </p:cNvPicPr>
          <p:nvPr/>
        </p:nvPicPr>
        <p:blipFill>
          <a:blip r:embed="rId3" cstate="print"/>
          <a:srcRect/>
          <a:stretch>
            <a:fillRect/>
          </a:stretch>
        </p:blipFill>
        <p:spPr bwMode="auto">
          <a:xfrm>
            <a:off x="8226922" y="6169026"/>
            <a:ext cx="781050" cy="552450"/>
          </a:xfrm>
          <a:prstGeom prst="rect">
            <a:avLst/>
          </a:prstGeom>
          <a:noFill/>
          <a:ln w="9525">
            <a:noFill/>
            <a:miter lim="800000"/>
            <a:headEnd/>
            <a:tailEnd/>
          </a:ln>
        </p:spPr>
      </p:pic>
      <p:sp>
        <p:nvSpPr>
          <p:cNvPr id="8" name="TextBox 7"/>
          <p:cNvSpPr txBox="1"/>
          <p:nvPr/>
        </p:nvSpPr>
        <p:spPr>
          <a:xfrm>
            <a:off x="5440268" y="5359782"/>
            <a:ext cx="2786654" cy="830997"/>
          </a:xfrm>
          <a:prstGeom prst="rect">
            <a:avLst/>
          </a:prstGeom>
          <a:noFill/>
        </p:spPr>
        <p:txBody>
          <a:bodyPr wrap="square" rtlCol="0">
            <a:spAutoFit/>
          </a:bodyPr>
          <a:lstStyle/>
          <a:p>
            <a:pPr algn="r"/>
            <a:r>
              <a:rPr lang="en-US" sz="1600" b="1">
                <a:solidFill>
                  <a:schemeClr val="bg1"/>
                </a:solidFill>
                <a:latin typeface="Arial Narrow" panose="020B0606020202030204" pitchFamily="34" charset="0"/>
              </a:rPr>
              <a:t>Validation Test Team</a:t>
            </a:r>
          </a:p>
          <a:p>
            <a:pPr algn="r"/>
            <a:r>
              <a:rPr lang="en-US" sz="1600" b="1">
                <a:solidFill>
                  <a:schemeClr val="bg1"/>
                </a:solidFill>
                <a:latin typeface="Arial Narrow" panose="020B0606020202030204" pitchFamily="34" charset="0"/>
              </a:rPr>
              <a:t>Dao Xuan Truong</a:t>
            </a:r>
          </a:p>
          <a:p>
            <a:pPr algn="r"/>
            <a:r>
              <a:rPr lang="en-US" sz="1600" b="1">
                <a:solidFill>
                  <a:schemeClr val="bg1"/>
                </a:solidFill>
                <a:latin typeface="Arial Narrow" panose="020B0606020202030204" pitchFamily="34" charset="0"/>
              </a:rPr>
              <a:t>01/2021</a:t>
            </a:r>
          </a:p>
        </p:txBody>
      </p:sp>
    </p:spTree>
    <p:extLst>
      <p:ext uri="{BB962C8B-B14F-4D97-AF65-F5344CB8AC3E}">
        <p14:creationId xmlns:p14="http://schemas.microsoft.com/office/powerpoint/2010/main" val="293477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smtClean="0">
                <a:solidFill>
                  <a:schemeClr val="tx1"/>
                </a:solidFill>
                <a:latin typeface="Arial Narrow" panose="020B0606020202030204" pitchFamily="34" charset="0"/>
                <a:ea typeface="Cambria" panose="02040503050406030204" pitchFamily="18" charset="0"/>
              </a:rPr>
              <a:t>Number Base Conversion - </a:t>
            </a:r>
            <a:r>
              <a:rPr lang="en-US" sz="2000" b="1" smtClean="0">
                <a:latin typeface="Arial Narrow" panose="020B0606020202030204" pitchFamily="34" charset="0"/>
              </a:rPr>
              <a:t>Hexadecimal to Binary</a:t>
            </a:r>
            <a:endParaRPr lang="en-US" sz="2000" b="1"/>
          </a:p>
        </p:txBody>
      </p:sp>
      <p:sp>
        <p:nvSpPr>
          <p:cNvPr id="72"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How to convert </a:t>
            </a:r>
            <a:endParaRPr lang="en-US" sz="1400" b="1">
              <a:latin typeface="Arial Narrow" panose="020B0606020202030204" pitchFamily="34" charset="0"/>
            </a:endParaRPr>
          </a:p>
        </p:txBody>
      </p:sp>
      <p:sp>
        <p:nvSpPr>
          <p:cNvPr id="23" name="Subtitle 2"/>
          <p:cNvSpPr txBox="1">
            <a:spLocks/>
          </p:cNvSpPr>
          <p:nvPr/>
        </p:nvSpPr>
        <p:spPr>
          <a:xfrm>
            <a:off x="718022" y="773685"/>
            <a:ext cx="7795098" cy="1791611"/>
          </a:xfrm>
          <a:prstGeom prst="rect">
            <a:avLst/>
          </a:prstGeom>
          <a:solidFill>
            <a:schemeClr val="bg1">
              <a:lumMod val="95000"/>
            </a:schemeClr>
          </a:solidFill>
          <a:ln>
            <a:solidFill>
              <a:schemeClr val="bg1">
                <a:lumMod val="50000"/>
              </a:schemeClr>
            </a:solidFill>
          </a:ln>
        </p:spPr>
        <p:txBody>
          <a:bodyPr>
            <a:norm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latinLnBrk="0">
              <a:buFont typeface="+mj-lt"/>
              <a:buAutoNum type="arabicPeriod"/>
            </a:pPr>
            <a:r>
              <a:rPr lang="en-US" sz="1400" kern="0" smtClean="0">
                <a:solidFill>
                  <a:srgbClr val="212529"/>
                </a:solidFill>
                <a:latin typeface="Arial Narrow" panose="020B0606020202030204" pitchFamily="34" charset="0"/>
              </a:rPr>
              <a:t>Write </a:t>
            </a:r>
            <a:r>
              <a:rPr lang="en-US" sz="1400" kern="0">
                <a:solidFill>
                  <a:srgbClr val="212529"/>
                </a:solidFill>
                <a:latin typeface="Arial Narrow" panose="020B0606020202030204" pitchFamily="34" charset="0"/>
              </a:rPr>
              <a:t>down the hex number. If there are any, change the hex values represented by letters to their decimal equivalents.</a:t>
            </a:r>
          </a:p>
          <a:p>
            <a:pPr latinLnBrk="0">
              <a:buFont typeface="+mj-lt"/>
              <a:buAutoNum type="arabicPeriod"/>
            </a:pPr>
            <a:r>
              <a:rPr lang="en-US" sz="1400" kern="0" smtClean="0">
                <a:solidFill>
                  <a:srgbClr val="212529"/>
                </a:solidFill>
                <a:latin typeface="Arial Narrow" panose="020B0606020202030204" pitchFamily="34" charset="0"/>
              </a:rPr>
              <a:t>Each </a:t>
            </a:r>
            <a:r>
              <a:rPr lang="en-US" sz="1400" kern="0">
                <a:solidFill>
                  <a:srgbClr val="212529"/>
                </a:solidFill>
                <a:latin typeface="Arial Narrow" panose="020B0606020202030204" pitchFamily="34" charset="0"/>
              </a:rPr>
              <a:t>hex digit represents four binary digits and therefore is equal to a power of 2. </a:t>
            </a:r>
            <a:endParaRPr lang="en-US" sz="1400" kern="0" smtClean="0">
              <a:solidFill>
                <a:srgbClr val="212529"/>
              </a:solidFill>
              <a:latin typeface="Arial Narrow" panose="020B0606020202030204" pitchFamily="34" charset="0"/>
            </a:endParaRPr>
          </a:p>
          <a:p>
            <a:pPr latinLnBrk="0">
              <a:buFont typeface="+mj-lt"/>
              <a:buAutoNum type="arabicPeriod"/>
            </a:pPr>
            <a:r>
              <a:rPr lang="en-US" sz="1400" kern="0" smtClean="0">
                <a:solidFill>
                  <a:srgbClr val="212529"/>
                </a:solidFill>
                <a:latin typeface="Arial Narrow" panose="020B0606020202030204" pitchFamily="34" charset="0"/>
              </a:rPr>
              <a:t>Determine </a:t>
            </a:r>
            <a:r>
              <a:rPr lang="en-US" sz="1400" kern="0">
                <a:solidFill>
                  <a:srgbClr val="212529"/>
                </a:solidFill>
                <a:latin typeface="Arial Narrow" panose="020B0606020202030204" pitchFamily="34" charset="0"/>
              </a:rPr>
              <a:t>which powers of two (8, 4, 2 or 1) sum up to your hex </a:t>
            </a:r>
            <a:r>
              <a:rPr lang="en-US" sz="1400" kern="0" smtClean="0">
                <a:solidFill>
                  <a:srgbClr val="212529"/>
                </a:solidFill>
                <a:latin typeface="Arial Narrow" panose="020B0606020202030204" pitchFamily="34" charset="0"/>
              </a:rPr>
              <a:t>digits</a:t>
            </a:r>
            <a:endParaRPr lang="en-US" sz="1400" kern="0">
              <a:solidFill>
                <a:srgbClr val="212529"/>
              </a:solidFill>
              <a:latin typeface="Arial Narrow" panose="020B0606020202030204" pitchFamily="34" charset="0"/>
            </a:endParaRPr>
          </a:p>
          <a:p>
            <a:pPr latinLnBrk="0">
              <a:spcBef>
                <a:spcPts val="600"/>
              </a:spcBef>
              <a:buFont typeface="+mj-lt"/>
              <a:buAutoNum type="arabicPeriod"/>
            </a:pPr>
            <a:r>
              <a:rPr lang="en-US" sz="1400" kern="0" smtClean="0">
                <a:solidFill>
                  <a:srgbClr val="212529"/>
                </a:solidFill>
                <a:latin typeface="Arial Narrow" panose="020B0606020202030204" pitchFamily="34" charset="0"/>
              </a:rPr>
              <a:t>Write </a:t>
            </a:r>
            <a:r>
              <a:rPr lang="en-US" sz="1400" kern="0">
                <a:solidFill>
                  <a:srgbClr val="212529"/>
                </a:solidFill>
                <a:latin typeface="Arial Narrow" panose="020B0606020202030204" pitchFamily="34" charset="0"/>
              </a:rPr>
              <a:t>down 1 below those 8, 4, 2 and 1’s that are used. Write down 0 below those that are not used.</a:t>
            </a:r>
          </a:p>
          <a:p>
            <a:pPr latinLnBrk="0">
              <a:buFont typeface="+mj-lt"/>
              <a:buAutoNum type="arabicPeriod"/>
            </a:pPr>
            <a:r>
              <a:rPr lang="en-US" sz="1400" kern="0" smtClean="0">
                <a:solidFill>
                  <a:srgbClr val="212529"/>
                </a:solidFill>
                <a:latin typeface="Arial Narrow" panose="020B0606020202030204" pitchFamily="34" charset="0"/>
              </a:rPr>
              <a:t>Read </a:t>
            </a:r>
            <a:r>
              <a:rPr lang="en-US" sz="1400" kern="0">
                <a:solidFill>
                  <a:srgbClr val="212529"/>
                </a:solidFill>
                <a:latin typeface="Arial Narrow" panose="020B0606020202030204" pitchFamily="34" charset="0"/>
              </a:rPr>
              <a:t>the 1’s and 0’s from left to right to get the binary equivalent of the given hex number</a:t>
            </a:r>
            <a:r>
              <a:rPr lang="en-US" sz="1500" kern="0">
                <a:solidFill>
                  <a:srgbClr val="212529"/>
                </a:solidFill>
                <a:latin typeface="Arial Narrow" panose="020B0606020202030204" pitchFamily="34" charset="0"/>
              </a:rPr>
              <a:t>.</a:t>
            </a:r>
          </a:p>
          <a:p>
            <a:endParaRPr lang="en-US" sz="1400" kern="0">
              <a:latin typeface="Arial Narrow" panose="020B0606020202030204" pitchFamily="34" charset="0"/>
            </a:endParaRPr>
          </a:p>
        </p:txBody>
      </p:sp>
      <p:sp>
        <p:nvSpPr>
          <p:cNvPr id="24" name="사각형: 둥근 모서리 97">
            <a:extLst>
              <a:ext uri="{FF2B5EF4-FFF2-40B4-BE49-F238E27FC236}">
                <a16:creationId xmlns:a16="http://schemas.microsoft.com/office/drawing/2014/main" xmlns="" id="{9CEA9A66-32B0-4D77-BF85-84215BC68EE9}"/>
              </a:ext>
            </a:extLst>
          </p:cNvPr>
          <p:cNvSpPr/>
          <p:nvPr/>
        </p:nvSpPr>
        <p:spPr>
          <a:xfrm>
            <a:off x="754657" y="6043658"/>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25" name="사각형: 둥근 모서리 97">
            <a:extLst>
              <a:ext uri="{FF2B5EF4-FFF2-40B4-BE49-F238E27FC236}">
                <a16:creationId xmlns:a16="http://schemas.microsoft.com/office/drawing/2014/main" xmlns="" id="{9CEA9A66-32B0-4D77-BF85-84215BC68EE9}"/>
              </a:ext>
            </a:extLst>
          </p:cNvPr>
          <p:cNvSpPr/>
          <p:nvPr/>
        </p:nvSpPr>
        <p:spPr>
          <a:xfrm>
            <a:off x="754657" y="5383059"/>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27" name="TextBox 26">
            <a:extLst>
              <a:ext uri="{FF2B5EF4-FFF2-40B4-BE49-F238E27FC236}">
                <a16:creationId xmlns:a16="http://schemas.microsoft.com/office/drawing/2014/main" xmlns="" id="{384D30F6-78B7-4132-B616-E9CD41BA1568}"/>
              </a:ext>
            </a:extLst>
          </p:cNvPr>
          <p:cNvSpPr txBox="1"/>
          <p:nvPr/>
        </p:nvSpPr>
        <p:spPr>
          <a:xfrm>
            <a:off x="975801" y="5528247"/>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4</a:t>
            </a:r>
            <a:endParaRPr lang="ko-KR" altLang="en-US" sz="1400" b="1">
              <a:latin typeface="Arial Narrow" panose="020B0606020202030204" pitchFamily="34" charset="0"/>
              <a:cs typeface="Arial" panose="020B0604020202020204" pitchFamily="34" charset="0"/>
            </a:endParaRPr>
          </a:p>
        </p:txBody>
      </p:sp>
      <p:sp>
        <p:nvSpPr>
          <p:cNvPr id="28" name="사각형: 둥근 모서리 97">
            <a:extLst>
              <a:ext uri="{FF2B5EF4-FFF2-40B4-BE49-F238E27FC236}">
                <a16:creationId xmlns:a16="http://schemas.microsoft.com/office/drawing/2014/main" xmlns="" id="{9CEA9A66-32B0-4D77-BF85-84215BC68EE9}"/>
              </a:ext>
            </a:extLst>
          </p:cNvPr>
          <p:cNvSpPr/>
          <p:nvPr/>
        </p:nvSpPr>
        <p:spPr>
          <a:xfrm>
            <a:off x="754657" y="4061861"/>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29" name="사각형: 둥근 모서리 97">
            <a:extLst>
              <a:ext uri="{FF2B5EF4-FFF2-40B4-BE49-F238E27FC236}">
                <a16:creationId xmlns:a16="http://schemas.microsoft.com/office/drawing/2014/main" xmlns="" id="{9CEA9A66-32B0-4D77-BF85-84215BC68EE9}"/>
              </a:ext>
            </a:extLst>
          </p:cNvPr>
          <p:cNvSpPr/>
          <p:nvPr/>
        </p:nvSpPr>
        <p:spPr>
          <a:xfrm>
            <a:off x="754657" y="4722460"/>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30" name="사각형: 둥근 모서리 97">
            <a:extLst>
              <a:ext uri="{FF2B5EF4-FFF2-40B4-BE49-F238E27FC236}">
                <a16:creationId xmlns:a16="http://schemas.microsoft.com/office/drawing/2014/main" xmlns="" id="{9CEA9A66-32B0-4D77-BF85-84215BC68EE9}"/>
              </a:ext>
            </a:extLst>
          </p:cNvPr>
          <p:cNvSpPr/>
          <p:nvPr/>
        </p:nvSpPr>
        <p:spPr>
          <a:xfrm>
            <a:off x="754657" y="3401262"/>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32" name="TextBox 31">
            <a:extLst>
              <a:ext uri="{FF2B5EF4-FFF2-40B4-BE49-F238E27FC236}">
                <a16:creationId xmlns:a16="http://schemas.microsoft.com/office/drawing/2014/main" xmlns="" id="{384D30F6-78B7-4132-B616-E9CD41BA1568}"/>
              </a:ext>
            </a:extLst>
          </p:cNvPr>
          <p:cNvSpPr txBox="1"/>
          <p:nvPr/>
        </p:nvSpPr>
        <p:spPr>
          <a:xfrm>
            <a:off x="975801" y="3546450"/>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1</a:t>
            </a:r>
            <a:endParaRPr lang="ko-KR" altLang="en-US" sz="1400" b="1">
              <a:latin typeface="Arial Narrow" panose="020B0606020202030204" pitchFamily="34" charset="0"/>
              <a:cs typeface="Arial" panose="020B0604020202020204" pitchFamily="34" charset="0"/>
            </a:endParaRPr>
          </a:p>
        </p:txBody>
      </p:sp>
      <p:sp>
        <p:nvSpPr>
          <p:cNvPr id="34" name="TextBox 33">
            <a:extLst>
              <a:ext uri="{FF2B5EF4-FFF2-40B4-BE49-F238E27FC236}">
                <a16:creationId xmlns:a16="http://schemas.microsoft.com/office/drawing/2014/main" xmlns="" id="{384D30F6-78B7-4132-B616-E9CD41BA1568}"/>
              </a:ext>
            </a:extLst>
          </p:cNvPr>
          <p:cNvSpPr txBox="1"/>
          <p:nvPr/>
        </p:nvSpPr>
        <p:spPr>
          <a:xfrm>
            <a:off x="975801" y="4207049"/>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2</a:t>
            </a:r>
            <a:endParaRPr lang="ko-KR" altLang="en-US" sz="1400" b="1">
              <a:latin typeface="Arial Narrow" panose="020B0606020202030204" pitchFamily="34" charset="0"/>
              <a:cs typeface="Arial" panose="020B0604020202020204" pitchFamily="34" charset="0"/>
            </a:endParaRPr>
          </a:p>
        </p:txBody>
      </p:sp>
      <p:sp>
        <p:nvSpPr>
          <p:cNvPr id="36" name="TextBox 35">
            <a:extLst>
              <a:ext uri="{FF2B5EF4-FFF2-40B4-BE49-F238E27FC236}">
                <a16:creationId xmlns:a16="http://schemas.microsoft.com/office/drawing/2014/main" xmlns="" id="{384D30F6-78B7-4132-B616-E9CD41BA1568}"/>
              </a:ext>
            </a:extLst>
          </p:cNvPr>
          <p:cNvSpPr txBox="1"/>
          <p:nvPr/>
        </p:nvSpPr>
        <p:spPr>
          <a:xfrm>
            <a:off x="975801" y="4867648"/>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3</a:t>
            </a:r>
            <a:endParaRPr lang="ko-KR" altLang="en-US" sz="1400" b="1">
              <a:latin typeface="Arial Narrow" panose="020B0606020202030204" pitchFamily="34" charset="0"/>
              <a:cs typeface="Arial" panose="020B0604020202020204" pitchFamily="34" charset="0"/>
            </a:endParaRPr>
          </a:p>
        </p:txBody>
      </p:sp>
      <p:sp>
        <p:nvSpPr>
          <p:cNvPr id="38" name="TextBox 37">
            <a:extLst>
              <a:ext uri="{FF2B5EF4-FFF2-40B4-BE49-F238E27FC236}">
                <a16:creationId xmlns:a16="http://schemas.microsoft.com/office/drawing/2014/main" xmlns="" id="{384D30F6-78B7-4132-B616-E9CD41BA1568}"/>
              </a:ext>
            </a:extLst>
          </p:cNvPr>
          <p:cNvSpPr txBox="1"/>
          <p:nvPr/>
        </p:nvSpPr>
        <p:spPr>
          <a:xfrm>
            <a:off x="975801" y="6188846"/>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5</a:t>
            </a:r>
            <a:endParaRPr lang="ko-KR" altLang="en-US" sz="1400" b="1">
              <a:latin typeface="Arial Narrow" panose="020B0606020202030204" pitchFamily="34" charset="0"/>
              <a:cs typeface="Arial" panose="020B0604020202020204" pitchFamily="34" charset="0"/>
            </a:endParaRPr>
          </a:p>
        </p:txBody>
      </p:sp>
      <p:sp>
        <p:nvSpPr>
          <p:cNvPr id="40" name="Title 13"/>
          <p:cNvSpPr txBox="1">
            <a:spLocks/>
          </p:cNvSpPr>
          <p:nvPr/>
        </p:nvSpPr>
        <p:spPr>
          <a:xfrm>
            <a:off x="313210" y="2674724"/>
            <a:ext cx="1704276"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Example</a:t>
            </a:r>
            <a:endParaRPr lang="en-US" sz="1400" b="1">
              <a:latin typeface="Arial Narrow" panose="020B0606020202030204" pitchFamily="34" charset="0"/>
            </a:endParaRPr>
          </a:p>
        </p:txBody>
      </p:sp>
      <p:sp>
        <p:nvSpPr>
          <p:cNvPr id="41" name="Title 13"/>
          <p:cNvSpPr txBox="1">
            <a:spLocks/>
          </p:cNvSpPr>
          <p:nvPr/>
        </p:nvSpPr>
        <p:spPr>
          <a:xfrm>
            <a:off x="726518" y="2991199"/>
            <a:ext cx="2096859"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smtClean="0">
                <a:latin typeface="Arial Narrow" panose="020B0606020202030204" pitchFamily="34" charset="0"/>
              </a:rPr>
              <a:t>(4FA)</a:t>
            </a:r>
            <a:r>
              <a:rPr lang="en-US" sz="1400" baseline="-25000" smtClean="0">
                <a:latin typeface="Arial Narrow" panose="020B0606020202030204" pitchFamily="34" charset="0"/>
              </a:rPr>
              <a:t>16</a:t>
            </a:r>
            <a:r>
              <a:rPr lang="en-US" sz="1400" b="1" smtClean="0">
                <a:latin typeface="Arial Narrow" panose="020B0606020202030204" pitchFamily="34" charset="0"/>
              </a:rPr>
              <a:t> = (?)</a:t>
            </a:r>
            <a:r>
              <a:rPr lang="en-US" sz="1400" baseline="-25000">
                <a:latin typeface="Arial Narrow" panose="020B0606020202030204" pitchFamily="34" charset="0"/>
              </a:rPr>
              <a:t>2</a:t>
            </a:r>
          </a:p>
        </p:txBody>
      </p:sp>
      <p:graphicFrame>
        <p:nvGraphicFramePr>
          <p:cNvPr id="42" name="Table 41"/>
          <p:cNvGraphicFramePr>
            <a:graphicFrameLocks noGrp="1"/>
          </p:cNvGraphicFramePr>
          <p:nvPr>
            <p:extLst>
              <p:ext uri="{D42A27DB-BD31-4B8C-83A1-F6EECF244321}">
                <p14:modId xmlns:p14="http://schemas.microsoft.com/office/powerpoint/2010/main" val="3684600142"/>
              </p:ext>
            </p:extLst>
          </p:nvPr>
        </p:nvGraphicFramePr>
        <p:xfrm>
          <a:off x="1764904" y="3411832"/>
          <a:ext cx="5316616" cy="3211944"/>
        </p:xfrm>
        <a:graphic>
          <a:graphicData uri="http://schemas.openxmlformats.org/drawingml/2006/table">
            <a:tbl>
              <a:tblPr firstRow="1" bandRow="1">
                <a:tableStyleId>{5C22544A-7EE6-4342-B048-85BDC9FD1C3A}</a:tableStyleId>
              </a:tblPr>
              <a:tblGrid>
                <a:gridCol w="871417"/>
                <a:gridCol w="1498708"/>
                <a:gridCol w="1513260"/>
                <a:gridCol w="1433231"/>
              </a:tblGrid>
              <a:tr h="270293">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solidFill>
                            <a:schemeClr val="tx1"/>
                          </a:solidFill>
                          <a:latin typeface="Arial Narrow" panose="020B0606020202030204" pitchFamily="34" charset="0"/>
                        </a:rPr>
                        <a:t>4</a:t>
                      </a:r>
                      <a:endParaRPr lang="en-US" sz="16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solidFill>
                            <a:schemeClr val="tx1"/>
                          </a:solidFill>
                          <a:latin typeface="Arial Narrow" panose="020B0606020202030204" pitchFamily="34" charset="0"/>
                        </a:rPr>
                        <a:t>F</a:t>
                      </a:r>
                      <a:endParaRPr lang="en-US" sz="16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solidFill>
                            <a:schemeClr val="tx1"/>
                          </a:solidFill>
                          <a:latin typeface="Arial Narrow" panose="020B0606020202030204" pitchFamily="34" charset="0"/>
                        </a:rPr>
                        <a:t>A</a:t>
                      </a:r>
                      <a:endParaRPr lang="en-US" sz="16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78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smtClean="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4</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15</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10</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8 4 2 1</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8 4 2 1</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8 4 2 1</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8243">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6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6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6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8 </a:t>
                      </a:r>
                      <a:r>
                        <a:rPr lang="en-US" sz="1600" b="1" smtClean="0">
                          <a:solidFill>
                            <a:srgbClr val="FF0000"/>
                          </a:solidFill>
                          <a:latin typeface="Arial Narrow" panose="020B0606020202030204" pitchFamily="34" charset="0"/>
                        </a:rPr>
                        <a:t>4 </a:t>
                      </a:r>
                      <a:r>
                        <a:rPr lang="en-US" sz="1600" smtClean="0">
                          <a:latin typeface="Arial Narrow" panose="020B0606020202030204" pitchFamily="34" charset="0"/>
                        </a:rPr>
                        <a:t>2 1</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smtClean="0">
                          <a:solidFill>
                            <a:srgbClr val="FF0000"/>
                          </a:solidFill>
                          <a:latin typeface="Arial Narrow" panose="020B0606020202030204" pitchFamily="34" charset="0"/>
                        </a:rPr>
                        <a:t>8 4 2 1</a:t>
                      </a:r>
                      <a:endParaRPr lang="en-US" sz="1600" b="1">
                        <a:solidFill>
                          <a:srgbClr val="FF0000"/>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smtClean="0">
                          <a:solidFill>
                            <a:srgbClr val="FF0000"/>
                          </a:solidFill>
                          <a:latin typeface="Arial Narrow" panose="020B0606020202030204" pitchFamily="34" charset="0"/>
                        </a:rPr>
                        <a:t>8 </a:t>
                      </a:r>
                      <a:r>
                        <a:rPr lang="en-US" sz="1600" smtClean="0">
                          <a:latin typeface="Arial Narrow" panose="020B0606020202030204" pitchFamily="34" charset="0"/>
                        </a:rPr>
                        <a:t>4 </a:t>
                      </a:r>
                      <a:r>
                        <a:rPr lang="en-US" sz="1600" b="1" kern="1200" smtClean="0">
                          <a:solidFill>
                            <a:srgbClr val="FF0000"/>
                          </a:solidFill>
                          <a:latin typeface="Arial Narrow" panose="020B0606020202030204" pitchFamily="34" charset="0"/>
                          <a:ea typeface="+mn-ea"/>
                          <a:cs typeface="+mn-cs"/>
                        </a:rPr>
                        <a:t>2 </a:t>
                      </a:r>
                      <a:r>
                        <a:rPr lang="en-US" sz="1600" smtClean="0">
                          <a:latin typeface="Arial Narrow" panose="020B0606020202030204" pitchFamily="34" charset="0"/>
                        </a:rPr>
                        <a:t>1</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5026">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(4 = 4) </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(15 = 8+4+2+1)</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(10</a:t>
                      </a:r>
                      <a:r>
                        <a:rPr lang="en-US" sz="1600" baseline="0" smtClean="0">
                          <a:latin typeface="Arial Narrow" panose="020B0606020202030204" pitchFamily="34" charset="0"/>
                        </a:rPr>
                        <a:t> = 8+2)</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0100</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1111</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1010</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52392">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gridSpan="3">
                  <a:txBody>
                    <a:bodyPr/>
                    <a:lstStyle/>
                    <a:p>
                      <a:pPr algn="ctr"/>
                      <a:r>
                        <a:rPr lang="en-US" sz="1600" smtClean="0">
                          <a:latin typeface="Arial Narrow" panose="020B0606020202030204" pitchFamily="34" charset="0"/>
                        </a:rPr>
                        <a:t>(</a:t>
                      </a:r>
                      <a:r>
                        <a:rPr lang="en-US" sz="1600" b="1" smtClean="0">
                          <a:latin typeface="Arial Narrow" panose="020B0606020202030204" pitchFamily="34" charset="0"/>
                        </a:rPr>
                        <a:t>4FA</a:t>
                      </a:r>
                      <a:r>
                        <a:rPr lang="en-US" sz="1600" smtClean="0">
                          <a:latin typeface="Arial Narrow" panose="020B0606020202030204" pitchFamily="34" charset="0"/>
                        </a:rPr>
                        <a:t>)</a:t>
                      </a:r>
                      <a:r>
                        <a:rPr lang="en-US" sz="1600" baseline="-25000" smtClean="0">
                          <a:latin typeface="Arial Narrow" panose="020B0606020202030204" pitchFamily="34" charset="0"/>
                        </a:rPr>
                        <a:t>16</a:t>
                      </a:r>
                      <a:r>
                        <a:rPr lang="en-US" sz="1600" smtClean="0">
                          <a:latin typeface="Arial Narrow" panose="020B0606020202030204" pitchFamily="34" charset="0"/>
                        </a:rPr>
                        <a:t> = (</a:t>
                      </a:r>
                      <a:r>
                        <a:rPr lang="en-US" sz="1600" b="1" smtClean="0">
                          <a:latin typeface="Arial Narrow" panose="020B0606020202030204" pitchFamily="34" charset="0"/>
                        </a:rPr>
                        <a:t>10011111010</a:t>
                      </a:r>
                      <a:r>
                        <a:rPr lang="en-US" sz="1600" smtClean="0">
                          <a:latin typeface="Arial Narrow" panose="020B0606020202030204" pitchFamily="34" charset="0"/>
                        </a:rPr>
                        <a:t>)</a:t>
                      </a:r>
                      <a:r>
                        <a:rPr lang="en-US" sz="1600" baseline="-25000" smtClean="0">
                          <a:latin typeface="Arial Narrow" panose="020B0606020202030204" pitchFamily="34" charset="0"/>
                        </a:rPr>
                        <a:t>2</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endParaRPr lang="en-US"/>
                    </a:p>
                  </a:txBody>
                  <a:tcPr/>
                </a:tc>
                <a:tc rowSpan="2" hMerge="1">
                  <a:txBody>
                    <a:bodyPr/>
                    <a:lstStyle/>
                    <a:p>
                      <a:endParaRPr lang="en-US"/>
                    </a:p>
                  </a:txBody>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vMerge="1">
                  <a:txBody>
                    <a:bodyPr/>
                    <a:lstStyle/>
                    <a:p>
                      <a:pPr algn="ctr"/>
                      <a:endParaRPr lang="en-US" sz="16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3" name="Action Button: Home 42">
            <a:hlinkClick r:id="rId3" action="ppaction://hlinksldjump" highlightClick="1"/>
          </p:cNvPr>
          <p:cNvSpPr/>
          <p:nvPr/>
        </p:nvSpPr>
        <p:spPr bwMode="auto">
          <a:xfrm>
            <a:off x="8479857" y="6410425"/>
            <a:ext cx="308008" cy="307777"/>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400" b="1" i="0" u="none" strike="noStrike" cap="none" normalizeH="0" baseline="0" smtClean="0">
              <a:ln>
                <a:noFill/>
              </a:ln>
              <a:solidFill>
                <a:schemeClr val="tx1"/>
              </a:solidFill>
              <a:effectLst/>
              <a:latin typeface="Arial Narrow" panose="020B0606020202030204" pitchFamily="34" charset="0"/>
              <a:ea typeface="돋움" pitchFamily="50" charset="-127"/>
            </a:endParaRPr>
          </a:p>
        </p:txBody>
      </p:sp>
      <p:sp>
        <p:nvSpPr>
          <p:cNvPr id="19" name="Text Box 41"/>
          <p:cNvSpPr txBox="1">
            <a:spLocks noChangeArrowheads="1"/>
          </p:cNvSpPr>
          <p:nvPr/>
        </p:nvSpPr>
        <p:spPr bwMode="auto">
          <a:xfrm>
            <a:off x="4456873" y="6624683"/>
            <a:ext cx="31739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200" b="1">
                <a:solidFill>
                  <a:srgbClr val="000000"/>
                </a:solidFill>
                <a:latin typeface="Arial Narrow" panose="020B0606020202030204" pitchFamily="34" charset="0"/>
                <a:ea typeface="맑은 고딕" panose="020B0503020000020004" pitchFamily="50" charset="-127"/>
              </a:rPr>
              <a:t>8</a:t>
            </a:r>
            <a:r>
              <a:rPr lang="en-US" altLang="ko-KR" sz="1200" b="1" smtClean="0">
                <a:solidFill>
                  <a:srgbClr val="000000"/>
                </a:solidFill>
                <a:latin typeface="Arial Narrow" panose="020B0606020202030204" pitchFamily="34" charset="0"/>
                <a:ea typeface="맑은 고딕" panose="020B0503020000020004" pitchFamily="50" charset="-127"/>
              </a:rPr>
              <a:t> </a:t>
            </a:r>
            <a:r>
              <a:rPr lang="en-US" altLang="ko-KR" sz="1200" b="1">
                <a:solidFill>
                  <a:srgbClr val="000000"/>
                </a:solidFill>
                <a:latin typeface="Arial Narrow" panose="020B0606020202030204" pitchFamily="34" charset="0"/>
                <a:ea typeface="맑은 고딕" panose="020B0503020000020004" pitchFamily="50" charset="-127"/>
              </a:rPr>
              <a:t>/ </a:t>
            </a:r>
            <a:r>
              <a:rPr lang="en-US" altLang="ko-KR" sz="1200" b="1" smtClean="0">
                <a:solidFill>
                  <a:srgbClr val="000000"/>
                </a:solidFill>
                <a:latin typeface="Arial Narrow" panose="020B0606020202030204" pitchFamily="34" charset="0"/>
                <a:ea typeface="맑은 고딕" panose="020B0503020000020004" pitchFamily="50" charset="-127"/>
              </a:rPr>
              <a:t>14</a:t>
            </a:r>
            <a:endParaRPr lang="en-US" altLang="ko-KR" sz="1200" b="1">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1947849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smtClean="0">
                <a:solidFill>
                  <a:schemeClr val="tx1"/>
                </a:solidFill>
                <a:latin typeface="Arial Narrow" panose="020B0606020202030204" pitchFamily="34" charset="0"/>
                <a:ea typeface="Cambria" panose="02040503050406030204" pitchFamily="18" charset="0"/>
              </a:rPr>
              <a:t>Number Base Conversion  - Enhance</a:t>
            </a:r>
            <a:endParaRPr lang="en-US" sz="2000" b="1"/>
          </a:p>
        </p:txBody>
      </p:sp>
      <p:graphicFrame>
        <p:nvGraphicFramePr>
          <p:cNvPr id="15" name="Table 14"/>
          <p:cNvGraphicFramePr>
            <a:graphicFrameLocks noGrp="1"/>
          </p:cNvGraphicFramePr>
          <p:nvPr>
            <p:extLst>
              <p:ext uri="{D42A27DB-BD31-4B8C-83A1-F6EECF244321}">
                <p14:modId xmlns:p14="http://schemas.microsoft.com/office/powerpoint/2010/main" val="3477625627"/>
              </p:ext>
            </p:extLst>
          </p:nvPr>
        </p:nvGraphicFramePr>
        <p:xfrm>
          <a:off x="609599" y="1225732"/>
          <a:ext cx="7940040" cy="2100956"/>
        </p:xfrm>
        <a:graphic>
          <a:graphicData uri="http://schemas.openxmlformats.org/drawingml/2006/table">
            <a:tbl>
              <a:tblPr firstRow="1" bandRow="1">
                <a:tableStyleId>{5C22544A-7EE6-4342-B048-85BDC9FD1C3A}</a:tableStyleId>
              </a:tblPr>
              <a:tblGrid>
                <a:gridCol w="2646680"/>
                <a:gridCol w="2646680"/>
                <a:gridCol w="2646680"/>
              </a:tblGrid>
              <a:tr h="333116">
                <a:tc>
                  <a:txBody>
                    <a:bodyPr/>
                    <a:lstStyle/>
                    <a:p>
                      <a:pPr algn="ctr"/>
                      <a:r>
                        <a:rPr lang="en-US" sz="1400" smtClean="0">
                          <a:solidFill>
                            <a:schemeClr val="tx1"/>
                          </a:solidFill>
                          <a:latin typeface="Arial Narrow" panose="020B0606020202030204" pitchFamily="34" charset="0"/>
                        </a:rPr>
                        <a:t>Decimal</a:t>
                      </a:r>
                      <a:endParaRPr lang="en-US" sz="140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smtClean="0">
                          <a:solidFill>
                            <a:schemeClr val="tx1"/>
                          </a:solidFill>
                          <a:latin typeface="Arial Narrow" panose="020B0606020202030204" pitchFamily="34" charset="0"/>
                        </a:rPr>
                        <a:t>Binary</a:t>
                      </a:r>
                      <a:r>
                        <a:rPr lang="en-US" sz="1400" baseline="0" smtClean="0">
                          <a:solidFill>
                            <a:schemeClr val="tx1"/>
                          </a:solidFill>
                          <a:latin typeface="Arial Narrow" panose="020B0606020202030204" pitchFamily="34" charset="0"/>
                        </a:rPr>
                        <a:t> </a:t>
                      </a:r>
                      <a:endParaRPr lang="en-US" sz="140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smtClean="0">
                          <a:solidFill>
                            <a:schemeClr val="tx1"/>
                          </a:solidFill>
                          <a:latin typeface="Arial Narrow" panose="020B0606020202030204" pitchFamily="34" charset="0"/>
                        </a:rPr>
                        <a:t>Hexadecimal</a:t>
                      </a:r>
                      <a:endParaRPr lang="en-US" sz="140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4996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smtClean="0">
                          <a:latin typeface="Arial Narrow" panose="020B0606020202030204" pitchFamily="34" charset="0"/>
                        </a:rPr>
                        <a:t>0.71875</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smtClean="0">
                          <a:latin typeface="Arial Narrow" panose="020B0606020202030204" pitchFamily="34" charset="0"/>
                        </a:rPr>
                        <a:t>(</a:t>
                      </a:r>
                      <a:r>
                        <a:rPr lang="en-GB" sz="1400" b="1" smtClean="0">
                          <a:solidFill>
                            <a:srgbClr val="FF0000"/>
                          </a:solidFill>
                          <a:latin typeface="Arial Narrow" panose="020B0606020202030204" pitchFamily="34" charset="0"/>
                        </a:rPr>
                        <a:t>1</a:t>
                      </a:r>
                      <a:r>
                        <a:rPr lang="en-GB" sz="1400" smtClean="0">
                          <a:latin typeface="Arial Narrow" panose="020B0606020202030204" pitchFamily="34" charset="0"/>
                        </a:rPr>
                        <a:t>.2</a:t>
                      </a:r>
                      <a:r>
                        <a:rPr lang="en-GB" sz="1400" baseline="30000" smtClean="0">
                          <a:latin typeface="Arial Narrow" panose="020B0606020202030204" pitchFamily="34" charset="0"/>
                        </a:rPr>
                        <a:t>-1</a:t>
                      </a:r>
                      <a:r>
                        <a:rPr lang="en-US" sz="1400" baseline="0" smtClean="0">
                          <a:solidFill>
                            <a:schemeClr val="tx1"/>
                          </a:solidFill>
                          <a:latin typeface="Arial Narrow" panose="020B0606020202030204" pitchFamily="34" charset="0"/>
                        </a:rPr>
                        <a:t> + </a:t>
                      </a:r>
                      <a:r>
                        <a:rPr lang="en-GB" sz="1400" b="1" smtClean="0">
                          <a:solidFill>
                            <a:srgbClr val="FF0000"/>
                          </a:solidFill>
                          <a:latin typeface="Arial Narrow" panose="020B0606020202030204" pitchFamily="34" charset="0"/>
                        </a:rPr>
                        <a:t>0</a:t>
                      </a:r>
                      <a:r>
                        <a:rPr lang="en-GB" sz="1400" smtClean="0">
                          <a:latin typeface="Arial Narrow" panose="020B0606020202030204" pitchFamily="34" charset="0"/>
                        </a:rPr>
                        <a:t>.2</a:t>
                      </a:r>
                      <a:r>
                        <a:rPr lang="en-GB" sz="1400" baseline="30000" smtClean="0">
                          <a:latin typeface="Arial Narrow" panose="020B0606020202030204" pitchFamily="34" charset="0"/>
                        </a:rPr>
                        <a:t>-2 </a:t>
                      </a:r>
                      <a:r>
                        <a:rPr lang="en-US" sz="1400" baseline="0" smtClean="0">
                          <a:solidFill>
                            <a:schemeClr val="tx1"/>
                          </a:solidFill>
                          <a:latin typeface="Arial Narrow" panose="020B0606020202030204" pitchFamily="34" charset="0"/>
                        </a:rPr>
                        <a:t>+</a:t>
                      </a:r>
                      <a:r>
                        <a:rPr lang="en-GB" sz="1400" baseline="30000" smtClean="0">
                          <a:latin typeface="Arial Narrow" panose="020B0606020202030204" pitchFamily="34" charset="0"/>
                        </a:rPr>
                        <a:t>  </a:t>
                      </a:r>
                      <a:r>
                        <a:rPr lang="en-GB" sz="1400" b="1" baseline="0" smtClean="0">
                          <a:solidFill>
                            <a:srgbClr val="FF0000"/>
                          </a:solidFill>
                          <a:latin typeface="Arial Narrow" panose="020B0606020202030204" pitchFamily="34" charset="0"/>
                        </a:rPr>
                        <a:t>1</a:t>
                      </a:r>
                      <a:r>
                        <a:rPr lang="en-GB" sz="1400" smtClean="0">
                          <a:latin typeface="Arial Narrow" panose="020B0606020202030204" pitchFamily="34" charset="0"/>
                        </a:rPr>
                        <a:t>.2</a:t>
                      </a:r>
                      <a:r>
                        <a:rPr lang="en-GB" sz="1400" baseline="30000" smtClean="0">
                          <a:latin typeface="Arial Narrow" panose="020B0606020202030204" pitchFamily="34" charset="0"/>
                        </a:rPr>
                        <a:t>-3</a:t>
                      </a:r>
                      <a:r>
                        <a:rPr lang="en-US" sz="1400" baseline="30000" smtClean="0">
                          <a:latin typeface="Arial Narrow" panose="020B0606020202030204" pitchFamily="34" charset="0"/>
                        </a:rPr>
                        <a:t> </a:t>
                      </a:r>
                      <a:r>
                        <a:rPr lang="en-US" sz="1400" baseline="0" smtClean="0">
                          <a:solidFill>
                            <a:schemeClr val="tx1"/>
                          </a:solidFill>
                          <a:latin typeface="Arial Narrow" panose="020B0606020202030204" pitchFamily="34" charset="0"/>
                        </a:rPr>
                        <a:t>+ </a:t>
                      </a:r>
                      <a:r>
                        <a:rPr lang="en-GB" sz="1400" b="1" smtClean="0">
                          <a:solidFill>
                            <a:srgbClr val="FF0000"/>
                          </a:solidFill>
                          <a:latin typeface="Arial Narrow" panose="020B0606020202030204" pitchFamily="34" charset="0"/>
                        </a:rPr>
                        <a:t>1</a:t>
                      </a:r>
                      <a:r>
                        <a:rPr lang="en-GB" sz="1400" smtClean="0">
                          <a:latin typeface="Arial Narrow" panose="020B0606020202030204" pitchFamily="34" charset="0"/>
                        </a:rPr>
                        <a:t>.2</a:t>
                      </a:r>
                      <a:r>
                        <a:rPr lang="en-GB" sz="1400" baseline="30000" smtClean="0">
                          <a:latin typeface="Arial Narrow" panose="020B0606020202030204" pitchFamily="34" charset="0"/>
                        </a:rPr>
                        <a:t>-4 </a:t>
                      </a:r>
                      <a:r>
                        <a:rPr lang="en-US" sz="1400" baseline="0" smtClean="0">
                          <a:solidFill>
                            <a:schemeClr val="tx1"/>
                          </a:solidFill>
                          <a:latin typeface="Arial Narrow" panose="020B0606020202030204" pitchFamily="34" charset="0"/>
                        </a:rPr>
                        <a:t>+ </a:t>
                      </a:r>
                      <a:r>
                        <a:rPr lang="en-GB" sz="1400" b="1" smtClean="0">
                          <a:solidFill>
                            <a:srgbClr val="FF0000"/>
                          </a:solidFill>
                          <a:latin typeface="Arial Narrow" panose="020B0606020202030204" pitchFamily="34" charset="0"/>
                        </a:rPr>
                        <a:t>1</a:t>
                      </a:r>
                      <a:r>
                        <a:rPr lang="en-GB" sz="1400" smtClean="0">
                          <a:latin typeface="Arial Narrow" panose="020B0606020202030204" pitchFamily="34" charset="0"/>
                        </a:rPr>
                        <a:t>.2</a:t>
                      </a:r>
                      <a:r>
                        <a:rPr lang="en-GB" sz="1400" baseline="30000" smtClean="0">
                          <a:latin typeface="Arial Narrow" panose="020B0606020202030204" pitchFamily="34" charset="0"/>
                        </a:rPr>
                        <a:t>-5</a:t>
                      </a:r>
                      <a:r>
                        <a:rPr lang="en-GB" sz="1400" baseline="0" smtClean="0">
                          <a:latin typeface="Arial Narrow" panose="020B0606020202030204" pitchFamily="34" charset="0"/>
                        </a:rPr>
                        <a:t> </a:t>
                      </a:r>
                      <a:r>
                        <a:rPr lang="en-US" sz="1400" baseline="0" smtClean="0">
                          <a:latin typeface="Arial Narrow" panose="020B0606020202030204" pitchFamily="34" charset="0"/>
                        </a:rPr>
                        <a: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400" b="1" smtClean="0">
                          <a:solidFill>
                            <a:schemeClr val="tx1"/>
                          </a:solidFill>
                          <a:latin typeface="Arial Narrow" panose="020B0606020202030204" pitchFamily="34" charset="0"/>
                        </a:rPr>
                        <a:t>0.10111</a:t>
                      </a:r>
                      <a:endParaRPr lang="en-US" sz="1400" b="1">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smtClean="0">
                          <a:solidFill>
                            <a:schemeClr val="tx1"/>
                          </a:solidFill>
                          <a:latin typeface="Arial Narrow" panose="020B0606020202030204" pitchFamily="34" charset="0"/>
                        </a:rPr>
                        <a:t>0.B8</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smtClean="0">
                          <a:solidFill>
                            <a:schemeClr val="tx1"/>
                          </a:solidFill>
                          <a:latin typeface="Arial Narrow" panose="020B0606020202030204" pitchFamily="34" charset="0"/>
                        </a:rPr>
                        <a:t>(0.</a:t>
                      </a:r>
                      <a:r>
                        <a:rPr lang="en-US" sz="1400" b="1" smtClean="0">
                          <a:solidFill>
                            <a:schemeClr val="accent1">
                              <a:lumMod val="75000"/>
                            </a:schemeClr>
                          </a:solidFill>
                          <a:latin typeface="Arial Narrow" panose="020B0606020202030204" pitchFamily="34" charset="0"/>
                        </a:rPr>
                        <a:t>1010</a:t>
                      </a:r>
                      <a:r>
                        <a:rPr lang="en-US" sz="1400" b="1" smtClean="0">
                          <a:solidFill>
                            <a:srgbClr val="FF0000"/>
                          </a:solidFill>
                          <a:latin typeface="Arial Narrow" panose="020B0606020202030204" pitchFamily="34" charset="0"/>
                        </a:rPr>
                        <a:t>1000</a:t>
                      </a:r>
                      <a:r>
                        <a:rPr lang="en-US" sz="1400" smtClean="0">
                          <a:solidFill>
                            <a:schemeClr val="tx1"/>
                          </a:solidFill>
                          <a:latin typeface="Arial Narrow" panose="020B0606020202030204" pitchFamily="34" charset="0"/>
                        </a:rPr>
                        <a:t>)</a:t>
                      </a:r>
                      <a:endParaRPr lang="en-US" sz="140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4996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smtClean="0">
                          <a:latin typeface="Arial Narrow" panose="020B0606020202030204" pitchFamily="34" charset="0"/>
                        </a:rPr>
                        <a:t>0.1012625</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smtClean="0">
                          <a:latin typeface="Arial Narrow" panose="020B0606020202030204" pitchFamily="34" charset="0"/>
                        </a:rPr>
                        <a:t>(</a:t>
                      </a:r>
                      <a:r>
                        <a:rPr lang="en-GB" sz="1400" b="1" smtClean="0">
                          <a:solidFill>
                            <a:srgbClr val="FF0000"/>
                          </a:solidFill>
                          <a:latin typeface="Arial Narrow" panose="020B0606020202030204" pitchFamily="34" charset="0"/>
                        </a:rPr>
                        <a:t>1</a:t>
                      </a:r>
                      <a:r>
                        <a:rPr lang="en-GB" sz="1400" smtClean="0">
                          <a:latin typeface="Arial Narrow" panose="020B0606020202030204" pitchFamily="34" charset="0"/>
                        </a:rPr>
                        <a:t>.16</a:t>
                      </a:r>
                      <a:r>
                        <a:rPr lang="en-GB" sz="1400" baseline="30000" smtClean="0">
                          <a:latin typeface="Arial Narrow" panose="020B0606020202030204" pitchFamily="34" charset="0"/>
                        </a:rPr>
                        <a:t>-1</a:t>
                      </a:r>
                      <a:r>
                        <a:rPr lang="en-US" sz="1400" baseline="0" smtClean="0">
                          <a:solidFill>
                            <a:schemeClr val="tx1"/>
                          </a:solidFill>
                          <a:latin typeface="Arial Narrow" panose="020B0606020202030204" pitchFamily="34" charset="0"/>
                        </a:rPr>
                        <a:t> + </a:t>
                      </a:r>
                      <a:r>
                        <a:rPr lang="en-GB" sz="1400" b="1" baseline="0" smtClean="0">
                          <a:solidFill>
                            <a:srgbClr val="FF0000"/>
                          </a:solidFill>
                          <a:latin typeface="Arial Narrow" panose="020B0606020202030204" pitchFamily="34" charset="0"/>
                        </a:rPr>
                        <a:t>A</a:t>
                      </a:r>
                      <a:r>
                        <a:rPr lang="en-GB" sz="1400" smtClean="0">
                          <a:latin typeface="Arial Narrow" panose="020B0606020202030204" pitchFamily="34" charset="0"/>
                        </a:rPr>
                        <a:t>.16</a:t>
                      </a:r>
                      <a:r>
                        <a:rPr lang="en-GB" sz="1400" baseline="30000" smtClean="0">
                          <a:latin typeface="Arial Narrow" panose="020B0606020202030204" pitchFamily="34" charset="0"/>
                        </a:rPr>
                        <a:t>-2 </a:t>
                      </a:r>
                      <a:r>
                        <a:rPr lang="en-US" sz="1400" baseline="0" smtClean="0">
                          <a:latin typeface="Arial Narrow" panose="020B0606020202030204" pitchFamily="34" charset="0"/>
                        </a:rPr>
                        <a: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400" smtClean="0">
                          <a:solidFill>
                            <a:schemeClr val="tx1"/>
                          </a:solidFill>
                          <a:latin typeface="Arial Narrow" panose="020B0606020202030204" pitchFamily="34" charset="0"/>
                        </a:rPr>
                        <a:t>0.0001101</a:t>
                      </a:r>
                    </a:p>
                    <a:p>
                      <a:pPr algn="ctr"/>
                      <a:r>
                        <a:rPr lang="en-US" sz="1400" smtClean="0">
                          <a:solidFill>
                            <a:schemeClr val="tx1"/>
                          </a:solidFill>
                          <a:latin typeface="Arial Narrow" panose="020B0606020202030204" pitchFamily="34" charset="0"/>
                        </a:rPr>
                        <a:t>(</a:t>
                      </a:r>
                      <a:r>
                        <a:rPr lang="en-US" sz="1400" b="1" smtClean="0">
                          <a:solidFill>
                            <a:schemeClr val="tx1"/>
                          </a:solidFill>
                          <a:latin typeface="Arial Narrow" panose="020B0606020202030204" pitchFamily="34" charset="0"/>
                        </a:rPr>
                        <a:t>0.</a:t>
                      </a:r>
                      <a:r>
                        <a:rPr lang="en-US" sz="1400" b="1" smtClean="0">
                          <a:solidFill>
                            <a:schemeClr val="accent1">
                              <a:lumMod val="75000"/>
                            </a:schemeClr>
                          </a:solidFill>
                          <a:latin typeface="Arial Narrow" panose="020B0606020202030204" pitchFamily="34" charset="0"/>
                        </a:rPr>
                        <a:t>0001</a:t>
                      </a:r>
                      <a:r>
                        <a:rPr lang="en-US" sz="1400" b="1" smtClean="0">
                          <a:solidFill>
                            <a:srgbClr val="FF0000"/>
                          </a:solidFill>
                          <a:latin typeface="Arial Narrow" panose="020B0606020202030204" pitchFamily="34" charset="0"/>
                        </a:rPr>
                        <a:t>1010</a:t>
                      </a:r>
                      <a:r>
                        <a:rPr lang="en-US" sz="1400" smtClean="0">
                          <a:solidFill>
                            <a:schemeClr val="tx1"/>
                          </a:solidFill>
                          <a:latin typeface="Arial Narrow" panose="020B0606020202030204" pitchFamily="34" charset="0"/>
                        </a:rPr>
                        <a:t>)</a:t>
                      </a:r>
                      <a:endParaRPr lang="en-US" sz="140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400" b="1" smtClean="0">
                          <a:solidFill>
                            <a:schemeClr val="tx1"/>
                          </a:solidFill>
                          <a:latin typeface="Arial Narrow" panose="020B0606020202030204" pitchFamily="34" charset="0"/>
                        </a:rPr>
                        <a:t>0.1A</a:t>
                      </a:r>
                      <a:endParaRPr lang="en-US" sz="1400" b="1">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558747">
                <a:tc>
                  <a:txBody>
                    <a:bodyPr/>
                    <a:lstStyle/>
                    <a:p>
                      <a:pPr algn="ctr"/>
                      <a:r>
                        <a:rPr lang="en-US" sz="1400" b="1" smtClean="0">
                          <a:solidFill>
                            <a:schemeClr val="tx1"/>
                          </a:solidFill>
                          <a:latin typeface="Arial Narrow" panose="020B0606020202030204" pitchFamily="34" charset="0"/>
                        </a:rPr>
                        <a:t>0.75</a:t>
                      </a:r>
                      <a:endParaRPr lang="en-US" sz="1400" b="1">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i="0" kern="1200" smtClean="0">
                          <a:solidFill>
                            <a:schemeClr val="dk1"/>
                          </a:solidFill>
                          <a:effectLst/>
                          <a:latin typeface="Arial Narrow" panose="020B0606020202030204" pitchFamily="34" charset="0"/>
                          <a:ea typeface="+mn-ea"/>
                          <a:cs typeface="+mn-cs"/>
                        </a:rPr>
                        <a:t>0.11</a:t>
                      </a:r>
                    </a:p>
                    <a:p>
                      <a:pPr algn="ctr"/>
                      <a:r>
                        <a:rPr lang="en-US" sz="1400" b="0" i="0" kern="1200" smtClean="0">
                          <a:solidFill>
                            <a:schemeClr val="dk1"/>
                          </a:solidFill>
                          <a:effectLst/>
                          <a:latin typeface="Arial Narrow" panose="020B0606020202030204" pitchFamily="34" charset="0"/>
                          <a:ea typeface="+mn-ea"/>
                          <a:cs typeface="+mn-cs"/>
                        </a:rPr>
                        <a:t>(0.75x2= </a:t>
                      </a:r>
                      <a:r>
                        <a:rPr lang="en-US" sz="1400" b="1" i="0" kern="1200" smtClean="0">
                          <a:solidFill>
                            <a:srgbClr val="FF0000"/>
                          </a:solidFill>
                          <a:effectLst/>
                          <a:latin typeface="Arial Narrow" panose="020B0606020202030204" pitchFamily="34" charset="0"/>
                          <a:ea typeface="+mn-ea"/>
                          <a:cs typeface="+mn-cs"/>
                        </a:rPr>
                        <a:t>1</a:t>
                      </a:r>
                      <a:r>
                        <a:rPr lang="en-US" sz="1400" b="1" i="0" kern="1200" smtClean="0">
                          <a:solidFill>
                            <a:schemeClr val="dk1"/>
                          </a:solidFill>
                          <a:effectLst/>
                          <a:latin typeface="Arial Narrow" panose="020B0606020202030204" pitchFamily="34" charset="0"/>
                          <a:ea typeface="+mn-ea"/>
                          <a:cs typeface="+mn-cs"/>
                        </a:rPr>
                        <a:t>.</a:t>
                      </a:r>
                      <a:r>
                        <a:rPr lang="en-US" sz="1400" b="1" i="0" kern="1200" smtClean="0">
                          <a:solidFill>
                            <a:schemeClr val="accent1">
                              <a:lumMod val="75000"/>
                            </a:schemeClr>
                          </a:solidFill>
                          <a:effectLst/>
                          <a:latin typeface="Arial Narrow" panose="020B0606020202030204" pitchFamily="34" charset="0"/>
                          <a:ea typeface="+mn-ea"/>
                          <a:cs typeface="+mn-cs"/>
                        </a:rPr>
                        <a:t>5</a:t>
                      </a:r>
                      <a:r>
                        <a:rPr lang="en-US" sz="1400" b="0" i="0" kern="1200" baseline="0" smtClean="0">
                          <a:solidFill>
                            <a:schemeClr val="dk1"/>
                          </a:solidFill>
                          <a:effectLst/>
                          <a:latin typeface="Arial Narrow" panose="020B0606020202030204" pitchFamily="34" charset="0"/>
                          <a:ea typeface="+mn-ea"/>
                          <a:cs typeface="+mn-cs"/>
                        </a:rPr>
                        <a:t> </a:t>
                      </a:r>
                      <a:r>
                        <a:rPr lang="en-US" sz="1400" b="0" i="0" kern="1200" baseline="0" smtClean="0">
                          <a:solidFill>
                            <a:schemeClr val="dk1"/>
                          </a:solidFill>
                          <a:effectLst/>
                          <a:latin typeface="Arial Narrow" panose="020B0606020202030204" pitchFamily="34" charset="0"/>
                          <a:ea typeface="+mn-ea"/>
                          <a:cs typeface="+mn-cs"/>
                          <a:sym typeface="Wingdings" panose="05000000000000000000" pitchFamily="2" charset="2"/>
                        </a:rPr>
                        <a:t> </a:t>
                      </a:r>
                      <a:r>
                        <a:rPr lang="en-US" sz="1400" b="0" i="0" kern="1200" smtClean="0">
                          <a:solidFill>
                            <a:schemeClr val="dk1"/>
                          </a:solidFill>
                          <a:effectLst/>
                          <a:latin typeface="Arial Narrow" panose="020B0606020202030204" pitchFamily="34" charset="0"/>
                          <a:ea typeface="+mn-ea"/>
                          <a:cs typeface="+mn-cs"/>
                        </a:rPr>
                        <a:t>0.5x2= </a:t>
                      </a:r>
                      <a:r>
                        <a:rPr lang="en-US" sz="1400" b="1" i="0" kern="1200" smtClean="0">
                          <a:solidFill>
                            <a:srgbClr val="FF0000"/>
                          </a:solidFill>
                          <a:effectLst/>
                          <a:latin typeface="Arial Narrow" panose="020B0606020202030204" pitchFamily="34" charset="0"/>
                          <a:ea typeface="+mn-ea"/>
                          <a:cs typeface="+mn-cs"/>
                        </a:rPr>
                        <a:t>1</a:t>
                      </a:r>
                      <a:r>
                        <a:rPr lang="en-US" sz="1400" b="1" i="0" kern="1200" smtClean="0">
                          <a:solidFill>
                            <a:schemeClr val="dk1"/>
                          </a:solidFill>
                          <a:effectLst/>
                          <a:latin typeface="Arial Narrow" panose="020B0606020202030204" pitchFamily="34" charset="0"/>
                          <a:ea typeface="+mn-ea"/>
                          <a:cs typeface="+mn-cs"/>
                        </a:rPr>
                        <a:t>.</a:t>
                      </a:r>
                      <a:r>
                        <a:rPr lang="en-US" sz="1400" b="1" i="0" kern="1200" smtClean="0">
                          <a:solidFill>
                            <a:schemeClr val="accent1">
                              <a:lumMod val="75000"/>
                            </a:schemeClr>
                          </a:solidFill>
                          <a:effectLst/>
                          <a:latin typeface="Arial Narrow" panose="020B0606020202030204" pitchFamily="34" charset="0"/>
                          <a:ea typeface="+mn-ea"/>
                          <a:cs typeface="+mn-cs"/>
                        </a:rPr>
                        <a:t>0</a:t>
                      </a:r>
                      <a:r>
                        <a:rPr lang="en-US" sz="1400" b="0" i="0" kern="1200" smtClean="0">
                          <a:solidFill>
                            <a:schemeClr val="dk1"/>
                          </a:solidFill>
                          <a:effectLst/>
                          <a:latin typeface="Arial Narrow" panose="020B0606020202030204" pitchFamily="34" charset="0"/>
                          <a:ea typeface="+mn-ea"/>
                          <a:cs typeface="+mn-cs"/>
                          <a:sym typeface="Wingdings" panose="05000000000000000000" pitchFamily="2" charset="2"/>
                        </a:rPr>
                        <a:t></a:t>
                      </a:r>
                      <a:r>
                        <a:rPr lang="en-US" sz="1400" b="0" i="0" kern="1200" smtClean="0">
                          <a:solidFill>
                            <a:schemeClr val="dk1"/>
                          </a:solidFill>
                          <a:effectLst/>
                          <a:latin typeface="Arial Narrow" panose="020B0606020202030204" pitchFamily="34" charset="0"/>
                          <a:ea typeface="+mn-ea"/>
                          <a:cs typeface="+mn-cs"/>
                        </a:rPr>
                        <a:t>0</a:t>
                      </a:r>
                      <a:r>
                        <a:rPr lang="en-US" sz="1400" b="0" i="0" kern="1200" baseline="0" smtClean="0">
                          <a:solidFill>
                            <a:schemeClr val="dk1"/>
                          </a:solidFill>
                          <a:effectLst/>
                          <a:latin typeface="Arial Narrow" panose="020B0606020202030204" pitchFamily="34" charset="0"/>
                          <a:ea typeface="+mn-ea"/>
                          <a:cs typeface="+mn-cs"/>
                        </a:rPr>
                        <a:t>x2 = </a:t>
                      </a:r>
                      <a:r>
                        <a:rPr lang="en-US" sz="1400" b="1" i="0" kern="1200" baseline="0" smtClean="0">
                          <a:solidFill>
                            <a:srgbClr val="FF0000"/>
                          </a:solidFill>
                          <a:effectLst/>
                          <a:latin typeface="Arial Narrow" panose="020B0606020202030204" pitchFamily="34" charset="0"/>
                          <a:ea typeface="+mn-ea"/>
                          <a:cs typeface="+mn-cs"/>
                        </a:rPr>
                        <a:t>0</a:t>
                      </a:r>
                      <a:r>
                        <a:rPr lang="en-US" sz="1400" b="1" i="0" kern="1200" baseline="0" smtClean="0">
                          <a:solidFill>
                            <a:schemeClr val="dk1"/>
                          </a:solidFill>
                          <a:effectLst/>
                          <a:latin typeface="Arial Narrow" panose="020B0606020202030204" pitchFamily="34" charset="0"/>
                          <a:ea typeface="+mn-ea"/>
                          <a:cs typeface="+mn-cs"/>
                        </a:rPr>
                        <a:t>.</a:t>
                      </a:r>
                      <a:r>
                        <a:rPr lang="en-US" sz="1400" b="1" i="0" kern="1200" baseline="0" smtClean="0">
                          <a:solidFill>
                            <a:schemeClr val="accent1">
                              <a:lumMod val="75000"/>
                            </a:schemeClr>
                          </a:solidFill>
                          <a:effectLst/>
                          <a:latin typeface="Arial Narrow" panose="020B0606020202030204" pitchFamily="34" charset="0"/>
                          <a:ea typeface="+mn-ea"/>
                          <a:cs typeface="+mn-cs"/>
                        </a:rPr>
                        <a:t>0)</a:t>
                      </a:r>
                      <a:endParaRPr lang="en-US" sz="1400" b="1">
                        <a:solidFill>
                          <a:schemeClr val="accent1">
                            <a:lumMod val="75000"/>
                          </a:schemeClr>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400" smtClean="0">
                          <a:solidFill>
                            <a:schemeClr val="tx1"/>
                          </a:solidFill>
                          <a:latin typeface="Arial Narrow" panose="020B0606020202030204" pitchFamily="34" charset="0"/>
                        </a:rPr>
                        <a:t>0.C</a:t>
                      </a:r>
                    </a:p>
                    <a:p>
                      <a:pPr algn="ctr"/>
                      <a:r>
                        <a:rPr lang="en-US" sz="1400" smtClean="0">
                          <a:solidFill>
                            <a:schemeClr val="tx1"/>
                          </a:solidFill>
                          <a:latin typeface="Arial Narrow" panose="020B0606020202030204" pitchFamily="34" charset="0"/>
                        </a:rPr>
                        <a:t>0.75x16 = </a:t>
                      </a:r>
                      <a:r>
                        <a:rPr lang="en-US" sz="1400" b="1" smtClean="0">
                          <a:solidFill>
                            <a:srgbClr val="FF0000"/>
                          </a:solidFill>
                          <a:latin typeface="Arial Narrow" panose="020B0606020202030204" pitchFamily="34" charset="0"/>
                        </a:rPr>
                        <a:t>12</a:t>
                      </a:r>
                      <a:r>
                        <a:rPr lang="en-US" sz="1400" b="1" smtClean="0">
                          <a:solidFill>
                            <a:schemeClr val="tx1"/>
                          </a:solidFill>
                          <a:latin typeface="Arial Narrow" panose="020B0606020202030204" pitchFamily="34" charset="0"/>
                        </a:rPr>
                        <a:t>.</a:t>
                      </a:r>
                      <a:r>
                        <a:rPr lang="en-US" sz="1400" b="1" smtClean="0">
                          <a:solidFill>
                            <a:schemeClr val="accent1">
                              <a:lumMod val="75000"/>
                            </a:schemeClr>
                          </a:solidFill>
                          <a:latin typeface="Arial Narrow" panose="020B0606020202030204" pitchFamily="34" charset="0"/>
                        </a:rPr>
                        <a:t>0</a:t>
                      </a:r>
                      <a:r>
                        <a:rPr lang="en-US" sz="1400" baseline="0" smtClean="0">
                          <a:solidFill>
                            <a:schemeClr val="tx1"/>
                          </a:solidFill>
                          <a:latin typeface="Arial Narrow" panose="020B0606020202030204" pitchFamily="34" charset="0"/>
                        </a:rPr>
                        <a:t> </a:t>
                      </a:r>
                      <a:r>
                        <a:rPr lang="en-US" sz="1400" smtClean="0">
                          <a:solidFill>
                            <a:schemeClr val="tx1"/>
                          </a:solidFill>
                          <a:latin typeface="Arial Narrow" panose="020B0606020202030204" pitchFamily="34" charset="0"/>
                          <a:sym typeface="Wingdings" panose="05000000000000000000" pitchFamily="2" charset="2"/>
                        </a:rPr>
                        <a:t></a:t>
                      </a:r>
                      <a:r>
                        <a:rPr lang="en-US" sz="1400" smtClean="0">
                          <a:solidFill>
                            <a:schemeClr val="tx1"/>
                          </a:solidFill>
                          <a:latin typeface="Arial Narrow" panose="020B0606020202030204" pitchFamily="34" charset="0"/>
                        </a:rPr>
                        <a:t> 0x16 = </a:t>
                      </a:r>
                      <a:r>
                        <a:rPr lang="en-US" sz="1400" b="1" smtClean="0">
                          <a:solidFill>
                            <a:srgbClr val="FF0000"/>
                          </a:solidFill>
                          <a:latin typeface="Arial Narrow" panose="020B0606020202030204" pitchFamily="34" charset="0"/>
                        </a:rPr>
                        <a:t>0</a:t>
                      </a:r>
                      <a:r>
                        <a:rPr lang="en-US" sz="1400" b="1" smtClean="0">
                          <a:solidFill>
                            <a:schemeClr val="tx1"/>
                          </a:solidFill>
                          <a:latin typeface="Arial Narrow" panose="020B0606020202030204" pitchFamily="34" charset="0"/>
                        </a:rPr>
                        <a:t>.</a:t>
                      </a:r>
                      <a:r>
                        <a:rPr lang="en-US" sz="1400" b="1" smtClean="0">
                          <a:solidFill>
                            <a:schemeClr val="accent1">
                              <a:lumMod val="75000"/>
                            </a:schemeClr>
                          </a:solidFill>
                          <a:latin typeface="Arial Narrow" panose="020B0606020202030204" pitchFamily="34" charset="0"/>
                        </a:rPr>
                        <a:t>0</a:t>
                      </a:r>
                      <a:r>
                        <a:rPr lang="en-US" sz="1400" b="1" smtClean="0">
                          <a:solidFill>
                            <a:schemeClr val="tx1"/>
                          </a:solidFill>
                          <a:latin typeface="Arial Narrow" panose="020B0606020202030204" pitchFamily="34" charset="0"/>
                        </a:rPr>
                        <a:t>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18" name="Action Button: Home 17">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7" name="Title 13"/>
          <p:cNvSpPr txBox="1">
            <a:spLocks/>
          </p:cNvSpPr>
          <p:nvPr/>
        </p:nvSpPr>
        <p:spPr>
          <a:xfrm>
            <a:off x="476841" y="719587"/>
            <a:ext cx="1842848"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GB" sz="1400" b="1" smtClean="0">
                <a:latin typeface="Arial Narrow" panose="020B0606020202030204" pitchFamily="34" charset="0"/>
              </a:rPr>
              <a:t>Fractional </a:t>
            </a:r>
            <a:r>
              <a:rPr lang="en-GB" sz="1400" b="1">
                <a:latin typeface="Arial Narrow" panose="020B0606020202030204" pitchFamily="34" charset="0"/>
              </a:rPr>
              <a:t>Number</a:t>
            </a:r>
            <a:endParaRPr lang="en-US" sz="1200" baseline="-25000">
              <a:latin typeface="Arial Narrow" panose="020B0606020202030204" pitchFamily="34" charset="0"/>
            </a:endParaRPr>
          </a:p>
        </p:txBody>
      </p:sp>
      <p:sp>
        <p:nvSpPr>
          <p:cNvPr id="10"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smtClean="0">
                <a:solidFill>
                  <a:srgbClr val="000000"/>
                </a:solidFill>
                <a:latin typeface="Arial Narrow" panose="020B0606020202030204" pitchFamily="34" charset="0"/>
                <a:ea typeface="맑은 고딕" panose="020B0503020000020004" pitchFamily="50" charset="-127"/>
              </a:rPr>
              <a:t>10 </a:t>
            </a:r>
            <a:r>
              <a:rPr lang="en-US" altLang="ko-KR" sz="1015" b="1">
                <a:solidFill>
                  <a:srgbClr val="000000"/>
                </a:solidFill>
                <a:latin typeface="Arial Narrow" panose="020B0606020202030204" pitchFamily="34" charset="0"/>
                <a:ea typeface="맑은 고딕" panose="020B0503020000020004" pitchFamily="50" charset="-127"/>
              </a:rPr>
              <a:t>/ </a:t>
            </a:r>
            <a:r>
              <a:rPr lang="en-US" altLang="ko-KR" sz="1015" b="1" smtClean="0">
                <a:solidFill>
                  <a:srgbClr val="000000"/>
                </a:solidFill>
                <a:latin typeface="Arial Narrow" panose="020B0606020202030204" pitchFamily="34" charset="0"/>
                <a:ea typeface="맑은 고딕" panose="020B0503020000020004" pitchFamily="50" charset="-127"/>
              </a:rPr>
              <a:t>14</a:t>
            </a:r>
            <a:endParaRPr lang="en-US" altLang="ko-KR" sz="1015" b="1">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3707728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III. </a:t>
            </a:r>
            <a:r>
              <a:rPr lang="en-GB" sz="2000" b="1" smtClean="0">
                <a:latin typeface="Arial Narrow" panose="020B0606020202030204" pitchFamily="34" charset="0"/>
                <a:ea typeface="Cambria" panose="02040503050406030204" pitchFamily="18" charset="0"/>
              </a:rPr>
              <a:t>Numeric System in IT- </a:t>
            </a:r>
            <a:r>
              <a:rPr lang="en-GB" sz="2000" b="1" smtClean="0">
                <a:latin typeface="Arial Narrow" panose="020B0606020202030204" pitchFamily="34" charset="0"/>
                <a:ea typeface="Cambria" panose="02040503050406030204" pitchFamily="18" charset="0"/>
              </a:rPr>
              <a:t>Bit and Byte</a:t>
            </a:r>
            <a:endParaRPr lang="en-IN" sz="2000" b="1">
              <a:latin typeface="Arial Narrow" panose="020B0606020202030204" pitchFamily="34" charset="0"/>
              <a:ea typeface="Cambria" panose="02040503050406030204" pitchFamily="18" charset="0"/>
            </a:endParaRPr>
          </a:p>
        </p:txBody>
      </p:sp>
      <p:sp>
        <p:nvSpPr>
          <p:cNvPr id="9" name="Content Placeholder 2"/>
          <p:cNvSpPr txBox="1">
            <a:spLocks/>
          </p:cNvSpPr>
          <p:nvPr/>
        </p:nvSpPr>
        <p:spPr>
          <a:xfrm>
            <a:off x="367393" y="649929"/>
            <a:ext cx="7492093" cy="2075692"/>
          </a:xfrm>
          <a:prstGeom prst="rect">
            <a:avLst/>
          </a:prstGeom>
        </p:spPr>
        <p:txBody>
          <a:bodyPr>
            <a:normAutofit fontScale="92500" lnSpcReduction="10000"/>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buFont typeface="Wingdings" panose="05000000000000000000" pitchFamily="2" charset="2"/>
              <a:buChar char="Ø"/>
            </a:pPr>
            <a:r>
              <a:rPr lang="en-US" sz="1200" b="1" kern="0" smtClean="0">
                <a:latin typeface="Arial Narrow" panose="020B0606020202030204" pitchFamily="34" charset="0"/>
              </a:rPr>
              <a:t>Bit (</a:t>
            </a:r>
            <a:r>
              <a:rPr lang="en-US" sz="1200" b="1" kern="0" smtClean="0">
                <a:solidFill>
                  <a:srgbClr val="FF0000"/>
                </a:solidFill>
                <a:latin typeface="Arial Narrow" panose="020B0606020202030204" pitchFamily="34" charset="0"/>
              </a:rPr>
              <a:t>Bi</a:t>
            </a:r>
            <a:r>
              <a:rPr lang="en-US" sz="1200" b="1" kern="0" smtClean="0">
                <a:latin typeface="Arial Narrow" panose="020B0606020202030204" pitchFamily="34" charset="0"/>
              </a:rPr>
              <a:t>nary Digi</a:t>
            </a:r>
            <a:r>
              <a:rPr lang="en-US" sz="1200" b="1" kern="0" smtClean="0">
                <a:solidFill>
                  <a:srgbClr val="FF0000"/>
                </a:solidFill>
                <a:latin typeface="Arial Narrow" panose="020B0606020202030204" pitchFamily="34" charset="0"/>
              </a:rPr>
              <a:t>t</a:t>
            </a:r>
            <a:r>
              <a:rPr lang="en-US" sz="1200" b="1" kern="0" smtClean="0">
                <a:latin typeface="Arial Narrow" panose="020B0606020202030204" pitchFamily="34" charset="0"/>
              </a:rPr>
              <a:t>)</a:t>
            </a:r>
          </a:p>
          <a:p>
            <a:pPr>
              <a:buFont typeface="Wingdings" panose="05000000000000000000" pitchFamily="2" charset="2"/>
              <a:buChar char="Ø"/>
            </a:pPr>
            <a:endParaRPr lang="en-US" sz="1200" b="1" kern="0" smtClean="0">
              <a:latin typeface="Arial Narrow" panose="020B0606020202030204" pitchFamily="34" charset="0"/>
            </a:endParaRPr>
          </a:p>
          <a:p>
            <a:pPr>
              <a:buFont typeface="Wingdings" panose="05000000000000000000" pitchFamily="2" charset="2"/>
              <a:buChar char="Ø"/>
            </a:pPr>
            <a:endParaRPr lang="en-US" sz="1200" b="1" kern="0">
              <a:latin typeface="Arial Narrow" panose="020B0606020202030204" pitchFamily="34" charset="0"/>
            </a:endParaRPr>
          </a:p>
          <a:p>
            <a:pPr>
              <a:buFont typeface="Wingdings" panose="05000000000000000000" pitchFamily="2" charset="2"/>
              <a:buChar char="Ø"/>
            </a:pPr>
            <a:endParaRPr lang="en-US" sz="1200" b="1" kern="0" smtClean="0">
              <a:latin typeface="Arial Narrow" panose="020B0606020202030204" pitchFamily="34" charset="0"/>
            </a:endParaRPr>
          </a:p>
          <a:p>
            <a:pPr>
              <a:buFont typeface="Wingdings" panose="05000000000000000000" pitchFamily="2" charset="2"/>
              <a:buChar char="Ø"/>
            </a:pPr>
            <a:r>
              <a:rPr lang="en-US" sz="1300" b="1" kern="0" smtClean="0">
                <a:latin typeface="Arial Narrow" panose="020B0606020202030204" pitchFamily="34" charset="0"/>
              </a:rPr>
              <a:t>Byte</a:t>
            </a:r>
          </a:p>
          <a:p>
            <a:pPr>
              <a:buFont typeface="Wingdings" panose="05000000000000000000" pitchFamily="2" charset="2"/>
              <a:buChar char="Ø"/>
            </a:pPr>
            <a:endParaRPr lang="en-GB" sz="1200" b="1" kern="0">
              <a:latin typeface="Arial Narrow" panose="020B0606020202030204" pitchFamily="34" charset="0"/>
            </a:endParaRPr>
          </a:p>
          <a:p>
            <a:pPr>
              <a:buFont typeface="Wingdings" panose="05000000000000000000" pitchFamily="2" charset="2"/>
              <a:buChar char="Ø"/>
            </a:pPr>
            <a:endParaRPr lang="en-GB" sz="1200" b="1" kern="0" smtClean="0">
              <a:latin typeface="Arial Narrow" panose="020B0606020202030204" pitchFamily="34" charset="0"/>
            </a:endParaRPr>
          </a:p>
          <a:p>
            <a:pPr>
              <a:buFont typeface="Wingdings" panose="05000000000000000000" pitchFamily="2" charset="2"/>
              <a:buChar char="Ø"/>
            </a:pPr>
            <a:endParaRPr lang="en-GB" sz="1200" b="1" kern="0">
              <a:latin typeface="Arial Narrow" panose="020B0606020202030204" pitchFamily="34" charset="0"/>
            </a:endParaRPr>
          </a:p>
          <a:p>
            <a:pPr>
              <a:buFont typeface="Wingdings" panose="05000000000000000000" pitchFamily="2" charset="2"/>
              <a:buChar char="Ø"/>
            </a:pPr>
            <a:endParaRPr lang="en-US" sz="1200" b="1" kern="0" smtClean="0">
              <a:latin typeface="Arial Narrow" panose="020B0606020202030204" pitchFamily="34" charset="0"/>
            </a:endParaRPr>
          </a:p>
          <a:p>
            <a:pPr>
              <a:buFont typeface="Wingdings" panose="05000000000000000000" pitchFamily="2" charset="2"/>
              <a:buChar char="Ø"/>
            </a:pPr>
            <a:r>
              <a:rPr lang="en-GB" sz="1300" b="1" kern="0" smtClean="0">
                <a:latin typeface="Arial Narrow" panose="020B0606020202030204" pitchFamily="34" charset="0"/>
              </a:rPr>
              <a:t>Historical</a:t>
            </a:r>
          </a:p>
          <a:p>
            <a:pPr marL="0" indent="0">
              <a:buFontTx/>
              <a:buNone/>
            </a:pPr>
            <a:endParaRPr lang="en-US" sz="1050" kern="0">
              <a:latin typeface="Arial Narrow" panose="020B0606020202030204" pitchFamily="34" charset="0"/>
            </a:endParaRPr>
          </a:p>
        </p:txBody>
      </p:sp>
      <p:sp>
        <p:nvSpPr>
          <p:cNvPr id="5"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smtClean="0">
                <a:solidFill>
                  <a:srgbClr val="000000"/>
                </a:solidFill>
                <a:latin typeface="Arial Narrow" panose="020B0606020202030204" pitchFamily="34" charset="0"/>
                <a:ea typeface="맑은 고딕" panose="020B0503020000020004" pitchFamily="50" charset="-127"/>
              </a:rPr>
              <a:t>11 </a:t>
            </a:r>
            <a:r>
              <a:rPr lang="en-US" altLang="ko-KR" sz="1015" b="1">
                <a:solidFill>
                  <a:srgbClr val="000000"/>
                </a:solidFill>
                <a:latin typeface="Arial Narrow" panose="020B0606020202030204" pitchFamily="34" charset="0"/>
                <a:ea typeface="맑은 고딕" panose="020B0503020000020004" pitchFamily="50" charset="-127"/>
              </a:rPr>
              <a:t>/ </a:t>
            </a:r>
            <a:r>
              <a:rPr lang="en-US" altLang="ko-KR" sz="1015" b="1" smtClean="0">
                <a:solidFill>
                  <a:srgbClr val="000000"/>
                </a:solidFill>
                <a:latin typeface="Arial Narrow" panose="020B0606020202030204" pitchFamily="34" charset="0"/>
                <a:ea typeface="맑은 고딕" panose="020B0503020000020004" pitchFamily="50" charset="-127"/>
              </a:rPr>
              <a:t>14</a:t>
            </a:r>
            <a:endParaRPr lang="en-US" altLang="ko-KR" sz="1015" b="1">
              <a:solidFill>
                <a:srgbClr val="000000"/>
              </a:solidFill>
              <a:latin typeface="Arial Narrow" panose="020B0606020202030204" pitchFamily="34" charset="0"/>
              <a:ea typeface="맑은 고딕" panose="020B0503020000020004" pitchFamily="50" charset="-127"/>
            </a:endParaRPr>
          </a:p>
        </p:txBody>
      </p:sp>
      <p:sp>
        <p:nvSpPr>
          <p:cNvPr id="11" name="Rectangle 10"/>
          <p:cNvSpPr/>
          <p:nvPr/>
        </p:nvSpPr>
        <p:spPr>
          <a:xfrm>
            <a:off x="658701" y="2528529"/>
            <a:ext cx="6168227" cy="646331"/>
          </a:xfrm>
          <a:prstGeom prst="rect">
            <a:avLst/>
          </a:prstGeom>
        </p:spPr>
        <p:txBody>
          <a:bodyPr wrap="square">
            <a:spAutoFit/>
          </a:bodyPr>
          <a:lstStyle/>
          <a:p>
            <a:r>
              <a:rPr lang="en-GB" sz="1200" smtClean="0">
                <a:solidFill>
                  <a:srgbClr val="000000"/>
                </a:solidFill>
                <a:latin typeface="Arial Narrow" panose="020B0606020202030204" pitchFamily="34" charset="0"/>
              </a:rPr>
              <a:t>- Computers </a:t>
            </a:r>
            <a:r>
              <a:rPr lang="en-GB" sz="1200">
                <a:solidFill>
                  <a:srgbClr val="000000"/>
                </a:solidFill>
                <a:latin typeface="Arial Narrow" panose="020B0606020202030204" pitchFamily="34" charset="0"/>
              </a:rPr>
              <a:t>operate by using millions of electronic switches (transistors), each of which is either on or off (similar to a light switch, but much smaller). C</a:t>
            </a:r>
            <a:r>
              <a:rPr lang="en-GB" sz="1200" smtClean="0">
                <a:solidFill>
                  <a:srgbClr val="000000"/>
                </a:solidFill>
                <a:latin typeface="Arial Narrow" panose="020B0606020202030204" pitchFamily="34" charset="0"/>
              </a:rPr>
              <a:t>omputer does not have many states to store information, therefore, it stores information based on the two states of </a:t>
            </a:r>
            <a:r>
              <a:rPr lang="en-GB" sz="1200" b="1" smtClean="0">
                <a:solidFill>
                  <a:srgbClr val="000000"/>
                </a:solidFill>
                <a:latin typeface="Arial Narrow" panose="020B0606020202030204" pitchFamily="34" charset="0"/>
              </a:rPr>
              <a:t>ON</a:t>
            </a:r>
            <a:r>
              <a:rPr lang="en-GB" sz="1200" smtClean="0">
                <a:solidFill>
                  <a:srgbClr val="000000"/>
                </a:solidFill>
                <a:latin typeface="Arial Narrow" panose="020B0606020202030204" pitchFamily="34" charset="0"/>
              </a:rPr>
              <a:t> and </a:t>
            </a:r>
            <a:r>
              <a:rPr lang="en-GB" sz="1200" b="1" smtClean="0">
                <a:solidFill>
                  <a:srgbClr val="000000"/>
                </a:solidFill>
                <a:latin typeface="Arial Narrow" panose="020B0606020202030204" pitchFamily="34" charset="0"/>
              </a:rPr>
              <a:t>OFF</a:t>
            </a:r>
            <a:r>
              <a:rPr lang="en-GB" sz="1200" smtClean="0">
                <a:solidFill>
                  <a:srgbClr val="000000"/>
                </a:solidFill>
                <a:latin typeface="Arial Narrow" panose="020B0606020202030204" pitchFamily="34" charset="0"/>
              </a:rPr>
              <a:t> (1 and 0 respectively).</a:t>
            </a:r>
            <a:endParaRPr lang="en-GB" sz="1200">
              <a:solidFill>
                <a:srgbClr val="000000"/>
              </a:solidFill>
              <a:latin typeface="Arial Narrow" panose="020B0606020202030204" pitchFamily="34" charset="0"/>
            </a:endParaRPr>
          </a:p>
        </p:txBody>
      </p:sp>
      <p:sp>
        <p:nvSpPr>
          <p:cNvPr id="13" name="Rectangle 12"/>
          <p:cNvSpPr/>
          <p:nvPr/>
        </p:nvSpPr>
        <p:spPr>
          <a:xfrm>
            <a:off x="610864" y="3207172"/>
            <a:ext cx="6434557" cy="1015663"/>
          </a:xfrm>
          <a:prstGeom prst="rect">
            <a:avLst/>
          </a:prstGeom>
        </p:spPr>
        <p:txBody>
          <a:bodyPr wrap="square">
            <a:spAutoFit/>
          </a:bodyPr>
          <a:lstStyle/>
          <a:p>
            <a:pPr marL="171450" indent="-171450">
              <a:buFontTx/>
              <a:buChar char="-"/>
            </a:pPr>
            <a:r>
              <a:rPr lang="en-GB" sz="1200" smtClean="0">
                <a:solidFill>
                  <a:srgbClr val="000000"/>
                </a:solidFill>
                <a:latin typeface="Arial Narrow" panose="020B0606020202030204" pitchFamily="34" charset="0"/>
              </a:rPr>
              <a:t>At </a:t>
            </a:r>
            <a:r>
              <a:rPr lang="en-GB" sz="1200">
                <a:solidFill>
                  <a:srgbClr val="000000"/>
                </a:solidFill>
                <a:latin typeface="Arial Narrow" panose="020B0606020202030204" pitchFamily="34" charset="0"/>
              </a:rPr>
              <a:t>the beginning of computer age people have used </a:t>
            </a:r>
            <a:r>
              <a:rPr lang="en-GB" sz="1200" b="1" err="1">
                <a:solidFill>
                  <a:srgbClr val="000000"/>
                </a:solidFill>
                <a:latin typeface="Arial Narrow" panose="020B0606020202030204" pitchFamily="34" charset="0"/>
              </a:rPr>
              <a:t>baudot</a:t>
            </a:r>
            <a:r>
              <a:rPr lang="en-GB" sz="1200">
                <a:solidFill>
                  <a:srgbClr val="000000"/>
                </a:solidFill>
                <a:latin typeface="Arial Narrow" panose="020B0606020202030204" pitchFamily="34" charset="0"/>
              </a:rPr>
              <a:t> as a basic unit, which is equivalent to 5 </a:t>
            </a:r>
            <a:r>
              <a:rPr lang="en-GB" sz="1200" b="1" smtClean="0">
                <a:solidFill>
                  <a:srgbClr val="000000"/>
                </a:solidFill>
                <a:latin typeface="Arial Narrow" panose="020B0606020202030204" pitchFamily="34" charset="0"/>
              </a:rPr>
              <a:t>bits.</a:t>
            </a:r>
          </a:p>
          <a:p>
            <a:r>
              <a:rPr lang="en-GB" sz="1200" b="1" smtClean="0">
                <a:solidFill>
                  <a:srgbClr val="000000"/>
                </a:solidFill>
                <a:latin typeface="Arial Narrow" panose="020B0606020202030204" pitchFamily="34" charset="0"/>
              </a:rPr>
              <a:t> </a:t>
            </a:r>
            <a:r>
              <a:rPr lang="en-GB" sz="1200" b="1" smtClean="0">
                <a:solidFill>
                  <a:srgbClr val="000000"/>
                </a:solidFill>
                <a:latin typeface="Arial Narrow" panose="020B0606020202030204" pitchFamily="34" charset="0"/>
                <a:sym typeface="Wingdings" panose="05000000000000000000" pitchFamily="2" charset="2"/>
              </a:rPr>
              <a:t> </a:t>
            </a:r>
            <a:r>
              <a:rPr lang="en-GB" sz="1200">
                <a:latin typeface="Arial Narrow" panose="020B0606020202030204" pitchFamily="34" charset="0"/>
                <a:sym typeface="Wingdings" panose="05000000000000000000" pitchFamily="2" charset="2"/>
              </a:rPr>
              <a:t>S</a:t>
            </a:r>
            <a:r>
              <a:rPr lang="en-GB" sz="1200" smtClean="0">
                <a:latin typeface="Arial Narrow" panose="020B0606020202030204" pitchFamily="34" charset="0"/>
              </a:rPr>
              <a:t>ome computers </a:t>
            </a:r>
            <a:r>
              <a:rPr lang="en-GB" sz="1200">
                <a:latin typeface="Arial Narrow" panose="020B0606020202030204" pitchFamily="34" charset="0"/>
              </a:rPr>
              <a:t>use 6</a:t>
            </a:r>
            <a:r>
              <a:rPr lang="en-GB" sz="1200" b="1">
                <a:latin typeface="Arial Narrow" panose="020B0606020202030204" pitchFamily="34" charset="0"/>
              </a:rPr>
              <a:t> bits</a:t>
            </a:r>
            <a:r>
              <a:rPr lang="en-GB" sz="1200">
                <a:latin typeface="Arial Narrow" panose="020B0606020202030204" pitchFamily="34" charset="0"/>
              </a:rPr>
              <a:t> to represent </a:t>
            </a:r>
            <a:r>
              <a:rPr lang="en-GB" sz="1200" smtClean="0">
                <a:latin typeface="Arial Narrow" panose="020B0606020202030204" pitchFamily="34" charset="0"/>
              </a:rPr>
              <a:t>characters</a:t>
            </a:r>
          </a:p>
          <a:p>
            <a:pPr marL="171450" indent="-171450">
              <a:buFont typeface="Wingdings" panose="05000000000000000000" pitchFamily="2" charset="2"/>
              <a:buChar char="à"/>
            </a:pPr>
            <a:r>
              <a:rPr lang="en-GB" sz="1200" b="1" smtClean="0">
                <a:latin typeface="Arial Narrow" panose="020B0606020202030204" pitchFamily="34" charset="0"/>
              </a:rPr>
              <a:t>ASCII</a:t>
            </a:r>
            <a:r>
              <a:rPr lang="en-GB" sz="1200">
                <a:latin typeface="Arial Narrow" panose="020B0606020202030204" pitchFamily="34" charset="0"/>
              </a:rPr>
              <a:t> defined a </a:t>
            </a:r>
            <a:r>
              <a:rPr lang="en-GB" sz="1200" b="1">
                <a:latin typeface="Arial Narrow" panose="020B0606020202030204" pitchFamily="34" charset="0"/>
              </a:rPr>
              <a:t>7-bit</a:t>
            </a:r>
            <a:r>
              <a:rPr lang="en-GB" sz="1200">
                <a:latin typeface="Arial Narrow" panose="020B0606020202030204" pitchFamily="34" charset="0"/>
              </a:rPr>
              <a:t> character </a:t>
            </a:r>
            <a:r>
              <a:rPr lang="en-GB" sz="1200" smtClean="0">
                <a:latin typeface="Arial Narrow" panose="020B0606020202030204" pitchFamily="34" charset="0"/>
              </a:rPr>
              <a:t>set</a:t>
            </a:r>
          </a:p>
          <a:p>
            <a:pPr marL="171450" indent="-171450">
              <a:buFont typeface="Wingdings" panose="05000000000000000000" pitchFamily="2" charset="2"/>
              <a:buChar char="à"/>
            </a:pPr>
            <a:r>
              <a:rPr lang="en-GB" sz="1200" b="1">
                <a:latin typeface="Arial Narrow" panose="020B0606020202030204" pitchFamily="34" charset="0"/>
              </a:rPr>
              <a:t>ANSI</a:t>
            </a:r>
            <a:r>
              <a:rPr lang="en-GB" sz="1200">
                <a:latin typeface="Arial Narrow" panose="020B0606020202030204" pitchFamily="34" charset="0"/>
              </a:rPr>
              <a:t> code table was born which is inheritance of the </a:t>
            </a:r>
            <a:r>
              <a:rPr lang="en-GB" sz="1200" b="1">
                <a:latin typeface="Arial Narrow" panose="020B0606020202030204" pitchFamily="34" charset="0"/>
              </a:rPr>
              <a:t>ASCII </a:t>
            </a:r>
            <a:r>
              <a:rPr lang="en-GB" sz="1200">
                <a:latin typeface="Arial Narrow" panose="020B0606020202030204" pitchFamily="34" charset="0"/>
              </a:rPr>
              <a:t>code </a:t>
            </a:r>
            <a:r>
              <a:rPr lang="en-GB" sz="1200" smtClean="0">
                <a:latin typeface="Arial Narrow" panose="020B0606020202030204" pitchFamily="34" charset="0"/>
              </a:rPr>
              <a:t>table </a:t>
            </a:r>
            <a:r>
              <a:rPr lang="en-GB" sz="1200">
                <a:latin typeface="Arial Narrow" panose="020B0606020202030204" pitchFamily="34" charset="0"/>
              </a:rPr>
              <a:t>defined a </a:t>
            </a:r>
            <a:r>
              <a:rPr lang="en-GB" sz="1200" b="1" smtClean="0">
                <a:latin typeface="Arial Narrow" panose="020B0606020202030204" pitchFamily="34" charset="0"/>
              </a:rPr>
              <a:t>8-bit</a:t>
            </a:r>
            <a:r>
              <a:rPr lang="en-GB" sz="1200">
                <a:latin typeface="Arial Narrow" panose="020B0606020202030204" pitchFamily="34" charset="0"/>
              </a:rPr>
              <a:t> character set</a:t>
            </a:r>
          </a:p>
          <a:p>
            <a:endParaRPr lang="en-US" sz="1200">
              <a:latin typeface="Arial Narrow" panose="020B0606020202030204" pitchFamily="34" charset="0"/>
            </a:endParaRPr>
          </a:p>
        </p:txBody>
      </p:sp>
      <p:pic>
        <p:nvPicPr>
          <p:cNvPr id="14" name="Picture 2" descr="https://s1.o7planning.com/en/11573/images/1254326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8235" y="2725621"/>
            <a:ext cx="1510859" cy="11381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58701" y="1578314"/>
            <a:ext cx="5923977" cy="646331"/>
          </a:xfrm>
          <a:prstGeom prst="rect">
            <a:avLst/>
          </a:prstGeom>
        </p:spPr>
        <p:txBody>
          <a:bodyPr wrap="square">
            <a:spAutoFit/>
          </a:bodyPr>
          <a:lstStyle/>
          <a:p>
            <a:pPr>
              <a:buFontTx/>
              <a:buChar char="-"/>
            </a:pPr>
            <a:r>
              <a:rPr lang="en-US" sz="1200" kern="0" smtClean="0">
                <a:latin typeface="Arial Narrow" panose="020B0606020202030204" pitchFamily="34" charset="0"/>
              </a:rPr>
              <a:t> The</a:t>
            </a:r>
            <a:r>
              <a:rPr lang="en-US" sz="1200" kern="0">
                <a:latin typeface="Arial Narrow" panose="020B0606020202030204" pitchFamily="34" charset="0"/>
              </a:rPr>
              <a:t> byte is a unit of digital information that most commonly consists of eight bits</a:t>
            </a:r>
          </a:p>
          <a:p>
            <a:pPr>
              <a:buFontTx/>
              <a:buChar char="-"/>
            </a:pPr>
            <a:r>
              <a:rPr lang="en-US" sz="1200" kern="0" smtClean="0">
                <a:latin typeface="Arial Narrow" panose="020B0606020202030204" pitchFamily="34" charset="0"/>
              </a:rPr>
              <a:t> Historically</a:t>
            </a:r>
            <a:r>
              <a:rPr lang="en-US" sz="1200" kern="0">
                <a:latin typeface="Arial Narrow" panose="020B0606020202030204" pitchFamily="34" charset="0"/>
              </a:rPr>
              <a:t>, the byte was the number of bits used to encode a single character of text in a computer</a:t>
            </a:r>
          </a:p>
          <a:p>
            <a:pPr>
              <a:buFontTx/>
              <a:buChar char="-"/>
            </a:pPr>
            <a:r>
              <a:rPr lang="en-US" sz="1200" kern="0" smtClean="0">
                <a:latin typeface="Arial Narrow" panose="020B0606020202030204" pitchFamily="34" charset="0"/>
              </a:rPr>
              <a:t> Example</a:t>
            </a:r>
            <a:r>
              <a:rPr lang="en-US" sz="1200" kern="0">
                <a:latin typeface="Arial Narrow" panose="020B0606020202030204" pitchFamily="34" charset="0"/>
              </a:rPr>
              <a:t>: 01000001</a:t>
            </a:r>
            <a:endParaRPr lang="en-GB" sz="1200" kern="0">
              <a:latin typeface="Arial Narrow" panose="020B0606020202030204" pitchFamily="34" charset="0"/>
            </a:endParaRPr>
          </a:p>
        </p:txBody>
      </p:sp>
      <p:sp>
        <p:nvSpPr>
          <p:cNvPr id="4" name="Rectangle 3"/>
          <p:cNvSpPr/>
          <p:nvPr/>
        </p:nvSpPr>
        <p:spPr>
          <a:xfrm>
            <a:off x="658701" y="866907"/>
            <a:ext cx="4572000" cy="461665"/>
          </a:xfrm>
          <a:prstGeom prst="rect">
            <a:avLst/>
          </a:prstGeom>
        </p:spPr>
        <p:txBody>
          <a:bodyPr>
            <a:spAutoFit/>
          </a:bodyPr>
          <a:lstStyle/>
          <a:p>
            <a:pPr>
              <a:buFontTx/>
              <a:buChar char="-"/>
            </a:pPr>
            <a:r>
              <a:rPr lang="en-US" sz="1200" kern="0" smtClean="0">
                <a:latin typeface="Arial Narrow" panose="020B0606020202030204" pitchFamily="34" charset="0"/>
              </a:rPr>
              <a:t> Bit </a:t>
            </a:r>
            <a:r>
              <a:rPr lang="en-US" sz="1200" kern="0">
                <a:latin typeface="Arial Narrow" panose="020B0606020202030204" pitchFamily="34" charset="0"/>
              </a:rPr>
              <a:t>is the smallest unit of information that can be stored. </a:t>
            </a:r>
          </a:p>
          <a:p>
            <a:pPr>
              <a:buFontTx/>
              <a:buChar char="-"/>
            </a:pPr>
            <a:r>
              <a:rPr lang="en-US" sz="1200" kern="0" smtClean="0">
                <a:latin typeface="Arial Narrow" panose="020B0606020202030204" pitchFamily="34" charset="0"/>
              </a:rPr>
              <a:t> It </a:t>
            </a:r>
            <a:r>
              <a:rPr lang="en-US" sz="1200" kern="0">
                <a:latin typeface="Arial Narrow" panose="020B0606020202030204" pitchFamily="34" charset="0"/>
              </a:rPr>
              <a:t>consists of either zero or one.</a:t>
            </a:r>
            <a:endParaRPr lang="en-US" sz="1200" b="1" kern="0">
              <a:latin typeface="Arial Narrow" panose="020B0606020202030204" pitchFamily="34" charset="0"/>
            </a:endParaRPr>
          </a:p>
        </p:txBody>
      </p:sp>
    </p:spTree>
    <p:extLst>
      <p:ext uri="{BB962C8B-B14F-4D97-AF65-F5344CB8AC3E}">
        <p14:creationId xmlns:p14="http://schemas.microsoft.com/office/powerpoint/2010/main" val="3341329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III. </a:t>
            </a:r>
            <a:r>
              <a:rPr lang="en-GB" sz="2000" b="1">
                <a:latin typeface="Arial Narrow" panose="020B0606020202030204" pitchFamily="34" charset="0"/>
                <a:ea typeface="Cambria" panose="02040503050406030204" pitchFamily="18" charset="0"/>
              </a:rPr>
              <a:t>Information Units and Logical  - Bit and </a:t>
            </a:r>
            <a:r>
              <a:rPr lang="en-GB" sz="2000" b="1" smtClean="0">
                <a:latin typeface="Arial Narrow" panose="020B0606020202030204" pitchFamily="34" charset="0"/>
                <a:ea typeface="Cambria" panose="02040503050406030204" pitchFamily="18" charset="0"/>
              </a:rPr>
              <a:t>Byte</a:t>
            </a:r>
            <a:endParaRPr lang="en-IN" sz="2000" b="1">
              <a:latin typeface="Arial Narrow" panose="020B0606020202030204" pitchFamily="34" charset="0"/>
              <a:ea typeface="Cambria" panose="02040503050406030204" pitchFamily="18" charset="0"/>
            </a:endParaRPr>
          </a:p>
        </p:txBody>
      </p:sp>
      <p:sp>
        <p:nvSpPr>
          <p:cNvPr id="9" name="Content Placeholder 2"/>
          <p:cNvSpPr txBox="1">
            <a:spLocks/>
          </p:cNvSpPr>
          <p:nvPr/>
        </p:nvSpPr>
        <p:spPr>
          <a:xfrm>
            <a:off x="367393" y="558573"/>
            <a:ext cx="7492093" cy="2075692"/>
          </a:xfrm>
          <a:prstGeom prst="rect">
            <a:avLst/>
          </a:prstGeom>
        </p:spPr>
        <p:txBody>
          <a:bodyPr>
            <a:norm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buFont typeface="Wingdings" panose="05000000000000000000" pitchFamily="2" charset="2"/>
              <a:buChar char="Ø"/>
            </a:pPr>
            <a:r>
              <a:rPr lang="en-GB" sz="1200" b="1" kern="0" smtClean="0">
                <a:latin typeface="Arial Narrow" panose="020B0606020202030204" pitchFamily="34" charset="0"/>
              </a:rPr>
              <a:t>Byte field</a:t>
            </a:r>
          </a:p>
          <a:p>
            <a:pPr marL="0" indent="0">
              <a:buFontTx/>
              <a:buNone/>
            </a:pPr>
            <a:endParaRPr lang="en-US" sz="1050" kern="0">
              <a:latin typeface="Arial Narrow" panose="020B0606020202030204" pitchFamily="34" charset="0"/>
            </a:endParaRPr>
          </a:p>
        </p:txBody>
      </p:sp>
      <p:graphicFrame>
        <p:nvGraphicFramePr>
          <p:cNvPr id="10" name="Content Placeholder 3"/>
          <p:cNvGraphicFramePr>
            <a:graphicFrameLocks/>
          </p:cNvGraphicFramePr>
          <p:nvPr>
            <p:extLst>
              <p:ext uri="{D42A27DB-BD31-4B8C-83A1-F6EECF244321}">
                <p14:modId xmlns:p14="http://schemas.microsoft.com/office/powerpoint/2010/main" val="113228800"/>
              </p:ext>
            </p:extLst>
          </p:nvPr>
        </p:nvGraphicFramePr>
        <p:xfrm>
          <a:off x="779890" y="848507"/>
          <a:ext cx="6667098" cy="546421"/>
        </p:xfrm>
        <a:graphic>
          <a:graphicData uri="http://schemas.openxmlformats.org/drawingml/2006/table">
            <a:tbl>
              <a:tblPr firstRow="1" bandRow="1">
                <a:tableStyleId>{2D5ABB26-0587-4C30-8999-92F81FD0307C}</a:tableStyleId>
              </a:tblPr>
              <a:tblGrid>
                <a:gridCol w="1174866"/>
                <a:gridCol w="686529"/>
                <a:gridCol w="686529"/>
                <a:gridCol w="686529"/>
                <a:gridCol w="686529"/>
                <a:gridCol w="686529"/>
                <a:gridCol w="686529"/>
                <a:gridCol w="686529"/>
                <a:gridCol w="686529"/>
              </a:tblGrid>
              <a:tr h="268291">
                <a:tc>
                  <a:txBody>
                    <a:bodyPr/>
                    <a:lstStyle/>
                    <a:p>
                      <a:pPr algn="ctr"/>
                      <a:r>
                        <a:rPr lang="en-US" sz="1200" b="1" smtClean="0">
                          <a:latin typeface="Arial Narrow" panose="020B0606020202030204" pitchFamily="34" charset="0"/>
                        </a:rPr>
                        <a:t>Bit position</a:t>
                      </a:r>
                      <a:endParaRPr lang="en-US" sz="12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smtClean="0">
                          <a:latin typeface="Arial Narrow" panose="020B0606020202030204" pitchFamily="34" charset="0"/>
                        </a:rPr>
                        <a:t>Bit</a:t>
                      </a:r>
                      <a:r>
                        <a:rPr lang="en-US" sz="1200" b="1" baseline="0" smtClean="0">
                          <a:latin typeface="Arial Narrow" panose="020B0606020202030204" pitchFamily="34" charset="0"/>
                        </a:rPr>
                        <a:t> </a:t>
                      </a:r>
                      <a:r>
                        <a:rPr lang="en-US" sz="1200" b="1" smtClean="0">
                          <a:latin typeface="Arial Narrow" panose="020B0606020202030204" pitchFamily="34" charset="0"/>
                        </a:rPr>
                        <a:t>7</a:t>
                      </a:r>
                      <a:endParaRPr lang="en-US" sz="12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smtClean="0">
                          <a:latin typeface="Arial Narrow" panose="020B0606020202030204" pitchFamily="34" charset="0"/>
                        </a:rPr>
                        <a:t>Bit</a:t>
                      </a:r>
                      <a:r>
                        <a:rPr lang="en-US" sz="1200" b="1" baseline="0" smtClean="0">
                          <a:latin typeface="Arial Narrow" panose="020B0606020202030204" pitchFamily="34" charset="0"/>
                        </a:rPr>
                        <a:t> </a:t>
                      </a:r>
                      <a:r>
                        <a:rPr lang="en-US" sz="1200" b="1" smtClean="0">
                          <a:latin typeface="Arial Narrow" panose="020B0606020202030204" pitchFamily="34" charset="0"/>
                        </a:rPr>
                        <a:t>6</a:t>
                      </a:r>
                      <a:endParaRPr lang="en-US" sz="12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smtClean="0">
                          <a:latin typeface="Arial Narrow" panose="020B0606020202030204" pitchFamily="34" charset="0"/>
                        </a:rPr>
                        <a:t>Bit</a:t>
                      </a:r>
                      <a:r>
                        <a:rPr lang="en-US" sz="1200" b="1" baseline="0" smtClean="0">
                          <a:latin typeface="Arial Narrow" panose="020B0606020202030204" pitchFamily="34" charset="0"/>
                        </a:rPr>
                        <a:t> </a:t>
                      </a:r>
                      <a:r>
                        <a:rPr lang="en-US" sz="1200" b="1" smtClean="0">
                          <a:latin typeface="Arial Narrow" panose="020B0606020202030204" pitchFamily="34" charset="0"/>
                        </a:rPr>
                        <a:t>5</a:t>
                      </a:r>
                      <a:endParaRPr lang="en-US" sz="12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smtClean="0">
                          <a:latin typeface="Arial Narrow" panose="020B0606020202030204" pitchFamily="34" charset="0"/>
                        </a:rPr>
                        <a:t>Bit</a:t>
                      </a:r>
                      <a:r>
                        <a:rPr lang="en-US" sz="1200" b="1" baseline="0" smtClean="0">
                          <a:latin typeface="Arial Narrow" panose="020B0606020202030204" pitchFamily="34" charset="0"/>
                        </a:rPr>
                        <a:t> </a:t>
                      </a:r>
                      <a:r>
                        <a:rPr lang="en-US" sz="1200" b="1" smtClean="0">
                          <a:latin typeface="Arial Narrow" panose="020B0606020202030204" pitchFamily="34" charset="0"/>
                        </a:rPr>
                        <a:t>4</a:t>
                      </a:r>
                      <a:endParaRPr lang="en-US" sz="12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smtClean="0">
                          <a:latin typeface="Arial Narrow" panose="020B0606020202030204" pitchFamily="34" charset="0"/>
                        </a:rPr>
                        <a:t>Bit</a:t>
                      </a:r>
                      <a:r>
                        <a:rPr lang="en-US" sz="1200" b="1" baseline="0" smtClean="0">
                          <a:latin typeface="Arial Narrow" panose="020B0606020202030204" pitchFamily="34" charset="0"/>
                        </a:rPr>
                        <a:t> </a:t>
                      </a:r>
                      <a:r>
                        <a:rPr lang="en-US" sz="1200" b="1" smtClean="0">
                          <a:latin typeface="Arial Narrow" panose="020B0606020202030204" pitchFamily="34" charset="0"/>
                        </a:rPr>
                        <a:t>3</a:t>
                      </a:r>
                      <a:endParaRPr lang="en-US" sz="12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smtClean="0">
                          <a:latin typeface="Arial Narrow" panose="020B0606020202030204" pitchFamily="34" charset="0"/>
                        </a:rPr>
                        <a:t>Bit</a:t>
                      </a:r>
                      <a:r>
                        <a:rPr lang="en-US" sz="1200" b="1" baseline="0" smtClean="0">
                          <a:latin typeface="Arial Narrow" panose="020B0606020202030204" pitchFamily="34" charset="0"/>
                        </a:rPr>
                        <a:t> </a:t>
                      </a:r>
                      <a:r>
                        <a:rPr lang="en-US" sz="1200" b="1" smtClean="0">
                          <a:latin typeface="Arial Narrow" panose="020B0606020202030204" pitchFamily="34" charset="0"/>
                        </a:rPr>
                        <a:t>2</a:t>
                      </a:r>
                      <a:endParaRPr lang="en-US" sz="12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smtClean="0">
                          <a:latin typeface="Arial Narrow" panose="020B0606020202030204" pitchFamily="34" charset="0"/>
                        </a:rPr>
                        <a:t>Bit</a:t>
                      </a:r>
                      <a:r>
                        <a:rPr lang="en-US" sz="1200" b="1" baseline="0" smtClean="0">
                          <a:latin typeface="Arial Narrow" panose="020B0606020202030204" pitchFamily="34" charset="0"/>
                        </a:rPr>
                        <a:t> </a:t>
                      </a:r>
                      <a:r>
                        <a:rPr lang="en-US" sz="1200" b="1" smtClean="0">
                          <a:latin typeface="Arial Narrow" panose="020B0606020202030204" pitchFamily="34" charset="0"/>
                        </a:rPr>
                        <a:t>1</a:t>
                      </a:r>
                      <a:endParaRPr lang="en-US" sz="12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smtClean="0">
                          <a:latin typeface="Arial Narrow" panose="020B0606020202030204" pitchFamily="34" charset="0"/>
                        </a:rPr>
                        <a:t>Bit</a:t>
                      </a:r>
                      <a:r>
                        <a:rPr lang="en-US" sz="1200" b="1" baseline="0" smtClean="0">
                          <a:latin typeface="Arial Narrow" panose="020B0606020202030204" pitchFamily="34" charset="0"/>
                        </a:rPr>
                        <a:t> </a:t>
                      </a:r>
                      <a:r>
                        <a:rPr lang="en-US" sz="1200" b="1" smtClean="0">
                          <a:latin typeface="Arial Narrow" panose="020B0606020202030204" pitchFamily="34" charset="0"/>
                        </a:rPr>
                        <a:t>0</a:t>
                      </a:r>
                      <a:endParaRPr lang="en-US" sz="12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78130">
                <a:tc>
                  <a:txBody>
                    <a:bodyPr/>
                    <a:lstStyle/>
                    <a:p>
                      <a:pPr algn="ctr"/>
                      <a:r>
                        <a:rPr lang="en-US" sz="1200" b="1" smtClean="0">
                          <a:latin typeface="Arial Narrow" panose="020B0606020202030204" pitchFamily="34" charset="0"/>
                        </a:rPr>
                        <a:t>Bit</a:t>
                      </a:r>
                      <a:endParaRPr lang="en-US" sz="12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smtClean="0">
                          <a:latin typeface="Arial Narrow" panose="020B0606020202030204" pitchFamily="34" charset="0"/>
                        </a:rPr>
                        <a:t>7</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6</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5</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4</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3</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2</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GB"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5"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smtClean="0">
                <a:solidFill>
                  <a:srgbClr val="000000"/>
                </a:solidFill>
                <a:latin typeface="Arial Narrow" panose="020B0606020202030204" pitchFamily="34" charset="0"/>
                <a:ea typeface="맑은 고딕" panose="020B0503020000020004" pitchFamily="50" charset="-127"/>
              </a:rPr>
              <a:t>12 </a:t>
            </a:r>
            <a:r>
              <a:rPr lang="en-US" altLang="ko-KR" sz="1015" b="1">
                <a:solidFill>
                  <a:srgbClr val="000000"/>
                </a:solidFill>
                <a:latin typeface="Arial Narrow" panose="020B0606020202030204" pitchFamily="34" charset="0"/>
                <a:ea typeface="맑은 고딕" panose="020B0503020000020004" pitchFamily="50" charset="-127"/>
              </a:rPr>
              <a:t>/ </a:t>
            </a:r>
            <a:r>
              <a:rPr lang="en-US" altLang="ko-KR" sz="1015" b="1" smtClean="0">
                <a:solidFill>
                  <a:srgbClr val="000000"/>
                </a:solidFill>
                <a:latin typeface="Arial Narrow" panose="020B0606020202030204" pitchFamily="34" charset="0"/>
                <a:ea typeface="맑은 고딕" panose="020B0503020000020004" pitchFamily="50" charset="-127"/>
              </a:rPr>
              <a:t>14</a:t>
            </a:r>
            <a:endParaRPr lang="en-US" altLang="ko-KR" sz="1015" b="1">
              <a:solidFill>
                <a:srgbClr val="000000"/>
              </a:solidFill>
              <a:latin typeface="Arial Narrow" panose="020B0606020202030204" pitchFamily="34" charset="0"/>
              <a:ea typeface="맑은 고딕" panose="020B0503020000020004" pitchFamily="50" charset="-127"/>
            </a:endParaRPr>
          </a:p>
        </p:txBody>
      </p:sp>
      <p:graphicFrame>
        <p:nvGraphicFramePr>
          <p:cNvPr id="2" name="Table 1"/>
          <p:cNvGraphicFramePr>
            <a:graphicFrameLocks noGrp="1"/>
          </p:cNvGraphicFramePr>
          <p:nvPr>
            <p:extLst>
              <p:ext uri="{D42A27DB-BD31-4B8C-83A1-F6EECF244321}">
                <p14:modId xmlns:p14="http://schemas.microsoft.com/office/powerpoint/2010/main" val="485934244"/>
              </p:ext>
            </p:extLst>
          </p:nvPr>
        </p:nvGraphicFramePr>
        <p:xfrm>
          <a:off x="4865897" y="4254623"/>
          <a:ext cx="4217144" cy="2011680"/>
        </p:xfrm>
        <a:graphic>
          <a:graphicData uri="http://schemas.openxmlformats.org/drawingml/2006/table">
            <a:tbl>
              <a:tblPr firstRow="1" bandRow="1">
                <a:tableStyleId>{5C22544A-7EE6-4342-B048-85BDC9FD1C3A}</a:tableStyleId>
              </a:tblPr>
              <a:tblGrid>
                <a:gridCol w="446162"/>
                <a:gridCol w="1572037"/>
                <a:gridCol w="2198945"/>
              </a:tblGrid>
              <a:tr h="224999">
                <a:tc>
                  <a:txBody>
                    <a:bodyPr/>
                    <a:lstStyle/>
                    <a:p>
                      <a:pPr algn="ctr"/>
                      <a:r>
                        <a:rPr lang="en-GB" sz="1600" smtClean="0">
                          <a:solidFill>
                            <a:schemeClr val="tx1"/>
                          </a:solidFill>
                          <a:latin typeface="Arial Narrow" panose="020B0606020202030204" pitchFamily="34" charset="0"/>
                        </a:rPr>
                        <a:t>No</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sz="1600" smtClean="0">
                          <a:solidFill>
                            <a:schemeClr val="tx1"/>
                          </a:solidFill>
                          <a:latin typeface="Arial Narrow" panose="020B0606020202030204" pitchFamily="34" charset="0"/>
                        </a:rPr>
                        <a:t>Unit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sz="1600" smtClean="0">
                          <a:solidFill>
                            <a:schemeClr val="tx1"/>
                          </a:solidFill>
                          <a:latin typeface="Arial Narrow" panose="020B0606020202030204" pitchFamily="34" charset="0"/>
                        </a:rPr>
                        <a:t>Convert</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82760">
                <a:tc>
                  <a:txBody>
                    <a:bodyPr/>
                    <a:lstStyle/>
                    <a:p>
                      <a:pPr algn="ctr"/>
                      <a:r>
                        <a:rPr lang="en-GB" sz="1600" smtClean="0">
                          <a:latin typeface="Arial Narrow" panose="020B0606020202030204" pitchFamily="34" charset="0"/>
                        </a:rPr>
                        <a:t>1</a:t>
                      </a:r>
                      <a:endParaRPr lang="en-US" sz="160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GB" sz="1600" smtClean="0">
                          <a:solidFill>
                            <a:schemeClr val="tx1"/>
                          </a:solidFill>
                          <a:latin typeface="Arial Narrow" panose="020B0606020202030204" pitchFamily="34" charset="0"/>
                        </a:rPr>
                        <a:t>Kb (Kilobits)</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600" smtClean="0">
                          <a:solidFill>
                            <a:schemeClr val="tx1"/>
                          </a:solidFill>
                          <a:latin typeface="Arial Narrow" panose="020B0606020202030204" pitchFamily="34" charset="0"/>
                        </a:rPr>
                        <a:t>1Kb</a:t>
                      </a:r>
                      <a:r>
                        <a:rPr lang="en-GB" sz="1600" baseline="0" smtClean="0">
                          <a:solidFill>
                            <a:schemeClr val="tx1"/>
                          </a:solidFill>
                          <a:latin typeface="Arial Narrow" panose="020B0606020202030204" pitchFamily="34" charset="0"/>
                        </a:rPr>
                        <a:t> = 2</a:t>
                      </a:r>
                      <a:r>
                        <a:rPr lang="en-GB" sz="1600" baseline="30000" smtClean="0">
                          <a:solidFill>
                            <a:schemeClr val="tx1"/>
                          </a:solidFill>
                          <a:latin typeface="Arial Narrow" panose="020B0606020202030204" pitchFamily="34" charset="0"/>
                        </a:rPr>
                        <a:t>10</a:t>
                      </a:r>
                      <a:r>
                        <a:rPr lang="en-GB" sz="1600" baseline="0" smtClean="0">
                          <a:solidFill>
                            <a:schemeClr val="tx1"/>
                          </a:solidFill>
                          <a:latin typeface="Arial Narrow" panose="020B0606020202030204" pitchFamily="34" charset="0"/>
                        </a:rPr>
                        <a:t> bit </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2760">
                <a:tc>
                  <a:txBody>
                    <a:bodyPr/>
                    <a:lstStyle/>
                    <a:p>
                      <a:pPr algn="ctr"/>
                      <a:r>
                        <a:rPr lang="en-GB" sz="1600" smtClean="0">
                          <a:latin typeface="Arial Narrow" panose="020B0606020202030204" pitchFamily="34" charset="0"/>
                        </a:rPr>
                        <a:t>2</a:t>
                      </a:r>
                      <a:endParaRPr lang="en-US" sz="160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GB" sz="1600" smtClean="0">
                          <a:solidFill>
                            <a:schemeClr val="tx1"/>
                          </a:solidFill>
                          <a:latin typeface="Arial Narrow" panose="020B0606020202030204" pitchFamily="34" charset="0"/>
                        </a:rPr>
                        <a:t>KB (Kilobytes)</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600" smtClean="0">
                          <a:solidFill>
                            <a:schemeClr val="tx1"/>
                          </a:solidFill>
                          <a:latin typeface="Arial Narrow" panose="020B0606020202030204" pitchFamily="34" charset="0"/>
                        </a:rPr>
                        <a:t>1KB = </a:t>
                      </a:r>
                      <a:r>
                        <a:rPr lang="en-GB" sz="1600" baseline="0" smtClean="0">
                          <a:solidFill>
                            <a:schemeClr val="tx1"/>
                          </a:solidFill>
                          <a:latin typeface="Arial Narrow" panose="020B0606020202030204" pitchFamily="34" charset="0"/>
                        </a:rPr>
                        <a:t>2</a:t>
                      </a:r>
                      <a:r>
                        <a:rPr lang="en-GB" sz="1600" baseline="30000" smtClean="0">
                          <a:solidFill>
                            <a:schemeClr val="tx1"/>
                          </a:solidFill>
                          <a:latin typeface="Arial Narrow" panose="020B0606020202030204" pitchFamily="34" charset="0"/>
                        </a:rPr>
                        <a:t>10</a:t>
                      </a:r>
                      <a:r>
                        <a:rPr lang="en-GB" sz="1600" baseline="0" smtClean="0">
                          <a:solidFill>
                            <a:schemeClr val="tx1"/>
                          </a:solidFill>
                          <a:latin typeface="Arial Narrow" panose="020B0606020202030204" pitchFamily="34" charset="0"/>
                        </a:rPr>
                        <a:t> = 1024 Byte</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2760">
                <a:tc>
                  <a:txBody>
                    <a:bodyPr/>
                    <a:lstStyle/>
                    <a:p>
                      <a:pPr algn="ctr"/>
                      <a:r>
                        <a:rPr lang="en-GB" sz="1600" smtClean="0">
                          <a:latin typeface="Arial Narrow" panose="020B0606020202030204" pitchFamily="34" charset="0"/>
                        </a:rPr>
                        <a:t>3</a:t>
                      </a:r>
                      <a:endParaRPr lang="en-US" sz="160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GB" sz="1600" smtClean="0">
                          <a:solidFill>
                            <a:schemeClr val="tx1"/>
                          </a:solidFill>
                          <a:latin typeface="Arial Narrow" panose="020B0606020202030204" pitchFamily="34" charset="0"/>
                        </a:rPr>
                        <a:t>MB (Megabytes)</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600" smtClean="0">
                          <a:solidFill>
                            <a:schemeClr val="tx1"/>
                          </a:solidFill>
                          <a:latin typeface="Arial Narrow" panose="020B0606020202030204" pitchFamily="34" charset="0"/>
                        </a:rPr>
                        <a:t>1MB = </a:t>
                      </a:r>
                      <a:r>
                        <a:rPr lang="en-GB" sz="1600" baseline="0" smtClean="0">
                          <a:solidFill>
                            <a:schemeClr val="tx1"/>
                          </a:solidFill>
                          <a:latin typeface="Arial Narrow" panose="020B0606020202030204" pitchFamily="34" charset="0"/>
                        </a:rPr>
                        <a:t>2</a:t>
                      </a:r>
                      <a:r>
                        <a:rPr lang="en-GB" sz="1600" baseline="30000" smtClean="0">
                          <a:solidFill>
                            <a:schemeClr val="tx1"/>
                          </a:solidFill>
                          <a:latin typeface="Arial Narrow" panose="020B0606020202030204" pitchFamily="34" charset="0"/>
                        </a:rPr>
                        <a:t>10</a:t>
                      </a:r>
                      <a:r>
                        <a:rPr lang="en-GB" sz="1600" baseline="0" smtClean="0">
                          <a:solidFill>
                            <a:schemeClr val="tx1"/>
                          </a:solidFill>
                          <a:latin typeface="Arial Narrow" panose="020B0606020202030204" pitchFamily="34" charset="0"/>
                        </a:rPr>
                        <a:t> KB = 1024 KB</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2760">
                <a:tc>
                  <a:txBody>
                    <a:bodyPr/>
                    <a:lstStyle/>
                    <a:p>
                      <a:pPr algn="ctr"/>
                      <a:r>
                        <a:rPr lang="en-GB" sz="1600" smtClean="0">
                          <a:latin typeface="Arial Narrow" panose="020B0606020202030204" pitchFamily="34" charset="0"/>
                        </a:rPr>
                        <a:t>4</a:t>
                      </a:r>
                      <a:endParaRPr lang="en-US" sz="160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GB" sz="1600" smtClean="0">
                          <a:solidFill>
                            <a:schemeClr val="tx1"/>
                          </a:solidFill>
                          <a:latin typeface="Arial Narrow" panose="020B0606020202030204" pitchFamily="34" charset="0"/>
                        </a:rPr>
                        <a:t>GB (Gigabytes)</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GB" sz="1600" smtClean="0">
                          <a:solidFill>
                            <a:schemeClr val="tx1"/>
                          </a:solidFill>
                          <a:latin typeface="Arial Narrow" panose="020B0606020202030204" pitchFamily="34" charset="0"/>
                        </a:rPr>
                        <a:t>1GB = </a:t>
                      </a:r>
                      <a:r>
                        <a:rPr lang="en-GB" sz="1600" baseline="0" smtClean="0">
                          <a:solidFill>
                            <a:schemeClr val="tx1"/>
                          </a:solidFill>
                          <a:latin typeface="Arial Narrow" panose="020B0606020202030204" pitchFamily="34" charset="0"/>
                        </a:rPr>
                        <a:t>2</a:t>
                      </a:r>
                      <a:r>
                        <a:rPr lang="en-GB" sz="1600" baseline="30000" smtClean="0">
                          <a:solidFill>
                            <a:schemeClr val="tx1"/>
                          </a:solidFill>
                          <a:latin typeface="Arial Narrow" panose="020B0606020202030204" pitchFamily="34" charset="0"/>
                        </a:rPr>
                        <a:t>10</a:t>
                      </a:r>
                      <a:r>
                        <a:rPr lang="en-GB" sz="1600" baseline="0" smtClean="0">
                          <a:solidFill>
                            <a:schemeClr val="tx1"/>
                          </a:solidFill>
                          <a:latin typeface="Arial Narrow" panose="020B0606020202030204" pitchFamily="34" charset="0"/>
                        </a:rPr>
                        <a:t> MB = 1024 MB</a:t>
                      </a:r>
                      <a:endParaRPr lang="en-US" sz="1600" smtClean="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2760">
                <a:tc>
                  <a:txBody>
                    <a:bodyPr/>
                    <a:lstStyle/>
                    <a:p>
                      <a:pPr algn="ctr"/>
                      <a:r>
                        <a:rPr lang="en-GB" sz="1600" smtClean="0">
                          <a:latin typeface="Arial Narrow" panose="020B0606020202030204" pitchFamily="34" charset="0"/>
                        </a:rPr>
                        <a:t>5</a:t>
                      </a:r>
                      <a:endParaRPr lang="en-US" sz="160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GB" sz="1600" smtClean="0">
                          <a:solidFill>
                            <a:schemeClr val="tx1"/>
                          </a:solidFill>
                          <a:latin typeface="Arial Narrow" panose="020B0606020202030204" pitchFamily="34" charset="0"/>
                        </a:rPr>
                        <a:t>TB (Terabytes)</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GB" sz="1600" smtClean="0">
                          <a:solidFill>
                            <a:schemeClr val="tx1"/>
                          </a:solidFill>
                          <a:latin typeface="Arial Narrow" panose="020B0606020202030204" pitchFamily="34" charset="0"/>
                        </a:rPr>
                        <a:t>1TB = </a:t>
                      </a:r>
                      <a:r>
                        <a:rPr lang="en-GB" sz="1600" baseline="0" smtClean="0">
                          <a:solidFill>
                            <a:schemeClr val="tx1"/>
                          </a:solidFill>
                          <a:latin typeface="Arial Narrow" panose="020B0606020202030204" pitchFamily="34" charset="0"/>
                        </a:rPr>
                        <a:t>2</a:t>
                      </a:r>
                      <a:r>
                        <a:rPr lang="en-GB" sz="1600" baseline="30000" smtClean="0">
                          <a:solidFill>
                            <a:schemeClr val="tx1"/>
                          </a:solidFill>
                          <a:latin typeface="Arial Narrow" panose="020B0606020202030204" pitchFamily="34" charset="0"/>
                        </a:rPr>
                        <a:t>10</a:t>
                      </a:r>
                      <a:r>
                        <a:rPr lang="en-GB" sz="1600" baseline="0" smtClean="0">
                          <a:solidFill>
                            <a:schemeClr val="tx1"/>
                          </a:solidFill>
                          <a:latin typeface="Arial Narrow" panose="020B0606020202030204" pitchFamily="34" charset="0"/>
                        </a:rPr>
                        <a:t> GB = 1024 GB</a:t>
                      </a:r>
                      <a:endParaRPr lang="en-US" sz="1600" smtClean="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7" name="Content Placeholder 2"/>
          <p:cNvSpPr txBox="1">
            <a:spLocks/>
          </p:cNvSpPr>
          <p:nvPr/>
        </p:nvSpPr>
        <p:spPr>
          <a:xfrm>
            <a:off x="367393" y="4254623"/>
            <a:ext cx="7492093" cy="2075692"/>
          </a:xfrm>
          <a:prstGeom prst="rect">
            <a:avLst/>
          </a:prstGeom>
        </p:spPr>
        <p:txBody>
          <a:bodyPr>
            <a:norm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buFont typeface="Wingdings" panose="05000000000000000000" pitchFamily="2" charset="2"/>
              <a:buChar char="Ø"/>
            </a:pPr>
            <a:r>
              <a:rPr lang="en-US" sz="1200" b="1" kern="0" smtClean="0">
                <a:latin typeface="Arial Narrow" panose="020B0606020202030204" pitchFamily="34" charset="0"/>
              </a:rPr>
              <a:t>Common unit</a:t>
            </a:r>
          </a:p>
        </p:txBody>
      </p:sp>
      <p:sp>
        <p:nvSpPr>
          <p:cNvPr id="3" name="Rectangle 2"/>
          <p:cNvSpPr/>
          <p:nvPr/>
        </p:nvSpPr>
        <p:spPr>
          <a:xfrm>
            <a:off x="367393" y="1441250"/>
            <a:ext cx="1806905" cy="276999"/>
          </a:xfrm>
          <a:prstGeom prst="rect">
            <a:avLst/>
          </a:prstGeom>
        </p:spPr>
        <p:txBody>
          <a:bodyPr wrap="none">
            <a:spAutoFit/>
          </a:bodyPr>
          <a:lstStyle/>
          <a:p>
            <a:pPr marL="171450" indent="-171450">
              <a:buFont typeface="Wingdings" panose="05000000000000000000" pitchFamily="2" charset="2"/>
              <a:buChar char="Ø"/>
            </a:pPr>
            <a:r>
              <a:rPr lang="en-US" sz="1200" b="1" i="1" smtClean="0">
                <a:solidFill>
                  <a:srgbClr val="000000"/>
                </a:solidFill>
                <a:latin typeface="Arial Narrow" panose="020B0606020202030204" pitchFamily="34" charset="0"/>
              </a:rPr>
              <a:t>    Binary </a:t>
            </a:r>
            <a:r>
              <a:rPr lang="en-US" sz="1200" b="1" i="1">
                <a:solidFill>
                  <a:srgbClr val="000000"/>
                </a:solidFill>
                <a:latin typeface="Arial Narrow" panose="020B0606020202030204" pitchFamily="34" charset="0"/>
              </a:rPr>
              <a:t>representation</a:t>
            </a:r>
            <a:endParaRPr lang="en-US" sz="1200">
              <a:latin typeface="Arial Narrow" panose="020B0606020202030204" pitchFamily="34" charset="0"/>
            </a:endParaRPr>
          </a:p>
        </p:txBody>
      </p:sp>
      <p:sp>
        <p:nvSpPr>
          <p:cNvPr id="4" name="Rectangle 3"/>
          <p:cNvSpPr/>
          <p:nvPr/>
        </p:nvSpPr>
        <p:spPr>
          <a:xfrm>
            <a:off x="686321" y="1618076"/>
            <a:ext cx="8225161" cy="800219"/>
          </a:xfrm>
          <a:prstGeom prst="rect">
            <a:avLst/>
          </a:prstGeom>
        </p:spPr>
        <p:txBody>
          <a:bodyPr wrap="square">
            <a:spAutoFit/>
          </a:bodyPr>
          <a:lstStyle/>
          <a:p>
            <a:pPr>
              <a:spcBef>
                <a:spcPts val="600"/>
              </a:spcBef>
            </a:pPr>
            <a:r>
              <a:rPr lang="en-GB" sz="1200" smtClean="0">
                <a:solidFill>
                  <a:srgbClr val="000000"/>
                </a:solidFill>
                <a:latin typeface="Arial Narrow" panose="020B0606020202030204" pitchFamily="34" charset="0"/>
              </a:rPr>
              <a:t>- Numbers </a:t>
            </a:r>
            <a:r>
              <a:rPr lang="en-GB" sz="1200">
                <a:solidFill>
                  <a:srgbClr val="000000"/>
                </a:solidFill>
                <a:latin typeface="Arial Narrow" panose="020B0606020202030204" pitchFamily="34" charset="0"/>
              </a:rPr>
              <a:t>are stored on the computer in binary </a:t>
            </a:r>
            <a:r>
              <a:rPr lang="en-GB" sz="1200" smtClean="0">
                <a:solidFill>
                  <a:srgbClr val="000000"/>
                </a:solidFill>
                <a:latin typeface="Arial Narrow" panose="020B0606020202030204" pitchFamily="34" charset="0"/>
              </a:rPr>
              <a:t>form</a:t>
            </a:r>
          </a:p>
          <a:p>
            <a:pPr>
              <a:spcBef>
                <a:spcPts val="600"/>
              </a:spcBef>
            </a:pPr>
            <a:r>
              <a:rPr lang="en-GB" sz="1200" smtClean="0">
                <a:latin typeface="Arial Narrow" panose="020B0606020202030204" pitchFamily="34" charset="0"/>
              </a:rPr>
              <a:t>- On </a:t>
            </a:r>
            <a:r>
              <a:rPr lang="en-GB" sz="1200">
                <a:latin typeface="Arial Narrow" panose="020B0606020202030204" pitchFamily="34" charset="0"/>
              </a:rPr>
              <a:t>most computers, the memory is organized into 8-bit bytes. This means each 8-bit byte stored in memory will have a separate </a:t>
            </a:r>
            <a:r>
              <a:rPr lang="en-GB" sz="1200" smtClean="0">
                <a:latin typeface="Arial Narrow" panose="020B0606020202030204" pitchFamily="34" charset="0"/>
              </a:rPr>
              <a:t>address</a:t>
            </a:r>
          </a:p>
          <a:p>
            <a:pPr>
              <a:spcBef>
                <a:spcPts val="600"/>
              </a:spcBef>
            </a:pPr>
            <a:r>
              <a:rPr lang="en-GB" sz="1200" i="1" smtClean="0">
                <a:latin typeface="Arial Narrow" panose="020B0606020202030204" pitchFamily="34" charset="0"/>
              </a:rPr>
              <a:t>- Alternatives</a:t>
            </a:r>
            <a:r>
              <a:rPr lang="en-GB" sz="1200">
                <a:latin typeface="Arial Narrow" panose="020B0606020202030204" pitchFamily="34" charset="0"/>
              </a:rPr>
              <a:t> are defined as the total number of possibilities.</a:t>
            </a:r>
            <a:endParaRPr lang="en-US" sz="1200">
              <a:latin typeface="Arial Narrow" panose="020B0606020202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233709152"/>
              </p:ext>
            </p:extLst>
          </p:nvPr>
        </p:nvGraphicFramePr>
        <p:xfrm>
          <a:off x="780936" y="2380670"/>
          <a:ext cx="3689350" cy="1857380"/>
        </p:xfrm>
        <a:graphic>
          <a:graphicData uri="http://schemas.openxmlformats.org/drawingml/2006/table">
            <a:tbl>
              <a:tblPr firstRow="1" firstCol="1" bandRow="1"/>
              <a:tblGrid>
                <a:gridCol w="1076960"/>
                <a:gridCol w="1082040"/>
                <a:gridCol w="1530350"/>
              </a:tblGrid>
              <a:tr h="170059">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Binary bits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Bytes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Alternatives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170059">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8</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1</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256</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70059">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10</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 </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1024</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70059">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12</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 </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4096</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70059">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16</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2</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65536</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70059">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20</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 </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1,048,576</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70059">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24</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3</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16,777,741,216</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70059">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30</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 </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1,073,741,824</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70059">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32</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4</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4,294,967,296</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70059">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n</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[n/8]</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2</a:t>
                      </a:r>
                      <a:r>
                        <a:rPr lang="en-US" sz="1200" baseline="30000">
                          <a:effectLst/>
                          <a:latin typeface="Arial Narrow" panose="020B0606020202030204" pitchFamily="34" charset="0"/>
                          <a:ea typeface="MS Mincho"/>
                          <a:cs typeface="Times New Roman" panose="02020603050405020304" pitchFamily="18" charset="0"/>
                        </a:rPr>
                        <a:t>n</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11" name="Action Button: Forward or Next 10">
            <a:hlinkClick r:id="rId2" action="ppaction://hlinksldjump" highlightClick="1"/>
          </p:cNvPr>
          <p:cNvSpPr/>
          <p:nvPr/>
        </p:nvSpPr>
        <p:spPr bwMode="auto">
          <a:xfrm>
            <a:off x="608693" y="6385447"/>
            <a:ext cx="215271" cy="206272"/>
          </a:xfrm>
          <a:prstGeom prst="actionButtonForwardNex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964" y="4738121"/>
            <a:ext cx="969320" cy="933151"/>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1374" y="4738121"/>
            <a:ext cx="625847" cy="1123315"/>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2107" y="4388472"/>
            <a:ext cx="935807" cy="1584724"/>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8400" y="4378461"/>
            <a:ext cx="901623" cy="1665855"/>
          </a:xfrm>
          <a:prstGeom prst="rect">
            <a:avLst/>
          </a:prstGeom>
        </p:spPr>
      </p:pic>
    </p:spTree>
    <p:extLst>
      <p:ext uri="{BB962C8B-B14F-4D97-AF65-F5344CB8AC3E}">
        <p14:creationId xmlns:p14="http://schemas.microsoft.com/office/powerpoint/2010/main" val="3609468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sz="2000" b="1" smtClean="0">
                <a:latin typeface="Arial Narrow" panose="020B0606020202030204" pitchFamily="34" charset="0"/>
              </a:rPr>
              <a:t>Logical </a:t>
            </a:r>
            <a:r>
              <a:rPr lang="en-US" sz="2000" b="1" smtClean="0">
                <a:latin typeface="Arial Narrow" panose="020B0606020202030204" pitchFamily="34" charset="0"/>
              </a:rPr>
              <a:t>Shift Example</a:t>
            </a:r>
            <a:endParaRPr lang="en-US" sz="2000" b="1"/>
          </a:p>
        </p:txBody>
      </p:sp>
      <p:sp>
        <p:nvSpPr>
          <p:cNvPr id="19" name="Text Box 41"/>
          <p:cNvSpPr txBox="1">
            <a:spLocks noChangeArrowheads="1"/>
          </p:cNvSpPr>
          <p:nvPr/>
        </p:nvSpPr>
        <p:spPr bwMode="auto">
          <a:xfrm>
            <a:off x="4475896" y="6330315"/>
            <a:ext cx="31739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smtClean="0">
                <a:solidFill>
                  <a:srgbClr val="000000"/>
                </a:solidFill>
                <a:latin typeface="Arial Narrow" panose="020B0606020202030204" pitchFamily="34" charset="0"/>
                <a:ea typeface="맑은 고딕" panose="020B0503020000020004" pitchFamily="50" charset="-127"/>
              </a:rPr>
              <a:t>A.1 </a:t>
            </a:r>
            <a:r>
              <a:rPr lang="en-US" altLang="ko-KR" sz="1015" b="1">
                <a:solidFill>
                  <a:srgbClr val="000000"/>
                </a:solidFill>
                <a:latin typeface="Arial Narrow" panose="020B0606020202030204" pitchFamily="34" charset="0"/>
                <a:ea typeface="맑은 고딕" panose="020B0503020000020004" pitchFamily="50" charset="-127"/>
              </a:rPr>
              <a:t>/ 2</a:t>
            </a:r>
          </a:p>
        </p:txBody>
      </p:sp>
      <p:pic>
        <p:nvPicPr>
          <p:cNvPr id="2" name="Picture 1"/>
          <p:cNvPicPr>
            <a:picLocks noChangeAspect="1"/>
          </p:cNvPicPr>
          <p:nvPr/>
        </p:nvPicPr>
        <p:blipFill>
          <a:blip r:embed="rId2"/>
          <a:stretch>
            <a:fillRect/>
          </a:stretch>
        </p:blipFill>
        <p:spPr>
          <a:xfrm>
            <a:off x="497038" y="1148079"/>
            <a:ext cx="7312090" cy="2285485"/>
          </a:xfrm>
          <a:prstGeom prst="rect">
            <a:avLst/>
          </a:prstGeom>
          <a:ln w="3175">
            <a:solidFill>
              <a:schemeClr val="bg1">
                <a:lumMod val="75000"/>
              </a:schemeClr>
            </a:solidFill>
          </a:ln>
        </p:spPr>
      </p:pic>
      <p:sp>
        <p:nvSpPr>
          <p:cNvPr id="21" name="Title 1"/>
          <p:cNvSpPr txBox="1">
            <a:spLocks/>
          </p:cNvSpPr>
          <p:nvPr/>
        </p:nvSpPr>
        <p:spPr>
          <a:xfrm>
            <a:off x="244938" y="728130"/>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err="1" smtClean="0">
                <a:latin typeface="Arial Narrow" panose="020B0606020202030204" pitchFamily="34" charset="0"/>
              </a:rPr>
              <a:t>SyRS</a:t>
            </a:r>
            <a:endParaRPr lang="en-US" sz="1400" b="1"/>
          </a:p>
        </p:txBody>
      </p:sp>
      <p:sp>
        <p:nvSpPr>
          <p:cNvPr id="22" name="Title 1"/>
          <p:cNvSpPr txBox="1">
            <a:spLocks/>
          </p:cNvSpPr>
          <p:nvPr/>
        </p:nvSpPr>
        <p:spPr>
          <a:xfrm>
            <a:off x="244938" y="3444444"/>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Coding </a:t>
            </a:r>
            <a:endParaRPr lang="en-US" sz="1400" b="1"/>
          </a:p>
        </p:txBody>
      </p:sp>
      <p:pic>
        <p:nvPicPr>
          <p:cNvPr id="4" name="Picture 3"/>
          <p:cNvPicPr>
            <a:picLocks noChangeAspect="1"/>
          </p:cNvPicPr>
          <p:nvPr/>
        </p:nvPicPr>
        <p:blipFill>
          <a:blip r:embed="rId3"/>
          <a:stretch>
            <a:fillRect/>
          </a:stretch>
        </p:blipFill>
        <p:spPr>
          <a:xfrm>
            <a:off x="447414" y="3853512"/>
            <a:ext cx="7361713" cy="2092069"/>
          </a:xfrm>
          <a:prstGeom prst="rect">
            <a:avLst/>
          </a:prstGeom>
          <a:ln w="3175">
            <a:solidFill>
              <a:schemeClr val="bg1">
                <a:lumMod val="75000"/>
              </a:schemeClr>
            </a:solidFill>
          </a:ln>
        </p:spPr>
      </p:pic>
      <p:sp>
        <p:nvSpPr>
          <p:cNvPr id="41" name="Action Button: Home 40">
            <a:hlinkClick r:id="rId4"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Tree>
    <p:extLst>
      <p:ext uri="{BB962C8B-B14F-4D97-AF65-F5344CB8AC3E}">
        <p14:creationId xmlns:p14="http://schemas.microsoft.com/office/powerpoint/2010/main" val="245914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1" y="158463"/>
            <a:ext cx="93304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III</a:t>
            </a:r>
            <a:r>
              <a:rPr lang="en-US" altLang="ko-KR" sz="2000" b="1">
                <a:solidFill>
                  <a:schemeClr val="tx1"/>
                </a:solidFill>
                <a:latin typeface="Arial Narrow" pitchFamily="34" charset="0"/>
                <a:ea typeface="LG스마트체 Regular" panose="020B0600000101010101" pitchFamily="50" charset="-127"/>
                <a:cs typeface="Arial" pitchFamily="34" charset="0"/>
              </a:rPr>
              <a:t>. </a:t>
            </a:r>
            <a:r>
              <a:rPr lang="en-GB" sz="2000" b="1">
                <a:latin typeface="Arial Narrow" panose="020B0606020202030204" pitchFamily="34" charset="0"/>
                <a:ea typeface="Cambria" panose="02040503050406030204" pitchFamily="18" charset="0"/>
              </a:rPr>
              <a:t>Information Units and Logical </a:t>
            </a:r>
            <a:r>
              <a:rPr lang="en-US" sz="2000" b="1" smtClean="0">
                <a:solidFill>
                  <a:schemeClr val="tx1"/>
                </a:solidFill>
                <a:latin typeface="Arial Narrow" panose="020B0606020202030204" pitchFamily="34" charset="0"/>
                <a:ea typeface="Cambria" panose="02040503050406030204" pitchFamily="18" charset="0"/>
              </a:rPr>
              <a:t>- </a:t>
            </a:r>
            <a:r>
              <a:rPr lang="en-US" sz="2000" b="1">
                <a:latin typeface="Arial Narrow" panose="020B0606020202030204" pitchFamily="34" charset="0"/>
              </a:rPr>
              <a:t>Logical Shift</a:t>
            </a:r>
            <a:endParaRPr lang="en-US" sz="2000" b="1"/>
          </a:p>
        </p:txBody>
      </p:sp>
      <p:sp>
        <p:nvSpPr>
          <p:cNvPr id="6" name="Rectangle 5"/>
          <p:cNvSpPr/>
          <p:nvPr/>
        </p:nvSpPr>
        <p:spPr>
          <a:xfrm>
            <a:off x="521062" y="799246"/>
            <a:ext cx="8287657" cy="307777"/>
          </a:xfrm>
          <a:prstGeom prst="rect">
            <a:avLst/>
          </a:prstGeom>
        </p:spPr>
        <p:txBody>
          <a:bodyPr wrap="square">
            <a:spAutoFit/>
          </a:bodyPr>
          <a:lstStyle/>
          <a:p>
            <a:r>
              <a:rPr lang="en-US" sz="1400">
                <a:latin typeface="Arial Narrow" panose="020B0606020202030204" pitchFamily="34" charset="0"/>
              </a:rPr>
              <a:t>These instructions shift an operand over a number of bit positions specified in a count operand contained in the instruction. </a:t>
            </a:r>
          </a:p>
        </p:txBody>
      </p:sp>
      <p:graphicFrame>
        <p:nvGraphicFramePr>
          <p:cNvPr id="7" name="Table 6"/>
          <p:cNvGraphicFramePr>
            <a:graphicFrameLocks noGrp="1"/>
          </p:cNvGraphicFramePr>
          <p:nvPr>
            <p:extLst>
              <p:ext uri="{D42A27DB-BD31-4B8C-83A1-F6EECF244321}">
                <p14:modId xmlns:p14="http://schemas.microsoft.com/office/powerpoint/2010/main" val="3350852143"/>
              </p:ext>
            </p:extLst>
          </p:nvPr>
        </p:nvGraphicFramePr>
        <p:xfrm>
          <a:off x="4054203" y="1834208"/>
          <a:ext cx="3939177" cy="434340"/>
        </p:xfrm>
        <a:graphic>
          <a:graphicData uri="http://schemas.openxmlformats.org/drawingml/2006/table">
            <a:tbl>
              <a:tblPr firstRow="1" bandRow="1">
                <a:tableStyleId>{5C22544A-7EE6-4342-B048-85BDC9FD1C3A}</a:tableStyleId>
              </a:tblPr>
              <a:tblGrid>
                <a:gridCol w="3939177"/>
              </a:tblGrid>
              <a:tr h="434340">
                <a:tc>
                  <a:txBody>
                    <a:bodyPr/>
                    <a:lstStyle/>
                    <a:p>
                      <a:pPr algn="ctr"/>
                      <a:r>
                        <a:rPr lang="en-US" sz="1400" b="1" smtClean="0">
                          <a:solidFill>
                            <a:srgbClr val="FF0000"/>
                          </a:solidFill>
                          <a:latin typeface="Arial Narrow" panose="020B0606020202030204" pitchFamily="34" charset="0"/>
                        </a:rPr>
                        <a:t>1   0</a:t>
                      </a:r>
                      <a:r>
                        <a:rPr lang="en-US" sz="1400" b="0" smtClean="0">
                          <a:solidFill>
                            <a:srgbClr val="FF0000"/>
                          </a:solidFill>
                          <a:latin typeface="Arial Narrow" panose="020B0606020202030204" pitchFamily="34" charset="0"/>
                        </a:rPr>
                        <a:t>    </a:t>
                      </a:r>
                      <a:r>
                        <a:rPr lang="en-US" sz="1400" b="0" smtClean="0">
                          <a:solidFill>
                            <a:schemeClr val="tx1"/>
                          </a:solidFill>
                          <a:latin typeface="Arial Narrow" panose="020B0606020202030204" pitchFamily="34" charset="0"/>
                        </a:rPr>
                        <a:t>0    0   1    1   0   1 ………0     1      0     0     1     1</a:t>
                      </a:r>
                      <a:endParaRPr lang="en-US" sz="1400" b="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48552691"/>
              </p:ext>
            </p:extLst>
          </p:nvPr>
        </p:nvGraphicFramePr>
        <p:xfrm>
          <a:off x="679813" y="1797679"/>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400" b="0" smtClean="0">
                          <a:solidFill>
                            <a:schemeClr val="tx1"/>
                          </a:solidFill>
                          <a:latin typeface="Arial Narrow" panose="020B0606020202030204" pitchFamily="34" charset="0"/>
                        </a:rPr>
                        <a:t>Before</a:t>
                      </a:r>
                      <a:r>
                        <a:rPr lang="en-US" sz="1400" b="0" baseline="0" smtClean="0">
                          <a:solidFill>
                            <a:schemeClr val="tx1"/>
                          </a:solidFill>
                          <a:latin typeface="Arial Narrow" panose="020B0606020202030204" pitchFamily="34" charset="0"/>
                        </a:rPr>
                        <a:t> </a:t>
                      </a:r>
                      <a:endParaRPr lang="en-US" sz="1400" b="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cxnSp>
        <p:nvCxnSpPr>
          <p:cNvPr id="11" name="Straight Arrow Connector 10"/>
          <p:cNvCxnSpPr>
            <a:stCxn id="7" idx="1"/>
          </p:cNvCxnSpPr>
          <p:nvPr/>
        </p:nvCxnSpPr>
        <p:spPr>
          <a:xfrm flipH="1">
            <a:off x="3727813" y="2051378"/>
            <a:ext cx="32639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997553" y="2047282"/>
            <a:ext cx="32639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4097410157"/>
              </p:ext>
            </p:extLst>
          </p:nvPr>
        </p:nvGraphicFramePr>
        <p:xfrm>
          <a:off x="4046583" y="2463597"/>
          <a:ext cx="3950970" cy="434340"/>
        </p:xfrm>
        <a:graphic>
          <a:graphicData uri="http://schemas.openxmlformats.org/drawingml/2006/table">
            <a:tbl>
              <a:tblPr firstRow="1" bandRow="1">
                <a:tableStyleId>{5C22544A-7EE6-4342-B048-85BDC9FD1C3A}</a:tableStyleId>
              </a:tblPr>
              <a:tblGrid>
                <a:gridCol w="3950970"/>
              </a:tblGrid>
              <a:tr h="434340">
                <a:tc>
                  <a:txBody>
                    <a:bodyPr/>
                    <a:lstStyle/>
                    <a:p>
                      <a:pPr algn="ctr"/>
                      <a:r>
                        <a:rPr lang="en-US" sz="1200" b="0" smtClean="0">
                          <a:solidFill>
                            <a:schemeClr val="tx1"/>
                          </a:solidFill>
                          <a:latin typeface="Arial Narrow" panose="020B0606020202030204" pitchFamily="34" charset="0"/>
                        </a:rPr>
                        <a:t> </a:t>
                      </a:r>
                      <a:r>
                        <a:rPr lang="en-US" sz="1400" b="0" smtClean="0">
                          <a:solidFill>
                            <a:schemeClr val="tx1"/>
                          </a:solidFill>
                          <a:latin typeface="Arial Narrow" panose="020B0606020202030204" pitchFamily="34" charset="0"/>
                        </a:rPr>
                        <a:t>0   0   1    1   0   1 ………0     1      0     0     1     1     </a:t>
                      </a:r>
                      <a:r>
                        <a:rPr lang="en-US" sz="1400" b="1" smtClean="0">
                          <a:solidFill>
                            <a:srgbClr val="FF0000"/>
                          </a:solidFill>
                          <a:latin typeface="Arial Narrow" panose="020B0606020202030204" pitchFamily="34" charset="0"/>
                        </a:rPr>
                        <a:t>0    0</a:t>
                      </a:r>
                      <a:endParaRPr lang="en-US" sz="1400" b="1">
                        <a:solidFill>
                          <a:srgbClr val="FF0000"/>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265224552"/>
              </p:ext>
            </p:extLst>
          </p:nvPr>
        </p:nvGraphicFramePr>
        <p:xfrm>
          <a:off x="664573" y="2435958"/>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400" b="0" smtClean="0">
                          <a:solidFill>
                            <a:schemeClr val="tx1"/>
                          </a:solidFill>
                          <a:latin typeface="Arial Narrow" panose="020B0606020202030204" pitchFamily="34" charset="0"/>
                        </a:rPr>
                        <a:t>After</a:t>
                      </a:r>
                      <a:endParaRPr lang="en-US" sz="1400" b="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128486516"/>
              </p:ext>
            </p:extLst>
          </p:nvPr>
        </p:nvGraphicFramePr>
        <p:xfrm>
          <a:off x="4046583" y="3549266"/>
          <a:ext cx="3943350" cy="434340"/>
        </p:xfrm>
        <a:graphic>
          <a:graphicData uri="http://schemas.openxmlformats.org/drawingml/2006/table">
            <a:tbl>
              <a:tblPr firstRow="1" bandRow="1">
                <a:tableStyleId>{5C22544A-7EE6-4342-B048-85BDC9FD1C3A}</a:tableStyleId>
              </a:tblPr>
              <a:tblGrid>
                <a:gridCol w="3943350"/>
              </a:tblGrid>
              <a:tr h="434340">
                <a:tc>
                  <a:txBody>
                    <a:bodyPr/>
                    <a:lstStyle/>
                    <a:p>
                      <a:pPr algn="ctr"/>
                      <a:r>
                        <a:rPr lang="en-US" sz="1400" b="0" smtClean="0">
                          <a:solidFill>
                            <a:schemeClr val="tx1"/>
                          </a:solidFill>
                          <a:latin typeface="Arial Narrow" panose="020B0606020202030204" pitchFamily="34" charset="0"/>
                        </a:rPr>
                        <a:t>1    0    0    0   1    1   0   1 ………0     1      0     </a:t>
                      </a:r>
                      <a:r>
                        <a:rPr lang="en-US" sz="1400" b="1" smtClean="0">
                          <a:solidFill>
                            <a:srgbClr val="FF0000"/>
                          </a:solidFill>
                          <a:latin typeface="Arial Narrow" panose="020B0606020202030204" pitchFamily="34" charset="0"/>
                        </a:rPr>
                        <a:t>0  </a:t>
                      </a:r>
                      <a:r>
                        <a:rPr lang="en-US" sz="1400" b="0" smtClean="0">
                          <a:solidFill>
                            <a:srgbClr val="FF0000"/>
                          </a:solidFill>
                          <a:latin typeface="Arial Narrow" panose="020B0606020202030204" pitchFamily="34" charset="0"/>
                        </a:rPr>
                        <a:t>   </a:t>
                      </a:r>
                      <a:r>
                        <a:rPr lang="en-US" sz="1400" b="1" smtClean="0">
                          <a:solidFill>
                            <a:srgbClr val="FF0000"/>
                          </a:solidFill>
                          <a:latin typeface="Arial Narrow" panose="020B0606020202030204" pitchFamily="34" charset="0"/>
                        </a:rPr>
                        <a:t>1     1</a:t>
                      </a:r>
                      <a:endParaRPr lang="en-US" sz="1400" b="1">
                        <a:solidFill>
                          <a:srgbClr val="FF0000"/>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960287725"/>
              </p:ext>
            </p:extLst>
          </p:nvPr>
        </p:nvGraphicFramePr>
        <p:xfrm>
          <a:off x="623933" y="3517464"/>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400" b="0" smtClean="0">
                          <a:solidFill>
                            <a:schemeClr val="tx1"/>
                          </a:solidFill>
                          <a:latin typeface="Arial Narrow" panose="020B0606020202030204" pitchFamily="34" charset="0"/>
                        </a:rPr>
                        <a:t>Before</a:t>
                      </a:r>
                      <a:r>
                        <a:rPr lang="en-US" sz="1400" b="0" baseline="0" smtClean="0">
                          <a:solidFill>
                            <a:schemeClr val="tx1"/>
                          </a:solidFill>
                          <a:latin typeface="Arial Narrow" panose="020B0606020202030204" pitchFamily="34" charset="0"/>
                        </a:rPr>
                        <a:t> </a:t>
                      </a:r>
                      <a:endParaRPr lang="en-US" sz="1400" b="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cxnSp>
        <p:nvCxnSpPr>
          <p:cNvPr id="17" name="Straight Arrow Connector 16"/>
          <p:cNvCxnSpPr/>
          <p:nvPr/>
        </p:nvCxnSpPr>
        <p:spPr>
          <a:xfrm>
            <a:off x="3717653" y="3766436"/>
            <a:ext cx="33655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000093" y="3766436"/>
            <a:ext cx="3162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3242475278"/>
              </p:ext>
            </p:extLst>
          </p:nvPr>
        </p:nvGraphicFramePr>
        <p:xfrm>
          <a:off x="4038963" y="4178655"/>
          <a:ext cx="3950970" cy="434340"/>
        </p:xfrm>
        <a:graphic>
          <a:graphicData uri="http://schemas.openxmlformats.org/drawingml/2006/table">
            <a:tbl>
              <a:tblPr firstRow="1" bandRow="1">
                <a:tableStyleId>{5C22544A-7EE6-4342-B048-85BDC9FD1C3A}</a:tableStyleId>
              </a:tblPr>
              <a:tblGrid>
                <a:gridCol w="3950970"/>
              </a:tblGrid>
              <a:tr h="4343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smtClean="0">
                          <a:solidFill>
                            <a:schemeClr val="tx1"/>
                          </a:solidFill>
                          <a:latin typeface="Arial Narrow" panose="020B0606020202030204" pitchFamily="34" charset="0"/>
                        </a:rPr>
                        <a:t> </a:t>
                      </a:r>
                      <a:r>
                        <a:rPr lang="en-US" sz="1400" b="1" smtClean="0">
                          <a:solidFill>
                            <a:srgbClr val="FF0000"/>
                          </a:solidFill>
                          <a:latin typeface="Arial Narrow" panose="020B0606020202030204" pitchFamily="34" charset="0"/>
                        </a:rPr>
                        <a:t>0</a:t>
                      </a:r>
                      <a:r>
                        <a:rPr lang="en-US" sz="1400" b="1" baseline="0" smtClean="0">
                          <a:solidFill>
                            <a:srgbClr val="FF0000"/>
                          </a:solidFill>
                          <a:latin typeface="Arial Narrow" panose="020B0606020202030204" pitchFamily="34" charset="0"/>
                        </a:rPr>
                        <a:t>    0    0   </a:t>
                      </a:r>
                      <a:r>
                        <a:rPr lang="en-US" sz="1400" b="0" smtClean="0">
                          <a:solidFill>
                            <a:schemeClr val="tx1"/>
                          </a:solidFill>
                          <a:latin typeface="Arial Narrow" panose="020B0606020202030204" pitchFamily="34" charset="0"/>
                        </a:rPr>
                        <a:t>1   0    0     0    1    1    0    1 ………0       1     0</a:t>
                      </a:r>
                      <a:endParaRPr lang="en-US" sz="1400" b="1">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554227193"/>
              </p:ext>
            </p:extLst>
          </p:nvPr>
        </p:nvGraphicFramePr>
        <p:xfrm>
          <a:off x="608693" y="4155743"/>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400" b="0" smtClean="0">
                          <a:solidFill>
                            <a:schemeClr val="tx1"/>
                          </a:solidFill>
                          <a:latin typeface="Arial Narrow" panose="020B0606020202030204" pitchFamily="34" charset="0"/>
                        </a:rPr>
                        <a:t>After</a:t>
                      </a:r>
                      <a:endParaRPr lang="en-US" sz="1400" b="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21" name="Title 1"/>
          <p:cNvSpPr txBox="1">
            <a:spLocks/>
          </p:cNvSpPr>
          <p:nvPr/>
        </p:nvSpPr>
        <p:spPr>
          <a:xfrm>
            <a:off x="418193" y="1076245"/>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Left Shift</a:t>
            </a:r>
            <a:endParaRPr lang="en-US" sz="1400" b="1"/>
          </a:p>
        </p:txBody>
      </p:sp>
      <p:sp>
        <p:nvSpPr>
          <p:cNvPr id="22" name="Title 1"/>
          <p:cNvSpPr txBox="1">
            <a:spLocks/>
          </p:cNvSpPr>
          <p:nvPr/>
        </p:nvSpPr>
        <p:spPr>
          <a:xfrm>
            <a:off x="418193" y="2907292"/>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Right Shift</a:t>
            </a:r>
            <a:endParaRPr lang="en-US" sz="1400" b="1"/>
          </a:p>
        </p:txBody>
      </p:sp>
      <p:sp>
        <p:nvSpPr>
          <p:cNvPr id="23" name="Title 1"/>
          <p:cNvSpPr txBox="1">
            <a:spLocks/>
          </p:cNvSpPr>
          <p:nvPr/>
        </p:nvSpPr>
        <p:spPr>
          <a:xfrm>
            <a:off x="606153" y="3154894"/>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smtClean="0">
                <a:latin typeface="Arial Narrow" panose="020B0606020202030204" pitchFamily="34" charset="0"/>
              </a:rPr>
              <a:t>Example: Right shift 3 positions</a:t>
            </a:r>
            <a:endParaRPr lang="en-US" sz="1400">
              <a:latin typeface="Arial Narrow" panose="020B0606020202030204" pitchFamily="34" charset="0"/>
            </a:endParaRPr>
          </a:p>
        </p:txBody>
      </p:sp>
      <p:sp>
        <p:nvSpPr>
          <p:cNvPr id="24" name="Title 1"/>
          <p:cNvSpPr txBox="1">
            <a:spLocks/>
          </p:cNvSpPr>
          <p:nvPr/>
        </p:nvSpPr>
        <p:spPr>
          <a:xfrm>
            <a:off x="608693" y="1372618"/>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smtClean="0">
                <a:latin typeface="Arial Narrow" panose="020B0606020202030204" pitchFamily="34" charset="0"/>
              </a:rPr>
              <a:t>Example: Left shift 2 positions</a:t>
            </a:r>
            <a:endParaRPr lang="en-US" sz="1400">
              <a:latin typeface="Arial Narrow" panose="020B0606020202030204" pitchFamily="34" charset="0"/>
            </a:endParaRPr>
          </a:p>
        </p:txBody>
      </p:sp>
      <p:sp>
        <p:nvSpPr>
          <p:cNvPr id="25" name="Text Box 41"/>
          <p:cNvSpPr txBox="1">
            <a:spLocks noChangeArrowheads="1"/>
          </p:cNvSpPr>
          <p:nvPr/>
        </p:nvSpPr>
        <p:spPr bwMode="auto">
          <a:xfrm>
            <a:off x="4408570" y="6330315"/>
            <a:ext cx="452048" cy="2154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400" b="1" smtClean="0">
                <a:solidFill>
                  <a:srgbClr val="000000"/>
                </a:solidFill>
                <a:latin typeface="Arial Narrow" panose="020B0606020202030204" pitchFamily="34" charset="0"/>
                <a:ea typeface="맑은 고딕" panose="020B0503020000020004" pitchFamily="50" charset="-127"/>
              </a:rPr>
              <a:t>13 </a:t>
            </a:r>
            <a:r>
              <a:rPr lang="en-US" altLang="ko-KR" sz="1400" b="1">
                <a:solidFill>
                  <a:srgbClr val="000000"/>
                </a:solidFill>
                <a:latin typeface="Arial Narrow" panose="020B0606020202030204" pitchFamily="34" charset="0"/>
                <a:ea typeface="맑은 고딕" panose="020B0503020000020004" pitchFamily="50" charset="-127"/>
              </a:rPr>
              <a:t>/ </a:t>
            </a:r>
            <a:r>
              <a:rPr lang="en-US" altLang="ko-KR" sz="1400" b="1" smtClean="0">
                <a:solidFill>
                  <a:srgbClr val="000000"/>
                </a:solidFill>
                <a:latin typeface="Arial Narrow" panose="020B0606020202030204" pitchFamily="34" charset="0"/>
                <a:ea typeface="맑은 고딕" panose="020B0503020000020004" pitchFamily="50" charset="-127"/>
              </a:rPr>
              <a:t>14</a:t>
            </a:r>
            <a:endParaRPr lang="en-US" altLang="ko-KR" sz="1400" b="1">
              <a:solidFill>
                <a:srgbClr val="000000"/>
              </a:solidFill>
              <a:latin typeface="Arial Narrow" panose="020B0606020202030204" pitchFamily="34" charset="0"/>
              <a:ea typeface="맑은 고딕" panose="020B0503020000020004" pitchFamily="50" charset="-127"/>
            </a:endParaRPr>
          </a:p>
        </p:txBody>
      </p:sp>
      <p:sp>
        <p:nvSpPr>
          <p:cNvPr id="26" name="Action Button: Forward or Next 25">
            <a:hlinkClick r:id="rId2" action="ppaction://hlinksldjump" highlightClick="1"/>
          </p:cNvPr>
          <p:cNvSpPr/>
          <p:nvPr/>
        </p:nvSpPr>
        <p:spPr bwMode="auto">
          <a:xfrm>
            <a:off x="608693" y="6385447"/>
            <a:ext cx="215271" cy="307777"/>
          </a:xfrm>
          <a:prstGeom prst="actionButtonForwardNex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400" b="1" i="0" u="none" strike="noStrike" cap="none" normalizeH="0" baseline="0" smtClean="0">
              <a:ln>
                <a:noFill/>
              </a:ln>
              <a:solidFill>
                <a:schemeClr val="tx1"/>
              </a:solidFill>
              <a:effectLst/>
              <a:latin typeface="Arial" charset="0"/>
              <a:ea typeface="돋움" pitchFamily="50" charset="-127"/>
            </a:endParaRPr>
          </a:p>
        </p:txBody>
      </p:sp>
      <p:sp>
        <p:nvSpPr>
          <p:cNvPr id="2" name="TextBox 1"/>
          <p:cNvSpPr txBox="1"/>
          <p:nvPr/>
        </p:nvSpPr>
        <p:spPr>
          <a:xfrm>
            <a:off x="1836420" y="1834208"/>
            <a:ext cx="1713593" cy="307777"/>
          </a:xfrm>
          <a:prstGeom prst="rect">
            <a:avLst/>
          </a:prstGeom>
          <a:noFill/>
        </p:spPr>
        <p:txBody>
          <a:bodyPr wrap="square" rtlCol="0">
            <a:spAutoFit/>
          </a:bodyPr>
          <a:lstStyle/>
          <a:p>
            <a:r>
              <a:rPr lang="en-GB" sz="1400" smtClean="0">
                <a:latin typeface="Arial Narrow" panose="020B0606020202030204" pitchFamily="34" charset="0"/>
              </a:rPr>
              <a:t>10001101…010011</a:t>
            </a:r>
            <a:endParaRPr lang="en-US" sz="1400">
              <a:latin typeface="Arial Narrow" panose="020B0606020202030204" pitchFamily="34" charset="0"/>
            </a:endParaRPr>
          </a:p>
        </p:txBody>
      </p:sp>
      <p:sp>
        <p:nvSpPr>
          <p:cNvPr id="27" name="TextBox 26"/>
          <p:cNvSpPr txBox="1"/>
          <p:nvPr/>
        </p:nvSpPr>
        <p:spPr>
          <a:xfrm>
            <a:off x="1836420" y="2494551"/>
            <a:ext cx="1713593" cy="307777"/>
          </a:xfrm>
          <a:prstGeom prst="rect">
            <a:avLst/>
          </a:prstGeom>
          <a:noFill/>
        </p:spPr>
        <p:txBody>
          <a:bodyPr wrap="square" rtlCol="0">
            <a:spAutoFit/>
          </a:bodyPr>
          <a:lstStyle/>
          <a:p>
            <a:r>
              <a:rPr lang="en-GB" sz="1400" smtClean="0">
                <a:latin typeface="Arial Narrow" panose="020B0606020202030204" pitchFamily="34" charset="0"/>
              </a:rPr>
              <a:t>001101…01001100</a:t>
            </a:r>
            <a:endParaRPr lang="en-US" sz="1400">
              <a:latin typeface="Arial Narrow" panose="020B0606020202030204" pitchFamily="34" charset="0"/>
            </a:endParaRPr>
          </a:p>
        </p:txBody>
      </p:sp>
      <p:sp>
        <p:nvSpPr>
          <p:cNvPr id="28" name="TextBox 27"/>
          <p:cNvSpPr txBox="1"/>
          <p:nvPr/>
        </p:nvSpPr>
        <p:spPr>
          <a:xfrm>
            <a:off x="1826260" y="3612547"/>
            <a:ext cx="1713593" cy="307777"/>
          </a:xfrm>
          <a:prstGeom prst="rect">
            <a:avLst/>
          </a:prstGeom>
          <a:noFill/>
        </p:spPr>
        <p:txBody>
          <a:bodyPr wrap="square" rtlCol="0">
            <a:spAutoFit/>
          </a:bodyPr>
          <a:lstStyle/>
          <a:p>
            <a:r>
              <a:rPr lang="en-GB" sz="1400" smtClean="0">
                <a:latin typeface="Arial Narrow" panose="020B0606020202030204" pitchFamily="34" charset="0"/>
              </a:rPr>
              <a:t>10001101…010011</a:t>
            </a:r>
            <a:endParaRPr lang="en-US" sz="1400">
              <a:latin typeface="Arial Narrow" panose="020B0606020202030204" pitchFamily="34" charset="0"/>
            </a:endParaRPr>
          </a:p>
        </p:txBody>
      </p:sp>
      <p:sp>
        <p:nvSpPr>
          <p:cNvPr id="29" name="TextBox 28"/>
          <p:cNvSpPr txBox="1"/>
          <p:nvPr/>
        </p:nvSpPr>
        <p:spPr>
          <a:xfrm>
            <a:off x="1836420" y="4265437"/>
            <a:ext cx="1713593" cy="307777"/>
          </a:xfrm>
          <a:prstGeom prst="rect">
            <a:avLst/>
          </a:prstGeom>
          <a:noFill/>
        </p:spPr>
        <p:txBody>
          <a:bodyPr wrap="square" rtlCol="0">
            <a:spAutoFit/>
          </a:bodyPr>
          <a:lstStyle/>
          <a:p>
            <a:r>
              <a:rPr lang="en-GB" sz="1400" smtClean="0">
                <a:latin typeface="Arial Narrow" panose="020B0606020202030204" pitchFamily="34" charset="0"/>
              </a:rPr>
              <a:t>00010001101…010</a:t>
            </a:r>
            <a:endParaRPr lang="en-US" sz="1400">
              <a:latin typeface="Arial Narrow" panose="020B0606020202030204" pitchFamily="34" charset="0"/>
            </a:endParaRPr>
          </a:p>
        </p:txBody>
      </p:sp>
    </p:spTree>
    <p:extLst>
      <p:ext uri="{BB962C8B-B14F-4D97-AF65-F5344CB8AC3E}">
        <p14:creationId xmlns:p14="http://schemas.microsoft.com/office/powerpoint/2010/main" val="3521975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III</a:t>
            </a:r>
            <a:r>
              <a:rPr lang="en-US" altLang="ko-KR" sz="2000" b="1">
                <a:solidFill>
                  <a:schemeClr val="tx1"/>
                </a:solidFill>
                <a:latin typeface="Arial Narrow" pitchFamily="34" charset="0"/>
                <a:ea typeface="LG스마트체 Regular" panose="020B0600000101010101" pitchFamily="50" charset="-127"/>
                <a:cs typeface="Arial" pitchFamily="34" charset="0"/>
              </a:rPr>
              <a:t>. </a:t>
            </a:r>
            <a:r>
              <a:rPr lang="en-GB" sz="2000" b="1">
                <a:latin typeface="Arial Narrow" panose="020B0606020202030204" pitchFamily="34" charset="0"/>
                <a:ea typeface="Cambria" panose="02040503050406030204" pitchFamily="18" charset="0"/>
              </a:rPr>
              <a:t>Information Units and Logical </a:t>
            </a:r>
            <a:r>
              <a:rPr lang="en-US" sz="2000" b="1">
                <a:solidFill>
                  <a:schemeClr val="tx1"/>
                </a:solidFill>
                <a:latin typeface="Arial Narrow" panose="020B0606020202030204" pitchFamily="34" charset="0"/>
                <a:ea typeface="Cambria" panose="02040503050406030204" pitchFamily="18" charset="0"/>
              </a:rPr>
              <a:t>- </a:t>
            </a:r>
            <a:r>
              <a:rPr lang="en-US" sz="2000" b="1" smtClean="0">
                <a:latin typeface="Arial Narrow" panose="020B0606020202030204" pitchFamily="34" charset="0"/>
              </a:rPr>
              <a:t>Logical instructions</a:t>
            </a:r>
            <a:endParaRPr lang="en-US" sz="2000" b="1"/>
          </a:p>
        </p:txBody>
      </p:sp>
      <p:sp>
        <p:nvSpPr>
          <p:cNvPr id="25" name="Rectangle 24"/>
          <p:cNvSpPr/>
          <p:nvPr/>
        </p:nvSpPr>
        <p:spPr>
          <a:xfrm>
            <a:off x="556537" y="3268573"/>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01813" y="3268573"/>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01813" y="1016081"/>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56537" y="1065297"/>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Table 28"/>
          <p:cNvGraphicFramePr>
            <a:graphicFrameLocks noGrp="1"/>
          </p:cNvGraphicFramePr>
          <p:nvPr>
            <p:extLst>
              <p:ext uri="{D42A27DB-BD31-4B8C-83A1-F6EECF244321}">
                <p14:modId xmlns:p14="http://schemas.microsoft.com/office/powerpoint/2010/main" val="1673444434"/>
              </p:ext>
            </p:extLst>
          </p:nvPr>
        </p:nvGraphicFramePr>
        <p:xfrm>
          <a:off x="879234" y="1588102"/>
          <a:ext cx="1065895" cy="754380"/>
        </p:xfrm>
        <a:graphic>
          <a:graphicData uri="http://schemas.openxmlformats.org/drawingml/2006/table">
            <a:tbl>
              <a:tblPr firstRow="1" bandRow="1">
                <a:tableStyleId>{2D5ABB26-0587-4C30-8999-92F81FD0307C}</a:tableStyleId>
              </a:tblPr>
              <a:tblGrid>
                <a:gridCol w="459623"/>
                <a:gridCol w="606272"/>
              </a:tblGrid>
              <a:tr h="237529">
                <a:tc>
                  <a:txBody>
                    <a:bodyPr/>
                    <a:lstStyle/>
                    <a:p>
                      <a:pPr algn="ctr"/>
                      <a:r>
                        <a:rPr lang="en-US" sz="1200" smtClean="0">
                          <a:latin typeface="Arial Narrow" panose="020B0606020202030204" pitchFamily="34" charset="0"/>
                        </a:rPr>
                        <a:t>A</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smtClean="0">
                          <a:latin typeface="Arial Narrow" panose="020B0606020202030204" pitchFamily="34" charset="0"/>
                        </a:rPr>
                        <a:t>NOT A</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37529">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7529">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30" name="TextBox 29"/>
          <p:cNvSpPr txBox="1"/>
          <p:nvPr/>
        </p:nvSpPr>
        <p:spPr>
          <a:xfrm>
            <a:off x="2343239" y="1800979"/>
            <a:ext cx="1312098" cy="461665"/>
          </a:xfrm>
          <a:prstGeom prst="rect">
            <a:avLst/>
          </a:prstGeom>
          <a:noFill/>
        </p:spPr>
        <p:txBody>
          <a:bodyPr wrap="square" rtlCol="0">
            <a:spAutoFit/>
          </a:bodyPr>
          <a:lstStyle/>
          <a:p>
            <a:r>
              <a:rPr lang="vi-VN" sz="1200">
                <a:latin typeface="Arial Narrow" panose="020B0606020202030204" pitchFamily="34" charset="0"/>
                <a:ea typeface="+mj-ea"/>
                <a:cs typeface="+mj-cs"/>
              </a:rPr>
              <a:t>NOT</a:t>
            </a:r>
            <a:r>
              <a:rPr lang="en-US" sz="1200">
                <a:latin typeface="Arial Narrow" panose="020B0606020202030204" pitchFamily="34" charset="0"/>
                <a:ea typeface="+mj-ea"/>
                <a:cs typeface="+mj-cs"/>
              </a:rPr>
              <a:t>(</a:t>
            </a:r>
            <a:r>
              <a:rPr lang="vi-VN" sz="1200">
                <a:latin typeface="Arial Narrow" panose="020B0606020202030204" pitchFamily="34" charset="0"/>
                <a:ea typeface="+mj-ea"/>
                <a:cs typeface="+mj-cs"/>
              </a:rPr>
              <a:t>0111</a:t>
            </a:r>
            <a:r>
              <a:rPr lang="en-US" sz="1200">
                <a:latin typeface="Arial Narrow" panose="020B0606020202030204" pitchFamily="34" charset="0"/>
                <a:ea typeface="+mj-ea"/>
                <a:cs typeface="+mj-cs"/>
              </a:rPr>
              <a:t>)</a:t>
            </a:r>
            <a:r>
              <a:rPr lang="vi-VN" sz="1200">
                <a:latin typeface="Arial Narrow" panose="020B0606020202030204" pitchFamily="34" charset="0"/>
                <a:ea typeface="+mj-ea"/>
                <a:cs typeface="+mj-cs"/>
              </a:rPr>
              <a:t> </a:t>
            </a:r>
            <a:endParaRPr lang="en-US" sz="1200">
              <a:latin typeface="Arial Narrow" panose="020B0606020202030204" pitchFamily="34" charset="0"/>
              <a:ea typeface="+mj-ea"/>
              <a:cs typeface="+mj-cs"/>
            </a:endParaRPr>
          </a:p>
          <a:p>
            <a:r>
              <a:rPr lang="en-US" sz="1200">
                <a:latin typeface="Arial Narrow" panose="020B0606020202030204" pitchFamily="34" charset="0"/>
                <a:ea typeface="+mj-ea"/>
                <a:cs typeface="+mj-cs"/>
              </a:rPr>
              <a:t>     </a:t>
            </a:r>
            <a:r>
              <a:rPr lang="vi-VN" sz="1200">
                <a:latin typeface="Arial Narrow" panose="020B0606020202030204" pitchFamily="34" charset="0"/>
                <a:ea typeface="+mj-ea"/>
                <a:cs typeface="+mj-cs"/>
              </a:rPr>
              <a:t>= 1000 </a:t>
            </a:r>
            <a:endParaRPr lang="en-US" sz="1200">
              <a:latin typeface="Arial Narrow" panose="020B0606020202030204" pitchFamily="34" charset="0"/>
              <a:ea typeface="+mj-ea"/>
              <a:cs typeface="+mj-cs"/>
            </a:endParaRPr>
          </a:p>
        </p:txBody>
      </p:sp>
      <p:sp>
        <p:nvSpPr>
          <p:cNvPr id="31" name="TextBox 30"/>
          <p:cNvSpPr txBox="1"/>
          <p:nvPr/>
        </p:nvSpPr>
        <p:spPr>
          <a:xfrm>
            <a:off x="297427" y="723269"/>
            <a:ext cx="2788488" cy="276999"/>
          </a:xfrm>
          <a:prstGeom prst="rect">
            <a:avLst/>
          </a:prstGeom>
          <a:noFill/>
        </p:spPr>
        <p:txBody>
          <a:bodyPr wrap="square" rtlCol="0">
            <a:spAutoFit/>
          </a:bodyPr>
          <a:lstStyle/>
          <a:p>
            <a:r>
              <a:rPr lang="en-US" sz="1200" b="1" smtClean="0">
                <a:latin typeface="Arial Narrow" panose="020B0606020202030204" pitchFamily="34" charset="0"/>
              </a:rPr>
              <a:t>1.</a:t>
            </a:r>
            <a:r>
              <a:rPr lang="en-US" sz="1200" b="1">
                <a:latin typeface="Arial Narrow" panose="020B0606020202030204" pitchFamily="34" charset="0"/>
              </a:rPr>
              <a:t> NOT</a:t>
            </a:r>
          </a:p>
        </p:txBody>
      </p:sp>
      <p:graphicFrame>
        <p:nvGraphicFramePr>
          <p:cNvPr id="32" name="Table 31"/>
          <p:cNvGraphicFramePr>
            <a:graphicFrameLocks noGrp="1"/>
          </p:cNvGraphicFramePr>
          <p:nvPr>
            <p:extLst>
              <p:ext uri="{D42A27DB-BD31-4B8C-83A1-F6EECF244321}">
                <p14:modId xmlns:p14="http://schemas.microsoft.com/office/powerpoint/2010/main" val="212472902"/>
              </p:ext>
            </p:extLst>
          </p:nvPr>
        </p:nvGraphicFramePr>
        <p:xfrm>
          <a:off x="852735" y="3650357"/>
          <a:ext cx="1374139" cy="1257300"/>
        </p:xfrm>
        <a:graphic>
          <a:graphicData uri="http://schemas.openxmlformats.org/drawingml/2006/table">
            <a:tbl>
              <a:tblPr firstRow="1" bandRow="1">
                <a:tableStyleId>{2D5ABB26-0587-4C30-8999-92F81FD0307C}</a:tableStyleId>
              </a:tblPr>
              <a:tblGrid>
                <a:gridCol w="436879"/>
                <a:gridCol w="426720"/>
                <a:gridCol w="510540"/>
              </a:tblGrid>
              <a:tr h="235504">
                <a:tc>
                  <a:txBody>
                    <a:bodyPr/>
                    <a:lstStyle/>
                    <a:p>
                      <a:pPr algn="ctr"/>
                      <a:r>
                        <a:rPr lang="en-US" sz="1200" smtClean="0">
                          <a:latin typeface="Arial Narrow" panose="020B0606020202030204" pitchFamily="34" charset="0"/>
                        </a:rPr>
                        <a:t>A</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smtClean="0">
                          <a:latin typeface="Arial Narrow" panose="020B0606020202030204" pitchFamily="34" charset="0"/>
                        </a:rPr>
                        <a:t>B</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smtClean="0">
                          <a:latin typeface="Arial Narrow" panose="020B0606020202030204" pitchFamily="34" charset="0"/>
                        </a:rPr>
                        <a:t>A&amp;B</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35504">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5504">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00017">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5504">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33" name="TextBox 32"/>
          <p:cNvSpPr txBox="1"/>
          <p:nvPr/>
        </p:nvSpPr>
        <p:spPr>
          <a:xfrm>
            <a:off x="267595" y="2923300"/>
            <a:ext cx="2788488" cy="276999"/>
          </a:xfrm>
          <a:prstGeom prst="rect">
            <a:avLst/>
          </a:prstGeom>
          <a:noFill/>
        </p:spPr>
        <p:txBody>
          <a:bodyPr wrap="square" rtlCol="0">
            <a:spAutoFit/>
          </a:bodyPr>
          <a:lstStyle/>
          <a:p>
            <a:r>
              <a:rPr lang="en-US" sz="1200" b="1" smtClean="0">
                <a:latin typeface="Arial Narrow" panose="020B0606020202030204" pitchFamily="34" charset="0"/>
              </a:rPr>
              <a:t>3. AND</a:t>
            </a:r>
            <a:endParaRPr lang="en-US" sz="1200" b="1">
              <a:latin typeface="Arial Narrow" panose="020B0606020202030204" pitchFamily="34" charset="0"/>
            </a:endParaRPr>
          </a:p>
        </p:txBody>
      </p:sp>
      <p:sp>
        <p:nvSpPr>
          <p:cNvPr id="34" name="Content Placeholder 2"/>
          <p:cNvSpPr txBox="1">
            <a:spLocks/>
          </p:cNvSpPr>
          <p:nvPr/>
        </p:nvSpPr>
        <p:spPr>
          <a:xfrm>
            <a:off x="2307218" y="4037926"/>
            <a:ext cx="1343228" cy="679565"/>
          </a:xfrm>
          <a:prstGeom prst="rect">
            <a:avLst/>
          </a:prstGeom>
        </p:spPr>
        <p:txBody>
          <a:bodyPr>
            <a:no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marL="0" indent="0" eaLnBrk="1" latinLnBrk="0" hangingPunct="1">
              <a:spcBef>
                <a:spcPts val="0"/>
              </a:spcBef>
              <a:buFontTx/>
              <a:buNone/>
            </a:pPr>
            <a:r>
              <a:rPr lang="en-US" sz="1200" kern="0" smtClean="0">
                <a:latin typeface="Arial Narrow" panose="020B0606020202030204" pitchFamily="34" charset="0"/>
              </a:rPr>
              <a:t>           </a:t>
            </a:r>
            <a:r>
              <a:rPr lang="vi-VN" sz="1200" smtClean="0">
                <a:latin typeface="Arial Narrow" panose="020B0606020202030204" pitchFamily="34" charset="0"/>
                <a:ea typeface="+mj-ea"/>
                <a:cs typeface="+mj-cs"/>
              </a:rPr>
              <a:t>0110</a:t>
            </a:r>
            <a:endParaRPr lang="en-US" sz="1200">
              <a:latin typeface="Arial Narrow" panose="020B0606020202030204" pitchFamily="34" charset="0"/>
              <a:ea typeface="+mj-ea"/>
              <a:cs typeface="+mj-cs"/>
            </a:endParaRPr>
          </a:p>
          <a:p>
            <a:pPr marL="0" indent="0" eaLnBrk="1" latinLnBrk="0" hangingPunct="1">
              <a:spcBef>
                <a:spcPts val="0"/>
              </a:spcBef>
              <a:buFontTx/>
              <a:buNone/>
            </a:pPr>
            <a:r>
              <a:rPr lang="en-GB" sz="1200">
                <a:latin typeface="Arial Narrow" panose="020B0606020202030204" pitchFamily="34" charset="0"/>
                <a:ea typeface="+mj-ea"/>
                <a:cs typeface="+mj-cs"/>
              </a:rPr>
              <a:t>           </a:t>
            </a:r>
            <a:r>
              <a:rPr lang="vi-VN" sz="1200">
                <a:latin typeface="Arial Narrow" panose="020B0606020202030204" pitchFamily="34" charset="0"/>
                <a:ea typeface="+mj-ea"/>
                <a:cs typeface="+mj-cs"/>
              </a:rPr>
              <a:t>1101 </a:t>
            </a:r>
            <a:endParaRPr lang="en-US" sz="1200">
              <a:latin typeface="Arial Narrow" panose="020B0606020202030204" pitchFamily="34" charset="0"/>
              <a:ea typeface="+mj-ea"/>
              <a:cs typeface="+mj-cs"/>
            </a:endParaRPr>
          </a:p>
          <a:p>
            <a:pPr marL="0" indent="0" eaLnBrk="1" latinLnBrk="0" hangingPunct="1">
              <a:spcBef>
                <a:spcPts val="0"/>
              </a:spcBef>
              <a:buFontTx/>
              <a:buNone/>
            </a:pPr>
            <a:r>
              <a:rPr lang="en-US" sz="1200">
                <a:latin typeface="Arial Narrow" panose="020B0606020202030204" pitchFamily="34" charset="0"/>
                <a:ea typeface="+mj-ea"/>
                <a:cs typeface="+mj-cs"/>
              </a:rPr>
              <a:t>        </a:t>
            </a:r>
            <a:r>
              <a:rPr lang="vi-VN" sz="1200" smtClean="0">
                <a:latin typeface="Arial Narrow" panose="020B0606020202030204" pitchFamily="34" charset="0"/>
                <a:ea typeface="+mj-ea"/>
                <a:cs typeface="+mj-cs"/>
              </a:rPr>
              <a:t>= </a:t>
            </a:r>
            <a:r>
              <a:rPr lang="vi-VN" sz="1200">
                <a:latin typeface="Arial Narrow" panose="020B0606020202030204" pitchFamily="34" charset="0"/>
                <a:ea typeface="+mj-ea"/>
                <a:cs typeface="+mj-cs"/>
              </a:rPr>
              <a:t>0100</a:t>
            </a:r>
            <a:endParaRPr lang="en-US" sz="1200">
              <a:latin typeface="Arial Narrow" panose="020B0606020202030204" pitchFamily="34" charset="0"/>
              <a:ea typeface="+mj-ea"/>
              <a:cs typeface="+mj-cs"/>
            </a:endParaRPr>
          </a:p>
        </p:txBody>
      </p:sp>
      <p:graphicFrame>
        <p:nvGraphicFramePr>
          <p:cNvPr id="35" name="Table 34"/>
          <p:cNvGraphicFramePr>
            <a:graphicFrameLocks noGrp="1"/>
          </p:cNvGraphicFramePr>
          <p:nvPr>
            <p:extLst>
              <p:ext uri="{D42A27DB-BD31-4B8C-83A1-F6EECF244321}">
                <p14:modId xmlns:p14="http://schemas.microsoft.com/office/powerpoint/2010/main" val="3658299013"/>
              </p:ext>
            </p:extLst>
          </p:nvPr>
        </p:nvGraphicFramePr>
        <p:xfrm>
          <a:off x="5188039" y="1493036"/>
          <a:ext cx="1492256" cy="1181100"/>
        </p:xfrm>
        <a:graphic>
          <a:graphicData uri="http://schemas.openxmlformats.org/drawingml/2006/table">
            <a:tbl>
              <a:tblPr firstRow="1" bandRow="1">
                <a:tableStyleId>{2D5ABB26-0587-4C30-8999-92F81FD0307C}</a:tableStyleId>
              </a:tblPr>
              <a:tblGrid>
                <a:gridCol w="443736"/>
                <a:gridCol w="515100"/>
                <a:gridCol w="533420"/>
              </a:tblGrid>
              <a:tr h="225220">
                <a:tc>
                  <a:txBody>
                    <a:bodyPr/>
                    <a:lstStyle/>
                    <a:p>
                      <a:pPr algn="ctr"/>
                      <a:r>
                        <a:rPr lang="en-US" sz="1100" smtClean="0">
                          <a:latin typeface="Arial Narrow" panose="020B0606020202030204" pitchFamily="34" charset="0"/>
                        </a:rPr>
                        <a:t>A</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smtClean="0">
                          <a:latin typeface="Arial Narrow" panose="020B0606020202030204" pitchFamily="34" charset="0"/>
                        </a:rPr>
                        <a:t>B</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smtClean="0">
                          <a:latin typeface="Arial Narrow" panose="020B0606020202030204" pitchFamily="34" charset="0"/>
                        </a:rPr>
                        <a:t>A or B</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25220">
                <a:tc>
                  <a:txBody>
                    <a:bodyPr/>
                    <a:lstStyle/>
                    <a:p>
                      <a:pPr algn="ctr"/>
                      <a:r>
                        <a:rPr lang="en-US" sz="1100" smtClean="0">
                          <a:latin typeface="Arial Narrow" panose="020B0606020202030204" pitchFamily="34" charset="0"/>
                        </a:rPr>
                        <a:t>0</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smtClean="0">
                          <a:latin typeface="Arial Narrow" panose="020B0606020202030204" pitchFamily="34" charset="0"/>
                        </a:rPr>
                        <a:t>0</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smtClean="0">
                          <a:latin typeface="Arial Narrow" panose="020B0606020202030204" pitchFamily="34" charset="0"/>
                        </a:rPr>
                        <a:t>0</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5220">
                <a:tc>
                  <a:txBody>
                    <a:bodyPr/>
                    <a:lstStyle/>
                    <a:p>
                      <a:pPr algn="ctr"/>
                      <a:r>
                        <a:rPr lang="en-US" sz="1100" smtClean="0">
                          <a:latin typeface="Arial Narrow" panose="020B0606020202030204" pitchFamily="34" charset="0"/>
                        </a:rPr>
                        <a:t>0</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smtClean="0">
                          <a:latin typeface="Arial Narrow" panose="020B0606020202030204" pitchFamily="34" charset="0"/>
                        </a:rPr>
                        <a:t>1</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smtClean="0">
                          <a:latin typeface="Arial Narrow" panose="020B0606020202030204" pitchFamily="34" charset="0"/>
                        </a:rPr>
                        <a:t>1</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5220">
                <a:tc>
                  <a:txBody>
                    <a:bodyPr/>
                    <a:lstStyle/>
                    <a:p>
                      <a:pPr algn="ctr"/>
                      <a:r>
                        <a:rPr lang="en-US" sz="1100" smtClean="0">
                          <a:latin typeface="Arial Narrow" panose="020B0606020202030204" pitchFamily="34" charset="0"/>
                        </a:rPr>
                        <a:t>1</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smtClean="0">
                          <a:latin typeface="Arial Narrow" panose="020B0606020202030204" pitchFamily="34" charset="0"/>
                        </a:rPr>
                        <a:t>0</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smtClean="0">
                          <a:latin typeface="Arial Narrow" panose="020B0606020202030204" pitchFamily="34" charset="0"/>
                        </a:rPr>
                        <a:t>1</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5220">
                <a:tc>
                  <a:txBody>
                    <a:bodyPr/>
                    <a:lstStyle/>
                    <a:p>
                      <a:pPr algn="ctr"/>
                      <a:r>
                        <a:rPr lang="en-US" sz="1100" smtClean="0">
                          <a:latin typeface="Arial Narrow" panose="020B0606020202030204" pitchFamily="34" charset="0"/>
                        </a:rPr>
                        <a:t>1</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smtClean="0">
                          <a:latin typeface="Arial Narrow" panose="020B0606020202030204" pitchFamily="34" charset="0"/>
                        </a:rPr>
                        <a:t>1</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smtClean="0">
                          <a:latin typeface="Arial Narrow" panose="020B0606020202030204" pitchFamily="34" charset="0"/>
                        </a:rPr>
                        <a:t>1</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36" name="Rectangle 35"/>
          <p:cNvSpPr/>
          <p:nvPr/>
        </p:nvSpPr>
        <p:spPr>
          <a:xfrm>
            <a:off x="6459316" y="1900881"/>
            <a:ext cx="1302965" cy="646331"/>
          </a:xfrm>
          <a:prstGeom prst="rect">
            <a:avLst/>
          </a:prstGeom>
        </p:spPr>
        <p:txBody>
          <a:bodyPr wrap="square">
            <a:spAutoFit/>
          </a:bodyPr>
          <a:lstStyle/>
          <a:p>
            <a:pPr fontAlgn="base">
              <a:spcAft>
                <a:spcPct val="0"/>
              </a:spcAft>
            </a:pPr>
            <a:r>
              <a:rPr lang="en-US" sz="1200">
                <a:latin typeface="Arial Narrow" panose="020B0606020202030204" pitchFamily="34" charset="0"/>
              </a:rPr>
              <a:t> </a:t>
            </a:r>
            <a:r>
              <a:rPr lang="en-US" sz="1200" smtClean="0">
                <a:latin typeface="Arial Narrow" panose="020B0606020202030204" pitchFamily="34" charset="0"/>
              </a:rPr>
              <a:t>               </a:t>
            </a:r>
            <a:r>
              <a:rPr kumimoji="1" lang="vi-VN" sz="1200">
                <a:latin typeface="Arial Narrow" panose="020B0606020202030204" pitchFamily="34" charset="0"/>
                <a:ea typeface="+mj-ea"/>
                <a:cs typeface="+mj-cs"/>
              </a:rPr>
              <a:t>0110</a:t>
            </a:r>
            <a:endParaRPr kumimoji="1" lang="en-US" sz="1200">
              <a:latin typeface="Arial Narrow" panose="020B0606020202030204" pitchFamily="34" charset="0"/>
              <a:ea typeface="+mj-ea"/>
              <a:cs typeface="+mj-cs"/>
            </a:endParaRPr>
          </a:p>
          <a:p>
            <a:pPr fontAlgn="base">
              <a:spcAft>
                <a:spcPct val="0"/>
              </a:spcAft>
            </a:pPr>
            <a:r>
              <a:rPr kumimoji="1" lang="en-US" sz="1200">
                <a:latin typeface="Arial Narrow" panose="020B0606020202030204" pitchFamily="34" charset="0"/>
                <a:ea typeface="+mj-ea"/>
                <a:cs typeface="+mj-cs"/>
              </a:rPr>
              <a:t>                </a:t>
            </a:r>
            <a:r>
              <a:rPr kumimoji="1" lang="vi-VN" sz="1200">
                <a:latin typeface="Arial Narrow" panose="020B0606020202030204" pitchFamily="34" charset="0"/>
                <a:ea typeface="+mj-ea"/>
                <a:cs typeface="+mj-cs"/>
              </a:rPr>
              <a:t>1010</a:t>
            </a:r>
            <a:endParaRPr kumimoji="1" lang="en-US" sz="1200">
              <a:latin typeface="Arial Narrow" panose="020B0606020202030204" pitchFamily="34" charset="0"/>
              <a:ea typeface="+mj-ea"/>
              <a:cs typeface="+mj-cs"/>
            </a:endParaRPr>
          </a:p>
          <a:p>
            <a:pPr fontAlgn="base">
              <a:spcAft>
                <a:spcPct val="0"/>
              </a:spcAft>
            </a:pPr>
            <a:r>
              <a:rPr kumimoji="1" lang="en-US" sz="1200">
                <a:latin typeface="Arial Narrow" panose="020B0606020202030204" pitchFamily="34" charset="0"/>
                <a:ea typeface="+mj-ea"/>
                <a:cs typeface="+mj-cs"/>
              </a:rPr>
              <a:t>             = </a:t>
            </a:r>
            <a:r>
              <a:rPr kumimoji="1" lang="vi-VN" sz="1200">
                <a:latin typeface="Arial Narrow" panose="020B0606020202030204" pitchFamily="34" charset="0"/>
                <a:ea typeface="+mj-ea"/>
                <a:cs typeface="+mj-cs"/>
              </a:rPr>
              <a:t>1110</a:t>
            </a:r>
            <a:endParaRPr kumimoji="1" lang="en-US" sz="1200">
              <a:latin typeface="Arial Narrow" panose="020B0606020202030204" pitchFamily="34" charset="0"/>
              <a:ea typeface="+mj-ea"/>
              <a:cs typeface="+mj-cs"/>
            </a:endParaRPr>
          </a:p>
        </p:txBody>
      </p:sp>
      <p:sp>
        <p:nvSpPr>
          <p:cNvPr id="37" name="TextBox 36"/>
          <p:cNvSpPr txBox="1"/>
          <p:nvPr/>
        </p:nvSpPr>
        <p:spPr>
          <a:xfrm>
            <a:off x="4634594" y="723268"/>
            <a:ext cx="2788488" cy="276999"/>
          </a:xfrm>
          <a:prstGeom prst="rect">
            <a:avLst/>
          </a:prstGeom>
          <a:noFill/>
        </p:spPr>
        <p:txBody>
          <a:bodyPr wrap="square" rtlCol="0">
            <a:spAutoFit/>
          </a:bodyPr>
          <a:lstStyle/>
          <a:p>
            <a:r>
              <a:rPr lang="en-US" sz="1200" b="1" smtClean="0">
                <a:latin typeface="Arial Narrow" panose="020B0606020202030204" pitchFamily="34" charset="0"/>
              </a:rPr>
              <a:t>2. OR</a:t>
            </a:r>
            <a:endParaRPr lang="en-US" sz="1200" b="1">
              <a:latin typeface="Arial Narrow" panose="020B0606020202030204" pitchFamily="34" charset="0"/>
            </a:endParaRPr>
          </a:p>
        </p:txBody>
      </p:sp>
      <p:graphicFrame>
        <p:nvGraphicFramePr>
          <p:cNvPr id="38" name="Content Placeholder 3"/>
          <p:cNvGraphicFramePr>
            <a:graphicFrameLocks/>
          </p:cNvGraphicFramePr>
          <p:nvPr>
            <p:extLst>
              <p:ext uri="{D42A27DB-BD31-4B8C-83A1-F6EECF244321}">
                <p14:modId xmlns:p14="http://schemas.microsoft.com/office/powerpoint/2010/main" val="4150845478"/>
              </p:ext>
            </p:extLst>
          </p:nvPr>
        </p:nvGraphicFramePr>
        <p:xfrm>
          <a:off x="5152018" y="3660519"/>
          <a:ext cx="1477014" cy="1257300"/>
        </p:xfrm>
        <a:graphic>
          <a:graphicData uri="http://schemas.openxmlformats.org/drawingml/2006/table">
            <a:tbl>
              <a:tblPr firstRow="1" bandRow="1">
                <a:tableStyleId>{2D5ABB26-0587-4C30-8999-92F81FD0307C}</a:tableStyleId>
              </a:tblPr>
              <a:tblGrid>
                <a:gridCol w="406724"/>
                <a:gridCol w="383177"/>
                <a:gridCol w="687113"/>
              </a:tblGrid>
              <a:tr h="227277">
                <a:tc>
                  <a:txBody>
                    <a:bodyPr/>
                    <a:lstStyle/>
                    <a:p>
                      <a:pPr algn="ctr"/>
                      <a:r>
                        <a:rPr lang="en-US" sz="1200" smtClean="0">
                          <a:solidFill>
                            <a:schemeClr val="tx1"/>
                          </a:solidFill>
                          <a:latin typeface="Arial Narrow" panose="020B0606020202030204" pitchFamily="34" charset="0"/>
                        </a:rPr>
                        <a:t>A</a:t>
                      </a:r>
                      <a:endParaRPr lang="en-US" sz="120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smtClean="0">
                          <a:solidFill>
                            <a:schemeClr val="tx1"/>
                          </a:solidFill>
                          <a:latin typeface="Arial Narrow" panose="020B0606020202030204" pitchFamily="34" charset="0"/>
                        </a:rPr>
                        <a:t>B</a:t>
                      </a:r>
                      <a:endParaRPr lang="en-US" sz="120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smtClean="0">
                          <a:solidFill>
                            <a:schemeClr val="tx1"/>
                          </a:solidFill>
                          <a:latin typeface="Arial Narrow" panose="020B0606020202030204" pitchFamily="34" charset="0"/>
                        </a:rPr>
                        <a:t>A XOR B</a:t>
                      </a:r>
                      <a:endParaRPr lang="en-US" sz="120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27277">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7277">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7277">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7277">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39" name="Rectangle 38"/>
          <p:cNvSpPr/>
          <p:nvPr/>
        </p:nvSpPr>
        <p:spPr>
          <a:xfrm>
            <a:off x="6525440" y="4053313"/>
            <a:ext cx="1341120" cy="646331"/>
          </a:xfrm>
          <a:prstGeom prst="rect">
            <a:avLst/>
          </a:prstGeom>
        </p:spPr>
        <p:txBody>
          <a:bodyPr wrap="square">
            <a:spAutoFit/>
          </a:bodyPr>
          <a:lstStyle/>
          <a:p>
            <a:pPr fontAlgn="base">
              <a:spcAft>
                <a:spcPct val="0"/>
              </a:spcAft>
            </a:pPr>
            <a:r>
              <a:rPr lang="en-US" sz="1200">
                <a:latin typeface="Arial Narrow" panose="020B0606020202030204" pitchFamily="34" charset="0"/>
              </a:rPr>
              <a:t>                </a:t>
            </a:r>
            <a:r>
              <a:rPr kumimoji="1" lang="vi-VN" sz="1200">
                <a:latin typeface="Arial Narrow" panose="020B0606020202030204" pitchFamily="34" charset="0"/>
                <a:ea typeface="+mj-ea"/>
                <a:cs typeface="+mj-cs"/>
              </a:rPr>
              <a:t>1101  </a:t>
            </a:r>
            <a:endParaRPr kumimoji="1" lang="en-US" sz="1200">
              <a:latin typeface="Arial Narrow" panose="020B0606020202030204" pitchFamily="34" charset="0"/>
              <a:ea typeface="+mj-ea"/>
              <a:cs typeface="+mj-cs"/>
            </a:endParaRPr>
          </a:p>
          <a:p>
            <a:pPr fontAlgn="base">
              <a:spcAft>
                <a:spcPct val="0"/>
              </a:spcAft>
            </a:pPr>
            <a:r>
              <a:rPr kumimoji="1" lang="en-GB" sz="1200">
                <a:latin typeface="Arial Narrow" panose="020B0606020202030204" pitchFamily="34" charset="0"/>
                <a:ea typeface="+mj-ea"/>
                <a:cs typeface="+mj-cs"/>
              </a:rPr>
              <a:t>             </a:t>
            </a:r>
            <a:r>
              <a:rPr kumimoji="1" lang="en-GB" sz="1200" smtClean="0">
                <a:latin typeface="Arial Narrow" panose="020B0606020202030204" pitchFamily="34" charset="0"/>
                <a:ea typeface="+mj-ea"/>
                <a:cs typeface="+mj-cs"/>
              </a:rPr>
              <a:t>   </a:t>
            </a:r>
            <a:r>
              <a:rPr kumimoji="1" lang="vi-VN" sz="1200" smtClean="0">
                <a:latin typeface="Arial Narrow" panose="020B0606020202030204" pitchFamily="34" charset="0"/>
                <a:ea typeface="+mj-ea"/>
                <a:cs typeface="+mj-cs"/>
              </a:rPr>
              <a:t>1011</a:t>
            </a:r>
            <a:endParaRPr kumimoji="1" lang="en-US" sz="1200">
              <a:latin typeface="Arial Narrow" panose="020B0606020202030204" pitchFamily="34" charset="0"/>
              <a:ea typeface="+mj-ea"/>
              <a:cs typeface="+mj-cs"/>
            </a:endParaRPr>
          </a:p>
          <a:p>
            <a:pPr fontAlgn="base">
              <a:spcAft>
                <a:spcPct val="0"/>
              </a:spcAft>
            </a:pPr>
            <a:r>
              <a:rPr kumimoji="1" lang="en-US" sz="1200">
                <a:latin typeface="Arial Narrow" panose="020B0606020202030204" pitchFamily="34" charset="0"/>
                <a:ea typeface="+mj-ea"/>
                <a:cs typeface="+mj-cs"/>
              </a:rPr>
              <a:t>             </a:t>
            </a:r>
            <a:r>
              <a:rPr kumimoji="1" lang="vi-VN" sz="1200">
                <a:latin typeface="Arial Narrow" panose="020B0606020202030204" pitchFamily="34" charset="0"/>
                <a:ea typeface="+mj-ea"/>
                <a:cs typeface="+mj-cs"/>
              </a:rPr>
              <a:t>=</a:t>
            </a:r>
            <a:r>
              <a:rPr kumimoji="1" lang="en-US" sz="1200">
                <a:latin typeface="Arial Narrow" panose="020B0606020202030204" pitchFamily="34" charset="0"/>
                <a:ea typeface="+mj-ea"/>
                <a:cs typeface="+mj-cs"/>
              </a:rPr>
              <a:t> </a:t>
            </a:r>
            <a:r>
              <a:rPr kumimoji="1" lang="vi-VN" sz="1200">
                <a:latin typeface="Arial Narrow" panose="020B0606020202030204" pitchFamily="34" charset="0"/>
                <a:ea typeface="+mj-ea"/>
                <a:cs typeface="+mj-cs"/>
              </a:rPr>
              <a:t>0110</a:t>
            </a:r>
            <a:endParaRPr kumimoji="1" lang="en-US" sz="1200">
              <a:latin typeface="Arial Narrow" panose="020B0606020202030204" pitchFamily="34" charset="0"/>
              <a:ea typeface="+mj-ea"/>
              <a:cs typeface="+mj-cs"/>
            </a:endParaRPr>
          </a:p>
        </p:txBody>
      </p:sp>
      <p:sp>
        <p:nvSpPr>
          <p:cNvPr id="40" name="TextBox 39"/>
          <p:cNvSpPr txBox="1"/>
          <p:nvPr/>
        </p:nvSpPr>
        <p:spPr>
          <a:xfrm>
            <a:off x="4610561" y="2923300"/>
            <a:ext cx="2788488" cy="276999"/>
          </a:xfrm>
          <a:prstGeom prst="rect">
            <a:avLst/>
          </a:prstGeom>
          <a:noFill/>
        </p:spPr>
        <p:txBody>
          <a:bodyPr wrap="square" rtlCol="0">
            <a:spAutoFit/>
          </a:bodyPr>
          <a:lstStyle/>
          <a:p>
            <a:r>
              <a:rPr lang="en-US" sz="1200" b="1" smtClean="0">
                <a:latin typeface="Arial Narrow" panose="020B0606020202030204" pitchFamily="34" charset="0"/>
              </a:rPr>
              <a:t>4. XOR</a:t>
            </a:r>
            <a:endParaRPr lang="en-US" sz="1200" b="1">
              <a:latin typeface="Arial Narrow" panose="020B0606020202030204" pitchFamily="34" charset="0"/>
            </a:endParaRPr>
          </a:p>
        </p:txBody>
      </p:sp>
      <p:sp>
        <p:nvSpPr>
          <p:cNvPr id="19"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smtClean="0">
                <a:solidFill>
                  <a:srgbClr val="000000"/>
                </a:solidFill>
                <a:latin typeface="Arial Narrow" panose="020B0606020202030204" pitchFamily="34" charset="0"/>
                <a:ea typeface="맑은 고딕" panose="020B0503020000020004" pitchFamily="50" charset="-127"/>
              </a:rPr>
              <a:t>14 </a:t>
            </a:r>
            <a:r>
              <a:rPr lang="en-US" altLang="ko-KR" sz="1015" b="1">
                <a:solidFill>
                  <a:srgbClr val="000000"/>
                </a:solidFill>
                <a:latin typeface="Arial Narrow" panose="020B0606020202030204" pitchFamily="34" charset="0"/>
                <a:ea typeface="맑은 고딕" panose="020B0503020000020004" pitchFamily="50" charset="-127"/>
              </a:rPr>
              <a:t>/ </a:t>
            </a:r>
            <a:r>
              <a:rPr lang="en-US" altLang="ko-KR" sz="1015" b="1" smtClean="0">
                <a:solidFill>
                  <a:srgbClr val="000000"/>
                </a:solidFill>
                <a:latin typeface="Arial Narrow" panose="020B0606020202030204" pitchFamily="34" charset="0"/>
                <a:ea typeface="맑은 고딕" panose="020B0503020000020004" pitchFamily="50" charset="-127"/>
              </a:rPr>
              <a:t>14</a:t>
            </a:r>
            <a:endParaRPr lang="en-US" altLang="ko-KR" sz="1015" b="1">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384314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724" y="2837080"/>
            <a:ext cx="7886700" cy="994172"/>
          </a:xfrm>
        </p:spPr>
        <p:txBody>
          <a:bodyPr>
            <a:noAutofit/>
          </a:bodyPr>
          <a:lstStyle/>
          <a:p>
            <a:pPr algn="ctr"/>
            <a:r>
              <a:rPr lang="en-US" sz="7200">
                <a:latin typeface="Arial Narrow" panose="020B0606020202030204" pitchFamily="34" charset="0"/>
              </a:rPr>
              <a:t>Q&amp;A</a:t>
            </a:r>
          </a:p>
        </p:txBody>
      </p:sp>
      <p:sp>
        <p:nvSpPr>
          <p:cNvPr id="3" name="Slide Number Placeholder 2"/>
          <p:cNvSpPr>
            <a:spLocks noGrp="1"/>
          </p:cNvSpPr>
          <p:nvPr>
            <p:ph type="sldNum" sz="quarter" idx="12"/>
          </p:nvPr>
        </p:nvSpPr>
        <p:spPr/>
        <p:txBody>
          <a:bodyPr/>
          <a:lstStyle/>
          <a:p>
            <a:fld id="{ADDD5DAE-49A1-4814-A2C0-857B1A97878B}" type="slidenum">
              <a:rPr lang="en-US" smtClean="0"/>
              <a:t>17</a:t>
            </a:fld>
            <a:endParaRPr lang="en-US"/>
          </a:p>
        </p:txBody>
      </p:sp>
      <p:pic>
        <p:nvPicPr>
          <p:cNvPr id="4"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spTree>
    <p:extLst>
      <p:ext uri="{BB962C8B-B14F-4D97-AF65-F5344CB8AC3E}">
        <p14:creationId xmlns:p14="http://schemas.microsoft.com/office/powerpoint/2010/main" val="258020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7339" y="2664608"/>
            <a:ext cx="3821963" cy="944746"/>
          </a:xfrm>
          <a:prstGeom prst="rect">
            <a:avLst/>
          </a:prstGeom>
          <a:noFill/>
        </p:spPr>
        <p:txBody>
          <a:bodyPr wrap="square" rtlCol="0">
            <a:spAutoFit/>
          </a:bodyPr>
          <a:lstStyle/>
          <a:p>
            <a:r>
              <a:rPr lang="en-US" sz="5539" i="1">
                <a:solidFill>
                  <a:srgbClr val="000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96406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A2. </a:t>
            </a:r>
            <a:r>
              <a:rPr lang="en-US" sz="2000" b="1" smtClean="0">
                <a:latin typeface="Arial Narrow" panose="020B0606020202030204" pitchFamily="34" charset="0"/>
              </a:rPr>
              <a:t>Relationship between bit-byte</a:t>
            </a:r>
            <a:endParaRPr lang="en-US" sz="2000" b="1"/>
          </a:p>
        </p:txBody>
      </p:sp>
      <p:sp>
        <p:nvSpPr>
          <p:cNvPr id="19" name="Text Box 41"/>
          <p:cNvSpPr txBox="1">
            <a:spLocks noChangeArrowheads="1"/>
          </p:cNvSpPr>
          <p:nvPr/>
        </p:nvSpPr>
        <p:spPr bwMode="auto">
          <a:xfrm>
            <a:off x="4475896" y="6330315"/>
            <a:ext cx="31739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smtClean="0">
                <a:solidFill>
                  <a:srgbClr val="000000"/>
                </a:solidFill>
                <a:latin typeface="Arial Narrow" panose="020B0606020202030204" pitchFamily="34" charset="0"/>
                <a:ea typeface="맑은 고딕" panose="020B0503020000020004" pitchFamily="50" charset="-127"/>
              </a:rPr>
              <a:t>A.2 </a:t>
            </a:r>
            <a:r>
              <a:rPr lang="en-US" altLang="ko-KR" sz="1015" b="1">
                <a:solidFill>
                  <a:srgbClr val="000000"/>
                </a:solidFill>
                <a:latin typeface="Arial Narrow" panose="020B0606020202030204" pitchFamily="34" charset="0"/>
                <a:ea typeface="맑은 고딕" panose="020B0503020000020004" pitchFamily="50" charset="-127"/>
              </a:rPr>
              <a:t>/ 2</a:t>
            </a:r>
          </a:p>
        </p:txBody>
      </p:sp>
      <p:sp>
        <p:nvSpPr>
          <p:cNvPr id="41" name="Action Button: Home 40">
            <a:hlinkClick r:id="rId3"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463" y="973836"/>
            <a:ext cx="8436865" cy="25212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774" y="3593591"/>
            <a:ext cx="8360445" cy="2533037"/>
          </a:xfrm>
          <a:prstGeom prst="rect">
            <a:avLst/>
          </a:prstGeom>
        </p:spPr>
      </p:pic>
    </p:spTree>
    <p:extLst>
      <p:ext uri="{BB962C8B-B14F-4D97-AF65-F5344CB8AC3E}">
        <p14:creationId xmlns:p14="http://schemas.microsoft.com/office/powerpoint/2010/main" val="51302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2C97B27-A07A-4CA4-976D-CEDB1812FF80}"/>
              </a:ext>
            </a:extLst>
          </p:cNvPr>
          <p:cNvGrpSpPr/>
          <p:nvPr/>
        </p:nvGrpSpPr>
        <p:grpSpPr>
          <a:xfrm>
            <a:off x="-12362" y="-3010"/>
            <a:ext cx="9156362" cy="6864021"/>
            <a:chOff x="-16482" y="-1147015"/>
            <a:chExt cx="12208482" cy="9152030"/>
          </a:xfrm>
        </p:grpSpPr>
        <p:sp>
          <p:nvSpPr>
            <p:cNvPr id="3" name="Arc 2">
              <a:extLst>
                <a:ext uri="{FF2B5EF4-FFF2-40B4-BE49-F238E27FC236}">
                  <a16:creationId xmlns:a16="http://schemas.microsoft.com/office/drawing/2014/main" xmlns="" id="{1054B428-EDD4-4B22-A393-FF294D1FD721}"/>
                </a:ext>
              </a:extLst>
            </p:cNvPr>
            <p:cNvSpPr/>
            <p:nvPr/>
          </p:nvSpPr>
          <p:spPr>
            <a:xfrm>
              <a:off x="1907970" y="3107115"/>
              <a:ext cx="1765988" cy="1765988"/>
            </a:xfrm>
            <a:prstGeom prst="arc">
              <a:avLst>
                <a:gd name="adj1" fmla="val 10793925"/>
                <a:gd name="adj2" fmla="val 48085"/>
              </a:avLst>
            </a:prstGeom>
            <a:noFill/>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a:p>
          </p:txBody>
        </p:sp>
        <p:cxnSp>
          <p:nvCxnSpPr>
            <p:cNvPr id="27" name="Straight Connector 26">
              <a:extLst>
                <a:ext uri="{FF2B5EF4-FFF2-40B4-BE49-F238E27FC236}">
                  <a16:creationId xmlns:a16="http://schemas.microsoft.com/office/drawing/2014/main" xmlns="" id="{93746B29-193C-47FE-B4CD-BDF40CB872E2}"/>
                </a:ext>
              </a:extLst>
            </p:cNvPr>
            <p:cNvCxnSpPr>
              <a:cxnSpLocks/>
            </p:cNvCxnSpPr>
            <p:nvPr/>
          </p:nvCxnSpPr>
          <p:spPr>
            <a:xfrm flipV="1">
              <a:off x="5267691" y="978924"/>
              <a:ext cx="0" cy="7022076"/>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4EB1ECC-4788-42BF-AD57-D79FE8ABDFAD}"/>
                </a:ext>
              </a:extLst>
            </p:cNvPr>
            <p:cNvCxnSpPr/>
            <p:nvPr/>
          </p:nvCxnSpPr>
          <p:spPr>
            <a:xfrm flipV="1">
              <a:off x="2803891" y="978923"/>
              <a:ext cx="0" cy="257694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xmlns="" id="{69649B26-5A91-46B4-AED2-C8BF193EB23F}"/>
                </a:ext>
              </a:extLst>
            </p:cNvPr>
            <p:cNvSpPr/>
            <p:nvPr/>
          </p:nvSpPr>
          <p:spPr>
            <a:xfrm>
              <a:off x="2067198" y="3283413"/>
              <a:ext cx="1447531" cy="144753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Rounded Corners 5">
              <a:extLst>
                <a:ext uri="{FF2B5EF4-FFF2-40B4-BE49-F238E27FC236}">
                  <a16:creationId xmlns:a16="http://schemas.microsoft.com/office/drawing/2014/main" xmlns="" id="{841E14AD-C91D-4513-8672-B7266E352F4C}"/>
                </a:ext>
              </a:extLst>
            </p:cNvPr>
            <p:cNvSpPr/>
            <p:nvPr/>
          </p:nvSpPr>
          <p:spPr>
            <a:xfrm>
              <a:off x="1907970" y="527775"/>
              <a:ext cx="3999341" cy="760021"/>
            </a:xfrm>
            <a:prstGeom prst="roundRect">
              <a:avLst>
                <a:gd name="adj" fmla="val 5000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13" name="Straight Connector 12">
              <a:extLst>
                <a:ext uri="{FF2B5EF4-FFF2-40B4-BE49-F238E27FC236}">
                  <a16:creationId xmlns:a16="http://schemas.microsoft.com/office/drawing/2014/main" xmlns="" id="{D1071910-E7CE-4CAC-9BB7-0A54E6BE8F54}"/>
                </a:ext>
              </a:extLst>
            </p:cNvPr>
            <p:cNvCxnSpPr/>
            <p:nvPr/>
          </p:nvCxnSpPr>
          <p:spPr>
            <a:xfrm>
              <a:off x="5371375" y="1920337"/>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0E02B685-4EC9-482F-B651-EF1C4B43E551}"/>
                </a:ext>
              </a:extLst>
            </p:cNvPr>
            <p:cNvSpPr/>
            <p:nvPr/>
          </p:nvSpPr>
          <p:spPr>
            <a:xfrm>
              <a:off x="4946033" y="1573280"/>
              <a:ext cx="694115" cy="6941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0" name="Oval 29">
              <a:extLst>
                <a:ext uri="{FF2B5EF4-FFF2-40B4-BE49-F238E27FC236}">
                  <a16:creationId xmlns:a16="http://schemas.microsoft.com/office/drawing/2014/main" xmlns="" id="{FE93F483-60E3-485D-A5A1-3147C8167AF0}"/>
                </a:ext>
              </a:extLst>
            </p:cNvPr>
            <p:cNvSpPr/>
            <p:nvPr/>
          </p:nvSpPr>
          <p:spPr>
            <a:xfrm>
              <a:off x="5008096" y="1635343"/>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35" name="Straight Connector 34">
              <a:extLst>
                <a:ext uri="{FF2B5EF4-FFF2-40B4-BE49-F238E27FC236}">
                  <a16:creationId xmlns:a16="http://schemas.microsoft.com/office/drawing/2014/main" xmlns="" id="{349E1D41-5C75-4EA6-BBA5-5F9C15F2B150}"/>
                </a:ext>
              </a:extLst>
            </p:cNvPr>
            <p:cNvCxnSpPr/>
            <p:nvPr/>
          </p:nvCxnSpPr>
          <p:spPr>
            <a:xfrm>
              <a:off x="5326908" y="3906537"/>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4C42360D-7A1A-4D08-910A-0D17EF42F240}"/>
                </a:ext>
              </a:extLst>
            </p:cNvPr>
            <p:cNvSpPr/>
            <p:nvPr/>
          </p:nvSpPr>
          <p:spPr>
            <a:xfrm>
              <a:off x="4926990" y="3572438"/>
              <a:ext cx="694115" cy="6941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7" name="Oval 36">
              <a:extLst>
                <a:ext uri="{FF2B5EF4-FFF2-40B4-BE49-F238E27FC236}">
                  <a16:creationId xmlns:a16="http://schemas.microsoft.com/office/drawing/2014/main" xmlns="" id="{33ED34E5-B365-48C9-ACA3-6D0A2BCB24C2}"/>
                </a:ext>
              </a:extLst>
            </p:cNvPr>
            <p:cNvSpPr/>
            <p:nvPr/>
          </p:nvSpPr>
          <p:spPr>
            <a:xfrm>
              <a:off x="4996098" y="3631218"/>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39" name="Straight Connector 38">
              <a:extLst>
                <a:ext uri="{FF2B5EF4-FFF2-40B4-BE49-F238E27FC236}">
                  <a16:creationId xmlns:a16="http://schemas.microsoft.com/office/drawing/2014/main" xmlns="" id="{54E866D9-8DCF-4D57-B1E8-3B9FED4DC8E8}"/>
                </a:ext>
              </a:extLst>
            </p:cNvPr>
            <p:cNvCxnSpPr/>
            <p:nvPr/>
          </p:nvCxnSpPr>
          <p:spPr>
            <a:xfrm>
              <a:off x="5299276" y="5821043"/>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xmlns="" id="{23A6FA99-0B2B-43E9-830B-C3A70FCDB6D2}"/>
                </a:ext>
              </a:extLst>
            </p:cNvPr>
            <p:cNvSpPr/>
            <p:nvPr/>
          </p:nvSpPr>
          <p:spPr>
            <a:xfrm>
              <a:off x="4910835" y="5473984"/>
              <a:ext cx="694115" cy="6941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1" name="Oval 40">
              <a:extLst>
                <a:ext uri="{FF2B5EF4-FFF2-40B4-BE49-F238E27FC236}">
                  <a16:creationId xmlns:a16="http://schemas.microsoft.com/office/drawing/2014/main" xmlns="" id="{A414C01C-9993-42B7-BEB5-1E44819A72CD}"/>
                </a:ext>
              </a:extLst>
            </p:cNvPr>
            <p:cNvSpPr/>
            <p:nvPr/>
          </p:nvSpPr>
          <p:spPr>
            <a:xfrm>
              <a:off x="4976862" y="5536048"/>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0" name="Oval 49">
              <a:extLst>
                <a:ext uri="{FF2B5EF4-FFF2-40B4-BE49-F238E27FC236}">
                  <a16:creationId xmlns:a16="http://schemas.microsoft.com/office/drawing/2014/main" xmlns="" id="{98C85150-C4E1-4C8F-B210-250D89A3CC21}"/>
                </a:ext>
              </a:extLst>
            </p:cNvPr>
            <p:cNvSpPr/>
            <p:nvPr/>
          </p:nvSpPr>
          <p:spPr>
            <a:xfrm>
              <a:off x="2233787" y="3436912"/>
              <a:ext cx="1140207" cy="1140207"/>
            </a:xfrm>
            <a:prstGeom prst="ellipse">
              <a:avLst/>
            </a:pr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5" name="TextBox 14">
              <a:extLst>
                <a:ext uri="{FF2B5EF4-FFF2-40B4-BE49-F238E27FC236}">
                  <a16:creationId xmlns:a16="http://schemas.microsoft.com/office/drawing/2014/main" xmlns="" id="{2D6ECD7C-9FD8-46B2-BC84-EACCC63A77EA}"/>
                </a:ext>
              </a:extLst>
            </p:cNvPr>
            <p:cNvSpPr txBox="1"/>
            <p:nvPr/>
          </p:nvSpPr>
          <p:spPr>
            <a:xfrm>
              <a:off x="5037399" y="1688338"/>
              <a:ext cx="528349" cy="492443"/>
            </a:xfrm>
            <a:prstGeom prst="rect">
              <a:avLst/>
            </a:prstGeom>
            <a:noFill/>
          </p:spPr>
          <p:txBody>
            <a:bodyPr wrap="none" rtlCol="0">
              <a:spAutoFit/>
            </a:bodyPr>
            <a:lstStyle/>
            <a:p>
              <a:r>
                <a:rPr lang="en-US" b="1">
                  <a:latin typeface="Arial Narrow" panose="020B0606020202030204" pitchFamily="34" charset="0"/>
                  <a:ea typeface="Cambria" panose="02040503050406030204" pitchFamily="18" charset="0"/>
                </a:rPr>
                <a:t>01</a:t>
              </a:r>
              <a:endParaRPr lang="en-IN" b="1">
                <a:latin typeface="Arial Narrow" panose="020B0606020202030204" pitchFamily="34" charset="0"/>
                <a:ea typeface="Cambria" panose="02040503050406030204" pitchFamily="18" charset="0"/>
              </a:endParaRPr>
            </a:p>
          </p:txBody>
        </p:sp>
        <p:sp>
          <p:nvSpPr>
            <p:cNvPr id="52" name="TextBox 51">
              <a:extLst>
                <a:ext uri="{FF2B5EF4-FFF2-40B4-BE49-F238E27FC236}">
                  <a16:creationId xmlns:a16="http://schemas.microsoft.com/office/drawing/2014/main" xmlns="" id="{334FD4DB-C3A0-4096-AAEB-F862677DB445}"/>
                </a:ext>
              </a:extLst>
            </p:cNvPr>
            <p:cNvSpPr txBox="1"/>
            <p:nvPr/>
          </p:nvSpPr>
          <p:spPr>
            <a:xfrm>
              <a:off x="4993718" y="3669990"/>
              <a:ext cx="528349" cy="492443"/>
            </a:xfrm>
            <a:prstGeom prst="rect">
              <a:avLst/>
            </a:prstGeom>
            <a:noFill/>
          </p:spPr>
          <p:txBody>
            <a:bodyPr wrap="none" rtlCol="0">
              <a:spAutoFit/>
            </a:bodyPr>
            <a:lstStyle/>
            <a:p>
              <a:r>
                <a:rPr lang="en-US" b="1">
                  <a:latin typeface="Arial Narrow" panose="020B0606020202030204" pitchFamily="34" charset="0"/>
                  <a:ea typeface="Cambria" panose="02040503050406030204" pitchFamily="18" charset="0"/>
                </a:rPr>
                <a:t>02</a:t>
              </a:r>
              <a:endParaRPr lang="en-IN" b="1">
                <a:latin typeface="Arial Narrow" panose="020B0606020202030204" pitchFamily="34" charset="0"/>
                <a:ea typeface="Cambria" panose="02040503050406030204" pitchFamily="18" charset="0"/>
              </a:endParaRPr>
            </a:p>
          </p:txBody>
        </p:sp>
        <p:sp>
          <p:nvSpPr>
            <p:cNvPr id="53" name="TextBox 52">
              <a:extLst>
                <a:ext uri="{FF2B5EF4-FFF2-40B4-BE49-F238E27FC236}">
                  <a16:creationId xmlns:a16="http://schemas.microsoft.com/office/drawing/2014/main" xmlns="" id="{7F1F77CE-AF39-42A4-9076-695D3441E12E}"/>
                </a:ext>
              </a:extLst>
            </p:cNvPr>
            <p:cNvSpPr txBox="1"/>
            <p:nvPr/>
          </p:nvSpPr>
          <p:spPr>
            <a:xfrm>
              <a:off x="5008096" y="5584338"/>
              <a:ext cx="528349" cy="492443"/>
            </a:xfrm>
            <a:prstGeom prst="rect">
              <a:avLst/>
            </a:prstGeom>
            <a:noFill/>
          </p:spPr>
          <p:txBody>
            <a:bodyPr wrap="none" rtlCol="0">
              <a:spAutoFit/>
            </a:bodyPr>
            <a:lstStyle/>
            <a:p>
              <a:r>
                <a:rPr lang="en-US" b="1">
                  <a:latin typeface="Arial Narrow" panose="020B0606020202030204" pitchFamily="34" charset="0"/>
                  <a:ea typeface="Cambria" panose="02040503050406030204" pitchFamily="18" charset="0"/>
                </a:rPr>
                <a:t>03</a:t>
              </a:r>
              <a:endParaRPr lang="en-IN" b="1">
                <a:latin typeface="Arial Narrow" panose="020B0606020202030204" pitchFamily="34" charset="0"/>
                <a:ea typeface="Cambria" panose="02040503050406030204" pitchFamily="18" charset="0"/>
              </a:endParaRPr>
            </a:p>
          </p:txBody>
        </p:sp>
        <p:sp>
          <p:nvSpPr>
            <p:cNvPr id="57" name="Rectangle 56">
              <a:extLst>
                <a:ext uri="{FF2B5EF4-FFF2-40B4-BE49-F238E27FC236}">
                  <a16:creationId xmlns:a16="http://schemas.microsoft.com/office/drawing/2014/main" xmlns="" id="{2FA81A01-29FE-4DA9-84FD-96DCF1C49722}"/>
                </a:ext>
              </a:extLst>
            </p:cNvPr>
            <p:cNvSpPr/>
            <p:nvPr/>
          </p:nvSpPr>
          <p:spPr>
            <a:xfrm>
              <a:off x="6381838" y="1635343"/>
              <a:ext cx="2562293" cy="492443"/>
            </a:xfrm>
            <a:prstGeom prst="rect">
              <a:avLst/>
            </a:prstGeom>
          </p:spPr>
          <p:txBody>
            <a:bodyPr wrap="square">
              <a:spAutoFit/>
            </a:bodyPr>
            <a:lstStyle/>
            <a:p>
              <a:r>
                <a:rPr lang="en-US" b="1">
                  <a:latin typeface="Arial Narrow" panose="020B0606020202030204" pitchFamily="34" charset="0"/>
                  <a:ea typeface="Cambria" panose="02040503050406030204" pitchFamily="18" charset="0"/>
                </a:rPr>
                <a:t>Numeral Systems</a:t>
              </a:r>
              <a:endParaRPr lang="en-IN" b="1">
                <a:latin typeface="Arial Narrow" panose="020B0606020202030204" pitchFamily="34" charset="0"/>
                <a:ea typeface="Cambria" panose="02040503050406030204" pitchFamily="18" charset="0"/>
              </a:endParaRPr>
            </a:p>
          </p:txBody>
        </p:sp>
        <p:sp>
          <p:nvSpPr>
            <p:cNvPr id="17" name="TextBox 16">
              <a:extLst>
                <a:ext uri="{FF2B5EF4-FFF2-40B4-BE49-F238E27FC236}">
                  <a16:creationId xmlns:a16="http://schemas.microsoft.com/office/drawing/2014/main" xmlns="" id="{342C5657-9381-4D94-8A60-ECA8A89647BF}"/>
                </a:ext>
              </a:extLst>
            </p:cNvPr>
            <p:cNvSpPr txBox="1"/>
            <p:nvPr/>
          </p:nvSpPr>
          <p:spPr>
            <a:xfrm>
              <a:off x="2936621" y="412439"/>
              <a:ext cx="2092880" cy="861775"/>
            </a:xfrm>
            <a:prstGeom prst="rect">
              <a:avLst/>
            </a:prstGeom>
            <a:noFill/>
          </p:spPr>
          <p:txBody>
            <a:bodyPr wrap="none" rtlCol="0">
              <a:spAutoFit/>
            </a:bodyPr>
            <a:lstStyle/>
            <a:p>
              <a:r>
                <a:rPr lang="en-US" sz="3600" b="1">
                  <a:latin typeface="Arial Narrow" panose="020B0606020202030204" pitchFamily="34" charset="0"/>
                  <a:ea typeface="Cambria" panose="02040503050406030204" pitchFamily="18" charset="0"/>
                </a:rPr>
                <a:t>Agenda</a:t>
              </a:r>
              <a:endParaRPr lang="en-IN" sz="3600" b="1">
                <a:latin typeface="Arial Narrow" panose="020B0606020202030204" pitchFamily="34" charset="0"/>
                <a:ea typeface="Cambria" panose="02040503050406030204" pitchFamily="18" charset="0"/>
              </a:endParaRPr>
            </a:p>
          </p:txBody>
        </p:sp>
        <p:sp>
          <p:nvSpPr>
            <p:cNvPr id="79" name="Rectangle 78">
              <a:extLst>
                <a:ext uri="{FF2B5EF4-FFF2-40B4-BE49-F238E27FC236}">
                  <a16:creationId xmlns:a16="http://schemas.microsoft.com/office/drawing/2014/main" xmlns="" id="{8FAEDAA9-4EB9-46E6-B2A4-289DED2009FC}"/>
                </a:ext>
              </a:extLst>
            </p:cNvPr>
            <p:cNvSpPr/>
            <p:nvPr/>
          </p:nvSpPr>
          <p:spPr>
            <a:xfrm>
              <a:off x="6381838" y="3673274"/>
              <a:ext cx="3440754" cy="492443"/>
            </a:xfrm>
            <a:prstGeom prst="rect">
              <a:avLst/>
            </a:prstGeom>
          </p:spPr>
          <p:txBody>
            <a:bodyPr wrap="square">
              <a:spAutoFit/>
            </a:bodyPr>
            <a:lstStyle/>
            <a:p>
              <a:r>
                <a:rPr lang="en-US" b="1">
                  <a:latin typeface="Arial Narrow" panose="020B0606020202030204" pitchFamily="34" charset="0"/>
                  <a:ea typeface="Cambria" panose="02040503050406030204" pitchFamily="18" charset="0"/>
                </a:rPr>
                <a:t>Number Base Conversion</a:t>
              </a:r>
              <a:endParaRPr lang="en-IN" b="1">
                <a:latin typeface="Arial Narrow" panose="020B0606020202030204" pitchFamily="34" charset="0"/>
                <a:ea typeface="Cambria" panose="02040503050406030204" pitchFamily="18" charset="0"/>
              </a:endParaRPr>
            </a:p>
          </p:txBody>
        </p:sp>
        <p:sp>
          <p:nvSpPr>
            <p:cNvPr id="87" name="Rectangle 86">
              <a:extLst>
                <a:ext uri="{FF2B5EF4-FFF2-40B4-BE49-F238E27FC236}">
                  <a16:creationId xmlns:a16="http://schemas.microsoft.com/office/drawing/2014/main" xmlns="" id="{4FF229C8-9C4F-487B-978B-574EA14989E5}"/>
                </a:ext>
              </a:extLst>
            </p:cNvPr>
            <p:cNvSpPr/>
            <p:nvPr/>
          </p:nvSpPr>
          <p:spPr>
            <a:xfrm>
              <a:off x="6381838" y="5550136"/>
              <a:ext cx="4114822" cy="492443"/>
            </a:xfrm>
            <a:prstGeom prst="rect">
              <a:avLst/>
            </a:prstGeom>
          </p:spPr>
          <p:txBody>
            <a:bodyPr wrap="square">
              <a:spAutoFit/>
            </a:bodyPr>
            <a:lstStyle/>
            <a:p>
              <a:r>
                <a:rPr lang="en-GB" b="1" smtClean="0">
                  <a:latin typeface="Arial Narrow" panose="020B0606020202030204" pitchFamily="34" charset="0"/>
                  <a:ea typeface="Cambria" panose="02040503050406030204" pitchFamily="18" charset="0"/>
                </a:rPr>
                <a:t>Information Units and Logical  </a:t>
              </a:r>
              <a:endParaRPr lang="en-IN" b="1">
                <a:latin typeface="Arial Narrow" panose="020B0606020202030204" pitchFamily="34" charset="0"/>
                <a:ea typeface="Cambria" panose="02040503050406030204" pitchFamily="18" charset="0"/>
              </a:endParaRPr>
            </a:p>
          </p:txBody>
        </p:sp>
        <p:pic>
          <p:nvPicPr>
            <p:cNvPr id="21" name="Graphic 20" descr="Table">
              <a:extLst>
                <a:ext uri="{FF2B5EF4-FFF2-40B4-BE49-F238E27FC236}">
                  <a16:creationId xmlns:a16="http://schemas.microsoft.com/office/drawing/2014/main" xmlns="" id="{FE5F2619-7296-4CB6-914C-3DDFA976A80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95306" y="3645314"/>
              <a:ext cx="817170" cy="817170"/>
            </a:xfrm>
            <a:prstGeom prst="rect">
              <a:avLst/>
            </a:prstGeom>
          </p:spPr>
        </p:pic>
        <p:sp>
          <p:nvSpPr>
            <p:cNvPr id="22" name="Rectangle 21">
              <a:extLst>
                <a:ext uri="{FF2B5EF4-FFF2-40B4-BE49-F238E27FC236}">
                  <a16:creationId xmlns:a16="http://schemas.microsoft.com/office/drawing/2014/main" xmlns="" id="{E4204570-C36A-48F0-88D2-27E7D99C7F7E}"/>
                </a:ext>
              </a:extLst>
            </p:cNvPr>
            <p:cNvSpPr/>
            <p:nvPr/>
          </p:nvSpPr>
          <p:spPr>
            <a:xfrm>
              <a:off x="11596537" y="-1147015"/>
              <a:ext cx="595463" cy="91520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1" name="Rectangle 100">
              <a:extLst>
                <a:ext uri="{FF2B5EF4-FFF2-40B4-BE49-F238E27FC236}">
                  <a16:creationId xmlns:a16="http://schemas.microsoft.com/office/drawing/2014/main" xmlns="" id="{98DBEAFF-92E4-4CFB-9B98-C0C2E91FFD41}"/>
                </a:ext>
              </a:extLst>
            </p:cNvPr>
            <p:cNvSpPr/>
            <p:nvPr/>
          </p:nvSpPr>
          <p:spPr>
            <a:xfrm>
              <a:off x="-16482" y="-1147015"/>
              <a:ext cx="323959" cy="91520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Tree>
    <p:extLst>
      <p:ext uri="{BB962C8B-B14F-4D97-AF65-F5344CB8AC3E}">
        <p14:creationId xmlns:p14="http://schemas.microsoft.com/office/powerpoint/2010/main" val="20419963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smtClean="0">
                <a:solidFill>
                  <a:schemeClr val="tx1"/>
                </a:solidFill>
                <a:latin typeface="Arial Narrow" panose="020B0606020202030204" pitchFamily="34" charset="0"/>
                <a:ea typeface="Cambria" panose="02040503050406030204" pitchFamily="18" charset="0"/>
              </a:rPr>
              <a:t>Number Base Conversion  - Practice</a:t>
            </a:r>
            <a:endParaRPr lang="en-US" sz="2000" b="1"/>
          </a:p>
        </p:txBody>
      </p:sp>
      <p:sp>
        <p:nvSpPr>
          <p:cNvPr id="39" name="TextBox 38"/>
          <p:cNvSpPr txBox="1"/>
          <p:nvPr/>
        </p:nvSpPr>
        <p:spPr>
          <a:xfrm>
            <a:off x="1328978" y="2333677"/>
            <a:ext cx="2749670" cy="276999"/>
          </a:xfrm>
          <a:prstGeom prst="rect">
            <a:avLst/>
          </a:prstGeom>
          <a:noFill/>
        </p:spPr>
        <p:txBody>
          <a:bodyPr wrap="square" rtlCol="0">
            <a:spAutoFit/>
          </a:bodyPr>
          <a:lstStyle/>
          <a:p>
            <a:r>
              <a:rPr lang="en-US" sz="1200">
                <a:latin typeface="Arial Narrow" panose="020B0606020202030204" pitchFamily="34" charset="0"/>
              </a:rPr>
              <a:t>(</a:t>
            </a:r>
            <a:r>
              <a:rPr lang="en-US" sz="1200" smtClean="0">
                <a:latin typeface="Arial Narrow" panose="020B0606020202030204" pitchFamily="34" charset="0"/>
              </a:rPr>
              <a:t>11001011)</a:t>
            </a:r>
            <a:r>
              <a:rPr lang="en-US" sz="1200" baseline="-25000" smtClean="0">
                <a:latin typeface="Arial Narrow" panose="020B0606020202030204" pitchFamily="34" charset="0"/>
              </a:rPr>
              <a:t>2</a:t>
            </a:r>
            <a:r>
              <a:rPr lang="en-US" sz="1200" smtClean="0">
                <a:latin typeface="Arial Narrow" panose="020B0606020202030204" pitchFamily="34" charset="0"/>
              </a:rPr>
              <a:t> </a:t>
            </a:r>
            <a:r>
              <a:rPr lang="en-US" sz="1200">
                <a:latin typeface="Arial Narrow" panose="020B0606020202030204" pitchFamily="34" charset="0"/>
              </a:rPr>
              <a:t>= </a:t>
            </a:r>
            <a:r>
              <a:rPr lang="en-US" sz="1200" smtClean="0">
                <a:latin typeface="Arial Narrow" panose="020B0606020202030204" pitchFamily="34" charset="0"/>
              </a:rPr>
              <a:t>(D5)</a:t>
            </a:r>
            <a:r>
              <a:rPr lang="en-US" sz="1200" baseline="-25000" smtClean="0">
                <a:latin typeface="Arial Narrow" panose="020B0606020202030204" pitchFamily="34" charset="0"/>
              </a:rPr>
              <a:t>16</a:t>
            </a:r>
            <a:endParaRPr lang="en-US" sz="1200" baseline="-25000">
              <a:latin typeface="Arial Narrow" panose="020B0606020202030204" pitchFamily="34" charset="0"/>
            </a:endParaRPr>
          </a:p>
        </p:txBody>
      </p:sp>
      <p:sp>
        <p:nvSpPr>
          <p:cNvPr id="43" name="Rectangle 42"/>
          <p:cNvSpPr/>
          <p:nvPr/>
        </p:nvSpPr>
        <p:spPr>
          <a:xfrm>
            <a:off x="5963426" y="2333677"/>
            <a:ext cx="1333570" cy="276999"/>
          </a:xfrm>
          <a:prstGeom prst="rect">
            <a:avLst/>
          </a:prstGeom>
        </p:spPr>
        <p:txBody>
          <a:bodyPr wrap="none">
            <a:spAutoFit/>
          </a:bodyPr>
          <a:lstStyle/>
          <a:p>
            <a:r>
              <a:rPr lang="en-US" sz="1200">
                <a:latin typeface="Arial Narrow" panose="020B0606020202030204" pitchFamily="34" charset="0"/>
              </a:rPr>
              <a:t>(</a:t>
            </a:r>
            <a:r>
              <a:rPr lang="en-US" sz="1200" smtClean="0">
                <a:latin typeface="Arial Narrow" panose="020B0606020202030204" pitchFamily="34" charset="0"/>
              </a:rPr>
              <a:t>11100110)</a:t>
            </a:r>
            <a:r>
              <a:rPr lang="en-US" sz="1200" baseline="-25000" smtClean="0">
                <a:latin typeface="Arial Narrow" panose="020B0606020202030204" pitchFamily="34" charset="0"/>
              </a:rPr>
              <a:t>2</a:t>
            </a:r>
            <a:r>
              <a:rPr lang="en-US" sz="1200" smtClean="0">
                <a:latin typeface="Arial Narrow" panose="020B0606020202030204" pitchFamily="34" charset="0"/>
              </a:rPr>
              <a:t> </a:t>
            </a:r>
            <a:r>
              <a:rPr lang="en-US" sz="1200">
                <a:latin typeface="Arial Narrow" panose="020B0606020202030204" pitchFamily="34" charset="0"/>
              </a:rPr>
              <a:t>= </a:t>
            </a:r>
            <a:r>
              <a:rPr lang="en-US" sz="1200" smtClean="0">
                <a:latin typeface="Arial Narrow" panose="020B0606020202030204" pitchFamily="34" charset="0"/>
              </a:rPr>
              <a:t>(C2)</a:t>
            </a:r>
            <a:r>
              <a:rPr lang="en-US" sz="1200" baseline="-25000" smtClean="0">
                <a:latin typeface="Arial Narrow" panose="020B0606020202030204" pitchFamily="34" charset="0"/>
              </a:rPr>
              <a:t>16</a:t>
            </a:r>
            <a:endParaRPr lang="en-US" sz="1200" baseline="-25000">
              <a:latin typeface="Arial Narrow" panose="020B0606020202030204" pitchFamily="34" charset="0"/>
            </a:endParaRPr>
          </a:p>
        </p:txBody>
      </p:sp>
      <p:graphicFrame>
        <p:nvGraphicFramePr>
          <p:cNvPr id="44" name="Content Placeholder 4"/>
          <p:cNvGraphicFramePr>
            <a:graphicFrameLocks/>
          </p:cNvGraphicFramePr>
          <p:nvPr>
            <p:extLst>
              <p:ext uri="{D42A27DB-BD31-4B8C-83A1-F6EECF244321}">
                <p14:modId xmlns:p14="http://schemas.microsoft.com/office/powerpoint/2010/main" val="1216624450"/>
              </p:ext>
            </p:extLst>
          </p:nvPr>
        </p:nvGraphicFramePr>
        <p:xfrm>
          <a:off x="764607" y="1146352"/>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smtClean="0">
                          <a:latin typeface="Arial Narrow" panose="020B0606020202030204" pitchFamily="34" charset="0"/>
                        </a:rPr>
                        <a:t>Binary </a:t>
                      </a:r>
                      <a:endParaRPr lang="en-US" sz="1100" smtClean="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3597359687"/>
              </p:ext>
            </p:extLst>
          </p:nvPr>
        </p:nvGraphicFramePr>
        <p:xfrm>
          <a:off x="764606" y="1738656"/>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smtClean="0">
                          <a:solidFill>
                            <a:schemeClr val="tx1"/>
                          </a:solidFill>
                          <a:latin typeface="Arial Narrow" panose="020B0606020202030204" pitchFamily="34" charset="0"/>
                        </a:rPr>
                        <a:t>D</a:t>
                      </a:r>
                      <a:endParaRPr lang="en-US" sz="120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5</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smtClean="0">
                          <a:latin typeface="Arial Narrow" panose="020B0606020202030204" pitchFamily="34" charset="0"/>
                        </a:rPr>
                        <a:t>Hexadecimal</a:t>
                      </a:r>
                      <a:r>
                        <a:rPr lang="en-US" sz="1200" baseline="0" smtClean="0">
                          <a:latin typeface="Arial Narrow" panose="020B0606020202030204" pitchFamily="34" charset="0"/>
                        </a:rPr>
                        <a:t> </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3333928774"/>
              </p:ext>
            </p:extLst>
          </p:nvPr>
        </p:nvGraphicFramePr>
        <p:xfrm>
          <a:off x="4926439" y="1145490"/>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200" smtClean="0">
                          <a:latin typeface="Arial Narrow" panose="020B0606020202030204" pitchFamily="34" charset="0"/>
                        </a:rPr>
                        <a:t>Binary </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2924404759"/>
              </p:ext>
            </p:extLst>
          </p:nvPr>
        </p:nvGraphicFramePr>
        <p:xfrm>
          <a:off x="4932457" y="1737008"/>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smtClean="0">
                          <a:solidFill>
                            <a:schemeClr val="tx1"/>
                          </a:solidFill>
                          <a:latin typeface="Arial Narrow" panose="020B0606020202030204" pitchFamily="34" charset="0"/>
                        </a:rPr>
                        <a:t>C</a:t>
                      </a:r>
                      <a:endParaRPr lang="en-US" sz="120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2</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smtClean="0">
                          <a:latin typeface="Arial Narrow" panose="020B0606020202030204" pitchFamily="34" charset="0"/>
                        </a:rPr>
                        <a:t>Hexadecimal</a:t>
                      </a:r>
                      <a:r>
                        <a:rPr lang="en-US" sz="1200" baseline="0" smtClean="0">
                          <a:latin typeface="Arial Narrow" panose="020B0606020202030204" pitchFamily="34" charset="0"/>
                        </a:rPr>
                        <a:t> </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48" name="Content Placeholder 4"/>
          <p:cNvGraphicFramePr>
            <a:graphicFrameLocks/>
          </p:cNvGraphicFramePr>
          <p:nvPr>
            <p:extLst>
              <p:ext uri="{D42A27DB-BD31-4B8C-83A1-F6EECF244321}">
                <p14:modId xmlns:p14="http://schemas.microsoft.com/office/powerpoint/2010/main" val="1946837004"/>
              </p:ext>
            </p:extLst>
          </p:nvPr>
        </p:nvGraphicFramePr>
        <p:xfrm>
          <a:off x="739741" y="3031905"/>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200" smtClean="0">
                          <a:latin typeface="Arial Narrow" panose="020B0606020202030204" pitchFamily="34" charset="0"/>
                        </a:rPr>
                        <a:t>Binary </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GB"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GB"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GB"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GB"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1831792407"/>
              </p:ext>
            </p:extLst>
          </p:nvPr>
        </p:nvGraphicFramePr>
        <p:xfrm>
          <a:off x="739741" y="3617622"/>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smtClean="0">
                          <a:solidFill>
                            <a:schemeClr val="tx1"/>
                          </a:solidFill>
                          <a:latin typeface="Arial Narrow" panose="020B0606020202030204" pitchFamily="34" charset="0"/>
                        </a:rPr>
                        <a:t>2</a:t>
                      </a:r>
                      <a:endParaRPr lang="en-US" sz="120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A</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smtClean="0">
                          <a:latin typeface="Arial Narrow" panose="020B0606020202030204" pitchFamily="34" charset="0"/>
                        </a:rPr>
                        <a:t>Hexadecimal</a:t>
                      </a:r>
                      <a:r>
                        <a:rPr lang="en-US" sz="1200" baseline="0" smtClean="0">
                          <a:latin typeface="Arial Narrow" panose="020B0606020202030204" pitchFamily="34" charset="0"/>
                        </a:rPr>
                        <a:t> </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3007736873"/>
              </p:ext>
            </p:extLst>
          </p:nvPr>
        </p:nvGraphicFramePr>
        <p:xfrm>
          <a:off x="4892087" y="3022682"/>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200" smtClean="0">
                          <a:latin typeface="Arial Narrow" panose="020B0606020202030204" pitchFamily="34" charset="0"/>
                        </a:rPr>
                        <a:t>Binary </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1741594455"/>
              </p:ext>
            </p:extLst>
          </p:nvPr>
        </p:nvGraphicFramePr>
        <p:xfrm>
          <a:off x="4892087" y="3605430"/>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GB" sz="1200" smtClean="0">
                          <a:solidFill>
                            <a:schemeClr val="tx1"/>
                          </a:solidFill>
                          <a:latin typeface="Arial Narrow" panose="020B0606020202030204" pitchFamily="34" charset="0"/>
                        </a:rPr>
                        <a:t>E</a:t>
                      </a:r>
                      <a:endParaRPr lang="en-US" sz="120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7</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smtClean="0">
                          <a:latin typeface="Arial Narrow" panose="020B0606020202030204" pitchFamily="34" charset="0"/>
                        </a:rPr>
                        <a:t>Hexadecimal</a:t>
                      </a:r>
                      <a:r>
                        <a:rPr lang="en-US" sz="1200" baseline="0" smtClean="0">
                          <a:latin typeface="Arial Narrow" panose="020B0606020202030204" pitchFamily="34" charset="0"/>
                        </a:rPr>
                        <a:t> </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sp>
        <p:nvSpPr>
          <p:cNvPr id="52" name="TextBox 51"/>
          <p:cNvSpPr txBox="1"/>
          <p:nvPr/>
        </p:nvSpPr>
        <p:spPr>
          <a:xfrm>
            <a:off x="1699790" y="4245941"/>
            <a:ext cx="1534298" cy="276999"/>
          </a:xfrm>
          <a:prstGeom prst="rect">
            <a:avLst/>
          </a:prstGeom>
          <a:noFill/>
        </p:spPr>
        <p:txBody>
          <a:bodyPr wrap="square" rtlCol="0">
            <a:spAutoFit/>
          </a:bodyPr>
          <a:lstStyle/>
          <a:p>
            <a:r>
              <a:rPr lang="en-US" sz="1200" smtClean="0">
                <a:latin typeface="Arial Narrow" panose="020B0606020202030204" pitchFamily="34" charset="0"/>
              </a:rPr>
              <a:t>(2</a:t>
            </a:r>
            <a:r>
              <a:rPr lang="en-US" sz="1200">
                <a:latin typeface="Arial Narrow" panose="020B0606020202030204" pitchFamily="34" charset="0"/>
              </a:rPr>
              <a:t>A</a:t>
            </a:r>
            <a:r>
              <a:rPr lang="en-US" sz="1200" smtClean="0">
                <a:latin typeface="Arial Narrow" panose="020B0606020202030204" pitchFamily="34" charset="0"/>
              </a:rPr>
              <a:t>)</a:t>
            </a:r>
            <a:r>
              <a:rPr lang="en-US" sz="1200" baseline="-25000" smtClean="0">
                <a:latin typeface="Arial Narrow" panose="020B0606020202030204" pitchFamily="34" charset="0"/>
              </a:rPr>
              <a:t>16</a:t>
            </a:r>
            <a:r>
              <a:rPr lang="en-US" sz="1200" smtClean="0">
                <a:latin typeface="Arial Narrow" panose="020B0606020202030204" pitchFamily="34" charset="0"/>
              </a:rPr>
              <a:t> </a:t>
            </a:r>
            <a:r>
              <a:rPr lang="en-US" sz="1200">
                <a:latin typeface="Arial Narrow" panose="020B0606020202030204" pitchFamily="34" charset="0"/>
              </a:rPr>
              <a:t>= </a:t>
            </a:r>
            <a:r>
              <a:rPr lang="en-US" sz="1200" smtClean="0">
                <a:latin typeface="Arial Narrow" panose="020B0606020202030204" pitchFamily="34" charset="0"/>
              </a:rPr>
              <a:t>(00101010)</a:t>
            </a:r>
            <a:r>
              <a:rPr lang="en-US" sz="1200" baseline="-25000" smtClean="0">
                <a:latin typeface="Arial Narrow" panose="020B0606020202030204" pitchFamily="34" charset="0"/>
              </a:rPr>
              <a:t>2</a:t>
            </a:r>
            <a:r>
              <a:rPr lang="en-US" sz="1200" smtClean="0">
                <a:latin typeface="Arial Narrow" panose="020B0606020202030204" pitchFamily="34" charset="0"/>
              </a:rPr>
              <a:t> </a:t>
            </a:r>
            <a:endParaRPr lang="en-US" sz="1200">
              <a:latin typeface="Arial Narrow" panose="020B0606020202030204" pitchFamily="34" charset="0"/>
            </a:endParaRPr>
          </a:p>
        </p:txBody>
      </p:sp>
      <p:sp>
        <p:nvSpPr>
          <p:cNvPr id="53" name="TextBox 52"/>
          <p:cNvSpPr txBox="1"/>
          <p:nvPr/>
        </p:nvSpPr>
        <p:spPr>
          <a:xfrm>
            <a:off x="6072806" y="4245941"/>
            <a:ext cx="1454149" cy="276999"/>
          </a:xfrm>
          <a:prstGeom prst="rect">
            <a:avLst/>
          </a:prstGeom>
          <a:noFill/>
        </p:spPr>
        <p:txBody>
          <a:bodyPr wrap="square" rtlCol="0">
            <a:spAutoFit/>
          </a:bodyPr>
          <a:lstStyle/>
          <a:p>
            <a:r>
              <a:rPr lang="en-US" sz="1200" smtClean="0">
                <a:latin typeface="Arial Narrow" panose="020B0606020202030204" pitchFamily="34" charset="0"/>
              </a:rPr>
              <a:t>(E7)</a:t>
            </a:r>
            <a:r>
              <a:rPr lang="en-US" sz="1200" baseline="-25000" smtClean="0">
                <a:latin typeface="Arial Narrow" panose="020B0606020202030204" pitchFamily="34" charset="0"/>
              </a:rPr>
              <a:t>16</a:t>
            </a:r>
            <a:r>
              <a:rPr lang="en-US" sz="1200" smtClean="0">
                <a:latin typeface="Arial Narrow" panose="020B0606020202030204" pitchFamily="34" charset="0"/>
              </a:rPr>
              <a:t> </a:t>
            </a:r>
            <a:r>
              <a:rPr lang="en-US" sz="1200">
                <a:latin typeface="Arial Narrow" panose="020B0606020202030204" pitchFamily="34" charset="0"/>
              </a:rPr>
              <a:t>= </a:t>
            </a:r>
            <a:r>
              <a:rPr lang="en-US" sz="1200" smtClean="0">
                <a:latin typeface="Arial Narrow" panose="020B0606020202030204" pitchFamily="34" charset="0"/>
              </a:rPr>
              <a:t>(11100111)</a:t>
            </a:r>
            <a:r>
              <a:rPr lang="en-US" sz="1200" baseline="-25000" smtClean="0">
                <a:latin typeface="Arial Narrow" panose="020B0606020202030204" pitchFamily="34" charset="0"/>
              </a:rPr>
              <a:t>2</a:t>
            </a:r>
            <a:endParaRPr lang="en-US" sz="1200" baseline="-25000">
              <a:latin typeface="Arial Narrow" panose="020B0606020202030204" pitchFamily="34" charset="0"/>
            </a:endParaRPr>
          </a:p>
        </p:txBody>
      </p:sp>
      <p:sp>
        <p:nvSpPr>
          <p:cNvPr id="54" name="Title 13"/>
          <p:cNvSpPr txBox="1">
            <a:spLocks/>
          </p:cNvSpPr>
          <p:nvPr/>
        </p:nvSpPr>
        <p:spPr>
          <a:xfrm>
            <a:off x="476840" y="719587"/>
            <a:ext cx="3517644"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Case 1: </a:t>
            </a:r>
            <a:r>
              <a:rPr lang="en-US" sz="1200">
                <a:latin typeface="Arial Narrow" panose="020B0606020202030204" pitchFamily="34" charset="0"/>
              </a:rPr>
              <a:t>(11001011)</a:t>
            </a:r>
            <a:r>
              <a:rPr lang="en-US" sz="1200" baseline="-25000">
                <a:latin typeface="Arial Narrow" panose="020B0606020202030204" pitchFamily="34" charset="0"/>
              </a:rPr>
              <a:t>2</a:t>
            </a:r>
            <a:r>
              <a:rPr lang="en-US" sz="1200">
                <a:latin typeface="Arial Narrow" panose="020B0606020202030204" pitchFamily="34" charset="0"/>
              </a:rPr>
              <a:t> = </a:t>
            </a:r>
            <a:r>
              <a:rPr lang="en-US" sz="1200" smtClean="0">
                <a:latin typeface="Arial Narrow" panose="020B0606020202030204" pitchFamily="34" charset="0"/>
              </a:rPr>
              <a:t>(?)</a:t>
            </a:r>
            <a:r>
              <a:rPr lang="en-US" sz="1200" baseline="-25000" smtClean="0">
                <a:latin typeface="Arial Narrow" panose="020B0606020202030204" pitchFamily="34" charset="0"/>
              </a:rPr>
              <a:t>16</a:t>
            </a:r>
            <a:endParaRPr lang="en-US" sz="1200" baseline="-25000">
              <a:latin typeface="Arial Narrow" panose="020B0606020202030204" pitchFamily="34" charset="0"/>
            </a:endParaRPr>
          </a:p>
        </p:txBody>
      </p:sp>
      <p:sp>
        <p:nvSpPr>
          <p:cNvPr id="55" name="Title 13"/>
          <p:cNvSpPr txBox="1">
            <a:spLocks/>
          </p:cNvSpPr>
          <p:nvPr/>
        </p:nvSpPr>
        <p:spPr>
          <a:xfrm>
            <a:off x="4575596" y="719586"/>
            <a:ext cx="2951359"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Case 2: </a:t>
            </a:r>
            <a:r>
              <a:rPr lang="en-US" sz="1200">
                <a:latin typeface="Arial Narrow" panose="020B0606020202030204" pitchFamily="34" charset="0"/>
              </a:rPr>
              <a:t>(11100110)</a:t>
            </a:r>
            <a:r>
              <a:rPr lang="en-US" sz="1200" baseline="-25000">
                <a:latin typeface="Arial Narrow" panose="020B0606020202030204" pitchFamily="34" charset="0"/>
              </a:rPr>
              <a:t>2</a:t>
            </a:r>
            <a:r>
              <a:rPr lang="en-US" sz="1200">
                <a:latin typeface="Arial Narrow" panose="020B0606020202030204" pitchFamily="34" charset="0"/>
              </a:rPr>
              <a:t> = </a:t>
            </a:r>
            <a:r>
              <a:rPr lang="en-US" sz="1200" smtClean="0">
                <a:latin typeface="Arial Narrow" panose="020B0606020202030204" pitchFamily="34" charset="0"/>
              </a:rPr>
              <a:t>(?)</a:t>
            </a:r>
            <a:r>
              <a:rPr lang="en-US" sz="1200" baseline="-25000" smtClean="0">
                <a:latin typeface="Arial Narrow" panose="020B0606020202030204" pitchFamily="34" charset="0"/>
              </a:rPr>
              <a:t>16</a:t>
            </a:r>
            <a:endParaRPr lang="en-US" sz="1200" baseline="-25000">
              <a:latin typeface="Arial Narrow" panose="020B0606020202030204" pitchFamily="34" charset="0"/>
            </a:endParaRPr>
          </a:p>
        </p:txBody>
      </p:sp>
      <p:sp>
        <p:nvSpPr>
          <p:cNvPr id="56" name="Title 13"/>
          <p:cNvSpPr txBox="1">
            <a:spLocks/>
          </p:cNvSpPr>
          <p:nvPr/>
        </p:nvSpPr>
        <p:spPr>
          <a:xfrm>
            <a:off x="476839" y="2638929"/>
            <a:ext cx="2882377"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Case 3: </a:t>
            </a:r>
            <a:r>
              <a:rPr lang="en-US" sz="1200">
                <a:latin typeface="Arial Narrow" panose="020B0606020202030204" pitchFamily="34" charset="0"/>
              </a:rPr>
              <a:t>(D5)</a:t>
            </a:r>
            <a:r>
              <a:rPr lang="en-US" sz="1200" baseline="-25000">
                <a:latin typeface="Arial Narrow" panose="020B0606020202030204" pitchFamily="34" charset="0"/>
              </a:rPr>
              <a:t>16</a:t>
            </a:r>
            <a:r>
              <a:rPr lang="en-US" sz="1200">
                <a:latin typeface="Arial Narrow" panose="020B0606020202030204" pitchFamily="34" charset="0"/>
              </a:rPr>
              <a:t> = </a:t>
            </a:r>
            <a:r>
              <a:rPr lang="en-US" sz="1200" smtClean="0">
                <a:latin typeface="Arial Narrow" panose="020B0606020202030204" pitchFamily="34" charset="0"/>
              </a:rPr>
              <a:t>(?)</a:t>
            </a:r>
            <a:r>
              <a:rPr lang="en-US" sz="1200" baseline="-25000">
                <a:latin typeface="Arial Narrow" panose="020B0606020202030204" pitchFamily="34" charset="0"/>
              </a:rPr>
              <a:t>2</a:t>
            </a:r>
            <a:r>
              <a:rPr lang="en-US" sz="1200">
                <a:latin typeface="Arial Narrow" panose="020B0606020202030204" pitchFamily="34" charset="0"/>
              </a:rPr>
              <a:t> </a:t>
            </a:r>
            <a:endParaRPr lang="en-US" sz="1400">
              <a:latin typeface="Arial Narrow" panose="020B0606020202030204" pitchFamily="34" charset="0"/>
            </a:endParaRPr>
          </a:p>
        </p:txBody>
      </p:sp>
      <p:sp>
        <p:nvSpPr>
          <p:cNvPr id="57" name="Title 13"/>
          <p:cNvSpPr txBox="1">
            <a:spLocks/>
          </p:cNvSpPr>
          <p:nvPr/>
        </p:nvSpPr>
        <p:spPr>
          <a:xfrm>
            <a:off x="4575596" y="2638929"/>
            <a:ext cx="2714987"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Case 4: </a:t>
            </a:r>
            <a:r>
              <a:rPr lang="en-US" sz="1200">
                <a:latin typeface="Arial Narrow" panose="020B0606020202030204" pitchFamily="34" charset="0"/>
              </a:rPr>
              <a:t>(C2)</a:t>
            </a:r>
            <a:r>
              <a:rPr lang="en-US" sz="1200" baseline="-25000">
                <a:latin typeface="Arial Narrow" panose="020B0606020202030204" pitchFamily="34" charset="0"/>
              </a:rPr>
              <a:t>16</a:t>
            </a:r>
            <a:r>
              <a:rPr lang="en-US" sz="1200">
                <a:latin typeface="Arial Narrow" panose="020B0606020202030204" pitchFamily="34" charset="0"/>
              </a:rPr>
              <a:t> = </a:t>
            </a:r>
            <a:r>
              <a:rPr lang="en-US" sz="1200" smtClean="0">
                <a:latin typeface="Arial Narrow" panose="020B0606020202030204" pitchFamily="34" charset="0"/>
              </a:rPr>
              <a:t>(?)</a:t>
            </a:r>
            <a:r>
              <a:rPr lang="en-US" sz="1200" baseline="-25000" smtClean="0">
                <a:latin typeface="Arial Narrow" panose="020B0606020202030204" pitchFamily="34" charset="0"/>
              </a:rPr>
              <a:t>2</a:t>
            </a:r>
            <a:endParaRPr lang="en-US" sz="1200" baseline="-25000">
              <a:latin typeface="Arial Narrow" panose="020B0606020202030204" pitchFamily="34" charset="0"/>
            </a:endParaRPr>
          </a:p>
        </p:txBody>
      </p:sp>
      <p:sp>
        <p:nvSpPr>
          <p:cNvPr id="19" name="Text Box 41"/>
          <p:cNvSpPr txBox="1">
            <a:spLocks noChangeArrowheads="1"/>
          </p:cNvSpPr>
          <p:nvPr/>
        </p:nvSpPr>
        <p:spPr bwMode="auto">
          <a:xfrm>
            <a:off x="4499942" y="6330315"/>
            <a:ext cx="269304"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a:solidFill>
                  <a:srgbClr val="000000"/>
                </a:solidFill>
                <a:latin typeface="Arial Narrow" panose="020B0606020202030204" pitchFamily="34" charset="0"/>
                <a:ea typeface="맑은 고딕" panose="020B0503020000020004" pitchFamily="50" charset="-127"/>
              </a:rPr>
              <a:t>9</a:t>
            </a:r>
            <a:r>
              <a:rPr lang="en-US" altLang="ko-KR" sz="1015" b="1" smtClean="0">
                <a:solidFill>
                  <a:srgbClr val="000000"/>
                </a:solidFill>
                <a:latin typeface="Arial Narrow" panose="020B0606020202030204" pitchFamily="34" charset="0"/>
                <a:ea typeface="맑은 고딕" panose="020B0503020000020004" pitchFamily="50" charset="-127"/>
              </a:rPr>
              <a:t> </a:t>
            </a:r>
            <a:r>
              <a:rPr lang="en-US" altLang="ko-KR" sz="1015" b="1">
                <a:solidFill>
                  <a:srgbClr val="000000"/>
                </a:solidFill>
                <a:latin typeface="Arial Narrow" panose="020B0606020202030204" pitchFamily="34" charset="0"/>
                <a:ea typeface="맑은 고딕" panose="020B0503020000020004" pitchFamily="50" charset="-127"/>
              </a:rPr>
              <a:t>/ </a:t>
            </a:r>
            <a:r>
              <a:rPr lang="en-US" altLang="ko-KR" sz="1015" b="1" smtClean="0">
                <a:solidFill>
                  <a:srgbClr val="000000"/>
                </a:solidFill>
                <a:latin typeface="Arial Narrow" panose="020B0606020202030204" pitchFamily="34" charset="0"/>
                <a:ea typeface="맑은 고딕" panose="020B0503020000020004" pitchFamily="50" charset="-127"/>
              </a:rPr>
              <a:t>14</a:t>
            </a:r>
            <a:endParaRPr lang="en-US" altLang="ko-KR" sz="1015" b="1">
              <a:solidFill>
                <a:srgbClr val="000000"/>
              </a:solidFill>
              <a:latin typeface="Arial Narrow" panose="020B0606020202030204" pitchFamily="34" charset="0"/>
              <a:ea typeface="맑은 고딕" panose="020B0503020000020004" pitchFamily="50" charset="-127"/>
            </a:endParaRPr>
          </a:p>
        </p:txBody>
      </p:sp>
      <p:sp>
        <p:nvSpPr>
          <p:cNvPr id="20" name="Action Button: Home 19">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Tree>
    <p:extLst>
      <p:ext uri="{BB962C8B-B14F-4D97-AF65-F5344CB8AC3E}">
        <p14:creationId xmlns:p14="http://schemas.microsoft.com/office/powerpoint/2010/main" val="544032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a:solidFill>
                  <a:srgbClr val="000000"/>
                </a:solidFill>
                <a:latin typeface="Arial Narrow" panose="020B0606020202030204" pitchFamily="34" charset="0"/>
                <a:ea typeface="맑은 고딕" panose="020B0503020000020004" pitchFamily="50" charset="-127"/>
              </a:rPr>
              <a:t>01 / </a:t>
            </a:r>
            <a:r>
              <a:rPr lang="en-US" altLang="ko-KR" sz="1015" b="1" smtClean="0">
                <a:solidFill>
                  <a:srgbClr val="000000"/>
                </a:solidFill>
                <a:latin typeface="Arial Narrow" panose="020B0606020202030204" pitchFamily="34" charset="0"/>
                <a:ea typeface="맑은 고딕" panose="020B0503020000020004" pitchFamily="50" charset="-127"/>
              </a:rPr>
              <a:t>14</a:t>
            </a:r>
            <a:endParaRPr lang="en-US" altLang="ko-KR" sz="1015" b="1">
              <a:solidFill>
                <a:srgbClr val="000000"/>
              </a:solidFill>
              <a:latin typeface="Arial Narrow" panose="020B0606020202030204" pitchFamily="34" charset="0"/>
              <a:ea typeface="맑은 고딕" panose="020B0503020000020004" pitchFamily="50" charset="-127"/>
            </a:endParaRPr>
          </a:p>
        </p:txBody>
      </p:sp>
      <p:sp>
        <p:nvSpPr>
          <p:cNvPr id="7" name="Rectangle 6"/>
          <p:cNvSpPr/>
          <p:nvPr/>
        </p:nvSpPr>
        <p:spPr>
          <a:xfrm>
            <a:off x="319431" y="677821"/>
            <a:ext cx="6203289" cy="1200329"/>
          </a:xfrm>
          <a:prstGeom prst="rect">
            <a:avLst/>
          </a:prstGeom>
        </p:spPr>
        <p:txBody>
          <a:bodyPr wrap="square">
            <a:spAutoFit/>
          </a:bodyPr>
          <a:lstStyle/>
          <a:p>
            <a:pPr marL="171450" indent="-171450">
              <a:spcBef>
                <a:spcPts val="600"/>
              </a:spcBef>
              <a:buFont typeface="Wingdings" panose="05000000000000000000" pitchFamily="2" charset="2"/>
              <a:buChar char="Ø"/>
            </a:pPr>
            <a:r>
              <a:rPr lang="en-GB" sz="1200" b="1"/>
              <a:t>Numeral systems</a:t>
            </a:r>
            <a:r>
              <a:rPr lang="en-GB" sz="1200"/>
              <a:t> are a group of </a:t>
            </a:r>
            <a:r>
              <a:rPr lang="en-GB" sz="1200" b="1"/>
              <a:t>rules, norms and conventions</a:t>
            </a:r>
            <a:r>
              <a:rPr lang="en-GB" sz="1200"/>
              <a:t> that allow us to make a representation of all </a:t>
            </a:r>
            <a:r>
              <a:rPr lang="en-GB" sz="1200" b="1"/>
              <a:t>natural numbers,</a:t>
            </a:r>
            <a:r>
              <a:rPr lang="en-GB" sz="1200"/>
              <a:t> through a wide group of basic </a:t>
            </a:r>
            <a:r>
              <a:rPr lang="en-GB" sz="1200" b="1"/>
              <a:t>symbols</a:t>
            </a:r>
            <a:r>
              <a:rPr lang="en-GB" sz="1200"/>
              <a:t> that is defined by the </a:t>
            </a:r>
            <a:r>
              <a:rPr lang="en-GB" sz="1200" b="1"/>
              <a:t>base</a:t>
            </a:r>
            <a:r>
              <a:rPr lang="en-GB" sz="1200"/>
              <a:t> it uses.</a:t>
            </a:r>
            <a:endParaRPr lang="en-US" sz="1200"/>
          </a:p>
          <a:p>
            <a:endParaRPr lang="en-US" smtClean="0"/>
          </a:p>
          <a:p>
            <a:pPr marL="285750" indent="-285750">
              <a:buFont typeface="Wingdings" panose="05000000000000000000" pitchFamily="2" charset="2"/>
              <a:buChar char="Ø"/>
            </a:pPr>
            <a:endParaRPr lang="en-US"/>
          </a:p>
        </p:txBody>
      </p:sp>
      <p:sp>
        <p:nvSpPr>
          <p:cNvPr id="9" name="Text Box 3"/>
          <p:cNvSpPr txBox="1">
            <a:spLocks noChangeArrowheads="1"/>
          </p:cNvSpPr>
          <p:nvPr/>
        </p:nvSpPr>
        <p:spPr bwMode="auto">
          <a:xfrm>
            <a:off x="0" y="158463"/>
            <a:ext cx="27254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1800" b="1">
                <a:solidFill>
                  <a:schemeClr val="tx1"/>
                </a:solidFill>
                <a:latin typeface="Arial Narrow" pitchFamily="34" charset="0"/>
                <a:ea typeface="LG스마트체 Regular" panose="020B0600000101010101" pitchFamily="50" charset="-127"/>
                <a:cs typeface="Arial" pitchFamily="34" charset="0"/>
              </a:rPr>
              <a:t>I. </a:t>
            </a:r>
            <a:r>
              <a:rPr lang="en-US" sz="1800" b="1">
                <a:solidFill>
                  <a:schemeClr val="tx1"/>
                </a:solidFill>
                <a:latin typeface="Arial Narrow" panose="020B0606020202030204" pitchFamily="34" charset="0"/>
                <a:ea typeface="Cambria" panose="02040503050406030204" pitchFamily="18" charset="0"/>
              </a:rPr>
              <a:t>Numeral Systems </a:t>
            </a:r>
            <a:r>
              <a:rPr lang="en-US" sz="1800" b="1" smtClean="0">
                <a:solidFill>
                  <a:schemeClr val="tx1"/>
                </a:solidFill>
                <a:latin typeface="Arial Narrow" panose="020B0606020202030204" pitchFamily="34" charset="0"/>
                <a:ea typeface="Cambria" panose="02040503050406030204" pitchFamily="18" charset="0"/>
              </a:rPr>
              <a:t>– Define</a:t>
            </a:r>
            <a:endParaRPr lang="ko-KR" altLang="en-US" sz="1800" b="1">
              <a:solidFill>
                <a:schemeClr val="tx1"/>
              </a:solidFill>
              <a:latin typeface="Arial Narrow" panose="020B0606020202030204" pitchFamily="34" charset="0"/>
              <a:ea typeface="Cambria" panose="02040503050406030204" pitchFamily="18" charset="0"/>
            </a:endParaRPr>
          </a:p>
        </p:txBody>
      </p:sp>
      <p:pic>
        <p:nvPicPr>
          <p:cNvPr id="2" name="Picture 1"/>
          <p:cNvPicPr>
            <a:picLocks noChangeAspect="1"/>
          </p:cNvPicPr>
          <p:nvPr/>
        </p:nvPicPr>
        <p:blipFill>
          <a:blip r:embed="rId3"/>
          <a:stretch>
            <a:fillRect/>
          </a:stretch>
        </p:blipFill>
        <p:spPr>
          <a:xfrm>
            <a:off x="4470286" y="1132432"/>
            <a:ext cx="4962525" cy="2971800"/>
          </a:xfrm>
          <a:prstGeom prst="rect">
            <a:avLst/>
          </a:prstGeom>
        </p:spPr>
      </p:pic>
      <p:pic>
        <p:nvPicPr>
          <p:cNvPr id="10" name="Picture 9"/>
          <p:cNvPicPr>
            <a:picLocks noChangeAspect="1"/>
          </p:cNvPicPr>
          <p:nvPr/>
        </p:nvPicPr>
        <p:blipFill>
          <a:blip r:embed="rId4"/>
          <a:stretch>
            <a:fillRect/>
          </a:stretch>
        </p:blipFill>
        <p:spPr>
          <a:xfrm>
            <a:off x="715327" y="3105150"/>
            <a:ext cx="2409825" cy="3086100"/>
          </a:xfrm>
          <a:prstGeom prst="rect">
            <a:avLst/>
          </a:prstGeom>
        </p:spPr>
      </p:pic>
    </p:spTree>
    <p:extLst>
      <p:ext uri="{BB962C8B-B14F-4D97-AF65-F5344CB8AC3E}">
        <p14:creationId xmlns:p14="http://schemas.microsoft.com/office/powerpoint/2010/main" val="3470152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47241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1800" b="1">
                <a:solidFill>
                  <a:schemeClr val="tx1"/>
                </a:solidFill>
                <a:latin typeface="Arial Narrow" pitchFamily="34" charset="0"/>
                <a:ea typeface="LG스마트체 Regular" panose="020B0600000101010101" pitchFamily="50" charset="-127"/>
                <a:cs typeface="Arial" pitchFamily="34" charset="0"/>
              </a:rPr>
              <a:t>I. </a:t>
            </a:r>
            <a:r>
              <a:rPr lang="en-US" sz="1800" b="1">
                <a:solidFill>
                  <a:schemeClr val="tx1"/>
                </a:solidFill>
                <a:latin typeface="Arial Narrow" panose="020B0606020202030204" pitchFamily="34" charset="0"/>
                <a:ea typeface="Cambria" panose="02040503050406030204" pitchFamily="18" charset="0"/>
              </a:rPr>
              <a:t>Numeral Systems - Common numeral Systems</a:t>
            </a:r>
            <a:endParaRPr lang="ko-KR" altLang="en-US" sz="1800" b="1">
              <a:solidFill>
                <a:schemeClr val="tx1"/>
              </a:solidFill>
              <a:latin typeface="Arial Narrow" panose="020B0606020202030204" pitchFamily="34" charset="0"/>
              <a:ea typeface="Cambria" panose="02040503050406030204" pitchFamily="18" charset="0"/>
            </a:endParaRPr>
          </a:p>
        </p:txBody>
      </p:sp>
      <p:sp>
        <p:nvSpPr>
          <p:cNvPr id="7" name="Rectangle 6"/>
          <p:cNvSpPr/>
          <p:nvPr/>
        </p:nvSpPr>
        <p:spPr>
          <a:xfrm>
            <a:off x="319431" y="728987"/>
            <a:ext cx="8301709" cy="307777"/>
          </a:xfrm>
          <a:prstGeom prst="rect">
            <a:avLst/>
          </a:prstGeom>
        </p:spPr>
        <p:txBody>
          <a:bodyPr wrap="square">
            <a:spAutoFit/>
          </a:bodyPr>
          <a:lstStyle/>
          <a:p>
            <a:pPr marL="171450" indent="-171450">
              <a:spcBef>
                <a:spcPts val="600"/>
              </a:spcBef>
              <a:buFont typeface="Wingdings" panose="05000000000000000000" pitchFamily="2" charset="2"/>
              <a:buChar char="Ø"/>
            </a:pPr>
            <a:r>
              <a:rPr lang="en-US" sz="1400">
                <a:latin typeface="Arial Narrow" panose="020B0606020202030204" pitchFamily="34" charset="0"/>
              </a:rPr>
              <a:t>The other most common numeral systems are </a:t>
            </a:r>
            <a:r>
              <a:rPr lang="en-US" sz="1400" b="1">
                <a:latin typeface="Arial Narrow" panose="020B0606020202030204" pitchFamily="34" charset="0"/>
              </a:rPr>
              <a:t>binary, decimal, </a:t>
            </a:r>
            <a:r>
              <a:rPr lang="en-US" sz="1400" b="1" smtClean="0">
                <a:latin typeface="Arial Narrow" panose="020B0606020202030204" pitchFamily="34" charset="0"/>
              </a:rPr>
              <a:t>hexadecimal</a:t>
            </a:r>
            <a:endParaRPr lang="en-US" sz="1400" b="1">
              <a:latin typeface="Arial Narrow" panose="020B0606020202030204" pitchFamily="34" charset="0"/>
            </a:endParaRPr>
          </a:p>
        </p:txBody>
      </p:sp>
      <p:sp>
        <p:nvSpPr>
          <p:cNvPr id="21" name="Rectangle 20"/>
          <p:cNvSpPr/>
          <p:nvPr/>
        </p:nvSpPr>
        <p:spPr>
          <a:xfrm>
            <a:off x="2993262" y="1394775"/>
            <a:ext cx="3461831" cy="471363"/>
          </a:xfrm>
          <a:prstGeom prst="rect">
            <a:avLst/>
          </a:prstGeom>
          <a:solidFill>
            <a:sysClr val="window" lastClr="FFFFFF">
              <a:lumMod val="8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effectLst/>
                <a:uLnTx/>
                <a:uFillTx/>
                <a:latin typeface="Arial Narrow" panose="020B0606020202030204" pitchFamily="34" charset="0"/>
                <a:ea typeface="Cambria" panose="02040503050406030204" pitchFamily="18" charset="0"/>
              </a:rPr>
              <a:t>Numeral Systems</a:t>
            </a:r>
            <a:endParaRPr kumimoji="0" lang="en-US" sz="1400" b="1" i="0" u="none" strike="noStrike" kern="0" cap="none" spc="0" normalizeH="0" baseline="0" noProof="0" smtClean="0">
              <a:ln>
                <a:noFill/>
              </a:ln>
              <a:effectLst/>
              <a:uLnTx/>
              <a:uFillTx/>
              <a:latin typeface="Arial Narrow" panose="020B0606020202030204" pitchFamily="34" charset="0"/>
            </a:endParaRPr>
          </a:p>
        </p:txBody>
      </p:sp>
      <p:sp>
        <p:nvSpPr>
          <p:cNvPr id="22" name="Rectangle 21"/>
          <p:cNvSpPr/>
          <p:nvPr/>
        </p:nvSpPr>
        <p:spPr>
          <a:xfrm>
            <a:off x="552873" y="2183317"/>
            <a:ext cx="2512380" cy="251285"/>
          </a:xfrm>
          <a:prstGeom prst="rect">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effectLst/>
                <a:uLnTx/>
                <a:uFillTx/>
                <a:latin typeface="Arial Narrow" panose="020B0606020202030204" pitchFamily="34" charset="0"/>
                <a:ea typeface="Cambria" panose="02040503050406030204" pitchFamily="18" charset="0"/>
              </a:rPr>
              <a:t>Binary</a:t>
            </a:r>
            <a:r>
              <a:rPr kumimoji="0" lang="en-US" sz="1400" b="1" i="0" u="none" strike="noStrike" kern="0" cap="none" spc="0" normalizeH="0" noProof="0" smtClean="0">
                <a:ln>
                  <a:noFill/>
                </a:ln>
                <a:effectLst/>
                <a:uLnTx/>
                <a:uFillTx/>
                <a:latin typeface="Arial Narrow" panose="020B0606020202030204" pitchFamily="34" charset="0"/>
                <a:ea typeface="Cambria" panose="02040503050406030204" pitchFamily="18" charset="0"/>
              </a:rPr>
              <a:t> </a:t>
            </a:r>
            <a:r>
              <a:rPr kumimoji="0" lang="en-US" sz="1400" b="1" i="0" u="none" strike="noStrike" kern="0" cap="none" spc="0" normalizeH="0" baseline="0" noProof="0" smtClean="0">
                <a:ln>
                  <a:noFill/>
                </a:ln>
                <a:effectLst/>
                <a:uLnTx/>
                <a:uFillTx/>
                <a:latin typeface="Arial Narrow" panose="020B0606020202030204" pitchFamily="34" charset="0"/>
                <a:ea typeface="Cambria" panose="02040503050406030204" pitchFamily="18" charset="0"/>
              </a:rPr>
              <a:t>(Base 2)</a:t>
            </a:r>
          </a:p>
        </p:txBody>
      </p:sp>
      <p:sp>
        <p:nvSpPr>
          <p:cNvPr id="23" name="Rectangle 22"/>
          <p:cNvSpPr/>
          <p:nvPr/>
        </p:nvSpPr>
        <p:spPr>
          <a:xfrm>
            <a:off x="3442845" y="2194696"/>
            <a:ext cx="2574574" cy="239905"/>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effectLst/>
                <a:uLnTx/>
                <a:uFillTx/>
                <a:latin typeface="Arial Narrow" panose="020B0606020202030204" pitchFamily="34" charset="0"/>
                <a:ea typeface="Cambria" panose="02040503050406030204" pitchFamily="18" charset="0"/>
              </a:rPr>
              <a:t>Decimal</a:t>
            </a:r>
            <a:r>
              <a:rPr kumimoji="0" lang="en-US" sz="1400" b="1" i="0" u="none" strike="noStrike" kern="0" cap="none" spc="0" normalizeH="0" noProof="0" smtClean="0">
                <a:ln>
                  <a:noFill/>
                </a:ln>
                <a:effectLst/>
                <a:uLnTx/>
                <a:uFillTx/>
                <a:latin typeface="Arial Narrow" panose="020B0606020202030204" pitchFamily="34" charset="0"/>
                <a:ea typeface="Cambria" panose="02040503050406030204" pitchFamily="18" charset="0"/>
              </a:rPr>
              <a:t> </a:t>
            </a:r>
            <a:r>
              <a:rPr kumimoji="0" lang="en-US" sz="1400" b="1" i="0" u="none" strike="noStrike" kern="0" cap="none" spc="0" normalizeH="0" baseline="0" noProof="0" smtClean="0">
                <a:ln>
                  <a:noFill/>
                </a:ln>
                <a:effectLst/>
                <a:uLnTx/>
                <a:uFillTx/>
                <a:latin typeface="Arial Narrow" panose="020B0606020202030204" pitchFamily="34" charset="0"/>
                <a:ea typeface="Cambria" panose="02040503050406030204" pitchFamily="18" charset="0"/>
              </a:rPr>
              <a:t>(Base 10)</a:t>
            </a:r>
          </a:p>
        </p:txBody>
      </p:sp>
      <p:sp>
        <p:nvSpPr>
          <p:cNvPr id="24" name="Rectangle 23"/>
          <p:cNvSpPr/>
          <p:nvPr/>
        </p:nvSpPr>
        <p:spPr>
          <a:xfrm>
            <a:off x="6338293" y="2183317"/>
            <a:ext cx="2389146" cy="251284"/>
          </a:xfrm>
          <a:prstGeom prst="rect">
            <a:avLst/>
          </a:prstGeom>
          <a:solidFill>
            <a:srgbClr val="5B9BD5">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4472C4">
                    <a:lumMod val="50000"/>
                  </a:srgbClr>
                </a:solidFill>
                <a:effectLst/>
                <a:uLnTx/>
                <a:uFillTx/>
                <a:latin typeface="Arial Narrow" panose="020B0606020202030204" pitchFamily="34" charset="0"/>
                <a:ea typeface="Cambria" panose="02040503050406030204" pitchFamily="18" charset="0"/>
              </a:rPr>
              <a:t>Hexadecimal(Base 16)</a:t>
            </a:r>
          </a:p>
        </p:txBody>
      </p:sp>
      <p:sp>
        <p:nvSpPr>
          <p:cNvPr id="28" name="Rectangle 27"/>
          <p:cNvSpPr/>
          <p:nvPr/>
        </p:nvSpPr>
        <p:spPr>
          <a:xfrm>
            <a:off x="552873" y="3359870"/>
            <a:ext cx="2512380" cy="1845726"/>
          </a:xfrm>
          <a:prstGeom prst="rect">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171450" lvl="0" indent="-171450">
              <a:spcBef>
                <a:spcPts val="600"/>
              </a:spcBef>
              <a:buFontTx/>
              <a:buChar char="-"/>
              <a:defRPr/>
            </a:pPr>
            <a:r>
              <a:rPr lang="en-GB" sz="1400" smtClean="0">
                <a:latin typeface="Arial Narrow" panose="020B0606020202030204" pitchFamily="34" charset="0"/>
              </a:rPr>
              <a:t>Computers </a:t>
            </a:r>
            <a:r>
              <a:rPr lang="en-GB" sz="1400">
                <a:latin typeface="Arial Narrow" panose="020B0606020202030204" pitchFamily="34" charset="0"/>
              </a:rPr>
              <a:t>can’t count in </a:t>
            </a:r>
            <a:r>
              <a:rPr lang="en-GB" sz="1400" smtClean="0">
                <a:latin typeface="Arial Narrow" panose="020B0606020202030204" pitchFamily="34" charset="0"/>
              </a:rPr>
              <a:t>decimal</a:t>
            </a:r>
          </a:p>
          <a:p>
            <a:pPr marL="171450" lvl="0" indent="-171450">
              <a:spcBef>
                <a:spcPts val="600"/>
              </a:spcBef>
              <a:buFontTx/>
              <a:buChar char="-"/>
              <a:defRPr/>
            </a:pPr>
            <a:r>
              <a:rPr lang="en-GB" sz="1400">
                <a:latin typeface="Arial Narrow" panose="020B0606020202030204" pitchFamily="34" charset="0"/>
              </a:rPr>
              <a:t>Their circuits can only represent one of two states: ON or </a:t>
            </a:r>
            <a:r>
              <a:rPr lang="en-GB" sz="1400" smtClean="0">
                <a:latin typeface="Arial Narrow" panose="020B0606020202030204" pitchFamily="34" charset="0"/>
              </a:rPr>
              <a:t>OFF </a:t>
            </a:r>
            <a:r>
              <a:rPr lang="en-GB" sz="1400" smtClean="0">
                <a:latin typeface="Arial Narrow" panose="020B0606020202030204" pitchFamily="34" charset="0"/>
                <a:sym typeface="Wingdings" panose="05000000000000000000" pitchFamily="2" charset="2"/>
              </a:rPr>
              <a:t> </a:t>
            </a:r>
            <a:r>
              <a:rPr lang="en-GB" sz="1400">
                <a:latin typeface="Arial Narrow" panose="020B0606020202030204" pitchFamily="34" charset="0"/>
              </a:rPr>
              <a:t>makes them a natural fit for binary, which has two states: one and zero</a:t>
            </a:r>
            <a:endParaRPr kumimoji="0" lang="en-US" sz="1400" b="0"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9" name="Rectangle 28"/>
          <p:cNvSpPr/>
          <p:nvPr/>
        </p:nvSpPr>
        <p:spPr>
          <a:xfrm>
            <a:off x="3436891" y="3359870"/>
            <a:ext cx="2574574" cy="1845726"/>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171450" lvl="0" indent="-171450">
              <a:spcBef>
                <a:spcPts val="600"/>
              </a:spcBef>
              <a:buFontTx/>
              <a:buChar char="-"/>
              <a:defRPr/>
            </a:pPr>
            <a:r>
              <a:rPr lang="en-GB" sz="1400" smtClean="0">
                <a:latin typeface="Arial Narrow" panose="020B0606020202030204" pitchFamily="34" charset="0"/>
              </a:rPr>
              <a:t>The </a:t>
            </a:r>
            <a:r>
              <a:rPr lang="en-GB" sz="1400">
                <a:latin typeface="Arial Narrow" panose="020B0606020202030204" pitchFamily="34" charset="0"/>
              </a:rPr>
              <a:t>most familiar for human operators, and it’s shared by almost every culture on Earth. </a:t>
            </a:r>
            <a:endParaRPr lang="en-GB" sz="1400" smtClean="0">
              <a:latin typeface="Arial Narrow" panose="020B0606020202030204" pitchFamily="34" charset="0"/>
            </a:endParaRPr>
          </a:p>
          <a:p>
            <a:pPr marL="171450" lvl="0" indent="-171450">
              <a:spcBef>
                <a:spcPts val="600"/>
              </a:spcBef>
              <a:buFontTx/>
              <a:buChar char="-"/>
              <a:defRPr/>
            </a:pPr>
            <a:r>
              <a:rPr lang="en-GB" sz="1400" smtClean="0">
                <a:latin typeface="Arial Narrow" panose="020B0606020202030204" pitchFamily="34" charset="0"/>
              </a:rPr>
              <a:t>Make </a:t>
            </a:r>
            <a:r>
              <a:rPr lang="en-GB" sz="1400">
                <a:latin typeface="Arial Narrow" panose="020B0606020202030204" pitchFamily="34" charset="0"/>
              </a:rPr>
              <a:t>it the standard counting scheme for human communication</a:t>
            </a:r>
            <a:endParaRPr lang="en-US" sz="1400" kern="0">
              <a:solidFill>
                <a:prstClr val="white"/>
              </a:solidFill>
              <a:latin typeface="Arial Narrow" panose="020B0606020202030204" pitchFamily="34" charset="0"/>
            </a:endParaRPr>
          </a:p>
        </p:txBody>
      </p:sp>
      <p:sp>
        <p:nvSpPr>
          <p:cNvPr id="30" name="Rectangle 29"/>
          <p:cNvSpPr/>
          <p:nvPr/>
        </p:nvSpPr>
        <p:spPr>
          <a:xfrm>
            <a:off x="6338292" y="3361938"/>
            <a:ext cx="2389147" cy="1843657"/>
          </a:xfrm>
          <a:prstGeom prst="rect">
            <a:avLst/>
          </a:prstGeom>
          <a:solidFill>
            <a:srgbClr val="5B9BD5">
              <a:lumMod val="60000"/>
              <a:lumOff val="40000"/>
            </a:srgbClr>
          </a:solidFill>
          <a:ln w="12700" cap="flat" cmpd="sng" algn="ctr">
            <a:solidFill>
              <a:sysClr val="windowText" lastClr="000000"/>
            </a:solidFill>
            <a:prstDash val="solid"/>
            <a:miter lim="800000"/>
          </a:ln>
          <a:effectLst/>
        </p:spPr>
        <p:txBody>
          <a:bodyPr rtlCol="0" anchor="ctr"/>
          <a:lstStyle/>
          <a:p>
            <a:pPr marL="171450" indent="-171450">
              <a:spcBef>
                <a:spcPts val="600"/>
              </a:spcBef>
              <a:buFontTx/>
              <a:buChar char="-"/>
              <a:defRPr/>
            </a:pPr>
            <a:r>
              <a:rPr lang="en-GB" sz="1400" smtClean="0">
                <a:latin typeface="Arial Narrow" panose="020B0606020202030204" pitchFamily="34" charset="0"/>
              </a:rPr>
              <a:t>A </a:t>
            </a:r>
            <a:r>
              <a:rPr lang="en-GB" sz="1400">
                <a:latin typeface="Arial Narrow" panose="020B0606020202030204" pitchFamily="34" charset="0"/>
              </a:rPr>
              <a:t>convenient way to represent binary values for human </a:t>
            </a:r>
            <a:r>
              <a:rPr lang="en-GB" sz="1400" smtClean="0">
                <a:latin typeface="Arial Narrow" panose="020B0606020202030204" pitchFamily="34" charset="0"/>
              </a:rPr>
              <a:t>operators</a:t>
            </a:r>
            <a:endParaRPr lang="en-GB" sz="1400" smtClean="0">
              <a:latin typeface="Arial Narrow" panose="020B0606020202030204" pitchFamily="34" charset="0"/>
            </a:endParaRPr>
          </a:p>
          <a:p>
            <a:pPr marL="171450" indent="-171450">
              <a:spcBef>
                <a:spcPts val="600"/>
              </a:spcBef>
              <a:buFontTx/>
              <a:buChar char="-"/>
              <a:defRPr/>
            </a:pPr>
            <a:r>
              <a:rPr lang="en-GB" sz="1400">
                <a:latin typeface="Arial Narrow" panose="020B0606020202030204" pitchFamily="34" charset="0"/>
              </a:rPr>
              <a:t>I</a:t>
            </a:r>
            <a:r>
              <a:rPr lang="en-GB" sz="1400" smtClean="0">
                <a:latin typeface="Arial Narrow" panose="020B0606020202030204" pitchFamily="34" charset="0"/>
              </a:rPr>
              <a:t>t’s </a:t>
            </a:r>
            <a:r>
              <a:rPr lang="en-GB" sz="1400">
                <a:latin typeface="Arial Narrow" panose="020B0606020202030204" pitchFamily="34" charset="0"/>
              </a:rPr>
              <a:t>easier to read than a string of ones and zeros</a:t>
            </a:r>
            <a:endParaRPr lang="en-US" sz="1400">
              <a:latin typeface="Arial Narrow" panose="020B0606020202030204" pitchFamily="34" charset="0"/>
            </a:endParaRPr>
          </a:p>
        </p:txBody>
      </p:sp>
      <p:cxnSp>
        <p:nvCxnSpPr>
          <p:cNvPr id="31" name="Straight Arrow Connector 30"/>
          <p:cNvCxnSpPr>
            <a:stCxn id="21" idx="2"/>
            <a:endCxn id="22" idx="0"/>
          </p:cNvCxnSpPr>
          <p:nvPr/>
        </p:nvCxnSpPr>
        <p:spPr>
          <a:xfrm flipH="1">
            <a:off x="1809063" y="1866138"/>
            <a:ext cx="2915115" cy="317179"/>
          </a:xfrm>
          <a:prstGeom prst="straightConnector1">
            <a:avLst/>
          </a:prstGeom>
          <a:noFill/>
          <a:ln w="12700" cap="flat" cmpd="sng" algn="ctr">
            <a:solidFill>
              <a:sysClr val="windowText" lastClr="000000"/>
            </a:solidFill>
            <a:prstDash val="solid"/>
            <a:miter lim="800000"/>
            <a:tailEnd type="triangle"/>
          </a:ln>
          <a:effectLst/>
        </p:spPr>
      </p:cxnSp>
      <p:cxnSp>
        <p:nvCxnSpPr>
          <p:cNvPr id="32" name="Straight Arrow Connector 31"/>
          <p:cNvCxnSpPr>
            <a:stCxn id="21" idx="2"/>
            <a:endCxn id="24" idx="0"/>
          </p:cNvCxnSpPr>
          <p:nvPr/>
        </p:nvCxnSpPr>
        <p:spPr>
          <a:xfrm>
            <a:off x="4724178" y="1866138"/>
            <a:ext cx="2808688" cy="317179"/>
          </a:xfrm>
          <a:prstGeom prst="straightConnector1">
            <a:avLst/>
          </a:prstGeom>
          <a:noFill/>
          <a:ln w="12700" cap="flat" cmpd="sng" algn="ctr">
            <a:solidFill>
              <a:sysClr val="windowText" lastClr="000000"/>
            </a:solidFill>
            <a:prstDash val="solid"/>
            <a:miter lim="800000"/>
            <a:tailEnd type="triangle"/>
          </a:ln>
          <a:effectLst/>
        </p:spPr>
      </p:cxnSp>
      <p:cxnSp>
        <p:nvCxnSpPr>
          <p:cNvPr id="33" name="Straight Arrow Connector 32"/>
          <p:cNvCxnSpPr>
            <a:stCxn id="21" idx="2"/>
            <a:endCxn id="23" idx="0"/>
          </p:cNvCxnSpPr>
          <p:nvPr/>
        </p:nvCxnSpPr>
        <p:spPr>
          <a:xfrm>
            <a:off x="4724178" y="1866138"/>
            <a:ext cx="5954" cy="328558"/>
          </a:xfrm>
          <a:prstGeom prst="straightConnector1">
            <a:avLst/>
          </a:prstGeom>
          <a:noFill/>
          <a:ln w="12700" cap="flat" cmpd="sng" algn="ctr">
            <a:solidFill>
              <a:sysClr val="windowText" lastClr="000000"/>
            </a:solidFill>
            <a:prstDash val="solid"/>
            <a:miter lim="800000"/>
            <a:tailEnd type="triangle"/>
          </a:ln>
          <a:effectLst/>
        </p:spPr>
      </p:cxnSp>
      <p:sp>
        <p:nvSpPr>
          <p:cNvPr id="34" name="Rectangle 33"/>
          <p:cNvSpPr/>
          <p:nvPr/>
        </p:nvSpPr>
        <p:spPr>
          <a:xfrm>
            <a:off x="319431" y="5522774"/>
            <a:ext cx="8301709" cy="892552"/>
          </a:xfrm>
          <a:prstGeom prst="rect">
            <a:avLst/>
          </a:prstGeom>
        </p:spPr>
        <p:txBody>
          <a:bodyPr wrap="square">
            <a:spAutoFit/>
          </a:bodyPr>
          <a:lstStyle/>
          <a:p>
            <a:pPr marL="171450" indent="-171450">
              <a:spcBef>
                <a:spcPts val="600"/>
              </a:spcBef>
              <a:buFont typeface="Wingdings" panose="05000000000000000000" pitchFamily="2" charset="2"/>
              <a:buChar char="Ø"/>
            </a:pPr>
            <a:r>
              <a:rPr lang="en-US" sz="1400" smtClean="0">
                <a:latin typeface="Arial Narrow" panose="020B0606020202030204" pitchFamily="34" charset="0"/>
              </a:rPr>
              <a:t>A5FC89:  Binary, Decimal, Hexadecimal ?</a:t>
            </a:r>
          </a:p>
          <a:p>
            <a:pPr marL="171450" indent="-171450">
              <a:spcBef>
                <a:spcPts val="600"/>
              </a:spcBef>
              <a:buFont typeface="Wingdings" panose="05000000000000000000" pitchFamily="2" charset="2"/>
              <a:buChar char="Ø"/>
            </a:pPr>
            <a:r>
              <a:rPr lang="en-US" sz="1400" smtClean="0">
                <a:latin typeface="Arial Narrow" panose="020B0606020202030204" pitchFamily="34" charset="0"/>
              </a:rPr>
              <a:t>8451001: </a:t>
            </a:r>
            <a:r>
              <a:rPr lang="en-US" sz="1400">
                <a:latin typeface="Arial Narrow" panose="020B0606020202030204" pitchFamily="34" charset="0"/>
              </a:rPr>
              <a:t>Binary, Decimal, </a:t>
            </a:r>
            <a:r>
              <a:rPr lang="en-US" sz="1400" smtClean="0">
                <a:latin typeface="Arial Narrow" panose="020B0606020202030204" pitchFamily="34" charset="0"/>
              </a:rPr>
              <a:t>Hexadecimal ?</a:t>
            </a:r>
            <a:endParaRPr lang="en-US" sz="1400">
              <a:latin typeface="Arial Narrow" panose="020B0606020202030204" pitchFamily="34" charset="0"/>
            </a:endParaRPr>
          </a:p>
          <a:p>
            <a:pPr marL="171450" indent="-171450">
              <a:spcBef>
                <a:spcPts val="600"/>
              </a:spcBef>
              <a:buFont typeface="Wingdings" panose="05000000000000000000" pitchFamily="2" charset="2"/>
              <a:buChar char="Ø"/>
            </a:pPr>
            <a:r>
              <a:rPr lang="en-US" sz="1400" smtClean="0">
                <a:latin typeface="Arial Narrow" panose="020B0606020202030204" pitchFamily="34" charset="0"/>
              </a:rPr>
              <a:t>1001011: </a:t>
            </a:r>
            <a:r>
              <a:rPr lang="en-US" sz="1400">
                <a:latin typeface="Arial Narrow" panose="020B0606020202030204" pitchFamily="34" charset="0"/>
              </a:rPr>
              <a:t>Binary, Decimal, </a:t>
            </a:r>
            <a:r>
              <a:rPr lang="en-US" sz="1400" smtClean="0">
                <a:latin typeface="Arial Narrow" panose="020B0606020202030204" pitchFamily="34" charset="0"/>
              </a:rPr>
              <a:t>Hexadecimal ?</a:t>
            </a:r>
            <a:endParaRPr lang="en-US" sz="1400">
              <a:latin typeface="Arial Narrow" panose="020B0606020202030204" pitchFamily="34" charset="0"/>
            </a:endParaRPr>
          </a:p>
        </p:txBody>
      </p:sp>
      <p:sp>
        <p:nvSpPr>
          <p:cNvPr id="19" name="Text Box 41"/>
          <p:cNvSpPr txBox="1">
            <a:spLocks noChangeArrowheads="1"/>
          </p:cNvSpPr>
          <p:nvPr/>
        </p:nvSpPr>
        <p:spPr bwMode="auto">
          <a:xfrm>
            <a:off x="4408571" y="6330315"/>
            <a:ext cx="452048" cy="2154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400" b="1" smtClean="0">
                <a:solidFill>
                  <a:srgbClr val="000000"/>
                </a:solidFill>
                <a:latin typeface="Arial Narrow" panose="020B0606020202030204" pitchFamily="34" charset="0"/>
                <a:ea typeface="맑은 고딕" panose="020B0503020000020004" pitchFamily="50" charset="-127"/>
              </a:rPr>
              <a:t>02 </a:t>
            </a:r>
            <a:r>
              <a:rPr lang="en-US" altLang="ko-KR" sz="1400" b="1">
                <a:solidFill>
                  <a:srgbClr val="000000"/>
                </a:solidFill>
                <a:latin typeface="Arial Narrow" panose="020B0606020202030204" pitchFamily="34" charset="0"/>
                <a:ea typeface="맑은 고딕" panose="020B0503020000020004" pitchFamily="50" charset="-127"/>
              </a:rPr>
              <a:t>/ </a:t>
            </a:r>
            <a:r>
              <a:rPr lang="en-US" altLang="ko-KR" sz="1400" b="1" smtClean="0">
                <a:solidFill>
                  <a:srgbClr val="000000"/>
                </a:solidFill>
                <a:latin typeface="Arial Narrow" panose="020B0606020202030204" pitchFamily="34" charset="0"/>
                <a:ea typeface="맑은 고딕" panose="020B0503020000020004" pitchFamily="50" charset="-127"/>
              </a:rPr>
              <a:t>14</a:t>
            </a:r>
            <a:endParaRPr lang="en-US" altLang="ko-KR" sz="1400" b="1">
              <a:solidFill>
                <a:srgbClr val="000000"/>
              </a:solidFill>
              <a:latin typeface="Arial Narrow" panose="020B0606020202030204" pitchFamily="34" charset="0"/>
              <a:ea typeface="맑은 고딕" panose="020B0503020000020004" pitchFamily="50" charset="-127"/>
            </a:endParaRPr>
          </a:p>
        </p:txBody>
      </p:sp>
      <p:sp>
        <p:nvSpPr>
          <p:cNvPr id="35" name="Rectangle 34"/>
          <p:cNvSpPr/>
          <p:nvPr/>
        </p:nvSpPr>
        <p:spPr>
          <a:xfrm>
            <a:off x="552873" y="2551885"/>
            <a:ext cx="2512380" cy="777984"/>
          </a:xfrm>
          <a:prstGeom prst="rect">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lvl="0">
              <a:spcBef>
                <a:spcPts val="600"/>
              </a:spcBef>
              <a:defRPr/>
            </a:pPr>
            <a:r>
              <a:rPr lang="en-US" sz="1400" kern="0" smtClean="0">
                <a:latin typeface="Arial Narrow" panose="020B0606020202030204" pitchFamily="34" charset="0"/>
                <a:ea typeface="Cambria" panose="02040503050406030204" pitchFamily="18" charset="0"/>
              </a:rPr>
              <a:t>- Uses </a:t>
            </a:r>
            <a:r>
              <a:rPr lang="en-US" sz="1400" kern="0" smtClean="0">
                <a:latin typeface="Arial Narrow" panose="020B0606020202030204" pitchFamily="34" charset="0"/>
                <a:ea typeface="Cambria" panose="02040503050406030204" pitchFamily="18" charset="0"/>
              </a:rPr>
              <a:t>digits: 0 </a:t>
            </a:r>
            <a:r>
              <a:rPr lang="en-US" sz="1400" kern="0">
                <a:latin typeface="Arial Narrow" panose="020B0606020202030204" pitchFamily="34" charset="0"/>
                <a:ea typeface="Cambria" panose="02040503050406030204" pitchFamily="18" charset="0"/>
              </a:rPr>
              <a:t>&amp; </a:t>
            </a:r>
            <a:r>
              <a:rPr lang="en-US" sz="1400" kern="0" smtClean="0">
                <a:latin typeface="Arial Narrow" panose="020B0606020202030204" pitchFamily="34" charset="0"/>
                <a:ea typeface="Cambria" panose="02040503050406030204" pitchFamily="18" charset="0"/>
              </a:rPr>
              <a:t>1</a:t>
            </a:r>
          </a:p>
          <a:p>
            <a:pPr>
              <a:spcBef>
                <a:spcPts val="600"/>
              </a:spcBef>
              <a:defRPr/>
            </a:pPr>
            <a:r>
              <a:rPr lang="en-US" sz="1400" kern="0" smtClean="0">
                <a:latin typeface="Arial Narrow" panose="020B0606020202030204" pitchFamily="34" charset="0"/>
                <a:ea typeface="Cambria" panose="02040503050406030204" pitchFamily="18" charset="0"/>
              </a:rPr>
              <a:t>- </a:t>
            </a:r>
            <a:r>
              <a:rPr lang="en-US" sz="1400" kern="0" err="1" smtClean="0">
                <a:latin typeface="Arial Narrow" panose="020B0606020202030204" pitchFamily="34" charset="0"/>
                <a:ea typeface="Cambria" panose="02040503050406030204" pitchFamily="18" charset="0"/>
              </a:rPr>
              <a:t>Eg</a:t>
            </a:r>
            <a:r>
              <a:rPr lang="en-US" sz="1400" kern="0" smtClean="0">
                <a:latin typeface="Arial Narrow" panose="020B0606020202030204" pitchFamily="34" charset="0"/>
                <a:ea typeface="Cambria" panose="02040503050406030204" pitchFamily="18" charset="0"/>
              </a:rPr>
              <a:t>: 10011011</a:t>
            </a:r>
            <a:endParaRPr lang="en-US" sz="1400" kern="0">
              <a:latin typeface="Arial Narrow" panose="020B0606020202030204" pitchFamily="34" charset="0"/>
            </a:endParaRPr>
          </a:p>
        </p:txBody>
      </p:sp>
      <p:sp>
        <p:nvSpPr>
          <p:cNvPr id="42" name="Rectangle 41"/>
          <p:cNvSpPr/>
          <p:nvPr/>
        </p:nvSpPr>
        <p:spPr>
          <a:xfrm>
            <a:off x="3442845" y="2551884"/>
            <a:ext cx="2574574" cy="777985"/>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171450" lvl="0" indent="-171450">
              <a:spcBef>
                <a:spcPts val="600"/>
              </a:spcBef>
              <a:buFontTx/>
              <a:buChar char="-"/>
              <a:defRPr/>
            </a:pPr>
            <a:endParaRPr lang="en-US" sz="1400" kern="0" smtClean="0">
              <a:latin typeface="Arial Narrow" panose="020B0606020202030204" pitchFamily="34" charset="0"/>
              <a:ea typeface="Cambria" panose="02040503050406030204" pitchFamily="18" charset="0"/>
            </a:endParaRPr>
          </a:p>
          <a:p>
            <a:pPr marL="171450" lvl="0" indent="-171450">
              <a:spcBef>
                <a:spcPts val="600"/>
              </a:spcBef>
              <a:buFontTx/>
              <a:buChar char="-"/>
              <a:defRPr/>
            </a:pPr>
            <a:r>
              <a:rPr lang="en-US" sz="1400" kern="0" smtClean="0">
                <a:latin typeface="Arial Narrow" panose="020B0606020202030204" pitchFamily="34" charset="0"/>
                <a:ea typeface="Cambria" panose="02040503050406030204" pitchFamily="18" charset="0"/>
              </a:rPr>
              <a:t>Uses </a:t>
            </a:r>
            <a:r>
              <a:rPr lang="en-US" sz="1400" kern="0" smtClean="0">
                <a:latin typeface="Arial Narrow" panose="020B0606020202030204" pitchFamily="34" charset="0"/>
                <a:ea typeface="Cambria" panose="02040503050406030204" pitchFamily="18" charset="0"/>
              </a:rPr>
              <a:t>digits </a:t>
            </a:r>
            <a:r>
              <a:rPr lang="en-US" sz="1400" kern="0" smtClean="0">
                <a:latin typeface="Arial Narrow" panose="020B0606020202030204" pitchFamily="34" charset="0"/>
                <a:ea typeface="Cambria" panose="02040503050406030204" pitchFamily="18" charset="0"/>
              </a:rPr>
              <a:t>0 - 9</a:t>
            </a:r>
            <a:endParaRPr lang="en-US" sz="1400" kern="0" smtClean="0">
              <a:latin typeface="Arial Narrow" panose="020B0606020202030204" pitchFamily="34" charset="0"/>
              <a:ea typeface="Cambria" panose="02040503050406030204" pitchFamily="18" charset="0"/>
            </a:endParaRPr>
          </a:p>
          <a:p>
            <a:pPr marL="171450" lvl="0" indent="-171450">
              <a:spcBef>
                <a:spcPts val="600"/>
              </a:spcBef>
              <a:buFontTx/>
              <a:buChar char="-"/>
              <a:defRPr/>
            </a:pPr>
            <a:r>
              <a:rPr kumimoji="0" lang="en-GB" sz="1400" b="0" i="0" u="none" strike="noStrike" kern="0" cap="none" spc="0" normalizeH="0" baseline="0" noProof="0" err="1" smtClean="0">
                <a:ln>
                  <a:noFill/>
                </a:ln>
                <a:effectLst/>
                <a:uLnTx/>
                <a:uFillTx/>
                <a:latin typeface="Arial Narrow" panose="020B0606020202030204" pitchFamily="34" charset="0"/>
              </a:rPr>
              <a:t>Eg</a:t>
            </a:r>
            <a:r>
              <a:rPr kumimoji="0" lang="en-GB" sz="1400" b="0" i="0" u="none" strike="noStrike" kern="0" cap="none" spc="0" normalizeH="0" baseline="0" noProof="0" smtClean="0">
                <a:ln>
                  <a:noFill/>
                </a:ln>
                <a:effectLst/>
                <a:uLnTx/>
                <a:uFillTx/>
                <a:latin typeface="Arial Narrow" panose="020B0606020202030204" pitchFamily="34" charset="0"/>
              </a:rPr>
              <a:t>: </a:t>
            </a:r>
            <a:r>
              <a:rPr lang="en-US" sz="1400" kern="0">
                <a:latin typeface="Arial Narrow" panose="020B0606020202030204" pitchFamily="34" charset="0"/>
                <a:ea typeface="Cambria" panose="02040503050406030204" pitchFamily="18" charset="0"/>
              </a:rPr>
              <a:t>5940264</a:t>
            </a:r>
            <a:endParaRPr lang="en-US" sz="1400" kern="0">
              <a:latin typeface="Arial Narrow" panose="020B060602020203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46" name="Rectangle 45"/>
          <p:cNvSpPr/>
          <p:nvPr/>
        </p:nvSpPr>
        <p:spPr>
          <a:xfrm>
            <a:off x="6338293" y="2551884"/>
            <a:ext cx="2389146" cy="777986"/>
          </a:xfrm>
          <a:prstGeom prst="rect">
            <a:avLst/>
          </a:prstGeom>
          <a:solidFill>
            <a:srgbClr val="5B9BD5">
              <a:lumMod val="60000"/>
              <a:lumOff val="40000"/>
            </a:srgbClr>
          </a:solidFill>
          <a:ln w="12700" cap="flat" cmpd="sng" algn="ctr">
            <a:solidFill>
              <a:sysClr val="windowText" lastClr="000000"/>
            </a:solidFill>
            <a:prstDash val="solid"/>
            <a:miter lim="800000"/>
          </a:ln>
          <a:effectLst/>
        </p:spPr>
        <p:txBody>
          <a:bodyPr rtlCol="0" anchor="ctr"/>
          <a:lstStyle/>
          <a:p>
            <a:pPr lvl="0">
              <a:spcBef>
                <a:spcPts val="600"/>
              </a:spcBef>
              <a:defRPr/>
            </a:pPr>
            <a:r>
              <a:rPr lang="en-US" sz="1400" kern="0" smtClean="0">
                <a:latin typeface="Arial Narrow" panose="020B0606020202030204" pitchFamily="34" charset="0"/>
                <a:ea typeface="Cambria" panose="02040503050406030204" pitchFamily="18" charset="0"/>
              </a:rPr>
              <a:t>- Uses </a:t>
            </a:r>
            <a:r>
              <a:rPr lang="en-US" sz="1400" kern="0">
                <a:latin typeface="Arial Narrow" panose="020B0606020202030204" pitchFamily="34" charset="0"/>
                <a:ea typeface="Cambria" panose="02040503050406030204" pitchFamily="18" charset="0"/>
              </a:rPr>
              <a:t>digits </a:t>
            </a:r>
            <a:r>
              <a:rPr lang="en-US" sz="1400" kern="0" smtClean="0">
                <a:latin typeface="Arial Narrow" panose="020B0606020202030204" pitchFamily="34" charset="0"/>
                <a:ea typeface="Cambria" panose="02040503050406030204" pitchFamily="18" charset="0"/>
              </a:rPr>
              <a:t>0-9, Alphabets</a:t>
            </a:r>
            <a:r>
              <a:rPr lang="en-US" sz="1400" kern="0">
                <a:latin typeface="Arial Narrow" panose="020B0606020202030204" pitchFamily="34" charset="0"/>
                <a:ea typeface="Cambria" panose="02040503050406030204" pitchFamily="18" charset="0"/>
              </a:rPr>
              <a:t>: A-F (equal 10-15 in decimal</a:t>
            </a:r>
            <a:r>
              <a:rPr lang="en-US" sz="1400" kern="0" smtClean="0">
                <a:latin typeface="Arial Narrow" panose="020B0606020202030204" pitchFamily="34" charset="0"/>
                <a:ea typeface="Cambria" panose="02040503050406030204" pitchFamily="18" charset="0"/>
              </a:rPr>
              <a:t>)</a:t>
            </a:r>
          </a:p>
          <a:p>
            <a:pPr lvl="0">
              <a:spcBef>
                <a:spcPts val="600"/>
              </a:spcBef>
              <a:defRPr/>
            </a:pPr>
            <a:r>
              <a:rPr lang="en-GB" sz="1400" kern="0" smtClean="0">
                <a:latin typeface="Arial Narrow" panose="020B0606020202030204" pitchFamily="34" charset="0"/>
                <a:ea typeface="Cambria" panose="02040503050406030204" pitchFamily="18" charset="0"/>
              </a:rPr>
              <a:t>- </a:t>
            </a:r>
            <a:r>
              <a:rPr lang="en-GB" sz="1400" kern="0" err="1" smtClean="0">
                <a:latin typeface="Arial Narrow" panose="020B0606020202030204" pitchFamily="34" charset="0"/>
                <a:ea typeface="Cambria" panose="02040503050406030204" pitchFamily="18" charset="0"/>
              </a:rPr>
              <a:t>Eg</a:t>
            </a:r>
            <a:r>
              <a:rPr lang="en-GB" sz="1400" kern="0" smtClean="0">
                <a:latin typeface="Arial Narrow" panose="020B0606020202030204" pitchFamily="34" charset="0"/>
                <a:ea typeface="Cambria" panose="02040503050406030204" pitchFamily="18" charset="0"/>
              </a:rPr>
              <a:t>: </a:t>
            </a:r>
            <a:r>
              <a:rPr lang="en-US" sz="1400" kern="0" smtClean="0">
                <a:latin typeface="Arial Narrow" panose="020B0606020202030204" pitchFamily="34" charset="0"/>
                <a:ea typeface="Cambria" panose="02040503050406030204" pitchFamily="18" charset="0"/>
              </a:rPr>
              <a:t>5F8BC6E</a:t>
            </a:r>
            <a:endParaRPr lang="en-US" sz="1400" kern="0">
              <a:latin typeface="Arial Narrow" panose="020B0606020202030204" pitchFamily="34" charset="0"/>
            </a:endParaRPr>
          </a:p>
        </p:txBody>
      </p:sp>
    </p:spTree>
    <p:extLst>
      <p:ext uri="{BB962C8B-B14F-4D97-AF65-F5344CB8AC3E}">
        <p14:creationId xmlns:p14="http://schemas.microsoft.com/office/powerpoint/2010/main" val="3844725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29851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a:solidFill>
                  <a:schemeClr val="tx1"/>
                </a:solidFill>
                <a:latin typeface="Arial Narrow" panose="020B0606020202030204" pitchFamily="34" charset="0"/>
                <a:ea typeface="Cambria" panose="02040503050406030204" pitchFamily="18" charset="0"/>
              </a:rPr>
              <a:t>Number Base Conversion</a:t>
            </a:r>
            <a:endParaRPr lang="ko-KR" altLang="en-US" sz="2000" b="1">
              <a:solidFill>
                <a:schemeClr val="tx1"/>
              </a:solidFill>
              <a:latin typeface="Arial Narrow" panose="020B0606020202030204" pitchFamily="34" charset="0"/>
              <a:ea typeface="Cambria" panose="02040503050406030204" pitchFamily="18" charset="0"/>
            </a:endParaRPr>
          </a:p>
        </p:txBody>
      </p: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40" y="776537"/>
            <a:ext cx="8551178" cy="4811463"/>
          </a:xfrm>
          <a:prstGeom prst="rect">
            <a:avLst/>
          </a:prstGeom>
        </p:spPr>
      </p:pic>
      <p:graphicFrame>
        <p:nvGraphicFramePr>
          <p:cNvPr id="36" name="Diagram 35"/>
          <p:cNvGraphicFramePr/>
          <p:nvPr>
            <p:extLst>
              <p:ext uri="{D42A27DB-BD31-4B8C-83A1-F6EECF244321}">
                <p14:modId xmlns:p14="http://schemas.microsoft.com/office/powerpoint/2010/main" val="879167849"/>
              </p:ext>
            </p:extLst>
          </p:nvPr>
        </p:nvGraphicFramePr>
        <p:xfrm>
          <a:off x="-448639" y="927262"/>
          <a:ext cx="6113643" cy="4438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Action Button: Forward or Next 1">
            <a:hlinkClick r:id="rId8" action="ppaction://hlinksldjump" highlightClick="1"/>
          </p:cNvPr>
          <p:cNvSpPr/>
          <p:nvPr/>
        </p:nvSpPr>
        <p:spPr bwMode="auto">
          <a:xfrm>
            <a:off x="2537473" y="2867905"/>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37" name="Action Button: Forward or Next 36">
            <a:hlinkClick r:id="" action="ppaction://hlinkshowjump?jump=nextslide" highlightClick="1"/>
          </p:cNvPr>
          <p:cNvSpPr/>
          <p:nvPr/>
        </p:nvSpPr>
        <p:spPr bwMode="auto">
          <a:xfrm>
            <a:off x="1009171" y="5016013"/>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38" name="Action Button: Forward or Next 37">
            <a:hlinkClick r:id="rId9" action="ppaction://hlinksldjump" highlightClick="1"/>
          </p:cNvPr>
          <p:cNvSpPr/>
          <p:nvPr/>
        </p:nvSpPr>
        <p:spPr bwMode="auto">
          <a:xfrm>
            <a:off x="3590956" y="3801326"/>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39" name="Action Button: Forward or Next 38">
            <a:hlinkClick r:id="rId10" action="ppaction://hlinksldjump" highlightClick="1"/>
          </p:cNvPr>
          <p:cNvSpPr/>
          <p:nvPr/>
        </p:nvSpPr>
        <p:spPr bwMode="auto">
          <a:xfrm>
            <a:off x="2787730" y="4464517"/>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9"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smtClean="0">
                <a:solidFill>
                  <a:srgbClr val="000000"/>
                </a:solidFill>
                <a:latin typeface="Arial Narrow" panose="020B0606020202030204" pitchFamily="34" charset="0"/>
                <a:ea typeface="맑은 고딕" panose="020B0503020000020004" pitchFamily="50" charset="-127"/>
              </a:rPr>
              <a:t>03 </a:t>
            </a:r>
            <a:r>
              <a:rPr lang="en-US" altLang="ko-KR" sz="1015" b="1">
                <a:solidFill>
                  <a:srgbClr val="000000"/>
                </a:solidFill>
                <a:latin typeface="Arial Narrow" panose="020B0606020202030204" pitchFamily="34" charset="0"/>
                <a:ea typeface="맑은 고딕" panose="020B0503020000020004" pitchFamily="50" charset="-127"/>
              </a:rPr>
              <a:t>/ </a:t>
            </a:r>
            <a:r>
              <a:rPr lang="en-US" altLang="ko-KR" sz="1015" b="1" smtClean="0">
                <a:solidFill>
                  <a:srgbClr val="000000"/>
                </a:solidFill>
                <a:latin typeface="Arial Narrow" panose="020B0606020202030204" pitchFamily="34" charset="0"/>
                <a:ea typeface="맑은 고딕" panose="020B0503020000020004" pitchFamily="50" charset="-127"/>
              </a:rPr>
              <a:t>14</a:t>
            </a:r>
            <a:endParaRPr lang="en-US" altLang="ko-KR" sz="1015" b="1">
              <a:solidFill>
                <a:srgbClr val="000000"/>
              </a:solidFill>
              <a:latin typeface="Arial Narrow" panose="020B0606020202030204" pitchFamily="34" charset="0"/>
              <a:ea typeface="맑은 고딕" panose="020B0503020000020004" pitchFamily="50" charset="-127"/>
            </a:endParaRPr>
          </a:p>
        </p:txBody>
      </p:sp>
      <p:graphicFrame>
        <p:nvGraphicFramePr>
          <p:cNvPr id="10" name="Table 9"/>
          <p:cNvGraphicFramePr>
            <a:graphicFrameLocks noGrp="1"/>
          </p:cNvGraphicFramePr>
          <p:nvPr>
            <p:extLst>
              <p:ext uri="{D42A27DB-BD31-4B8C-83A1-F6EECF244321}">
                <p14:modId xmlns:p14="http://schemas.microsoft.com/office/powerpoint/2010/main" val="1429886609"/>
              </p:ext>
            </p:extLst>
          </p:nvPr>
        </p:nvGraphicFramePr>
        <p:xfrm>
          <a:off x="5544889" y="1185619"/>
          <a:ext cx="3015480" cy="3993297"/>
        </p:xfrm>
        <a:graphic>
          <a:graphicData uri="http://schemas.openxmlformats.org/drawingml/2006/table">
            <a:tbl>
              <a:tblPr firstRow="1" bandRow="1">
                <a:tableStyleId>{2D5ABB26-0587-4C30-8999-92F81FD0307C}</a:tableStyleId>
              </a:tblPr>
              <a:tblGrid>
                <a:gridCol w="1017974"/>
                <a:gridCol w="970217"/>
                <a:gridCol w="1027289"/>
              </a:tblGrid>
              <a:tr h="0">
                <a:tc>
                  <a:txBody>
                    <a:bodyPr/>
                    <a:lstStyle/>
                    <a:p>
                      <a:pPr marL="0" marR="0" algn="ctr">
                        <a:lnSpc>
                          <a:spcPct val="107000"/>
                        </a:lnSpc>
                        <a:spcBef>
                          <a:spcPts val="0"/>
                        </a:spcBef>
                        <a:spcAft>
                          <a:spcPts val="0"/>
                        </a:spcAft>
                      </a:pPr>
                      <a:r>
                        <a:rPr lang="en-US" sz="1400" b="1">
                          <a:effectLst/>
                          <a:latin typeface="Arial Narrow" panose="020B0606020202030204" pitchFamily="34" charset="0"/>
                        </a:rPr>
                        <a:t>Decimal</a:t>
                      </a:r>
                      <a:endParaRPr lang="en-US" sz="1400" b="1">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400" b="1">
                          <a:effectLst/>
                          <a:latin typeface="Arial Narrow" panose="020B0606020202030204" pitchFamily="34" charset="0"/>
                        </a:rPr>
                        <a:t>Binary</a:t>
                      </a:r>
                      <a:endParaRPr lang="en-US" sz="1400" b="1">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400" b="1">
                          <a:effectLst/>
                          <a:latin typeface="Arial Narrow" panose="020B0606020202030204" pitchFamily="34" charset="0"/>
                        </a:rPr>
                        <a:t>Hexadecimal</a:t>
                      </a:r>
                      <a:endParaRPr lang="en-US" sz="1400" b="1">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0000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0001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2</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0010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2</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193320">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3</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0011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3</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4</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0100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4</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5</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0101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5</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6</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0110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6</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7</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0111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7</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8</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1000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8</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9</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1001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9</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1010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A</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1011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B</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12</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1100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C</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13</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1101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D</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14</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1110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E</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15</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1111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F</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08272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1192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a:solidFill>
                  <a:schemeClr val="tx1"/>
                </a:solidFill>
                <a:latin typeface="Arial Narrow" panose="020B0606020202030204" pitchFamily="34" charset="0"/>
                <a:ea typeface="Cambria" panose="02040503050406030204" pitchFamily="18" charset="0"/>
              </a:rPr>
              <a:t>Number Base </a:t>
            </a:r>
            <a:r>
              <a:rPr lang="en-US" sz="2000" b="1" smtClean="0">
                <a:solidFill>
                  <a:schemeClr val="tx1"/>
                </a:solidFill>
                <a:latin typeface="Arial Narrow" panose="020B0606020202030204" pitchFamily="34" charset="0"/>
                <a:ea typeface="Cambria" panose="02040503050406030204" pitchFamily="18" charset="0"/>
              </a:rPr>
              <a:t>Conversion - </a:t>
            </a:r>
            <a:r>
              <a:rPr lang="en-US" sz="2000" b="1">
                <a:latin typeface="Arial Narrow" panose="020B0606020202030204" pitchFamily="34" charset="0"/>
              </a:rPr>
              <a:t>Decimal to Binary and Hexadecimal</a:t>
            </a:r>
          </a:p>
          <a:p>
            <a:pPr fontAlgn="base">
              <a:spcBef>
                <a:spcPct val="0"/>
              </a:spcBef>
              <a:spcAft>
                <a:spcPct val="0"/>
              </a:spcAft>
            </a:pPr>
            <a:endParaRPr lang="ko-KR" altLang="en-US" sz="2000" b="1">
              <a:solidFill>
                <a:schemeClr val="tx1"/>
              </a:solidFill>
              <a:latin typeface="Arial Narrow" panose="020B0606020202030204" pitchFamily="34" charset="0"/>
              <a:ea typeface="Cambria" panose="02040503050406030204" pitchFamily="18" charset="0"/>
            </a:endParaRPr>
          </a:p>
        </p:txBody>
      </p:sp>
      <p:sp>
        <p:nvSpPr>
          <p:cNvPr id="5" name="Rectangle 4"/>
          <p:cNvSpPr/>
          <p:nvPr/>
        </p:nvSpPr>
        <p:spPr>
          <a:xfrm>
            <a:off x="4655728" y="2926408"/>
            <a:ext cx="3560324" cy="315537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95822" y="2926409"/>
            <a:ext cx="3560324" cy="315537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2"/>
          <p:cNvSpPr txBox="1">
            <a:spLocks/>
          </p:cNvSpPr>
          <p:nvPr/>
        </p:nvSpPr>
        <p:spPr>
          <a:xfrm>
            <a:off x="718022" y="1059301"/>
            <a:ext cx="7686675" cy="1362474"/>
          </a:xfrm>
          <a:prstGeom prst="rect">
            <a:avLst/>
          </a:prstGeom>
          <a:solidFill>
            <a:schemeClr val="bg1">
              <a:lumMod val="95000"/>
            </a:schemeClr>
          </a:solidFill>
          <a:ln>
            <a:solidFill>
              <a:schemeClr val="bg1">
                <a:lumMod val="50000"/>
              </a:schemeClr>
            </a:solidFill>
          </a:ln>
        </p:spPr>
        <p:txBody>
          <a:bodyPr>
            <a:no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spcBef>
                <a:spcPts val="600"/>
              </a:spcBef>
              <a:buFont typeface="+mj-lt"/>
              <a:buAutoNum type="arabicPeriod"/>
            </a:pPr>
            <a:r>
              <a:rPr lang="en-GB" sz="1600" b="1" kern="0" smtClean="0">
                <a:solidFill>
                  <a:srgbClr val="212529"/>
                </a:solidFill>
                <a:latin typeface="Arial Narrow" panose="020B0606020202030204" pitchFamily="34" charset="0"/>
              </a:rPr>
              <a:t> </a:t>
            </a:r>
            <a:r>
              <a:rPr lang="en-GB" sz="1600" kern="0" smtClean="0">
                <a:solidFill>
                  <a:srgbClr val="212529"/>
                </a:solidFill>
                <a:latin typeface="Arial Narrow" panose="020B0606020202030204" pitchFamily="34" charset="0"/>
              </a:rPr>
              <a:t>Divide the number by </a:t>
            </a:r>
            <a:r>
              <a:rPr lang="en-GB" sz="1600" kern="0" smtClean="0">
                <a:solidFill>
                  <a:srgbClr val="212529"/>
                </a:solidFill>
                <a:latin typeface="Arial Narrow" panose="020B0606020202030204" pitchFamily="34" charset="0"/>
              </a:rPr>
              <a:t>2 (Binary) or 16 ()</a:t>
            </a:r>
            <a:endParaRPr lang="en-GB" sz="1600" b="1" kern="0" smtClean="0">
              <a:solidFill>
                <a:srgbClr val="212529"/>
              </a:solidFill>
              <a:latin typeface="Arial Narrow" panose="020B0606020202030204" pitchFamily="34" charset="0"/>
            </a:endParaRPr>
          </a:p>
          <a:p>
            <a:pPr>
              <a:spcBef>
                <a:spcPts val="600"/>
              </a:spcBef>
              <a:buFont typeface="+mj-lt"/>
              <a:buAutoNum type="arabicPeriod"/>
            </a:pPr>
            <a:r>
              <a:rPr lang="en-GB" sz="1600" b="1" kern="0" smtClean="0">
                <a:solidFill>
                  <a:srgbClr val="212529"/>
                </a:solidFill>
                <a:latin typeface="Arial Narrow" panose="020B0606020202030204" pitchFamily="34" charset="0"/>
              </a:rPr>
              <a:t> </a:t>
            </a:r>
            <a:r>
              <a:rPr lang="en-GB" sz="1600" kern="0" smtClean="0">
                <a:solidFill>
                  <a:srgbClr val="212529"/>
                </a:solidFill>
                <a:latin typeface="Arial Narrow" panose="020B0606020202030204" pitchFamily="34" charset="0"/>
              </a:rPr>
              <a:t>Get the integer quotient for the next iteration.</a:t>
            </a:r>
            <a:endParaRPr lang="en-GB" sz="1600" b="1" kern="0" smtClean="0">
              <a:solidFill>
                <a:srgbClr val="212529"/>
              </a:solidFill>
              <a:latin typeface="Arial Narrow" panose="020B0606020202030204" pitchFamily="34" charset="0"/>
            </a:endParaRPr>
          </a:p>
          <a:p>
            <a:pPr>
              <a:spcBef>
                <a:spcPts val="600"/>
              </a:spcBef>
              <a:buFont typeface="+mj-lt"/>
              <a:buAutoNum type="arabicPeriod"/>
            </a:pPr>
            <a:r>
              <a:rPr lang="en-GB" sz="1600" b="1" kern="0" smtClean="0">
                <a:solidFill>
                  <a:srgbClr val="212529"/>
                </a:solidFill>
                <a:latin typeface="Arial Narrow" panose="020B0606020202030204" pitchFamily="34" charset="0"/>
              </a:rPr>
              <a:t> </a:t>
            </a:r>
            <a:r>
              <a:rPr lang="en-GB" sz="1600" kern="0" smtClean="0">
                <a:solidFill>
                  <a:srgbClr val="212529"/>
                </a:solidFill>
                <a:latin typeface="Arial Narrow" panose="020B0606020202030204" pitchFamily="34" charset="0"/>
              </a:rPr>
              <a:t>Get the remainder for the binary/Hexadecimal digit.</a:t>
            </a:r>
            <a:endParaRPr lang="en-GB" sz="1600" b="1" kern="0" smtClean="0">
              <a:solidFill>
                <a:srgbClr val="212529"/>
              </a:solidFill>
              <a:latin typeface="Arial Narrow" panose="020B0606020202030204" pitchFamily="34" charset="0"/>
            </a:endParaRPr>
          </a:p>
          <a:p>
            <a:pPr>
              <a:spcBef>
                <a:spcPts val="600"/>
              </a:spcBef>
              <a:buFont typeface="+mj-lt"/>
              <a:buAutoNum type="arabicPeriod"/>
            </a:pPr>
            <a:r>
              <a:rPr lang="en-GB" sz="1600" b="1" kern="0" smtClean="0">
                <a:solidFill>
                  <a:srgbClr val="212529"/>
                </a:solidFill>
                <a:latin typeface="Arial Narrow" panose="020B0606020202030204" pitchFamily="34" charset="0"/>
              </a:rPr>
              <a:t> </a:t>
            </a:r>
            <a:r>
              <a:rPr lang="en-GB" sz="1600" kern="0" smtClean="0">
                <a:solidFill>
                  <a:srgbClr val="212529"/>
                </a:solidFill>
                <a:latin typeface="Arial Narrow" panose="020B0606020202030204" pitchFamily="34" charset="0"/>
              </a:rPr>
              <a:t>Repeat the steps until the quotient is equal to 0, </a:t>
            </a:r>
            <a:r>
              <a:rPr lang="en-US" sz="1600" kern="0" smtClean="0">
                <a:latin typeface="Arial Narrow" panose="020B0606020202030204" pitchFamily="34" charset="0"/>
              </a:rPr>
              <a:t>getting remainders from bottom to top</a:t>
            </a:r>
            <a:endParaRPr lang="en-GB" sz="1600" kern="0">
              <a:solidFill>
                <a:srgbClr val="212529"/>
              </a:solidFill>
              <a:latin typeface="Arial Narrow" panose="020B0606020202030204" pitchFamily="34" charset="0"/>
            </a:endParaRPr>
          </a:p>
        </p:txBody>
      </p:sp>
      <p:sp>
        <p:nvSpPr>
          <p:cNvPr id="8" name="Title 13"/>
          <p:cNvSpPr txBox="1">
            <a:spLocks/>
          </p:cNvSpPr>
          <p:nvPr/>
        </p:nvSpPr>
        <p:spPr>
          <a:xfrm>
            <a:off x="313210" y="633397"/>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How to convert </a:t>
            </a:r>
            <a:endParaRPr lang="en-US" sz="1400" b="1">
              <a:latin typeface="Arial Narrow" panose="020B0606020202030204" pitchFamily="34" charset="0"/>
            </a:endParaRPr>
          </a:p>
        </p:txBody>
      </p:sp>
      <p:sp>
        <p:nvSpPr>
          <p:cNvPr id="9" name="Title 13"/>
          <p:cNvSpPr txBox="1">
            <a:spLocks/>
          </p:cNvSpPr>
          <p:nvPr/>
        </p:nvSpPr>
        <p:spPr>
          <a:xfrm>
            <a:off x="313210" y="2579380"/>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Example</a:t>
            </a:r>
            <a:endParaRPr lang="en-US" sz="1400" b="1">
              <a:latin typeface="Arial Narrow" panose="020B0606020202030204" pitchFamily="34" charset="0"/>
            </a:endParaRPr>
          </a:p>
        </p:txBody>
      </p:sp>
      <p:sp>
        <p:nvSpPr>
          <p:cNvPr id="10" name="TextBox 9"/>
          <p:cNvSpPr txBox="1"/>
          <p:nvPr/>
        </p:nvSpPr>
        <p:spPr>
          <a:xfrm>
            <a:off x="718021" y="3009606"/>
            <a:ext cx="3560325" cy="307777"/>
          </a:xfrm>
          <a:prstGeom prst="rect">
            <a:avLst/>
          </a:prstGeom>
          <a:noFill/>
        </p:spPr>
        <p:txBody>
          <a:bodyPr wrap="square" rtlCol="0">
            <a:spAutoFit/>
          </a:bodyPr>
          <a:lstStyle/>
          <a:p>
            <a:pPr algn="ctr"/>
            <a:r>
              <a:rPr lang="en-US" sz="1400" b="1" smtClean="0">
                <a:latin typeface="Arial Narrow" panose="020B0606020202030204" pitchFamily="34" charset="0"/>
              </a:rPr>
              <a:t>Decimal to Binary </a:t>
            </a:r>
            <a:endParaRPr lang="en-US" sz="1400" b="1">
              <a:latin typeface="Arial Narrow" panose="020B0606020202030204" pitchFamily="34" charset="0"/>
            </a:endParaRPr>
          </a:p>
        </p:txBody>
      </p:sp>
      <p:sp>
        <p:nvSpPr>
          <p:cNvPr id="11" name="TextBox 10"/>
          <p:cNvSpPr txBox="1"/>
          <p:nvPr/>
        </p:nvSpPr>
        <p:spPr>
          <a:xfrm>
            <a:off x="4702805" y="3019402"/>
            <a:ext cx="3560323" cy="307777"/>
          </a:xfrm>
          <a:prstGeom prst="rect">
            <a:avLst/>
          </a:prstGeom>
          <a:noFill/>
        </p:spPr>
        <p:txBody>
          <a:bodyPr wrap="square" rtlCol="0">
            <a:spAutoFit/>
          </a:bodyPr>
          <a:lstStyle/>
          <a:p>
            <a:pPr algn="ctr"/>
            <a:r>
              <a:rPr lang="en-US" sz="1400" b="1">
                <a:latin typeface="Arial Narrow" panose="020B0606020202030204" pitchFamily="34" charset="0"/>
              </a:rPr>
              <a:t>Decimal to Hexadecimal </a:t>
            </a:r>
          </a:p>
        </p:txBody>
      </p:sp>
      <p:sp>
        <p:nvSpPr>
          <p:cNvPr id="12" name="TextBox 11"/>
          <p:cNvSpPr txBox="1"/>
          <p:nvPr/>
        </p:nvSpPr>
        <p:spPr>
          <a:xfrm>
            <a:off x="5837159" y="5490334"/>
            <a:ext cx="2656114" cy="307777"/>
          </a:xfrm>
          <a:prstGeom prst="rect">
            <a:avLst/>
          </a:prstGeom>
          <a:noFill/>
        </p:spPr>
        <p:txBody>
          <a:bodyPr wrap="square" rtlCol="0">
            <a:spAutoFit/>
          </a:bodyPr>
          <a:lstStyle/>
          <a:p>
            <a:r>
              <a:rPr lang="en-GB" sz="1400" smtClean="0">
                <a:latin typeface="Arial Narrow" panose="020B0606020202030204" pitchFamily="34" charset="0"/>
              </a:rPr>
              <a:t>(</a:t>
            </a:r>
            <a:r>
              <a:rPr lang="en-GB" sz="1400" b="1" smtClean="0">
                <a:latin typeface="Arial Narrow" panose="020B0606020202030204" pitchFamily="34" charset="0"/>
              </a:rPr>
              <a:t>41719</a:t>
            </a:r>
            <a:r>
              <a:rPr lang="en-GB" sz="1400" smtClean="0">
                <a:latin typeface="Arial Narrow" panose="020B0606020202030204" pitchFamily="34" charset="0"/>
              </a:rPr>
              <a:t>)</a:t>
            </a:r>
            <a:r>
              <a:rPr lang="en-GB" sz="1400" baseline="-25000" smtClean="0">
                <a:latin typeface="Arial Narrow" panose="020B0606020202030204" pitchFamily="34" charset="0"/>
              </a:rPr>
              <a:t>10</a:t>
            </a:r>
            <a:r>
              <a:rPr lang="en-GB" sz="1400" smtClean="0">
                <a:latin typeface="Arial Narrow" panose="020B0606020202030204" pitchFamily="34" charset="0"/>
              </a:rPr>
              <a:t> = (</a:t>
            </a:r>
            <a:r>
              <a:rPr lang="en-GB" sz="1400" b="1" smtClean="0">
                <a:latin typeface="Arial Narrow" panose="020B0606020202030204" pitchFamily="34" charset="0"/>
              </a:rPr>
              <a:t>A2F7</a:t>
            </a:r>
            <a:r>
              <a:rPr lang="en-GB" sz="1400" smtClean="0">
                <a:latin typeface="Arial Narrow" panose="020B0606020202030204" pitchFamily="34" charset="0"/>
              </a:rPr>
              <a:t>)</a:t>
            </a:r>
            <a:r>
              <a:rPr lang="en-GB" sz="1400" baseline="-25000" smtClean="0">
                <a:latin typeface="Arial Narrow" panose="020B0606020202030204" pitchFamily="34" charset="0"/>
              </a:rPr>
              <a:t>16</a:t>
            </a:r>
            <a:endParaRPr lang="en-US" sz="1400" baseline="-25000">
              <a:latin typeface="Arial Narrow" panose="020B0606020202030204" pitchFamily="34" charset="0"/>
            </a:endParaRPr>
          </a:p>
        </p:txBody>
      </p:sp>
      <p:sp>
        <p:nvSpPr>
          <p:cNvPr id="13" name="TextBox 12"/>
          <p:cNvSpPr txBox="1"/>
          <p:nvPr/>
        </p:nvSpPr>
        <p:spPr>
          <a:xfrm>
            <a:off x="1914519" y="5421646"/>
            <a:ext cx="2656114" cy="307777"/>
          </a:xfrm>
          <a:prstGeom prst="rect">
            <a:avLst/>
          </a:prstGeom>
          <a:noFill/>
        </p:spPr>
        <p:txBody>
          <a:bodyPr wrap="square" rtlCol="0">
            <a:spAutoFit/>
          </a:bodyPr>
          <a:lstStyle/>
          <a:p>
            <a:r>
              <a:rPr lang="en-GB" sz="1400" smtClean="0">
                <a:latin typeface="Arial Narrow" panose="020B0606020202030204" pitchFamily="34" charset="0"/>
              </a:rPr>
              <a:t>(</a:t>
            </a:r>
            <a:r>
              <a:rPr lang="en-GB" sz="1400" b="1" smtClean="0">
                <a:latin typeface="Arial Narrow" panose="020B0606020202030204" pitchFamily="34" charset="0"/>
              </a:rPr>
              <a:t>10</a:t>
            </a:r>
            <a:r>
              <a:rPr lang="en-GB" sz="1400" smtClean="0">
                <a:latin typeface="Arial Narrow" panose="020B0606020202030204" pitchFamily="34" charset="0"/>
              </a:rPr>
              <a:t>)</a:t>
            </a:r>
            <a:r>
              <a:rPr lang="en-GB" sz="1400" baseline="-25000" smtClean="0">
                <a:latin typeface="Arial Narrow" panose="020B0606020202030204" pitchFamily="34" charset="0"/>
              </a:rPr>
              <a:t>10</a:t>
            </a:r>
            <a:r>
              <a:rPr lang="en-GB" sz="1400" smtClean="0">
                <a:latin typeface="Arial Narrow" panose="020B0606020202030204" pitchFamily="34" charset="0"/>
              </a:rPr>
              <a:t> = (</a:t>
            </a:r>
            <a:r>
              <a:rPr lang="en-GB" sz="1400" b="1" smtClean="0">
                <a:latin typeface="Arial Narrow" panose="020B0606020202030204" pitchFamily="34" charset="0"/>
              </a:rPr>
              <a:t>1010</a:t>
            </a:r>
            <a:r>
              <a:rPr lang="en-GB" sz="1400" smtClean="0">
                <a:latin typeface="Arial Narrow" panose="020B0606020202030204" pitchFamily="34" charset="0"/>
              </a:rPr>
              <a:t>)</a:t>
            </a:r>
            <a:r>
              <a:rPr lang="en-GB" sz="1400" baseline="-25000" smtClean="0">
                <a:latin typeface="Arial Narrow" panose="020B0606020202030204" pitchFamily="34" charset="0"/>
              </a:rPr>
              <a:t>2</a:t>
            </a:r>
            <a:endParaRPr lang="en-US" sz="1400" baseline="-25000">
              <a:latin typeface="Arial Narrow" panose="020B0606020202030204" pitchFamily="34" charset="0"/>
            </a:endParaRPr>
          </a:p>
        </p:txBody>
      </p:sp>
      <p:sp>
        <p:nvSpPr>
          <p:cNvPr id="14" name="TextBox 13"/>
          <p:cNvSpPr txBox="1"/>
          <p:nvPr/>
        </p:nvSpPr>
        <p:spPr>
          <a:xfrm>
            <a:off x="5274437" y="3541947"/>
            <a:ext cx="2656114" cy="307777"/>
          </a:xfrm>
          <a:prstGeom prst="rect">
            <a:avLst/>
          </a:prstGeom>
          <a:noFill/>
        </p:spPr>
        <p:txBody>
          <a:bodyPr wrap="square" rtlCol="0">
            <a:spAutoFit/>
          </a:bodyPr>
          <a:lstStyle/>
          <a:p>
            <a:r>
              <a:rPr lang="en-GB" sz="1400" smtClean="0">
                <a:latin typeface="Arial Narrow" panose="020B0606020202030204" pitchFamily="34" charset="0"/>
              </a:rPr>
              <a:t>(</a:t>
            </a:r>
            <a:r>
              <a:rPr lang="en-GB" sz="1400" b="1" smtClean="0">
                <a:latin typeface="Arial Narrow" panose="020B0606020202030204" pitchFamily="34" charset="0"/>
              </a:rPr>
              <a:t>41719</a:t>
            </a:r>
            <a:r>
              <a:rPr lang="en-GB" sz="1400" smtClean="0">
                <a:latin typeface="Arial Narrow" panose="020B0606020202030204" pitchFamily="34" charset="0"/>
              </a:rPr>
              <a:t>)</a:t>
            </a:r>
            <a:r>
              <a:rPr lang="en-GB" sz="1400" baseline="-25000" smtClean="0">
                <a:latin typeface="Arial Narrow" panose="020B0606020202030204" pitchFamily="34" charset="0"/>
              </a:rPr>
              <a:t>10</a:t>
            </a:r>
            <a:r>
              <a:rPr lang="en-GB" sz="1400" smtClean="0">
                <a:latin typeface="Arial Narrow" panose="020B0606020202030204" pitchFamily="34" charset="0"/>
              </a:rPr>
              <a:t> = (</a:t>
            </a:r>
            <a:r>
              <a:rPr lang="en-GB" sz="1400" b="1" smtClean="0">
                <a:latin typeface="Arial Narrow" panose="020B0606020202030204" pitchFamily="34" charset="0"/>
              </a:rPr>
              <a:t>?</a:t>
            </a:r>
            <a:r>
              <a:rPr lang="en-GB" sz="1400" smtClean="0">
                <a:latin typeface="Arial Narrow" panose="020B0606020202030204" pitchFamily="34" charset="0"/>
              </a:rPr>
              <a:t>)</a:t>
            </a:r>
            <a:r>
              <a:rPr lang="en-GB" sz="1400" baseline="-25000" smtClean="0">
                <a:latin typeface="Arial Narrow" panose="020B0606020202030204" pitchFamily="34" charset="0"/>
              </a:rPr>
              <a:t>16</a:t>
            </a:r>
            <a:endParaRPr lang="en-US" sz="1400" baseline="-25000">
              <a:latin typeface="Arial Narrow" panose="020B0606020202030204" pitchFamily="34" charset="0"/>
            </a:endParaRPr>
          </a:p>
        </p:txBody>
      </p:sp>
      <p:sp>
        <p:nvSpPr>
          <p:cNvPr id="15" name="TextBox 14"/>
          <p:cNvSpPr txBox="1"/>
          <p:nvPr/>
        </p:nvSpPr>
        <p:spPr>
          <a:xfrm>
            <a:off x="1046601" y="3582949"/>
            <a:ext cx="2656114" cy="307777"/>
          </a:xfrm>
          <a:prstGeom prst="rect">
            <a:avLst/>
          </a:prstGeom>
          <a:noFill/>
        </p:spPr>
        <p:txBody>
          <a:bodyPr wrap="square" rtlCol="0">
            <a:spAutoFit/>
          </a:bodyPr>
          <a:lstStyle/>
          <a:p>
            <a:r>
              <a:rPr lang="en-GB" sz="1400" smtClean="0">
                <a:latin typeface="Arial Narrow" panose="020B0606020202030204" pitchFamily="34" charset="0"/>
              </a:rPr>
              <a:t>(</a:t>
            </a:r>
            <a:r>
              <a:rPr lang="en-GB" sz="1400" b="1" smtClean="0">
                <a:latin typeface="Arial Narrow" panose="020B0606020202030204" pitchFamily="34" charset="0"/>
              </a:rPr>
              <a:t>10</a:t>
            </a:r>
            <a:r>
              <a:rPr lang="en-GB" sz="1400" smtClean="0">
                <a:latin typeface="Arial Narrow" panose="020B0606020202030204" pitchFamily="34" charset="0"/>
              </a:rPr>
              <a:t>)</a:t>
            </a:r>
            <a:r>
              <a:rPr lang="en-GB" sz="1400" baseline="-25000" smtClean="0">
                <a:latin typeface="Arial Narrow" panose="020B0606020202030204" pitchFamily="34" charset="0"/>
              </a:rPr>
              <a:t>10</a:t>
            </a:r>
            <a:r>
              <a:rPr lang="en-GB" sz="1400" smtClean="0">
                <a:latin typeface="Arial Narrow" panose="020B0606020202030204" pitchFamily="34" charset="0"/>
              </a:rPr>
              <a:t> = (</a:t>
            </a:r>
            <a:r>
              <a:rPr lang="en-GB" sz="1400" b="1" smtClean="0">
                <a:latin typeface="Arial Narrow" panose="020B0606020202030204" pitchFamily="34" charset="0"/>
              </a:rPr>
              <a:t>?</a:t>
            </a:r>
            <a:r>
              <a:rPr lang="en-GB" sz="1400" smtClean="0">
                <a:latin typeface="Arial Narrow" panose="020B0606020202030204" pitchFamily="34" charset="0"/>
              </a:rPr>
              <a:t>)</a:t>
            </a:r>
            <a:r>
              <a:rPr lang="en-GB" sz="1400" baseline="-25000" smtClean="0">
                <a:latin typeface="Arial Narrow" panose="020B0606020202030204" pitchFamily="34" charset="0"/>
              </a:rPr>
              <a:t>2</a:t>
            </a:r>
            <a:endParaRPr lang="en-US" sz="1400" baseline="-25000">
              <a:latin typeface="Arial Narrow" panose="020B0606020202030204" pitchFamily="34" charset="0"/>
            </a:endParaRPr>
          </a:p>
        </p:txBody>
      </p:sp>
      <p:cxnSp>
        <p:nvCxnSpPr>
          <p:cNvPr id="16" name="Straight Connector 15"/>
          <p:cNvCxnSpPr/>
          <p:nvPr/>
        </p:nvCxnSpPr>
        <p:spPr>
          <a:xfrm flipH="1">
            <a:off x="1440301" y="3974812"/>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38777" y="4143211"/>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11230" y="3876288"/>
            <a:ext cx="392176" cy="307777"/>
          </a:xfrm>
          <a:prstGeom prst="rect">
            <a:avLst/>
          </a:prstGeom>
          <a:noFill/>
        </p:spPr>
        <p:txBody>
          <a:bodyPr wrap="square" rtlCol="0">
            <a:spAutoFit/>
          </a:bodyPr>
          <a:lstStyle/>
          <a:p>
            <a:r>
              <a:rPr lang="en-US" sz="1400" smtClean="0">
                <a:latin typeface="Arial Narrow" panose="020B0606020202030204" pitchFamily="34" charset="0"/>
              </a:rPr>
              <a:t>10</a:t>
            </a:r>
            <a:endParaRPr lang="en-US" sz="1400">
              <a:latin typeface="Arial Narrow" panose="020B0606020202030204" pitchFamily="34" charset="0"/>
            </a:endParaRPr>
          </a:p>
        </p:txBody>
      </p:sp>
      <p:cxnSp>
        <p:nvCxnSpPr>
          <p:cNvPr id="19" name="Straight Connector 18"/>
          <p:cNvCxnSpPr/>
          <p:nvPr/>
        </p:nvCxnSpPr>
        <p:spPr>
          <a:xfrm flipH="1">
            <a:off x="1752721" y="4140491"/>
            <a:ext cx="254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753737" y="4328254"/>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476115" y="4111904"/>
            <a:ext cx="392176" cy="307777"/>
          </a:xfrm>
          <a:prstGeom prst="rect">
            <a:avLst/>
          </a:prstGeom>
          <a:noFill/>
        </p:spPr>
        <p:txBody>
          <a:bodyPr wrap="square" rtlCol="0">
            <a:spAutoFit/>
          </a:bodyPr>
          <a:lstStyle/>
          <a:p>
            <a:r>
              <a:rPr lang="en-US" sz="1400" smtClean="0">
                <a:latin typeface="Arial Narrow" panose="020B0606020202030204" pitchFamily="34" charset="0"/>
              </a:rPr>
              <a:t>5</a:t>
            </a:r>
            <a:endParaRPr lang="en-US" sz="1400">
              <a:latin typeface="Arial Narrow" panose="020B0606020202030204" pitchFamily="34" charset="0"/>
            </a:endParaRPr>
          </a:p>
        </p:txBody>
      </p:sp>
      <p:cxnSp>
        <p:nvCxnSpPr>
          <p:cNvPr id="22" name="Straight Connector 21"/>
          <p:cNvCxnSpPr/>
          <p:nvPr/>
        </p:nvCxnSpPr>
        <p:spPr>
          <a:xfrm flipH="1">
            <a:off x="2072761" y="4321971"/>
            <a:ext cx="2540" cy="354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73777" y="4509734"/>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390261" y="4510873"/>
            <a:ext cx="2540" cy="354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391277" y="4698636"/>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72015" y="3877825"/>
            <a:ext cx="392176" cy="307777"/>
          </a:xfrm>
          <a:prstGeom prst="rect">
            <a:avLst/>
          </a:prstGeom>
          <a:noFill/>
        </p:spPr>
        <p:txBody>
          <a:bodyPr wrap="square" rtlCol="0">
            <a:spAutoFit/>
          </a:bodyPr>
          <a:lstStyle/>
          <a:p>
            <a:r>
              <a:rPr lang="en-US" sz="1400" smtClean="0">
                <a:latin typeface="Arial Narrow" panose="020B0606020202030204" pitchFamily="34" charset="0"/>
              </a:rPr>
              <a:t>2</a:t>
            </a:r>
            <a:endParaRPr lang="en-US" sz="1400">
              <a:latin typeface="Arial Narrow" panose="020B0606020202030204" pitchFamily="34" charset="0"/>
            </a:endParaRPr>
          </a:p>
        </p:txBody>
      </p:sp>
      <p:sp>
        <p:nvSpPr>
          <p:cNvPr id="27" name="TextBox 26"/>
          <p:cNvSpPr txBox="1"/>
          <p:nvPr/>
        </p:nvSpPr>
        <p:spPr>
          <a:xfrm>
            <a:off x="1781048" y="4067221"/>
            <a:ext cx="392176" cy="307777"/>
          </a:xfrm>
          <a:prstGeom prst="rect">
            <a:avLst/>
          </a:prstGeom>
          <a:noFill/>
        </p:spPr>
        <p:txBody>
          <a:bodyPr wrap="square" rtlCol="0">
            <a:spAutoFit/>
          </a:bodyPr>
          <a:lstStyle/>
          <a:p>
            <a:r>
              <a:rPr lang="en-US" sz="1400" smtClean="0">
                <a:latin typeface="Arial Narrow" panose="020B0606020202030204" pitchFamily="34" charset="0"/>
              </a:rPr>
              <a:t>2</a:t>
            </a:r>
            <a:endParaRPr lang="en-US" sz="1400">
              <a:latin typeface="Arial Narrow" panose="020B0606020202030204" pitchFamily="34" charset="0"/>
            </a:endParaRPr>
          </a:p>
        </p:txBody>
      </p:sp>
      <p:sp>
        <p:nvSpPr>
          <p:cNvPr id="28" name="TextBox 27"/>
          <p:cNvSpPr txBox="1"/>
          <p:nvPr/>
        </p:nvSpPr>
        <p:spPr>
          <a:xfrm>
            <a:off x="2084700" y="4244862"/>
            <a:ext cx="392176" cy="307777"/>
          </a:xfrm>
          <a:prstGeom prst="rect">
            <a:avLst/>
          </a:prstGeom>
          <a:noFill/>
        </p:spPr>
        <p:txBody>
          <a:bodyPr wrap="square" rtlCol="0">
            <a:spAutoFit/>
          </a:bodyPr>
          <a:lstStyle/>
          <a:p>
            <a:r>
              <a:rPr lang="en-US" sz="1400" smtClean="0">
                <a:latin typeface="Arial Narrow" panose="020B0606020202030204" pitchFamily="34" charset="0"/>
              </a:rPr>
              <a:t>2</a:t>
            </a:r>
            <a:endParaRPr lang="en-US" sz="1400">
              <a:latin typeface="Arial Narrow" panose="020B0606020202030204" pitchFamily="34" charset="0"/>
            </a:endParaRPr>
          </a:p>
        </p:txBody>
      </p:sp>
      <p:sp>
        <p:nvSpPr>
          <p:cNvPr id="29" name="TextBox 28"/>
          <p:cNvSpPr txBox="1"/>
          <p:nvPr/>
        </p:nvSpPr>
        <p:spPr>
          <a:xfrm>
            <a:off x="2374119" y="4448362"/>
            <a:ext cx="392176" cy="307777"/>
          </a:xfrm>
          <a:prstGeom prst="rect">
            <a:avLst/>
          </a:prstGeom>
          <a:noFill/>
        </p:spPr>
        <p:txBody>
          <a:bodyPr wrap="square" rtlCol="0">
            <a:spAutoFit/>
          </a:bodyPr>
          <a:lstStyle/>
          <a:p>
            <a:r>
              <a:rPr lang="en-US" sz="1400" smtClean="0">
                <a:latin typeface="Arial Narrow" panose="020B0606020202030204" pitchFamily="34" charset="0"/>
              </a:rPr>
              <a:t>2</a:t>
            </a:r>
            <a:endParaRPr lang="en-US" sz="1400">
              <a:latin typeface="Arial Narrow" panose="020B0606020202030204" pitchFamily="34" charset="0"/>
            </a:endParaRPr>
          </a:p>
        </p:txBody>
      </p:sp>
      <p:sp>
        <p:nvSpPr>
          <p:cNvPr id="30" name="TextBox 29"/>
          <p:cNvSpPr txBox="1"/>
          <p:nvPr/>
        </p:nvSpPr>
        <p:spPr>
          <a:xfrm>
            <a:off x="1782439" y="4287719"/>
            <a:ext cx="392176" cy="307777"/>
          </a:xfrm>
          <a:prstGeom prst="rect">
            <a:avLst/>
          </a:prstGeom>
          <a:noFill/>
        </p:spPr>
        <p:txBody>
          <a:bodyPr wrap="square" rtlCol="0">
            <a:spAutoFit/>
          </a:bodyPr>
          <a:lstStyle/>
          <a:p>
            <a:r>
              <a:rPr lang="en-US" sz="1400" smtClean="0">
                <a:latin typeface="Arial Narrow" panose="020B0606020202030204" pitchFamily="34" charset="0"/>
              </a:rPr>
              <a:t>2</a:t>
            </a:r>
            <a:endParaRPr lang="en-US" sz="1400">
              <a:latin typeface="Arial Narrow" panose="020B0606020202030204" pitchFamily="34" charset="0"/>
            </a:endParaRPr>
          </a:p>
        </p:txBody>
      </p:sp>
      <p:sp>
        <p:nvSpPr>
          <p:cNvPr id="31" name="TextBox 30"/>
          <p:cNvSpPr txBox="1"/>
          <p:nvPr/>
        </p:nvSpPr>
        <p:spPr>
          <a:xfrm>
            <a:off x="2109190" y="4490498"/>
            <a:ext cx="392176" cy="307777"/>
          </a:xfrm>
          <a:prstGeom prst="rect">
            <a:avLst/>
          </a:prstGeom>
          <a:noFill/>
        </p:spPr>
        <p:txBody>
          <a:bodyPr wrap="square" rtlCol="0">
            <a:spAutoFit/>
          </a:bodyPr>
          <a:lstStyle/>
          <a:p>
            <a:r>
              <a:rPr lang="en-US" sz="1400" smtClean="0">
                <a:latin typeface="Arial Narrow" panose="020B0606020202030204" pitchFamily="34" charset="0"/>
              </a:rPr>
              <a:t>1</a:t>
            </a:r>
            <a:endParaRPr lang="en-US" sz="1400">
              <a:latin typeface="Arial Narrow" panose="020B0606020202030204" pitchFamily="34" charset="0"/>
            </a:endParaRPr>
          </a:p>
        </p:txBody>
      </p:sp>
      <p:sp>
        <p:nvSpPr>
          <p:cNvPr id="32" name="TextBox 31"/>
          <p:cNvSpPr txBox="1"/>
          <p:nvPr/>
        </p:nvSpPr>
        <p:spPr>
          <a:xfrm>
            <a:off x="2371048" y="4683433"/>
            <a:ext cx="392176" cy="307777"/>
          </a:xfrm>
          <a:prstGeom prst="rect">
            <a:avLst/>
          </a:prstGeom>
          <a:noFill/>
        </p:spPr>
        <p:txBody>
          <a:bodyPr wrap="square" rtlCol="0">
            <a:spAutoFit/>
          </a:bodyPr>
          <a:lstStyle/>
          <a:p>
            <a:r>
              <a:rPr lang="en-US" sz="1400" smtClean="0">
                <a:latin typeface="Arial Narrow" panose="020B0606020202030204" pitchFamily="34" charset="0"/>
              </a:rPr>
              <a:t>0</a:t>
            </a:r>
            <a:endParaRPr lang="en-US" sz="1400">
              <a:latin typeface="Arial Narrow" panose="020B0606020202030204" pitchFamily="34" charset="0"/>
            </a:endParaRPr>
          </a:p>
        </p:txBody>
      </p:sp>
      <p:sp>
        <p:nvSpPr>
          <p:cNvPr id="33" name="TextBox 32"/>
          <p:cNvSpPr txBox="1"/>
          <p:nvPr/>
        </p:nvSpPr>
        <p:spPr>
          <a:xfrm>
            <a:off x="1177157" y="4131822"/>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0</a:t>
            </a:r>
            <a:endParaRPr lang="en-US" sz="1400" b="1">
              <a:solidFill>
                <a:srgbClr val="FF0000"/>
              </a:solidFill>
              <a:latin typeface="Arial Narrow" panose="020B0606020202030204" pitchFamily="34" charset="0"/>
            </a:endParaRPr>
          </a:p>
        </p:txBody>
      </p:sp>
      <p:sp>
        <p:nvSpPr>
          <p:cNvPr id="34" name="TextBox 33"/>
          <p:cNvSpPr txBox="1"/>
          <p:nvPr/>
        </p:nvSpPr>
        <p:spPr>
          <a:xfrm>
            <a:off x="1475079" y="4334561"/>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1</a:t>
            </a:r>
            <a:endParaRPr lang="en-US" sz="1400" b="1">
              <a:solidFill>
                <a:srgbClr val="FF0000"/>
              </a:solidFill>
              <a:latin typeface="Arial Narrow" panose="020B0606020202030204" pitchFamily="34" charset="0"/>
            </a:endParaRPr>
          </a:p>
        </p:txBody>
      </p:sp>
      <p:sp>
        <p:nvSpPr>
          <p:cNvPr id="37" name="TextBox 36"/>
          <p:cNvSpPr txBox="1"/>
          <p:nvPr/>
        </p:nvSpPr>
        <p:spPr>
          <a:xfrm>
            <a:off x="1794230" y="4512861"/>
            <a:ext cx="392176" cy="307777"/>
          </a:xfrm>
          <a:prstGeom prst="rect">
            <a:avLst/>
          </a:prstGeom>
          <a:noFill/>
        </p:spPr>
        <p:txBody>
          <a:bodyPr wrap="square" rtlCol="0">
            <a:spAutoFit/>
          </a:bodyPr>
          <a:lstStyle/>
          <a:p>
            <a:r>
              <a:rPr lang="en-US" sz="1400" b="1">
                <a:solidFill>
                  <a:srgbClr val="FF0000"/>
                </a:solidFill>
                <a:latin typeface="Arial Narrow" panose="020B0606020202030204" pitchFamily="34" charset="0"/>
              </a:rPr>
              <a:t>0</a:t>
            </a:r>
          </a:p>
        </p:txBody>
      </p:sp>
      <p:sp>
        <p:nvSpPr>
          <p:cNvPr id="38" name="TextBox 37"/>
          <p:cNvSpPr txBox="1"/>
          <p:nvPr/>
        </p:nvSpPr>
        <p:spPr>
          <a:xfrm>
            <a:off x="2102618" y="4668807"/>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1</a:t>
            </a:r>
            <a:endParaRPr lang="en-US" sz="1400" b="1">
              <a:solidFill>
                <a:srgbClr val="FF0000"/>
              </a:solidFill>
              <a:latin typeface="Arial Narrow" panose="020B0606020202030204" pitchFamily="34" charset="0"/>
            </a:endParaRPr>
          </a:p>
        </p:txBody>
      </p:sp>
      <p:cxnSp>
        <p:nvCxnSpPr>
          <p:cNvPr id="39" name="Straight Connector 38"/>
          <p:cNvCxnSpPr/>
          <p:nvPr/>
        </p:nvCxnSpPr>
        <p:spPr>
          <a:xfrm flipH="1">
            <a:off x="5516485" y="4088621"/>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514961" y="4254021"/>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966074" y="4026784"/>
            <a:ext cx="605233" cy="307777"/>
          </a:xfrm>
          <a:prstGeom prst="rect">
            <a:avLst/>
          </a:prstGeom>
          <a:noFill/>
        </p:spPr>
        <p:txBody>
          <a:bodyPr wrap="square" rtlCol="0">
            <a:spAutoFit/>
          </a:bodyPr>
          <a:lstStyle/>
          <a:p>
            <a:r>
              <a:rPr lang="en-US" sz="1400" smtClean="0">
                <a:latin typeface="Arial Narrow" panose="020B0606020202030204" pitchFamily="34" charset="0"/>
              </a:rPr>
              <a:t>41719</a:t>
            </a:r>
            <a:endParaRPr lang="en-US" sz="1400">
              <a:latin typeface="Arial Narrow" panose="020B0606020202030204" pitchFamily="34" charset="0"/>
            </a:endParaRPr>
          </a:p>
        </p:txBody>
      </p:sp>
      <p:sp>
        <p:nvSpPr>
          <p:cNvPr id="42" name="TextBox 41"/>
          <p:cNvSpPr txBox="1"/>
          <p:nvPr/>
        </p:nvSpPr>
        <p:spPr>
          <a:xfrm>
            <a:off x="5192947" y="4238487"/>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7</a:t>
            </a:r>
            <a:endParaRPr lang="en-US" sz="1400" b="1">
              <a:solidFill>
                <a:srgbClr val="FF0000"/>
              </a:solidFill>
              <a:latin typeface="Arial Narrow" panose="020B0606020202030204" pitchFamily="34" charset="0"/>
            </a:endParaRPr>
          </a:p>
        </p:txBody>
      </p:sp>
      <p:cxnSp>
        <p:nvCxnSpPr>
          <p:cNvPr id="43" name="Straight Arrow Connector 42"/>
          <p:cNvCxnSpPr/>
          <p:nvPr/>
        </p:nvCxnSpPr>
        <p:spPr>
          <a:xfrm flipH="1" flipV="1">
            <a:off x="5247816" y="4538387"/>
            <a:ext cx="1429998" cy="63794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970609" y="4258706"/>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5969085" y="4424106"/>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426257" y="4426625"/>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6424733" y="4592025"/>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6879427" y="4591531"/>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6877903" y="4756931"/>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551597" y="4028464"/>
            <a:ext cx="383089" cy="307777"/>
          </a:xfrm>
          <a:prstGeom prst="rect">
            <a:avLst/>
          </a:prstGeom>
          <a:noFill/>
        </p:spPr>
        <p:txBody>
          <a:bodyPr wrap="square" rtlCol="0">
            <a:spAutoFit/>
          </a:bodyPr>
          <a:lstStyle/>
          <a:p>
            <a:r>
              <a:rPr lang="en-US" sz="1400" smtClean="0">
                <a:latin typeface="Arial Narrow" panose="020B0606020202030204" pitchFamily="34" charset="0"/>
              </a:rPr>
              <a:t>16</a:t>
            </a:r>
            <a:endParaRPr lang="en-US" sz="1400">
              <a:latin typeface="Arial Narrow" panose="020B0606020202030204" pitchFamily="34" charset="0"/>
            </a:endParaRPr>
          </a:p>
        </p:txBody>
      </p:sp>
      <p:sp>
        <p:nvSpPr>
          <p:cNvPr id="51" name="TextBox 50"/>
          <p:cNvSpPr txBox="1"/>
          <p:nvPr/>
        </p:nvSpPr>
        <p:spPr>
          <a:xfrm>
            <a:off x="6002752" y="4185740"/>
            <a:ext cx="383089" cy="307777"/>
          </a:xfrm>
          <a:prstGeom prst="rect">
            <a:avLst/>
          </a:prstGeom>
          <a:noFill/>
        </p:spPr>
        <p:txBody>
          <a:bodyPr wrap="square" rtlCol="0">
            <a:spAutoFit/>
          </a:bodyPr>
          <a:lstStyle/>
          <a:p>
            <a:r>
              <a:rPr lang="en-US" sz="1400" smtClean="0">
                <a:latin typeface="Arial Narrow" panose="020B0606020202030204" pitchFamily="34" charset="0"/>
              </a:rPr>
              <a:t>16</a:t>
            </a:r>
            <a:endParaRPr lang="en-US" sz="1400">
              <a:latin typeface="Arial Narrow" panose="020B0606020202030204" pitchFamily="34" charset="0"/>
            </a:endParaRPr>
          </a:p>
        </p:txBody>
      </p:sp>
      <p:sp>
        <p:nvSpPr>
          <p:cNvPr id="52" name="TextBox 51"/>
          <p:cNvSpPr txBox="1"/>
          <p:nvPr/>
        </p:nvSpPr>
        <p:spPr>
          <a:xfrm>
            <a:off x="6474231" y="4322238"/>
            <a:ext cx="383089" cy="307777"/>
          </a:xfrm>
          <a:prstGeom prst="rect">
            <a:avLst/>
          </a:prstGeom>
          <a:noFill/>
        </p:spPr>
        <p:txBody>
          <a:bodyPr wrap="square" rtlCol="0">
            <a:spAutoFit/>
          </a:bodyPr>
          <a:lstStyle/>
          <a:p>
            <a:r>
              <a:rPr lang="en-US" sz="1400" smtClean="0">
                <a:latin typeface="Arial Narrow" panose="020B0606020202030204" pitchFamily="34" charset="0"/>
              </a:rPr>
              <a:t>16</a:t>
            </a:r>
            <a:endParaRPr lang="en-US" sz="1400">
              <a:latin typeface="Arial Narrow" panose="020B0606020202030204" pitchFamily="34" charset="0"/>
            </a:endParaRPr>
          </a:p>
        </p:txBody>
      </p:sp>
      <p:sp>
        <p:nvSpPr>
          <p:cNvPr id="53" name="TextBox 52"/>
          <p:cNvSpPr txBox="1"/>
          <p:nvPr/>
        </p:nvSpPr>
        <p:spPr>
          <a:xfrm>
            <a:off x="6911394" y="4510823"/>
            <a:ext cx="383089" cy="307777"/>
          </a:xfrm>
          <a:prstGeom prst="rect">
            <a:avLst/>
          </a:prstGeom>
          <a:noFill/>
        </p:spPr>
        <p:txBody>
          <a:bodyPr wrap="square" rtlCol="0">
            <a:spAutoFit/>
          </a:bodyPr>
          <a:lstStyle/>
          <a:p>
            <a:r>
              <a:rPr lang="en-US" sz="1400" smtClean="0">
                <a:latin typeface="Arial Narrow" panose="020B0606020202030204" pitchFamily="34" charset="0"/>
              </a:rPr>
              <a:t>16</a:t>
            </a:r>
            <a:endParaRPr lang="en-US" sz="1400">
              <a:latin typeface="Arial Narrow" panose="020B0606020202030204" pitchFamily="34" charset="0"/>
            </a:endParaRPr>
          </a:p>
        </p:txBody>
      </p:sp>
      <p:sp>
        <p:nvSpPr>
          <p:cNvPr id="54" name="TextBox 53"/>
          <p:cNvSpPr txBox="1"/>
          <p:nvPr/>
        </p:nvSpPr>
        <p:spPr>
          <a:xfrm>
            <a:off x="5514961" y="4203046"/>
            <a:ext cx="521347" cy="307777"/>
          </a:xfrm>
          <a:prstGeom prst="rect">
            <a:avLst/>
          </a:prstGeom>
          <a:noFill/>
        </p:spPr>
        <p:txBody>
          <a:bodyPr wrap="square" rtlCol="0">
            <a:spAutoFit/>
          </a:bodyPr>
          <a:lstStyle/>
          <a:p>
            <a:r>
              <a:rPr lang="en-US" sz="1400" smtClean="0">
                <a:latin typeface="Arial Narrow" panose="020B0606020202030204" pitchFamily="34" charset="0"/>
              </a:rPr>
              <a:t>2607</a:t>
            </a:r>
            <a:endParaRPr lang="en-US" sz="1400">
              <a:latin typeface="Arial Narrow" panose="020B0606020202030204" pitchFamily="34" charset="0"/>
            </a:endParaRPr>
          </a:p>
        </p:txBody>
      </p:sp>
      <p:sp>
        <p:nvSpPr>
          <p:cNvPr id="55" name="TextBox 54"/>
          <p:cNvSpPr txBox="1"/>
          <p:nvPr/>
        </p:nvSpPr>
        <p:spPr>
          <a:xfrm>
            <a:off x="5998281" y="4376987"/>
            <a:ext cx="521347" cy="307777"/>
          </a:xfrm>
          <a:prstGeom prst="rect">
            <a:avLst/>
          </a:prstGeom>
          <a:noFill/>
        </p:spPr>
        <p:txBody>
          <a:bodyPr wrap="square" rtlCol="0">
            <a:spAutoFit/>
          </a:bodyPr>
          <a:lstStyle/>
          <a:p>
            <a:r>
              <a:rPr lang="en-US" sz="1400" smtClean="0">
                <a:latin typeface="Arial Narrow" panose="020B0606020202030204" pitchFamily="34" charset="0"/>
              </a:rPr>
              <a:t>162</a:t>
            </a:r>
            <a:endParaRPr lang="en-US" sz="1400">
              <a:latin typeface="Arial Narrow" panose="020B0606020202030204" pitchFamily="34" charset="0"/>
            </a:endParaRPr>
          </a:p>
        </p:txBody>
      </p:sp>
      <p:sp>
        <p:nvSpPr>
          <p:cNvPr id="56" name="TextBox 55"/>
          <p:cNvSpPr txBox="1"/>
          <p:nvPr/>
        </p:nvSpPr>
        <p:spPr>
          <a:xfrm>
            <a:off x="6482967" y="4548491"/>
            <a:ext cx="521347" cy="307777"/>
          </a:xfrm>
          <a:prstGeom prst="rect">
            <a:avLst/>
          </a:prstGeom>
          <a:noFill/>
        </p:spPr>
        <p:txBody>
          <a:bodyPr wrap="square" rtlCol="0">
            <a:spAutoFit/>
          </a:bodyPr>
          <a:lstStyle/>
          <a:p>
            <a:r>
              <a:rPr lang="en-US" sz="1400" smtClean="0">
                <a:latin typeface="Arial Narrow" panose="020B0606020202030204" pitchFamily="34" charset="0"/>
              </a:rPr>
              <a:t>10</a:t>
            </a:r>
            <a:endParaRPr lang="en-US" sz="1400">
              <a:latin typeface="Arial Narrow" panose="020B0606020202030204" pitchFamily="34" charset="0"/>
            </a:endParaRPr>
          </a:p>
        </p:txBody>
      </p:sp>
      <p:sp>
        <p:nvSpPr>
          <p:cNvPr id="57" name="TextBox 56"/>
          <p:cNvSpPr txBox="1"/>
          <p:nvPr/>
        </p:nvSpPr>
        <p:spPr>
          <a:xfrm>
            <a:off x="7000548" y="4722985"/>
            <a:ext cx="329337" cy="307777"/>
          </a:xfrm>
          <a:prstGeom prst="rect">
            <a:avLst/>
          </a:prstGeom>
          <a:noFill/>
        </p:spPr>
        <p:txBody>
          <a:bodyPr wrap="square" rtlCol="0">
            <a:spAutoFit/>
          </a:bodyPr>
          <a:lstStyle/>
          <a:p>
            <a:r>
              <a:rPr lang="en-US" sz="1400" smtClean="0">
                <a:latin typeface="Arial Narrow" panose="020B0606020202030204" pitchFamily="34" charset="0"/>
              </a:rPr>
              <a:t>0</a:t>
            </a:r>
            <a:endParaRPr lang="en-US" sz="1400">
              <a:latin typeface="Arial Narrow" panose="020B0606020202030204" pitchFamily="34" charset="0"/>
            </a:endParaRPr>
          </a:p>
        </p:txBody>
      </p:sp>
      <p:sp>
        <p:nvSpPr>
          <p:cNvPr id="58" name="TextBox 57"/>
          <p:cNvSpPr txBox="1"/>
          <p:nvPr/>
        </p:nvSpPr>
        <p:spPr>
          <a:xfrm>
            <a:off x="5583618" y="4433786"/>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15</a:t>
            </a:r>
            <a:endParaRPr lang="en-US" sz="1400" b="1">
              <a:solidFill>
                <a:srgbClr val="FF0000"/>
              </a:solidFill>
              <a:latin typeface="Arial Narrow" panose="020B0606020202030204" pitchFamily="34" charset="0"/>
            </a:endParaRPr>
          </a:p>
        </p:txBody>
      </p:sp>
      <p:sp>
        <p:nvSpPr>
          <p:cNvPr id="60" name="TextBox 59"/>
          <p:cNvSpPr txBox="1"/>
          <p:nvPr/>
        </p:nvSpPr>
        <p:spPr>
          <a:xfrm>
            <a:off x="6106230" y="4635067"/>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2</a:t>
            </a:r>
            <a:endParaRPr lang="en-US" sz="1400" b="1">
              <a:solidFill>
                <a:srgbClr val="FF0000"/>
              </a:solidFill>
              <a:latin typeface="Arial Narrow" panose="020B0606020202030204" pitchFamily="34" charset="0"/>
            </a:endParaRPr>
          </a:p>
        </p:txBody>
      </p:sp>
      <p:sp>
        <p:nvSpPr>
          <p:cNvPr id="61" name="TextBox 60"/>
          <p:cNvSpPr txBox="1"/>
          <p:nvPr/>
        </p:nvSpPr>
        <p:spPr>
          <a:xfrm>
            <a:off x="6492067" y="4829390"/>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10</a:t>
            </a:r>
            <a:endParaRPr lang="en-US" sz="1400" b="1">
              <a:solidFill>
                <a:srgbClr val="FF0000"/>
              </a:solidFill>
              <a:latin typeface="Arial Narrow" panose="020B0606020202030204" pitchFamily="34" charset="0"/>
            </a:endParaRPr>
          </a:p>
        </p:txBody>
      </p:sp>
      <p:cxnSp>
        <p:nvCxnSpPr>
          <p:cNvPr id="62" name="Straight Arrow Connector 61"/>
          <p:cNvCxnSpPr/>
          <p:nvPr/>
        </p:nvCxnSpPr>
        <p:spPr>
          <a:xfrm flipH="1" flipV="1">
            <a:off x="1247683" y="4479325"/>
            <a:ext cx="1020969" cy="51915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Action Button: Home 1">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63"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smtClean="0">
                <a:solidFill>
                  <a:srgbClr val="000000"/>
                </a:solidFill>
                <a:latin typeface="Arial Narrow" panose="020B0606020202030204" pitchFamily="34" charset="0"/>
                <a:ea typeface="맑은 고딕" panose="020B0503020000020004" pitchFamily="50" charset="-127"/>
              </a:rPr>
              <a:t>04 </a:t>
            </a:r>
            <a:r>
              <a:rPr lang="en-US" altLang="ko-KR" sz="1015" b="1">
                <a:solidFill>
                  <a:srgbClr val="000000"/>
                </a:solidFill>
                <a:latin typeface="Arial Narrow" panose="020B0606020202030204" pitchFamily="34" charset="0"/>
                <a:ea typeface="맑은 고딕" panose="020B0503020000020004" pitchFamily="50" charset="-127"/>
              </a:rPr>
              <a:t>/ </a:t>
            </a:r>
            <a:r>
              <a:rPr lang="en-US" altLang="ko-KR" sz="1015" b="1" smtClean="0">
                <a:solidFill>
                  <a:srgbClr val="000000"/>
                </a:solidFill>
                <a:latin typeface="Arial Narrow" panose="020B0606020202030204" pitchFamily="34" charset="0"/>
                <a:ea typeface="맑은 고딕" panose="020B0503020000020004" pitchFamily="50" charset="-127"/>
              </a:rPr>
              <a:t>14</a:t>
            </a:r>
            <a:endParaRPr lang="en-US" altLang="ko-KR" sz="1015" b="1">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9012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a:solidFill>
                  <a:schemeClr val="tx1"/>
                </a:solidFill>
                <a:latin typeface="Arial Narrow" panose="020B0606020202030204" pitchFamily="34" charset="0"/>
                <a:ea typeface="Cambria" panose="02040503050406030204" pitchFamily="18" charset="0"/>
              </a:rPr>
              <a:t>Number Base </a:t>
            </a:r>
            <a:r>
              <a:rPr lang="en-US" sz="2000" b="1" smtClean="0">
                <a:solidFill>
                  <a:schemeClr val="tx1"/>
                </a:solidFill>
                <a:latin typeface="Arial Narrow" panose="020B0606020202030204" pitchFamily="34" charset="0"/>
                <a:ea typeface="Cambria" panose="02040503050406030204" pitchFamily="18" charset="0"/>
              </a:rPr>
              <a:t>Conversion - </a:t>
            </a:r>
            <a:r>
              <a:rPr lang="en-US" sz="2000" b="1">
                <a:solidFill>
                  <a:schemeClr val="tx1"/>
                </a:solidFill>
                <a:latin typeface="Arial Narrow" panose="020B0606020202030204" pitchFamily="34" charset="0"/>
              </a:rPr>
              <a:t>Binary to </a:t>
            </a:r>
            <a:r>
              <a:rPr lang="en-US" sz="2000" b="1" smtClean="0">
                <a:solidFill>
                  <a:schemeClr val="tx1"/>
                </a:solidFill>
                <a:latin typeface="Arial Narrow" panose="020B0606020202030204" pitchFamily="34" charset="0"/>
              </a:rPr>
              <a:t>Decimal</a:t>
            </a:r>
            <a:endParaRPr lang="en-US" sz="2000" b="1">
              <a:solidFill>
                <a:schemeClr val="tx1"/>
              </a:solidFill>
              <a:latin typeface="Arial Narrow" panose="020B0606020202030204" pitchFamily="34" charset="0"/>
            </a:endParaRPr>
          </a:p>
        </p:txBody>
      </p:sp>
      <p:sp>
        <p:nvSpPr>
          <p:cNvPr id="63" name="사각형: 둥근 모서리 97">
            <a:extLst>
              <a:ext uri="{FF2B5EF4-FFF2-40B4-BE49-F238E27FC236}">
                <a16:creationId xmlns:a16="http://schemas.microsoft.com/office/drawing/2014/main" xmlns="" id="{9CEA9A66-32B0-4D77-BF85-84215BC68EE9}"/>
              </a:ext>
            </a:extLst>
          </p:cNvPr>
          <p:cNvSpPr/>
          <p:nvPr/>
        </p:nvSpPr>
        <p:spPr>
          <a:xfrm>
            <a:off x="718023" y="5311206"/>
            <a:ext cx="7077076" cy="870554"/>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a:latin typeface="Arial Narrow" panose="020B0606020202030204" pitchFamily="34" charset="0"/>
            </a:endParaRPr>
          </a:p>
        </p:txBody>
      </p:sp>
      <p:sp>
        <p:nvSpPr>
          <p:cNvPr id="64" name="TextBox 63">
            <a:extLst>
              <a:ext uri="{FF2B5EF4-FFF2-40B4-BE49-F238E27FC236}">
                <a16:creationId xmlns:a16="http://schemas.microsoft.com/office/drawing/2014/main" xmlns="" id="{384D30F6-78B7-4132-B616-E9CD41BA1568}"/>
              </a:ext>
            </a:extLst>
          </p:cNvPr>
          <p:cNvSpPr txBox="1"/>
          <p:nvPr/>
        </p:nvSpPr>
        <p:spPr>
          <a:xfrm>
            <a:off x="939167" y="5643493"/>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4</a:t>
            </a:r>
            <a:endParaRPr lang="ko-KR" altLang="en-US" sz="1400" b="1">
              <a:latin typeface="Arial Narrow" panose="020B0606020202030204" pitchFamily="34" charset="0"/>
              <a:cs typeface="Arial" panose="020B0604020202020204" pitchFamily="34" charset="0"/>
            </a:endParaRPr>
          </a:p>
        </p:txBody>
      </p:sp>
      <p:sp>
        <p:nvSpPr>
          <p:cNvPr id="65" name="사각형: 둥근 모서리 97">
            <a:extLst>
              <a:ext uri="{FF2B5EF4-FFF2-40B4-BE49-F238E27FC236}">
                <a16:creationId xmlns:a16="http://schemas.microsoft.com/office/drawing/2014/main" xmlns="" id="{9CEA9A66-32B0-4D77-BF85-84215BC68EE9}"/>
              </a:ext>
            </a:extLst>
          </p:cNvPr>
          <p:cNvSpPr/>
          <p:nvPr/>
        </p:nvSpPr>
        <p:spPr>
          <a:xfrm>
            <a:off x="718022" y="3802262"/>
            <a:ext cx="7077077" cy="512268"/>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a:latin typeface="Arial Narrow" panose="020B0606020202030204" pitchFamily="34" charset="0"/>
            </a:endParaRPr>
          </a:p>
        </p:txBody>
      </p:sp>
      <p:sp>
        <p:nvSpPr>
          <p:cNvPr id="66" name="사각형: 둥근 모서리 97">
            <a:extLst>
              <a:ext uri="{FF2B5EF4-FFF2-40B4-BE49-F238E27FC236}">
                <a16:creationId xmlns:a16="http://schemas.microsoft.com/office/drawing/2014/main" xmlns="" id="{9CEA9A66-32B0-4D77-BF85-84215BC68EE9}"/>
              </a:ext>
            </a:extLst>
          </p:cNvPr>
          <p:cNvSpPr/>
          <p:nvPr/>
        </p:nvSpPr>
        <p:spPr>
          <a:xfrm>
            <a:off x="718022" y="4351311"/>
            <a:ext cx="7077076" cy="82628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a:latin typeface="Arial Narrow" panose="020B0606020202030204" pitchFamily="34" charset="0"/>
            </a:endParaRPr>
          </a:p>
        </p:txBody>
      </p:sp>
      <p:sp>
        <p:nvSpPr>
          <p:cNvPr id="67" name="사각형: 둥근 모서리 97">
            <a:extLst>
              <a:ext uri="{FF2B5EF4-FFF2-40B4-BE49-F238E27FC236}">
                <a16:creationId xmlns:a16="http://schemas.microsoft.com/office/drawing/2014/main" xmlns="" id="{9CEA9A66-32B0-4D77-BF85-84215BC68EE9}"/>
              </a:ext>
            </a:extLst>
          </p:cNvPr>
          <p:cNvSpPr/>
          <p:nvPr/>
        </p:nvSpPr>
        <p:spPr>
          <a:xfrm>
            <a:off x="718023" y="3141662"/>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a:latin typeface="Arial Narrow" panose="020B0606020202030204" pitchFamily="34" charset="0"/>
            </a:endParaRPr>
          </a:p>
        </p:txBody>
      </p:sp>
      <p:sp>
        <p:nvSpPr>
          <p:cNvPr id="68" name="Subtitle 2"/>
          <p:cNvSpPr txBox="1">
            <a:spLocks/>
          </p:cNvSpPr>
          <p:nvPr/>
        </p:nvSpPr>
        <p:spPr>
          <a:xfrm>
            <a:off x="718022" y="914158"/>
            <a:ext cx="7686675" cy="1313773"/>
          </a:xfrm>
          <a:prstGeom prst="rect">
            <a:avLst/>
          </a:prstGeom>
          <a:solidFill>
            <a:schemeClr val="bg1">
              <a:lumMod val="95000"/>
            </a:schemeClr>
          </a:solidFill>
          <a:ln>
            <a:solidFill>
              <a:schemeClr val="bg1">
                <a:lumMod val="50000"/>
              </a:schemeClr>
            </a:solidFill>
          </a:ln>
        </p:spPr>
        <p:txBody>
          <a:bodyPr>
            <a:no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spcBef>
                <a:spcPts val="600"/>
              </a:spcBef>
              <a:buFont typeface="+mj-lt"/>
              <a:buAutoNum type="arabicPeriod"/>
            </a:pPr>
            <a:r>
              <a:rPr lang="en-GB" sz="1600" b="1" kern="0" smtClean="0">
                <a:latin typeface="Arial Narrow" panose="020B0606020202030204" pitchFamily="34" charset="0"/>
              </a:rPr>
              <a:t> </a:t>
            </a:r>
            <a:r>
              <a:rPr lang="en-GB" sz="1600" kern="0" smtClean="0">
                <a:latin typeface="Arial Narrow" panose="020B0606020202030204" pitchFamily="34" charset="0"/>
              </a:rPr>
              <a:t>Write down the powers of 2</a:t>
            </a:r>
            <a:r>
              <a:rPr lang="en-GB" sz="1600" kern="0" smtClean="0">
                <a:solidFill>
                  <a:srgbClr val="212529"/>
                </a:solidFill>
                <a:latin typeface="Arial Narrow" panose="020B0606020202030204" pitchFamily="34" charset="0"/>
              </a:rPr>
              <a:t>.</a:t>
            </a:r>
          </a:p>
          <a:p>
            <a:pPr>
              <a:spcBef>
                <a:spcPts val="600"/>
              </a:spcBef>
              <a:buFont typeface="+mj-lt"/>
              <a:buAutoNum type="arabicPeriod"/>
            </a:pPr>
            <a:r>
              <a:rPr lang="en-GB" sz="1600" b="1" kern="0" smtClean="0">
                <a:latin typeface="Arial Narrow" panose="020B0606020202030204" pitchFamily="34" charset="0"/>
              </a:rPr>
              <a:t> </a:t>
            </a:r>
            <a:r>
              <a:rPr lang="en-GB" sz="1600" kern="0" smtClean="0">
                <a:latin typeface="Arial Narrow" panose="020B0606020202030204" pitchFamily="34" charset="0"/>
              </a:rPr>
              <a:t>Under each power of two result, write the corresponding bit value</a:t>
            </a:r>
          </a:p>
          <a:p>
            <a:pPr>
              <a:spcBef>
                <a:spcPts val="600"/>
              </a:spcBef>
              <a:buFont typeface="+mj-lt"/>
              <a:buAutoNum type="arabicPeriod"/>
            </a:pPr>
            <a:r>
              <a:rPr lang="en-GB" sz="1600" b="1" kern="0" smtClean="0">
                <a:latin typeface="Arial Narrow" panose="020B0606020202030204" pitchFamily="34" charset="0"/>
              </a:rPr>
              <a:t> </a:t>
            </a:r>
            <a:r>
              <a:rPr lang="en-GB" sz="1600" kern="0" smtClean="0">
                <a:latin typeface="Arial Narrow" panose="020B0606020202030204" pitchFamily="34" charset="0"/>
              </a:rPr>
              <a:t>Multiply each bit value with the corresponding power of 2 and add the products together</a:t>
            </a:r>
          </a:p>
          <a:p>
            <a:pPr>
              <a:spcBef>
                <a:spcPts val="600"/>
              </a:spcBef>
              <a:buFont typeface="+mj-lt"/>
              <a:buAutoNum type="arabicPeriod"/>
            </a:pPr>
            <a:r>
              <a:rPr lang="en-GB" sz="1600" b="1" kern="0" smtClean="0">
                <a:latin typeface="Arial Narrow" panose="020B0606020202030204" pitchFamily="34" charset="0"/>
              </a:rPr>
              <a:t> </a:t>
            </a:r>
            <a:r>
              <a:rPr lang="en-GB" sz="1600" kern="0" smtClean="0">
                <a:latin typeface="Arial Narrow" panose="020B0606020202030204" pitchFamily="34" charset="0"/>
              </a:rPr>
              <a:t>The result of the sum is the decimal number</a:t>
            </a:r>
            <a:endParaRPr lang="en-GB" sz="1600" kern="0">
              <a:solidFill>
                <a:srgbClr val="212529"/>
              </a:solidFill>
              <a:latin typeface="Arial Narrow" panose="020B0606020202030204" pitchFamily="34" charset="0"/>
            </a:endParaRPr>
          </a:p>
        </p:txBody>
      </p:sp>
      <p:sp>
        <p:nvSpPr>
          <p:cNvPr id="69" name="TextBox 68">
            <a:extLst>
              <a:ext uri="{FF2B5EF4-FFF2-40B4-BE49-F238E27FC236}">
                <a16:creationId xmlns:a16="http://schemas.microsoft.com/office/drawing/2014/main" xmlns="" id="{384D30F6-78B7-4132-B616-E9CD41BA1568}"/>
              </a:ext>
            </a:extLst>
          </p:cNvPr>
          <p:cNvSpPr txBox="1"/>
          <p:nvPr/>
        </p:nvSpPr>
        <p:spPr>
          <a:xfrm>
            <a:off x="939167" y="3286850"/>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1</a:t>
            </a:r>
            <a:endParaRPr lang="ko-KR" altLang="en-US" sz="1400" b="1">
              <a:latin typeface="Arial Narrow" panose="020B0606020202030204" pitchFamily="34" charset="0"/>
              <a:cs typeface="Arial" panose="020B0604020202020204" pitchFamily="34" charset="0"/>
            </a:endParaRPr>
          </a:p>
        </p:txBody>
      </p:sp>
      <p:sp>
        <p:nvSpPr>
          <p:cNvPr id="70" name="TextBox 69">
            <a:extLst>
              <a:ext uri="{FF2B5EF4-FFF2-40B4-BE49-F238E27FC236}">
                <a16:creationId xmlns:a16="http://schemas.microsoft.com/office/drawing/2014/main" xmlns="" id="{384D30F6-78B7-4132-B616-E9CD41BA1568}"/>
              </a:ext>
            </a:extLst>
          </p:cNvPr>
          <p:cNvSpPr txBox="1"/>
          <p:nvPr/>
        </p:nvSpPr>
        <p:spPr>
          <a:xfrm>
            <a:off x="939167" y="3947449"/>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2</a:t>
            </a:r>
            <a:endParaRPr lang="ko-KR" altLang="en-US" sz="1400" b="1">
              <a:latin typeface="Arial Narrow" panose="020B0606020202030204" pitchFamily="34" charset="0"/>
              <a:cs typeface="Arial" panose="020B0604020202020204" pitchFamily="34" charset="0"/>
            </a:endParaRPr>
          </a:p>
        </p:txBody>
      </p:sp>
      <p:sp>
        <p:nvSpPr>
          <p:cNvPr id="71" name="TextBox 70">
            <a:extLst>
              <a:ext uri="{FF2B5EF4-FFF2-40B4-BE49-F238E27FC236}">
                <a16:creationId xmlns:a16="http://schemas.microsoft.com/office/drawing/2014/main" xmlns="" id="{384D30F6-78B7-4132-B616-E9CD41BA1568}"/>
              </a:ext>
            </a:extLst>
          </p:cNvPr>
          <p:cNvSpPr txBox="1"/>
          <p:nvPr/>
        </p:nvSpPr>
        <p:spPr>
          <a:xfrm>
            <a:off x="939167" y="4722789"/>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3</a:t>
            </a:r>
            <a:endParaRPr lang="ko-KR" altLang="en-US" sz="1400" b="1">
              <a:latin typeface="Arial Narrow" panose="020B0606020202030204" pitchFamily="34" charset="0"/>
              <a:cs typeface="Arial" panose="020B0604020202020204" pitchFamily="34" charset="0"/>
            </a:endParaRPr>
          </a:p>
        </p:txBody>
      </p:sp>
      <p:sp>
        <p:nvSpPr>
          <p:cNvPr id="72"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How to convert </a:t>
            </a:r>
            <a:endParaRPr lang="en-US" sz="1400" b="1">
              <a:latin typeface="Arial Narrow" panose="020B0606020202030204" pitchFamily="34" charset="0"/>
            </a:endParaRPr>
          </a:p>
        </p:txBody>
      </p:sp>
      <p:sp>
        <p:nvSpPr>
          <p:cNvPr id="73" name="Title 13"/>
          <p:cNvSpPr txBox="1">
            <a:spLocks/>
          </p:cNvSpPr>
          <p:nvPr/>
        </p:nvSpPr>
        <p:spPr>
          <a:xfrm>
            <a:off x="313210" y="2414082"/>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Example</a:t>
            </a:r>
            <a:endParaRPr lang="en-US" sz="1400" b="1">
              <a:latin typeface="Arial Narrow" panose="020B0606020202030204" pitchFamily="34" charset="0"/>
            </a:endParaRPr>
          </a:p>
        </p:txBody>
      </p:sp>
      <p:sp>
        <p:nvSpPr>
          <p:cNvPr id="74" name="Title 13"/>
          <p:cNvSpPr txBox="1">
            <a:spLocks/>
          </p:cNvSpPr>
          <p:nvPr/>
        </p:nvSpPr>
        <p:spPr>
          <a:xfrm>
            <a:off x="618010" y="2731111"/>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smtClean="0">
                <a:latin typeface="Arial Narrow" panose="020B0606020202030204" pitchFamily="34" charset="0"/>
              </a:rPr>
              <a:t>(1010)</a:t>
            </a:r>
            <a:r>
              <a:rPr lang="en-US" sz="1400" b="1" baseline="-25000">
                <a:latin typeface="Arial Narrow" panose="020B0606020202030204" pitchFamily="34" charset="0"/>
              </a:rPr>
              <a:t>2</a:t>
            </a:r>
            <a:r>
              <a:rPr lang="en-US" sz="1400" b="1" smtClean="0">
                <a:latin typeface="Arial Narrow" panose="020B0606020202030204" pitchFamily="34" charset="0"/>
              </a:rPr>
              <a:t> = (?)</a:t>
            </a:r>
            <a:r>
              <a:rPr lang="en-US" sz="1400" b="1" baseline="-25000" smtClean="0">
                <a:latin typeface="Arial Narrow" panose="020B0606020202030204" pitchFamily="34" charset="0"/>
              </a:rPr>
              <a:t>10</a:t>
            </a:r>
            <a:endParaRPr lang="en-US" sz="1400" b="1" baseline="-25000">
              <a:latin typeface="Arial Narrow" panose="020B0606020202030204" pitchFamily="34" charset="0"/>
            </a:endParaRPr>
          </a:p>
        </p:txBody>
      </p:sp>
      <p:graphicFrame>
        <p:nvGraphicFramePr>
          <p:cNvPr id="75" name="Table 74"/>
          <p:cNvGraphicFramePr>
            <a:graphicFrameLocks noGrp="1"/>
          </p:cNvGraphicFramePr>
          <p:nvPr>
            <p:extLst>
              <p:ext uri="{D42A27DB-BD31-4B8C-83A1-F6EECF244321}">
                <p14:modId xmlns:p14="http://schemas.microsoft.com/office/powerpoint/2010/main" val="1449292123"/>
              </p:ext>
            </p:extLst>
          </p:nvPr>
        </p:nvGraphicFramePr>
        <p:xfrm>
          <a:off x="3156004" y="3870013"/>
          <a:ext cx="1335320" cy="335280"/>
        </p:xfrm>
        <a:graphic>
          <a:graphicData uri="http://schemas.openxmlformats.org/drawingml/2006/table">
            <a:tbl>
              <a:tblPr firstRow="1" bandRow="1">
                <a:tableStyleId>{5C22544A-7EE6-4342-B048-85BDC9FD1C3A}</a:tableStyleId>
              </a:tblPr>
              <a:tblGrid>
                <a:gridCol w="333830"/>
                <a:gridCol w="333830"/>
                <a:gridCol w="333830"/>
                <a:gridCol w="333830"/>
              </a:tblGrid>
              <a:tr h="281103">
                <a:tc>
                  <a:txBody>
                    <a:bodyPr/>
                    <a:lstStyle/>
                    <a:p>
                      <a:pPr algn="ctr"/>
                      <a:r>
                        <a:rPr lang="en-GB" sz="1600" b="0" smtClean="0">
                          <a:solidFill>
                            <a:schemeClr val="tx1"/>
                          </a:solidFill>
                          <a:latin typeface="Arial Narrow" panose="020B0606020202030204" pitchFamily="34" charset="0"/>
                        </a:rPr>
                        <a:t>1</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0</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1</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0</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cxnSp>
        <p:nvCxnSpPr>
          <p:cNvPr id="76" name="Straight Arrow Connector 75"/>
          <p:cNvCxnSpPr/>
          <p:nvPr/>
        </p:nvCxnSpPr>
        <p:spPr>
          <a:xfrm>
            <a:off x="4388456" y="4486606"/>
            <a:ext cx="4610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4061460" y="4668249"/>
            <a:ext cx="788006" cy="13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3688686" y="4861290"/>
            <a:ext cx="1160780" cy="1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3345786" y="5049250"/>
            <a:ext cx="1503680" cy="11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388456" y="4211555"/>
            <a:ext cx="0" cy="269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053147" y="4214924"/>
            <a:ext cx="4503" cy="470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688686" y="4213696"/>
            <a:ext cx="3204" cy="650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345786" y="4211555"/>
            <a:ext cx="3204" cy="851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4849467" y="4342634"/>
            <a:ext cx="734060" cy="338554"/>
          </a:xfrm>
          <a:prstGeom prst="rect">
            <a:avLst/>
          </a:prstGeom>
          <a:noFill/>
        </p:spPr>
        <p:txBody>
          <a:bodyPr wrap="square" rtlCol="0">
            <a:spAutoFit/>
          </a:bodyPr>
          <a:lstStyle/>
          <a:p>
            <a:r>
              <a:rPr lang="en-GB" sz="1600" smtClean="0">
                <a:latin typeface="Arial Narrow" panose="020B0606020202030204" pitchFamily="34" charset="0"/>
              </a:rPr>
              <a:t>0.2</a:t>
            </a:r>
            <a:r>
              <a:rPr lang="en-GB" sz="1600" baseline="30000" smtClean="0">
                <a:latin typeface="Arial Narrow" panose="020B0606020202030204" pitchFamily="34" charset="0"/>
              </a:rPr>
              <a:t>0</a:t>
            </a:r>
            <a:endParaRPr lang="en-US" sz="1600" baseline="30000">
              <a:latin typeface="Arial Narrow" panose="020B0606020202030204" pitchFamily="34" charset="0"/>
            </a:endParaRPr>
          </a:p>
        </p:txBody>
      </p:sp>
      <p:sp>
        <p:nvSpPr>
          <p:cNvPr id="85" name="TextBox 84"/>
          <p:cNvSpPr txBox="1"/>
          <p:nvPr/>
        </p:nvSpPr>
        <p:spPr>
          <a:xfrm>
            <a:off x="4849466" y="4537484"/>
            <a:ext cx="734061" cy="338554"/>
          </a:xfrm>
          <a:prstGeom prst="rect">
            <a:avLst/>
          </a:prstGeom>
          <a:noFill/>
        </p:spPr>
        <p:txBody>
          <a:bodyPr wrap="square" rtlCol="0">
            <a:spAutoFit/>
          </a:bodyPr>
          <a:lstStyle/>
          <a:p>
            <a:r>
              <a:rPr lang="en-GB" sz="1600" smtClean="0">
                <a:latin typeface="Arial Narrow" panose="020B0606020202030204" pitchFamily="34" charset="0"/>
              </a:rPr>
              <a:t>1.2</a:t>
            </a:r>
            <a:r>
              <a:rPr lang="en-GB" sz="1600" baseline="30000" smtClean="0">
                <a:latin typeface="Arial Narrow" panose="020B0606020202030204" pitchFamily="34" charset="0"/>
              </a:rPr>
              <a:t>1</a:t>
            </a:r>
            <a:endParaRPr lang="en-US" sz="1600" baseline="30000">
              <a:latin typeface="Arial Narrow" panose="020B0606020202030204" pitchFamily="34" charset="0"/>
            </a:endParaRPr>
          </a:p>
        </p:txBody>
      </p:sp>
      <p:sp>
        <p:nvSpPr>
          <p:cNvPr id="86" name="TextBox 85"/>
          <p:cNvSpPr txBox="1"/>
          <p:nvPr/>
        </p:nvSpPr>
        <p:spPr>
          <a:xfrm>
            <a:off x="4849466" y="4733992"/>
            <a:ext cx="734061" cy="338554"/>
          </a:xfrm>
          <a:prstGeom prst="rect">
            <a:avLst/>
          </a:prstGeom>
          <a:noFill/>
        </p:spPr>
        <p:txBody>
          <a:bodyPr wrap="square" rtlCol="0">
            <a:spAutoFit/>
          </a:bodyPr>
          <a:lstStyle/>
          <a:p>
            <a:r>
              <a:rPr lang="en-GB" sz="1600" smtClean="0">
                <a:latin typeface="Arial Narrow" panose="020B0606020202030204" pitchFamily="34" charset="0"/>
              </a:rPr>
              <a:t>0.2</a:t>
            </a:r>
            <a:r>
              <a:rPr lang="en-GB" sz="1600" baseline="30000" smtClean="0">
                <a:latin typeface="Arial Narrow" panose="020B0606020202030204" pitchFamily="34" charset="0"/>
              </a:rPr>
              <a:t>2</a:t>
            </a:r>
            <a:endParaRPr lang="en-US" sz="1600" baseline="30000">
              <a:latin typeface="Arial Narrow" panose="020B0606020202030204" pitchFamily="34" charset="0"/>
            </a:endParaRPr>
          </a:p>
        </p:txBody>
      </p:sp>
      <p:sp>
        <p:nvSpPr>
          <p:cNvPr id="87" name="TextBox 86"/>
          <p:cNvSpPr txBox="1"/>
          <p:nvPr/>
        </p:nvSpPr>
        <p:spPr>
          <a:xfrm>
            <a:off x="4849466" y="4900597"/>
            <a:ext cx="734061" cy="338554"/>
          </a:xfrm>
          <a:prstGeom prst="rect">
            <a:avLst/>
          </a:prstGeom>
          <a:noFill/>
        </p:spPr>
        <p:txBody>
          <a:bodyPr wrap="square" rtlCol="0">
            <a:spAutoFit/>
          </a:bodyPr>
          <a:lstStyle/>
          <a:p>
            <a:r>
              <a:rPr lang="en-GB" sz="1600" smtClean="0">
                <a:latin typeface="Arial Narrow" panose="020B0606020202030204" pitchFamily="34" charset="0"/>
              </a:rPr>
              <a:t>1.2</a:t>
            </a:r>
            <a:r>
              <a:rPr lang="en-GB" sz="1600" baseline="30000" smtClean="0">
                <a:latin typeface="Arial Narrow" panose="020B0606020202030204" pitchFamily="34" charset="0"/>
              </a:rPr>
              <a:t>3</a:t>
            </a:r>
            <a:endParaRPr lang="en-US" sz="1600" baseline="30000">
              <a:latin typeface="Arial Narrow" panose="020B0606020202030204" pitchFamily="34" charset="0"/>
            </a:endParaRPr>
          </a:p>
        </p:txBody>
      </p:sp>
      <p:sp>
        <p:nvSpPr>
          <p:cNvPr id="88" name="TextBox 87"/>
          <p:cNvSpPr txBox="1"/>
          <p:nvPr/>
        </p:nvSpPr>
        <p:spPr>
          <a:xfrm>
            <a:off x="3048619" y="5520970"/>
            <a:ext cx="3140684" cy="748923"/>
          </a:xfrm>
          <a:prstGeom prst="rect">
            <a:avLst/>
          </a:prstGeom>
          <a:noFill/>
        </p:spPr>
        <p:txBody>
          <a:bodyPr wrap="square" rtlCol="0">
            <a:spAutoFit/>
          </a:bodyPr>
          <a:lstStyle/>
          <a:p>
            <a:r>
              <a:rPr lang="en-US" sz="1600" smtClean="0">
                <a:latin typeface="Arial Narrow" panose="020B0606020202030204" pitchFamily="34" charset="0"/>
              </a:rPr>
              <a:t>(</a:t>
            </a:r>
            <a:r>
              <a:rPr lang="en-US" sz="1600" b="1" smtClean="0">
                <a:latin typeface="Arial Narrow" panose="020B0606020202030204" pitchFamily="34" charset="0"/>
              </a:rPr>
              <a:t>1010</a:t>
            </a:r>
            <a:r>
              <a:rPr lang="en-US" sz="1600" smtClean="0">
                <a:latin typeface="Arial Narrow" panose="020B0606020202030204" pitchFamily="34" charset="0"/>
              </a:rPr>
              <a:t>)</a:t>
            </a:r>
            <a:r>
              <a:rPr lang="en-US" sz="1600" baseline="-25000">
                <a:latin typeface="Arial Narrow" panose="020B0606020202030204" pitchFamily="34" charset="0"/>
              </a:rPr>
              <a:t>2</a:t>
            </a:r>
            <a:r>
              <a:rPr lang="en-US" sz="1600" smtClean="0">
                <a:latin typeface="Arial Narrow" panose="020B0606020202030204" pitchFamily="34" charset="0"/>
              </a:rPr>
              <a:t>   = </a:t>
            </a:r>
            <a:r>
              <a:rPr lang="en-US" sz="1600">
                <a:latin typeface="Arial Narrow" panose="020B0606020202030204" pitchFamily="34" charset="0"/>
              </a:rPr>
              <a:t>(</a:t>
            </a:r>
            <a:r>
              <a:rPr lang="en-GB" sz="1600">
                <a:latin typeface="Arial Narrow" panose="020B0606020202030204" pitchFamily="34" charset="0"/>
              </a:rPr>
              <a:t>1.2</a:t>
            </a:r>
            <a:r>
              <a:rPr lang="en-GB" sz="1600" baseline="30000">
                <a:latin typeface="Arial Narrow" panose="020B0606020202030204" pitchFamily="34" charset="0"/>
              </a:rPr>
              <a:t>3 </a:t>
            </a:r>
            <a:r>
              <a:rPr lang="en-GB" sz="1600">
                <a:latin typeface="Arial Narrow" panose="020B0606020202030204" pitchFamily="34" charset="0"/>
              </a:rPr>
              <a:t>+</a:t>
            </a:r>
            <a:r>
              <a:rPr lang="en-GB" sz="1600" baseline="30000">
                <a:latin typeface="Arial Narrow" panose="020B0606020202030204" pitchFamily="34" charset="0"/>
              </a:rPr>
              <a:t> </a:t>
            </a:r>
            <a:r>
              <a:rPr lang="en-GB" sz="1600">
                <a:latin typeface="Arial Narrow" panose="020B0606020202030204" pitchFamily="34" charset="0"/>
              </a:rPr>
              <a:t>0.2</a:t>
            </a:r>
            <a:r>
              <a:rPr lang="en-GB" sz="1600" baseline="30000">
                <a:latin typeface="Arial Narrow" panose="020B0606020202030204" pitchFamily="34" charset="0"/>
              </a:rPr>
              <a:t>2 </a:t>
            </a:r>
            <a:r>
              <a:rPr lang="en-GB" sz="1600">
                <a:latin typeface="Arial Narrow" panose="020B0606020202030204" pitchFamily="34" charset="0"/>
              </a:rPr>
              <a:t>+</a:t>
            </a:r>
            <a:r>
              <a:rPr lang="en-GB" sz="1600" baseline="30000">
                <a:latin typeface="Arial Narrow" panose="020B0606020202030204" pitchFamily="34" charset="0"/>
              </a:rPr>
              <a:t> </a:t>
            </a:r>
            <a:r>
              <a:rPr lang="en-GB" sz="1600">
                <a:latin typeface="Arial Narrow" panose="020B0606020202030204" pitchFamily="34" charset="0"/>
              </a:rPr>
              <a:t>1.2</a:t>
            </a:r>
            <a:r>
              <a:rPr lang="en-GB" sz="1600" baseline="30000">
                <a:latin typeface="Arial Narrow" panose="020B0606020202030204" pitchFamily="34" charset="0"/>
              </a:rPr>
              <a:t>1</a:t>
            </a:r>
            <a:r>
              <a:rPr lang="en-GB" sz="1600">
                <a:latin typeface="Arial Narrow" panose="020B0606020202030204" pitchFamily="34" charset="0"/>
              </a:rPr>
              <a:t> + 0.2</a:t>
            </a:r>
            <a:r>
              <a:rPr lang="en-GB" sz="1600" baseline="30000">
                <a:latin typeface="Arial Narrow" panose="020B0606020202030204" pitchFamily="34" charset="0"/>
              </a:rPr>
              <a:t>0</a:t>
            </a:r>
            <a:r>
              <a:rPr lang="en-US" sz="1600" smtClean="0">
                <a:latin typeface="Arial Narrow" panose="020B0606020202030204" pitchFamily="34" charset="0"/>
              </a:rPr>
              <a:t>)</a:t>
            </a:r>
            <a:r>
              <a:rPr lang="en-US" sz="1600" baseline="-25000" smtClean="0">
                <a:latin typeface="Arial Narrow" panose="020B0606020202030204" pitchFamily="34" charset="0"/>
              </a:rPr>
              <a:t>10</a:t>
            </a:r>
          </a:p>
          <a:p>
            <a:r>
              <a:rPr lang="en-US" sz="1600" baseline="-25000" smtClean="0">
                <a:latin typeface="Arial Narrow" panose="020B0606020202030204" pitchFamily="34" charset="0"/>
              </a:rPr>
              <a:t>                    </a:t>
            </a:r>
            <a:r>
              <a:rPr lang="en-US" sz="1600" smtClean="0">
                <a:latin typeface="Arial Narrow" panose="020B0606020202030204" pitchFamily="34" charset="0"/>
              </a:rPr>
              <a:t> = </a:t>
            </a:r>
            <a:r>
              <a:rPr lang="en-US" sz="1600">
                <a:latin typeface="Arial Narrow" panose="020B0606020202030204" pitchFamily="34" charset="0"/>
              </a:rPr>
              <a:t>(</a:t>
            </a:r>
            <a:r>
              <a:rPr lang="en-US" sz="1600" b="1">
                <a:latin typeface="Arial Narrow" panose="020B0606020202030204" pitchFamily="34" charset="0"/>
              </a:rPr>
              <a:t>10</a:t>
            </a:r>
            <a:r>
              <a:rPr lang="en-US" sz="1600">
                <a:latin typeface="Arial Narrow" panose="020B0606020202030204" pitchFamily="34" charset="0"/>
              </a:rPr>
              <a:t>)</a:t>
            </a:r>
            <a:r>
              <a:rPr lang="en-US" sz="1600" baseline="-25000">
                <a:latin typeface="Arial Narrow" panose="020B0606020202030204" pitchFamily="34" charset="0"/>
              </a:rPr>
              <a:t>10</a:t>
            </a:r>
          </a:p>
          <a:p>
            <a:endParaRPr lang="en-GB" sz="1600" baseline="30000" smtClean="0">
              <a:latin typeface="Arial Narrow" panose="020B0606020202030204" pitchFamily="34" charset="0"/>
            </a:endParaRPr>
          </a:p>
        </p:txBody>
      </p:sp>
      <p:sp>
        <p:nvSpPr>
          <p:cNvPr id="89" name="TextBox 88"/>
          <p:cNvSpPr txBox="1"/>
          <p:nvPr/>
        </p:nvSpPr>
        <p:spPr>
          <a:xfrm>
            <a:off x="2950404" y="3326024"/>
            <a:ext cx="1899062" cy="338554"/>
          </a:xfrm>
          <a:prstGeom prst="rect">
            <a:avLst/>
          </a:prstGeom>
          <a:noFill/>
        </p:spPr>
        <p:txBody>
          <a:bodyPr wrap="square" rtlCol="0">
            <a:spAutoFit/>
          </a:bodyPr>
          <a:lstStyle/>
          <a:p>
            <a:r>
              <a:rPr lang="en-GB" sz="1600" smtClean="0">
                <a:latin typeface="Arial Narrow" panose="020B0606020202030204" pitchFamily="34" charset="0"/>
              </a:rPr>
              <a:t>   </a:t>
            </a:r>
            <a:r>
              <a:rPr lang="en-GB" sz="1600" smtClean="0">
                <a:latin typeface="Arial Narrow" panose="020B0606020202030204" pitchFamily="34" charset="0"/>
              </a:rPr>
              <a:t>  2</a:t>
            </a:r>
            <a:r>
              <a:rPr lang="en-GB" sz="1600" baseline="30000" smtClean="0">
                <a:latin typeface="Arial Narrow" panose="020B0606020202030204" pitchFamily="34" charset="0"/>
              </a:rPr>
              <a:t>3    </a:t>
            </a:r>
            <a:r>
              <a:rPr lang="en-GB" sz="1600" smtClean="0">
                <a:latin typeface="Arial Narrow" panose="020B0606020202030204" pitchFamily="34" charset="0"/>
              </a:rPr>
              <a:t> </a:t>
            </a:r>
            <a:r>
              <a:rPr lang="en-GB" sz="1600" baseline="30000" smtClean="0">
                <a:latin typeface="Arial Narrow" panose="020B0606020202030204" pitchFamily="34" charset="0"/>
              </a:rPr>
              <a:t> </a:t>
            </a:r>
            <a:r>
              <a:rPr lang="en-GB" sz="1600" smtClean="0">
                <a:latin typeface="Arial Narrow" panose="020B0606020202030204" pitchFamily="34" charset="0"/>
              </a:rPr>
              <a:t>2</a:t>
            </a:r>
            <a:r>
              <a:rPr lang="en-GB" sz="1600" baseline="30000" smtClean="0">
                <a:latin typeface="Arial Narrow" panose="020B0606020202030204" pitchFamily="34" charset="0"/>
              </a:rPr>
              <a:t>2</a:t>
            </a:r>
            <a:r>
              <a:rPr lang="en-US" sz="1600" baseline="30000" smtClean="0">
                <a:latin typeface="Arial Narrow" panose="020B0606020202030204" pitchFamily="34" charset="0"/>
              </a:rPr>
              <a:t> </a:t>
            </a:r>
            <a:r>
              <a:rPr lang="en-US" sz="1600" smtClean="0">
                <a:latin typeface="Arial Narrow" panose="020B0606020202030204" pitchFamily="34" charset="0"/>
              </a:rPr>
              <a:t>    </a:t>
            </a:r>
            <a:r>
              <a:rPr lang="en-GB" sz="1600" smtClean="0">
                <a:latin typeface="Arial Narrow" panose="020B0606020202030204" pitchFamily="34" charset="0"/>
              </a:rPr>
              <a:t>2</a:t>
            </a:r>
            <a:r>
              <a:rPr lang="en-GB" sz="1600" baseline="30000" smtClean="0">
                <a:latin typeface="Arial Narrow" panose="020B0606020202030204" pitchFamily="34" charset="0"/>
              </a:rPr>
              <a:t>1</a:t>
            </a:r>
            <a:r>
              <a:rPr lang="en-GB" sz="1600" smtClean="0">
                <a:latin typeface="Arial Narrow" panose="020B0606020202030204" pitchFamily="34" charset="0"/>
              </a:rPr>
              <a:t>    </a:t>
            </a:r>
            <a:r>
              <a:rPr lang="en-GB" sz="1600" smtClean="0">
                <a:latin typeface="Arial Narrow" panose="020B0606020202030204" pitchFamily="34" charset="0"/>
              </a:rPr>
              <a:t>2</a:t>
            </a:r>
            <a:r>
              <a:rPr lang="en-GB" sz="1600" baseline="30000" smtClean="0">
                <a:latin typeface="Arial Narrow" panose="020B0606020202030204" pitchFamily="34" charset="0"/>
              </a:rPr>
              <a:t>0</a:t>
            </a:r>
            <a:endParaRPr lang="en-US" sz="1600" baseline="30000">
              <a:latin typeface="Arial Narrow" panose="020B0606020202030204" pitchFamily="34" charset="0"/>
            </a:endParaRPr>
          </a:p>
        </p:txBody>
      </p:sp>
      <p:sp>
        <p:nvSpPr>
          <p:cNvPr id="90" name="Action Button: Home 89">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31"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smtClean="0">
                <a:solidFill>
                  <a:srgbClr val="000000"/>
                </a:solidFill>
                <a:latin typeface="Arial Narrow" panose="020B0606020202030204" pitchFamily="34" charset="0"/>
                <a:ea typeface="맑은 고딕" panose="020B0503020000020004" pitchFamily="50" charset="-127"/>
              </a:rPr>
              <a:t>05 </a:t>
            </a:r>
            <a:r>
              <a:rPr lang="en-US" altLang="ko-KR" sz="1015" b="1">
                <a:solidFill>
                  <a:srgbClr val="000000"/>
                </a:solidFill>
                <a:latin typeface="Arial Narrow" panose="020B0606020202030204" pitchFamily="34" charset="0"/>
                <a:ea typeface="맑은 고딕" panose="020B0503020000020004" pitchFamily="50" charset="-127"/>
              </a:rPr>
              <a:t>/ </a:t>
            </a:r>
            <a:r>
              <a:rPr lang="en-US" altLang="ko-KR" sz="1015" b="1" smtClean="0">
                <a:solidFill>
                  <a:srgbClr val="000000"/>
                </a:solidFill>
                <a:latin typeface="Arial Narrow" panose="020B0606020202030204" pitchFamily="34" charset="0"/>
                <a:ea typeface="맑은 고딕" panose="020B0503020000020004" pitchFamily="50" charset="-127"/>
              </a:rPr>
              <a:t>14</a:t>
            </a:r>
            <a:endParaRPr lang="en-US" altLang="ko-KR" sz="1015" b="1">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36540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a:solidFill>
                  <a:schemeClr val="tx1"/>
                </a:solidFill>
                <a:latin typeface="Arial Narrow" panose="020B0606020202030204" pitchFamily="34" charset="0"/>
                <a:ea typeface="Cambria" panose="02040503050406030204" pitchFamily="18" charset="0"/>
              </a:rPr>
              <a:t>Number Base </a:t>
            </a:r>
            <a:r>
              <a:rPr lang="en-US" sz="2000" b="1" smtClean="0">
                <a:solidFill>
                  <a:schemeClr val="tx1"/>
                </a:solidFill>
                <a:latin typeface="Arial Narrow" panose="020B0606020202030204" pitchFamily="34" charset="0"/>
                <a:ea typeface="Cambria" panose="02040503050406030204" pitchFamily="18" charset="0"/>
              </a:rPr>
              <a:t>Conversion - </a:t>
            </a:r>
            <a:r>
              <a:rPr lang="en-US" sz="2000" b="1">
                <a:latin typeface="Arial Narrow" panose="020B0606020202030204" pitchFamily="34" charset="0"/>
              </a:rPr>
              <a:t>Hexadecimal to Decimal</a:t>
            </a:r>
            <a:endParaRPr lang="en-US" sz="2000" b="1"/>
          </a:p>
        </p:txBody>
      </p:sp>
      <p:sp>
        <p:nvSpPr>
          <p:cNvPr id="72"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How to convert </a:t>
            </a:r>
            <a:endParaRPr lang="en-US" sz="1400" b="1">
              <a:latin typeface="Arial Narrow" panose="020B0606020202030204" pitchFamily="34" charset="0"/>
            </a:endParaRPr>
          </a:p>
        </p:txBody>
      </p:sp>
      <p:sp>
        <p:nvSpPr>
          <p:cNvPr id="30" name="사각형: 둥근 모서리 97">
            <a:extLst>
              <a:ext uri="{FF2B5EF4-FFF2-40B4-BE49-F238E27FC236}">
                <a16:creationId xmlns:a16="http://schemas.microsoft.com/office/drawing/2014/main" xmlns="" id="{9CEA9A66-32B0-4D77-BF85-84215BC68EE9}"/>
              </a:ext>
            </a:extLst>
          </p:cNvPr>
          <p:cNvSpPr/>
          <p:nvPr/>
        </p:nvSpPr>
        <p:spPr>
          <a:xfrm>
            <a:off x="689883" y="5350195"/>
            <a:ext cx="7105214" cy="870554"/>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600">
              <a:latin typeface="Arial Narrow" panose="020B0606020202030204" pitchFamily="34" charset="0"/>
            </a:endParaRPr>
          </a:p>
        </p:txBody>
      </p:sp>
      <p:sp>
        <p:nvSpPr>
          <p:cNvPr id="31" name="TextBox 30">
            <a:extLst>
              <a:ext uri="{FF2B5EF4-FFF2-40B4-BE49-F238E27FC236}">
                <a16:creationId xmlns:a16="http://schemas.microsoft.com/office/drawing/2014/main" xmlns="" id="{384D30F6-78B7-4132-B616-E9CD41BA1568}"/>
              </a:ext>
            </a:extLst>
          </p:cNvPr>
          <p:cNvSpPr txBox="1"/>
          <p:nvPr/>
        </p:nvSpPr>
        <p:spPr>
          <a:xfrm>
            <a:off x="939165" y="5682482"/>
            <a:ext cx="760465" cy="338554"/>
          </a:xfrm>
          <a:prstGeom prst="rect">
            <a:avLst/>
          </a:prstGeom>
          <a:noFill/>
        </p:spPr>
        <p:txBody>
          <a:bodyPr wrap="none" rtlCol="0">
            <a:spAutoFit/>
          </a:bodyPr>
          <a:lstStyle/>
          <a:p>
            <a:r>
              <a:rPr lang="en-US" altLang="ko-KR" sz="1600" b="1" smtClean="0">
                <a:latin typeface="Arial Narrow" panose="020B0606020202030204" pitchFamily="34" charset="0"/>
                <a:cs typeface="Arial" panose="020B0604020202020204" pitchFamily="34" charset="0"/>
              </a:rPr>
              <a:t>STEP 4</a:t>
            </a:r>
            <a:endParaRPr lang="ko-KR" altLang="en-US" sz="1600" b="1">
              <a:latin typeface="Arial Narrow" panose="020B0606020202030204" pitchFamily="34" charset="0"/>
              <a:cs typeface="Arial" panose="020B0604020202020204" pitchFamily="34" charset="0"/>
            </a:endParaRPr>
          </a:p>
        </p:txBody>
      </p:sp>
      <p:sp>
        <p:nvSpPr>
          <p:cNvPr id="32" name="사각형: 둥근 모서리 97">
            <a:extLst>
              <a:ext uri="{FF2B5EF4-FFF2-40B4-BE49-F238E27FC236}">
                <a16:creationId xmlns:a16="http://schemas.microsoft.com/office/drawing/2014/main" xmlns="" id="{9CEA9A66-32B0-4D77-BF85-84215BC68EE9}"/>
              </a:ext>
            </a:extLst>
          </p:cNvPr>
          <p:cNvSpPr/>
          <p:nvPr/>
        </p:nvSpPr>
        <p:spPr>
          <a:xfrm>
            <a:off x="689884" y="3914713"/>
            <a:ext cx="7077076" cy="512268"/>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600">
              <a:latin typeface="Arial Narrow" panose="020B0606020202030204" pitchFamily="34" charset="0"/>
            </a:endParaRPr>
          </a:p>
        </p:txBody>
      </p:sp>
      <p:sp>
        <p:nvSpPr>
          <p:cNvPr id="33" name="사각형: 둥근 모서리 97">
            <a:extLst>
              <a:ext uri="{FF2B5EF4-FFF2-40B4-BE49-F238E27FC236}">
                <a16:creationId xmlns:a16="http://schemas.microsoft.com/office/drawing/2014/main" xmlns="" id="{9CEA9A66-32B0-4D77-BF85-84215BC68EE9}"/>
              </a:ext>
            </a:extLst>
          </p:cNvPr>
          <p:cNvSpPr/>
          <p:nvPr/>
        </p:nvSpPr>
        <p:spPr>
          <a:xfrm>
            <a:off x="689883" y="4463762"/>
            <a:ext cx="7077076" cy="82628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600">
              <a:latin typeface="Arial Narrow" panose="020B0606020202030204" pitchFamily="34" charset="0"/>
            </a:endParaRPr>
          </a:p>
        </p:txBody>
      </p:sp>
      <p:sp>
        <p:nvSpPr>
          <p:cNvPr id="34" name="사각형: 둥근 모서리 97">
            <a:extLst>
              <a:ext uri="{FF2B5EF4-FFF2-40B4-BE49-F238E27FC236}">
                <a16:creationId xmlns:a16="http://schemas.microsoft.com/office/drawing/2014/main" xmlns="" id="{9CEA9A66-32B0-4D77-BF85-84215BC68EE9}"/>
              </a:ext>
            </a:extLst>
          </p:cNvPr>
          <p:cNvSpPr/>
          <p:nvPr/>
        </p:nvSpPr>
        <p:spPr>
          <a:xfrm>
            <a:off x="689884" y="3254113"/>
            <a:ext cx="7077076"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600">
              <a:latin typeface="Arial Narrow" panose="020B0606020202030204" pitchFamily="34" charset="0"/>
            </a:endParaRPr>
          </a:p>
        </p:txBody>
      </p:sp>
      <p:sp>
        <p:nvSpPr>
          <p:cNvPr id="35" name="Subtitle 2"/>
          <p:cNvSpPr txBox="1">
            <a:spLocks/>
          </p:cNvSpPr>
          <p:nvPr/>
        </p:nvSpPr>
        <p:spPr>
          <a:xfrm>
            <a:off x="718022" y="914158"/>
            <a:ext cx="7686675" cy="1388995"/>
          </a:xfrm>
          <a:prstGeom prst="rect">
            <a:avLst/>
          </a:prstGeom>
          <a:solidFill>
            <a:schemeClr val="bg1">
              <a:lumMod val="95000"/>
            </a:schemeClr>
          </a:solidFill>
          <a:ln>
            <a:solidFill>
              <a:schemeClr val="bg1">
                <a:lumMod val="50000"/>
              </a:schemeClr>
            </a:solidFill>
          </a:ln>
        </p:spPr>
        <p:txBody>
          <a:bodyPr>
            <a:no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spcBef>
                <a:spcPts val="600"/>
              </a:spcBef>
              <a:buFont typeface="+mj-lt"/>
              <a:buAutoNum type="arabicPeriod"/>
            </a:pPr>
            <a:r>
              <a:rPr lang="en-GB" sz="1600" kern="0">
                <a:latin typeface="Arial Narrow" panose="020B0606020202030204" pitchFamily="34" charset="0"/>
              </a:rPr>
              <a:t>Write down the powers of 16.</a:t>
            </a:r>
          </a:p>
          <a:p>
            <a:pPr>
              <a:spcBef>
                <a:spcPts val="600"/>
              </a:spcBef>
              <a:buFont typeface="+mj-lt"/>
              <a:buAutoNum type="arabicPeriod"/>
            </a:pPr>
            <a:r>
              <a:rPr lang="en-GB" sz="1600" kern="0">
                <a:latin typeface="Arial Narrow" panose="020B0606020202030204" pitchFamily="34" charset="0"/>
              </a:rPr>
              <a:t>Under each power of 16 result, write the corresponding bit value</a:t>
            </a:r>
          </a:p>
          <a:p>
            <a:pPr>
              <a:spcBef>
                <a:spcPts val="600"/>
              </a:spcBef>
              <a:buFont typeface="+mj-lt"/>
              <a:buAutoNum type="arabicPeriod"/>
            </a:pPr>
            <a:r>
              <a:rPr lang="en-GB" sz="1600" kern="0">
                <a:latin typeface="Arial Narrow" panose="020B0606020202030204" pitchFamily="34" charset="0"/>
              </a:rPr>
              <a:t>Multiply each value with the corresponding power of 16 and add the products together</a:t>
            </a:r>
          </a:p>
          <a:p>
            <a:pPr>
              <a:spcBef>
                <a:spcPts val="600"/>
              </a:spcBef>
              <a:buFont typeface="+mj-lt"/>
              <a:buAutoNum type="arabicPeriod"/>
            </a:pPr>
            <a:r>
              <a:rPr lang="en-GB" sz="1600" kern="0">
                <a:latin typeface="Arial Narrow" panose="020B0606020202030204" pitchFamily="34" charset="0"/>
              </a:rPr>
              <a:t>The result of the sum is the decimal number</a:t>
            </a:r>
          </a:p>
        </p:txBody>
      </p:sp>
      <p:sp>
        <p:nvSpPr>
          <p:cNvPr id="36" name="TextBox 35">
            <a:extLst>
              <a:ext uri="{FF2B5EF4-FFF2-40B4-BE49-F238E27FC236}">
                <a16:creationId xmlns:a16="http://schemas.microsoft.com/office/drawing/2014/main" xmlns="" id="{384D30F6-78B7-4132-B616-E9CD41BA1568}"/>
              </a:ext>
            </a:extLst>
          </p:cNvPr>
          <p:cNvSpPr txBox="1"/>
          <p:nvPr/>
        </p:nvSpPr>
        <p:spPr>
          <a:xfrm>
            <a:off x="911028" y="3399301"/>
            <a:ext cx="760465" cy="338554"/>
          </a:xfrm>
          <a:prstGeom prst="rect">
            <a:avLst/>
          </a:prstGeom>
          <a:noFill/>
        </p:spPr>
        <p:txBody>
          <a:bodyPr wrap="none" rtlCol="0">
            <a:spAutoFit/>
          </a:bodyPr>
          <a:lstStyle/>
          <a:p>
            <a:r>
              <a:rPr lang="en-US" altLang="ko-KR" sz="1600" b="1" smtClean="0">
                <a:latin typeface="Arial Narrow" panose="020B0606020202030204" pitchFamily="34" charset="0"/>
                <a:cs typeface="Arial" panose="020B0604020202020204" pitchFamily="34" charset="0"/>
              </a:rPr>
              <a:t>STEP 1</a:t>
            </a:r>
            <a:endParaRPr lang="ko-KR" altLang="en-US" sz="1600" b="1">
              <a:latin typeface="Arial Narrow" panose="020B0606020202030204" pitchFamily="34" charset="0"/>
              <a:cs typeface="Arial" panose="020B0604020202020204" pitchFamily="34" charset="0"/>
            </a:endParaRPr>
          </a:p>
        </p:txBody>
      </p:sp>
      <p:sp>
        <p:nvSpPr>
          <p:cNvPr id="37" name="TextBox 36">
            <a:extLst>
              <a:ext uri="{FF2B5EF4-FFF2-40B4-BE49-F238E27FC236}">
                <a16:creationId xmlns:a16="http://schemas.microsoft.com/office/drawing/2014/main" xmlns="" id="{384D30F6-78B7-4132-B616-E9CD41BA1568}"/>
              </a:ext>
            </a:extLst>
          </p:cNvPr>
          <p:cNvSpPr txBox="1"/>
          <p:nvPr/>
        </p:nvSpPr>
        <p:spPr>
          <a:xfrm>
            <a:off x="911028" y="4059900"/>
            <a:ext cx="760465" cy="338554"/>
          </a:xfrm>
          <a:prstGeom prst="rect">
            <a:avLst/>
          </a:prstGeom>
          <a:noFill/>
        </p:spPr>
        <p:txBody>
          <a:bodyPr wrap="none" rtlCol="0">
            <a:spAutoFit/>
          </a:bodyPr>
          <a:lstStyle/>
          <a:p>
            <a:r>
              <a:rPr lang="en-US" altLang="ko-KR" sz="1600" b="1" smtClean="0">
                <a:latin typeface="Arial Narrow" panose="020B0606020202030204" pitchFamily="34" charset="0"/>
                <a:cs typeface="Arial" panose="020B0604020202020204" pitchFamily="34" charset="0"/>
              </a:rPr>
              <a:t>STEP 2</a:t>
            </a:r>
            <a:endParaRPr lang="ko-KR" altLang="en-US" sz="1600" b="1">
              <a:latin typeface="Arial Narrow" panose="020B0606020202030204" pitchFamily="34" charset="0"/>
              <a:cs typeface="Arial" panose="020B0604020202020204" pitchFamily="34" charset="0"/>
            </a:endParaRPr>
          </a:p>
        </p:txBody>
      </p:sp>
      <p:sp>
        <p:nvSpPr>
          <p:cNvPr id="38" name="TextBox 37">
            <a:extLst>
              <a:ext uri="{FF2B5EF4-FFF2-40B4-BE49-F238E27FC236}">
                <a16:creationId xmlns:a16="http://schemas.microsoft.com/office/drawing/2014/main" xmlns="" id="{384D30F6-78B7-4132-B616-E9CD41BA1568}"/>
              </a:ext>
            </a:extLst>
          </p:cNvPr>
          <p:cNvSpPr txBox="1"/>
          <p:nvPr/>
        </p:nvSpPr>
        <p:spPr>
          <a:xfrm>
            <a:off x="911028" y="4835240"/>
            <a:ext cx="760465" cy="338554"/>
          </a:xfrm>
          <a:prstGeom prst="rect">
            <a:avLst/>
          </a:prstGeom>
          <a:noFill/>
        </p:spPr>
        <p:txBody>
          <a:bodyPr wrap="none" rtlCol="0">
            <a:spAutoFit/>
          </a:bodyPr>
          <a:lstStyle/>
          <a:p>
            <a:r>
              <a:rPr lang="en-US" altLang="ko-KR" sz="1600" b="1" smtClean="0">
                <a:latin typeface="Arial Narrow" panose="020B0606020202030204" pitchFamily="34" charset="0"/>
                <a:cs typeface="Arial" panose="020B0604020202020204" pitchFamily="34" charset="0"/>
              </a:rPr>
              <a:t>STEP 3</a:t>
            </a:r>
            <a:endParaRPr lang="ko-KR" altLang="en-US" sz="1600" b="1">
              <a:latin typeface="Arial Narrow" panose="020B0606020202030204" pitchFamily="34" charset="0"/>
              <a:cs typeface="Arial" panose="020B0604020202020204" pitchFamily="34" charset="0"/>
            </a:endParaRPr>
          </a:p>
        </p:txBody>
      </p:sp>
      <p:sp>
        <p:nvSpPr>
          <p:cNvPr id="40" name="Title 13"/>
          <p:cNvSpPr txBox="1">
            <a:spLocks/>
          </p:cNvSpPr>
          <p:nvPr/>
        </p:nvSpPr>
        <p:spPr>
          <a:xfrm>
            <a:off x="313210" y="246674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600" b="1" smtClean="0">
                <a:latin typeface="Arial Narrow" panose="020B0606020202030204" pitchFamily="34" charset="0"/>
              </a:rPr>
              <a:t>Example</a:t>
            </a:r>
            <a:endParaRPr lang="en-US" sz="1600" b="1">
              <a:latin typeface="Arial Narrow" panose="020B0606020202030204" pitchFamily="34" charset="0"/>
            </a:endParaRPr>
          </a:p>
        </p:txBody>
      </p:sp>
      <p:sp>
        <p:nvSpPr>
          <p:cNvPr id="41" name="Title 13"/>
          <p:cNvSpPr txBox="1">
            <a:spLocks/>
          </p:cNvSpPr>
          <p:nvPr/>
        </p:nvSpPr>
        <p:spPr>
          <a:xfrm>
            <a:off x="689884" y="2831137"/>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smtClean="0">
                <a:latin typeface="Arial Narrow" panose="020B0606020202030204" pitchFamily="34" charset="0"/>
              </a:rPr>
              <a:t>(A2F7)</a:t>
            </a:r>
            <a:r>
              <a:rPr lang="en-US" sz="1600" baseline="-25000" smtClean="0">
                <a:latin typeface="Arial Narrow" panose="020B0606020202030204" pitchFamily="34" charset="0"/>
              </a:rPr>
              <a:t>16</a:t>
            </a:r>
            <a:r>
              <a:rPr lang="en-US" sz="1600" smtClean="0">
                <a:latin typeface="Arial Narrow" panose="020B0606020202030204" pitchFamily="34" charset="0"/>
              </a:rPr>
              <a:t> </a:t>
            </a:r>
            <a:r>
              <a:rPr lang="en-US" sz="1600" b="1" smtClean="0">
                <a:latin typeface="Arial Narrow" panose="020B0606020202030204" pitchFamily="34" charset="0"/>
              </a:rPr>
              <a:t>= (?)</a:t>
            </a:r>
            <a:r>
              <a:rPr lang="en-US" sz="1600" baseline="-25000" smtClean="0">
                <a:latin typeface="Arial Narrow" panose="020B0606020202030204" pitchFamily="34" charset="0"/>
              </a:rPr>
              <a:t>10</a:t>
            </a:r>
            <a:endParaRPr lang="en-US" sz="1600" baseline="-25000">
              <a:latin typeface="Arial Narrow" panose="020B0606020202030204" pitchFamily="34" charset="0"/>
            </a:endParaRPr>
          </a:p>
        </p:txBody>
      </p:sp>
      <p:graphicFrame>
        <p:nvGraphicFramePr>
          <p:cNvPr id="42" name="Table 41"/>
          <p:cNvGraphicFramePr>
            <a:graphicFrameLocks noGrp="1"/>
          </p:cNvGraphicFramePr>
          <p:nvPr>
            <p:extLst>
              <p:ext uri="{D42A27DB-BD31-4B8C-83A1-F6EECF244321}">
                <p14:modId xmlns:p14="http://schemas.microsoft.com/office/powerpoint/2010/main" val="1981552161"/>
              </p:ext>
            </p:extLst>
          </p:nvPr>
        </p:nvGraphicFramePr>
        <p:xfrm>
          <a:off x="3089807" y="3988726"/>
          <a:ext cx="1451428" cy="335280"/>
        </p:xfrm>
        <a:graphic>
          <a:graphicData uri="http://schemas.openxmlformats.org/drawingml/2006/table">
            <a:tbl>
              <a:tblPr firstRow="1" bandRow="1">
                <a:tableStyleId>{5C22544A-7EE6-4342-B048-85BDC9FD1C3A}</a:tableStyleId>
              </a:tblPr>
              <a:tblGrid>
                <a:gridCol w="362857"/>
                <a:gridCol w="362857"/>
                <a:gridCol w="362857"/>
                <a:gridCol w="362857"/>
              </a:tblGrid>
              <a:tr h="281103">
                <a:tc>
                  <a:txBody>
                    <a:bodyPr/>
                    <a:lstStyle/>
                    <a:p>
                      <a:pPr algn="ctr"/>
                      <a:r>
                        <a:rPr lang="en-GB" sz="1600" b="0" smtClean="0">
                          <a:solidFill>
                            <a:schemeClr val="tx1"/>
                          </a:solidFill>
                          <a:latin typeface="Arial Narrow" panose="020B0606020202030204" pitchFamily="34" charset="0"/>
                        </a:rPr>
                        <a:t>A</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2</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F</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7</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cxnSp>
        <p:nvCxnSpPr>
          <p:cNvPr id="43" name="Straight Arrow Connector 42"/>
          <p:cNvCxnSpPr/>
          <p:nvPr/>
        </p:nvCxnSpPr>
        <p:spPr>
          <a:xfrm>
            <a:off x="4360317" y="4599057"/>
            <a:ext cx="4610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4033321" y="4780700"/>
            <a:ext cx="788006" cy="13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3660547" y="4973741"/>
            <a:ext cx="1160780" cy="1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317647" y="5161701"/>
            <a:ext cx="1503680" cy="11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60317" y="4324006"/>
            <a:ext cx="0" cy="269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025008" y="4327375"/>
            <a:ext cx="4503" cy="470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660547" y="4326147"/>
            <a:ext cx="3204" cy="650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317647" y="4324006"/>
            <a:ext cx="3204" cy="851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821328" y="4455085"/>
            <a:ext cx="734060" cy="338554"/>
          </a:xfrm>
          <a:prstGeom prst="rect">
            <a:avLst/>
          </a:prstGeom>
          <a:noFill/>
        </p:spPr>
        <p:txBody>
          <a:bodyPr wrap="square" rtlCol="0">
            <a:spAutoFit/>
          </a:bodyPr>
          <a:lstStyle/>
          <a:p>
            <a:r>
              <a:rPr lang="en-GB" sz="1600">
                <a:latin typeface="Arial Narrow" panose="020B0606020202030204" pitchFamily="34" charset="0"/>
              </a:rPr>
              <a:t>7</a:t>
            </a:r>
            <a:r>
              <a:rPr lang="en-GB" sz="1600" smtClean="0">
                <a:latin typeface="Arial Narrow" panose="020B0606020202030204" pitchFamily="34" charset="0"/>
              </a:rPr>
              <a:t>.16</a:t>
            </a:r>
            <a:r>
              <a:rPr lang="en-GB" sz="1600" baseline="30000" smtClean="0">
                <a:latin typeface="Arial Narrow" panose="020B0606020202030204" pitchFamily="34" charset="0"/>
              </a:rPr>
              <a:t>0</a:t>
            </a:r>
            <a:endParaRPr lang="en-US" sz="1600" baseline="30000">
              <a:latin typeface="Arial Narrow" panose="020B0606020202030204" pitchFamily="34" charset="0"/>
            </a:endParaRPr>
          </a:p>
        </p:txBody>
      </p:sp>
      <p:sp>
        <p:nvSpPr>
          <p:cNvPr id="52" name="TextBox 51"/>
          <p:cNvSpPr txBox="1"/>
          <p:nvPr/>
        </p:nvSpPr>
        <p:spPr>
          <a:xfrm>
            <a:off x="4821327" y="4649935"/>
            <a:ext cx="734061" cy="338554"/>
          </a:xfrm>
          <a:prstGeom prst="rect">
            <a:avLst/>
          </a:prstGeom>
          <a:noFill/>
        </p:spPr>
        <p:txBody>
          <a:bodyPr wrap="square" rtlCol="0">
            <a:spAutoFit/>
          </a:bodyPr>
          <a:lstStyle/>
          <a:p>
            <a:r>
              <a:rPr lang="en-GB" sz="1600">
                <a:latin typeface="Arial Narrow" panose="020B0606020202030204" pitchFamily="34" charset="0"/>
              </a:rPr>
              <a:t>F</a:t>
            </a:r>
            <a:r>
              <a:rPr lang="en-GB" sz="1600" smtClean="0">
                <a:latin typeface="Arial Narrow" panose="020B0606020202030204" pitchFamily="34" charset="0"/>
              </a:rPr>
              <a:t>.16</a:t>
            </a:r>
            <a:r>
              <a:rPr lang="en-GB" sz="1600" baseline="30000" smtClean="0">
                <a:latin typeface="Arial Narrow" panose="020B0606020202030204" pitchFamily="34" charset="0"/>
              </a:rPr>
              <a:t>1</a:t>
            </a:r>
            <a:endParaRPr lang="en-US" sz="1600" baseline="30000">
              <a:latin typeface="Arial Narrow" panose="020B0606020202030204" pitchFamily="34" charset="0"/>
            </a:endParaRPr>
          </a:p>
        </p:txBody>
      </p:sp>
      <p:sp>
        <p:nvSpPr>
          <p:cNvPr id="53" name="TextBox 52"/>
          <p:cNvSpPr txBox="1"/>
          <p:nvPr/>
        </p:nvSpPr>
        <p:spPr>
          <a:xfrm>
            <a:off x="4821327" y="4846443"/>
            <a:ext cx="734061" cy="338554"/>
          </a:xfrm>
          <a:prstGeom prst="rect">
            <a:avLst/>
          </a:prstGeom>
          <a:noFill/>
        </p:spPr>
        <p:txBody>
          <a:bodyPr wrap="square" rtlCol="0">
            <a:spAutoFit/>
          </a:bodyPr>
          <a:lstStyle/>
          <a:p>
            <a:r>
              <a:rPr lang="en-GB" sz="1600">
                <a:latin typeface="Arial Narrow" panose="020B0606020202030204" pitchFamily="34" charset="0"/>
              </a:rPr>
              <a:t>2</a:t>
            </a:r>
            <a:r>
              <a:rPr lang="en-GB" sz="1600" smtClean="0">
                <a:latin typeface="Arial Narrow" panose="020B0606020202030204" pitchFamily="34" charset="0"/>
              </a:rPr>
              <a:t>.16</a:t>
            </a:r>
            <a:r>
              <a:rPr lang="en-GB" sz="1600" baseline="30000" smtClean="0">
                <a:latin typeface="Arial Narrow" panose="020B0606020202030204" pitchFamily="34" charset="0"/>
              </a:rPr>
              <a:t>2</a:t>
            </a:r>
            <a:endParaRPr lang="en-US" sz="1600" baseline="30000">
              <a:latin typeface="Arial Narrow" panose="020B0606020202030204" pitchFamily="34" charset="0"/>
            </a:endParaRPr>
          </a:p>
        </p:txBody>
      </p:sp>
      <p:sp>
        <p:nvSpPr>
          <p:cNvPr id="54" name="TextBox 53"/>
          <p:cNvSpPr txBox="1"/>
          <p:nvPr/>
        </p:nvSpPr>
        <p:spPr>
          <a:xfrm>
            <a:off x="4821327" y="5013048"/>
            <a:ext cx="734061" cy="338554"/>
          </a:xfrm>
          <a:prstGeom prst="rect">
            <a:avLst/>
          </a:prstGeom>
          <a:noFill/>
        </p:spPr>
        <p:txBody>
          <a:bodyPr wrap="square" rtlCol="0">
            <a:spAutoFit/>
          </a:bodyPr>
          <a:lstStyle/>
          <a:p>
            <a:r>
              <a:rPr lang="en-GB" sz="1600">
                <a:latin typeface="Arial Narrow" panose="020B0606020202030204" pitchFamily="34" charset="0"/>
              </a:rPr>
              <a:t>A</a:t>
            </a:r>
            <a:r>
              <a:rPr lang="en-GB" sz="1600" smtClean="0">
                <a:latin typeface="Arial Narrow" panose="020B0606020202030204" pitchFamily="34" charset="0"/>
              </a:rPr>
              <a:t>.16</a:t>
            </a:r>
            <a:r>
              <a:rPr lang="en-GB" sz="1600" baseline="30000" smtClean="0">
                <a:latin typeface="Arial Narrow" panose="020B0606020202030204" pitchFamily="34" charset="0"/>
              </a:rPr>
              <a:t>3</a:t>
            </a:r>
            <a:endParaRPr lang="en-US" sz="1600" baseline="30000">
              <a:latin typeface="Arial Narrow" panose="020B0606020202030204" pitchFamily="34" charset="0"/>
            </a:endParaRPr>
          </a:p>
        </p:txBody>
      </p:sp>
      <p:sp>
        <p:nvSpPr>
          <p:cNvPr id="55" name="TextBox 54"/>
          <p:cNvSpPr txBox="1"/>
          <p:nvPr/>
        </p:nvSpPr>
        <p:spPr>
          <a:xfrm>
            <a:off x="2587682" y="5388326"/>
            <a:ext cx="4467290" cy="995144"/>
          </a:xfrm>
          <a:prstGeom prst="rect">
            <a:avLst/>
          </a:prstGeom>
          <a:noFill/>
        </p:spPr>
        <p:txBody>
          <a:bodyPr wrap="square" rtlCol="0">
            <a:spAutoFit/>
          </a:bodyPr>
          <a:lstStyle/>
          <a:p>
            <a:r>
              <a:rPr lang="en-US" sz="1600" smtClean="0">
                <a:latin typeface="Arial Narrow" panose="020B0606020202030204" pitchFamily="34" charset="0"/>
              </a:rPr>
              <a:t>(</a:t>
            </a:r>
            <a:r>
              <a:rPr lang="en-US" sz="1600" b="1" smtClean="0">
                <a:latin typeface="Arial Narrow" panose="020B0606020202030204" pitchFamily="34" charset="0"/>
              </a:rPr>
              <a:t>A2F7</a:t>
            </a:r>
            <a:r>
              <a:rPr lang="en-US" sz="1600" smtClean="0">
                <a:latin typeface="Arial Narrow" panose="020B0606020202030204" pitchFamily="34" charset="0"/>
              </a:rPr>
              <a:t>)</a:t>
            </a:r>
            <a:r>
              <a:rPr lang="en-US" sz="1600" baseline="-25000" smtClean="0">
                <a:latin typeface="Arial Narrow" panose="020B0606020202030204" pitchFamily="34" charset="0"/>
              </a:rPr>
              <a:t>16</a:t>
            </a:r>
            <a:r>
              <a:rPr lang="en-US" sz="1600" smtClean="0">
                <a:latin typeface="Arial Narrow" panose="020B0606020202030204" pitchFamily="34" charset="0"/>
              </a:rPr>
              <a:t> = (</a:t>
            </a:r>
            <a:r>
              <a:rPr lang="en-GB" sz="1600" smtClean="0">
                <a:latin typeface="Arial Narrow" panose="020B0606020202030204" pitchFamily="34" charset="0"/>
              </a:rPr>
              <a:t>A.16</a:t>
            </a:r>
            <a:r>
              <a:rPr lang="en-GB" sz="1600" baseline="30000">
                <a:latin typeface="Arial Narrow" panose="020B0606020202030204" pitchFamily="34" charset="0"/>
              </a:rPr>
              <a:t>3</a:t>
            </a:r>
            <a:r>
              <a:rPr lang="en-GB" sz="1600" baseline="30000" smtClean="0">
                <a:latin typeface="Arial Narrow" panose="020B0606020202030204" pitchFamily="34" charset="0"/>
              </a:rPr>
              <a:t> </a:t>
            </a:r>
            <a:r>
              <a:rPr lang="en-GB" sz="1600" smtClean="0">
                <a:latin typeface="Arial Narrow" panose="020B0606020202030204" pitchFamily="34" charset="0"/>
              </a:rPr>
              <a:t>+</a:t>
            </a:r>
            <a:r>
              <a:rPr lang="en-GB" sz="1600" baseline="30000" smtClean="0">
                <a:latin typeface="Arial Narrow" panose="020B0606020202030204" pitchFamily="34" charset="0"/>
              </a:rPr>
              <a:t> </a:t>
            </a:r>
            <a:r>
              <a:rPr lang="en-GB" sz="1600" smtClean="0">
                <a:latin typeface="Arial Narrow" panose="020B0606020202030204" pitchFamily="34" charset="0"/>
              </a:rPr>
              <a:t>2.16</a:t>
            </a:r>
            <a:r>
              <a:rPr lang="en-GB" sz="1600" baseline="30000">
                <a:latin typeface="Arial Narrow" panose="020B0606020202030204" pitchFamily="34" charset="0"/>
              </a:rPr>
              <a:t>2</a:t>
            </a:r>
            <a:r>
              <a:rPr lang="en-GB" sz="1600" baseline="30000" smtClean="0">
                <a:latin typeface="Arial Narrow" panose="020B0606020202030204" pitchFamily="34" charset="0"/>
              </a:rPr>
              <a:t> </a:t>
            </a:r>
            <a:r>
              <a:rPr lang="en-GB" sz="1600" smtClean="0">
                <a:latin typeface="Arial Narrow" panose="020B0606020202030204" pitchFamily="34" charset="0"/>
              </a:rPr>
              <a:t>+</a:t>
            </a:r>
            <a:r>
              <a:rPr lang="en-GB" sz="1600" baseline="30000" smtClean="0">
                <a:latin typeface="Arial Narrow" panose="020B0606020202030204" pitchFamily="34" charset="0"/>
              </a:rPr>
              <a:t> </a:t>
            </a:r>
            <a:r>
              <a:rPr lang="en-GB" sz="1600" smtClean="0">
                <a:latin typeface="Arial Narrow" panose="020B0606020202030204" pitchFamily="34" charset="0"/>
              </a:rPr>
              <a:t>F.16</a:t>
            </a:r>
            <a:r>
              <a:rPr lang="en-GB" sz="1600" baseline="30000">
                <a:latin typeface="Arial Narrow" panose="020B0606020202030204" pitchFamily="34" charset="0"/>
              </a:rPr>
              <a:t>1</a:t>
            </a:r>
            <a:r>
              <a:rPr lang="en-GB" sz="1600" smtClean="0">
                <a:latin typeface="Arial Narrow" panose="020B0606020202030204" pitchFamily="34" charset="0"/>
              </a:rPr>
              <a:t> + 7.16</a:t>
            </a:r>
            <a:r>
              <a:rPr lang="en-GB" sz="1600" baseline="30000">
                <a:latin typeface="Arial Narrow" panose="020B0606020202030204" pitchFamily="34" charset="0"/>
              </a:rPr>
              <a:t>0</a:t>
            </a:r>
            <a:r>
              <a:rPr lang="en-US" sz="1600" smtClean="0">
                <a:latin typeface="Arial Narrow" panose="020B0606020202030204" pitchFamily="34" charset="0"/>
              </a:rPr>
              <a:t>)</a:t>
            </a:r>
            <a:r>
              <a:rPr lang="en-US" sz="1600" baseline="-25000" smtClean="0">
                <a:latin typeface="Arial Narrow" panose="020B0606020202030204" pitchFamily="34" charset="0"/>
              </a:rPr>
              <a:t>10</a:t>
            </a:r>
          </a:p>
          <a:p>
            <a:r>
              <a:rPr lang="en-GB" sz="1600" baseline="-25000">
                <a:latin typeface="Arial Narrow" panose="020B0606020202030204" pitchFamily="34" charset="0"/>
              </a:rPr>
              <a:t> </a:t>
            </a:r>
            <a:r>
              <a:rPr lang="en-GB" sz="1600" smtClean="0">
                <a:latin typeface="Arial Narrow" panose="020B0606020202030204" pitchFamily="34" charset="0"/>
              </a:rPr>
              <a:t>              = </a:t>
            </a:r>
            <a:r>
              <a:rPr lang="en-US" sz="1600" smtClean="0">
                <a:latin typeface="Arial Narrow" panose="020B0606020202030204" pitchFamily="34" charset="0"/>
              </a:rPr>
              <a:t>(</a:t>
            </a:r>
            <a:r>
              <a:rPr lang="en-GB" sz="1600" smtClean="0">
                <a:latin typeface="Arial Narrow" panose="020B0606020202030204" pitchFamily="34" charset="0"/>
              </a:rPr>
              <a:t>10.16</a:t>
            </a:r>
            <a:r>
              <a:rPr lang="en-GB" sz="1600" baseline="30000" smtClean="0">
                <a:latin typeface="Arial Narrow" panose="020B0606020202030204" pitchFamily="34" charset="0"/>
              </a:rPr>
              <a:t>3 </a:t>
            </a:r>
            <a:r>
              <a:rPr lang="en-GB" sz="1600">
                <a:latin typeface="Arial Narrow" panose="020B0606020202030204" pitchFamily="34" charset="0"/>
              </a:rPr>
              <a:t>+</a:t>
            </a:r>
            <a:r>
              <a:rPr lang="en-GB" sz="1600" baseline="30000">
                <a:latin typeface="Arial Narrow" panose="020B0606020202030204" pitchFamily="34" charset="0"/>
              </a:rPr>
              <a:t> </a:t>
            </a:r>
            <a:r>
              <a:rPr lang="en-GB" sz="1600">
                <a:latin typeface="Arial Narrow" panose="020B0606020202030204" pitchFamily="34" charset="0"/>
              </a:rPr>
              <a:t>2.16</a:t>
            </a:r>
            <a:r>
              <a:rPr lang="en-GB" sz="1600" baseline="30000">
                <a:latin typeface="Arial Narrow" panose="020B0606020202030204" pitchFamily="34" charset="0"/>
              </a:rPr>
              <a:t>2 </a:t>
            </a:r>
            <a:r>
              <a:rPr lang="en-GB" sz="1600">
                <a:latin typeface="Arial Narrow" panose="020B0606020202030204" pitchFamily="34" charset="0"/>
              </a:rPr>
              <a:t>+</a:t>
            </a:r>
            <a:r>
              <a:rPr lang="en-GB" sz="1600" baseline="30000">
                <a:latin typeface="Arial Narrow" panose="020B0606020202030204" pitchFamily="34" charset="0"/>
              </a:rPr>
              <a:t> </a:t>
            </a:r>
            <a:r>
              <a:rPr lang="en-GB" sz="1600" smtClean="0">
                <a:latin typeface="Arial Narrow" panose="020B0606020202030204" pitchFamily="34" charset="0"/>
              </a:rPr>
              <a:t>15.16</a:t>
            </a:r>
            <a:r>
              <a:rPr lang="en-GB" sz="1600" baseline="30000" smtClean="0">
                <a:latin typeface="Arial Narrow" panose="020B0606020202030204" pitchFamily="34" charset="0"/>
              </a:rPr>
              <a:t>1</a:t>
            </a:r>
            <a:r>
              <a:rPr lang="en-GB" sz="1600" smtClean="0">
                <a:latin typeface="Arial Narrow" panose="020B0606020202030204" pitchFamily="34" charset="0"/>
              </a:rPr>
              <a:t> </a:t>
            </a:r>
            <a:r>
              <a:rPr lang="en-GB" sz="1600">
                <a:latin typeface="Arial Narrow" panose="020B0606020202030204" pitchFamily="34" charset="0"/>
              </a:rPr>
              <a:t>+ 7.16</a:t>
            </a:r>
            <a:r>
              <a:rPr lang="en-GB" sz="1600" baseline="30000">
                <a:latin typeface="Arial Narrow" panose="020B0606020202030204" pitchFamily="34" charset="0"/>
              </a:rPr>
              <a:t>0</a:t>
            </a:r>
            <a:r>
              <a:rPr lang="en-US" sz="1600" smtClean="0">
                <a:latin typeface="Arial Narrow" panose="020B0606020202030204" pitchFamily="34" charset="0"/>
              </a:rPr>
              <a:t>)</a:t>
            </a:r>
            <a:r>
              <a:rPr lang="en-US" sz="1600" baseline="-25000" smtClean="0">
                <a:latin typeface="Arial Narrow" panose="020B0606020202030204" pitchFamily="34" charset="0"/>
              </a:rPr>
              <a:t>10</a:t>
            </a:r>
          </a:p>
          <a:p>
            <a:r>
              <a:rPr lang="en-GB" sz="1600" baseline="-25000">
                <a:latin typeface="Arial Narrow" panose="020B0606020202030204" pitchFamily="34" charset="0"/>
              </a:rPr>
              <a:t> </a:t>
            </a:r>
            <a:r>
              <a:rPr lang="en-GB" sz="1600" baseline="-25000" smtClean="0">
                <a:latin typeface="Arial Narrow" panose="020B0606020202030204" pitchFamily="34" charset="0"/>
              </a:rPr>
              <a:t>                     </a:t>
            </a:r>
            <a:r>
              <a:rPr lang="en-GB" sz="1600" smtClean="0">
                <a:latin typeface="Arial Narrow" panose="020B0606020202030204" pitchFamily="34" charset="0"/>
              </a:rPr>
              <a:t>= </a:t>
            </a:r>
            <a:r>
              <a:rPr lang="en-US" sz="1600" smtClean="0">
                <a:latin typeface="Arial Narrow" panose="020B0606020202030204" pitchFamily="34" charset="0"/>
              </a:rPr>
              <a:t>(</a:t>
            </a:r>
            <a:r>
              <a:rPr lang="en-GB" sz="1600" b="1" smtClean="0">
                <a:latin typeface="Arial Narrow" panose="020B0606020202030204" pitchFamily="34" charset="0"/>
              </a:rPr>
              <a:t>41719</a:t>
            </a:r>
            <a:r>
              <a:rPr lang="en-US" sz="1600" smtClean="0">
                <a:latin typeface="Arial Narrow" panose="020B0606020202030204" pitchFamily="34" charset="0"/>
              </a:rPr>
              <a:t>)</a:t>
            </a:r>
            <a:r>
              <a:rPr lang="en-US" sz="1600" baseline="-25000" smtClean="0">
                <a:latin typeface="Arial Narrow" panose="020B0606020202030204" pitchFamily="34" charset="0"/>
              </a:rPr>
              <a:t>10</a:t>
            </a:r>
            <a:endParaRPr lang="en-US" sz="1600" baseline="-25000">
              <a:latin typeface="Arial Narrow" panose="020B0606020202030204" pitchFamily="34" charset="0"/>
            </a:endParaRPr>
          </a:p>
          <a:p>
            <a:endParaRPr lang="en-GB" sz="1600" baseline="30000" smtClean="0">
              <a:latin typeface="Arial Narrow" panose="020B0606020202030204" pitchFamily="34" charset="0"/>
            </a:endParaRPr>
          </a:p>
        </p:txBody>
      </p:sp>
      <p:sp>
        <p:nvSpPr>
          <p:cNvPr id="56" name="TextBox 55"/>
          <p:cNvSpPr txBox="1"/>
          <p:nvPr/>
        </p:nvSpPr>
        <p:spPr>
          <a:xfrm>
            <a:off x="3089807" y="3440454"/>
            <a:ext cx="1924320" cy="338554"/>
          </a:xfrm>
          <a:prstGeom prst="rect">
            <a:avLst/>
          </a:prstGeom>
          <a:noFill/>
        </p:spPr>
        <p:txBody>
          <a:bodyPr wrap="square" rtlCol="0">
            <a:spAutoFit/>
          </a:bodyPr>
          <a:lstStyle/>
          <a:p>
            <a:r>
              <a:rPr lang="en-GB" sz="1600" smtClean="0">
                <a:latin typeface="Arial Narrow" panose="020B0606020202030204" pitchFamily="34" charset="0"/>
              </a:rPr>
              <a:t>16</a:t>
            </a:r>
            <a:r>
              <a:rPr lang="en-GB" sz="1600" baseline="30000" smtClean="0">
                <a:latin typeface="Arial Narrow" panose="020B0606020202030204" pitchFamily="34" charset="0"/>
              </a:rPr>
              <a:t>3    </a:t>
            </a:r>
            <a:r>
              <a:rPr lang="en-GB" sz="1600" smtClean="0">
                <a:latin typeface="Arial Narrow" panose="020B0606020202030204" pitchFamily="34" charset="0"/>
              </a:rPr>
              <a:t>16</a:t>
            </a:r>
            <a:r>
              <a:rPr lang="en-GB" sz="1600" baseline="30000" smtClean="0">
                <a:latin typeface="Arial Narrow" panose="020B0606020202030204" pitchFamily="34" charset="0"/>
              </a:rPr>
              <a:t>2</a:t>
            </a:r>
            <a:r>
              <a:rPr lang="en-US" sz="1600" baseline="30000" smtClean="0">
                <a:latin typeface="Arial Narrow" panose="020B0606020202030204" pitchFamily="34" charset="0"/>
              </a:rPr>
              <a:t> </a:t>
            </a:r>
            <a:r>
              <a:rPr lang="en-US" sz="1600" smtClean="0">
                <a:latin typeface="Arial Narrow" panose="020B0606020202030204" pitchFamily="34" charset="0"/>
              </a:rPr>
              <a:t> </a:t>
            </a:r>
            <a:r>
              <a:rPr lang="en-GB" sz="1600" smtClean="0">
                <a:latin typeface="Arial Narrow" panose="020B0606020202030204" pitchFamily="34" charset="0"/>
              </a:rPr>
              <a:t>16</a:t>
            </a:r>
            <a:r>
              <a:rPr lang="en-GB" sz="1600" baseline="30000" smtClean="0">
                <a:latin typeface="Arial Narrow" panose="020B0606020202030204" pitchFamily="34" charset="0"/>
              </a:rPr>
              <a:t>1</a:t>
            </a:r>
            <a:r>
              <a:rPr lang="en-GB" sz="1600" smtClean="0">
                <a:latin typeface="Arial Narrow" panose="020B0606020202030204" pitchFamily="34" charset="0"/>
              </a:rPr>
              <a:t>   </a:t>
            </a:r>
            <a:r>
              <a:rPr lang="en-GB" sz="1600" smtClean="0">
                <a:latin typeface="Arial Narrow" panose="020B0606020202030204" pitchFamily="34" charset="0"/>
              </a:rPr>
              <a:t>16</a:t>
            </a:r>
            <a:r>
              <a:rPr lang="en-GB" sz="1600" baseline="30000" smtClean="0">
                <a:latin typeface="Arial Narrow" panose="020B0606020202030204" pitchFamily="34" charset="0"/>
              </a:rPr>
              <a:t>0</a:t>
            </a:r>
            <a:endParaRPr lang="en-US" sz="1600" baseline="30000">
              <a:latin typeface="Arial Narrow" panose="020B0606020202030204" pitchFamily="34" charset="0"/>
            </a:endParaRPr>
          </a:p>
        </p:txBody>
      </p:sp>
      <p:sp>
        <p:nvSpPr>
          <p:cNvPr id="57" name="Action Button: Home 56">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39"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smtClean="0">
                <a:solidFill>
                  <a:srgbClr val="000000"/>
                </a:solidFill>
                <a:latin typeface="Arial Narrow" panose="020B0606020202030204" pitchFamily="34" charset="0"/>
                <a:ea typeface="맑은 고딕" panose="020B0503020000020004" pitchFamily="50" charset="-127"/>
              </a:rPr>
              <a:t>06 </a:t>
            </a:r>
            <a:r>
              <a:rPr lang="en-US" altLang="ko-KR" sz="1015" b="1">
                <a:solidFill>
                  <a:srgbClr val="000000"/>
                </a:solidFill>
                <a:latin typeface="Arial Narrow" panose="020B0606020202030204" pitchFamily="34" charset="0"/>
                <a:ea typeface="맑은 고딕" panose="020B0503020000020004" pitchFamily="50" charset="-127"/>
              </a:rPr>
              <a:t>/ </a:t>
            </a:r>
            <a:r>
              <a:rPr lang="en-US" altLang="ko-KR" sz="1015" b="1" smtClean="0">
                <a:solidFill>
                  <a:srgbClr val="000000"/>
                </a:solidFill>
                <a:latin typeface="Arial Narrow" panose="020B0606020202030204" pitchFamily="34" charset="0"/>
                <a:ea typeface="맑은 고딕" panose="020B0503020000020004" pitchFamily="50" charset="-127"/>
              </a:rPr>
              <a:t>14</a:t>
            </a:r>
            <a:endParaRPr lang="en-US" altLang="ko-KR" sz="1015" b="1">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219148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1400" b="1" smtClean="0">
                <a:solidFill>
                  <a:schemeClr val="tx1"/>
                </a:solidFill>
                <a:latin typeface="Arial Narrow" pitchFamily="34" charset="0"/>
                <a:ea typeface="LG스마트체 Regular" panose="020B0600000101010101" pitchFamily="50" charset="-127"/>
                <a:cs typeface="Arial" pitchFamily="34" charset="0"/>
              </a:rPr>
              <a:t>II. </a:t>
            </a:r>
            <a:r>
              <a:rPr lang="en-US" sz="1400" b="1">
                <a:solidFill>
                  <a:schemeClr val="tx1"/>
                </a:solidFill>
                <a:latin typeface="Arial Narrow" panose="020B0606020202030204" pitchFamily="34" charset="0"/>
                <a:ea typeface="Cambria" panose="02040503050406030204" pitchFamily="18" charset="0"/>
              </a:rPr>
              <a:t>Number Base </a:t>
            </a:r>
            <a:r>
              <a:rPr lang="en-US" sz="1400" b="1" smtClean="0">
                <a:solidFill>
                  <a:schemeClr val="tx1"/>
                </a:solidFill>
                <a:latin typeface="Arial Narrow" panose="020B0606020202030204" pitchFamily="34" charset="0"/>
                <a:ea typeface="Cambria" panose="02040503050406030204" pitchFamily="18" charset="0"/>
              </a:rPr>
              <a:t>Conversion - </a:t>
            </a:r>
            <a:r>
              <a:rPr lang="en-US" sz="1400" b="1">
                <a:latin typeface="Arial Narrow" panose="020B0606020202030204" pitchFamily="34" charset="0"/>
              </a:rPr>
              <a:t>Binary to </a:t>
            </a:r>
            <a:r>
              <a:rPr lang="en-US" sz="1400" b="1" smtClean="0">
                <a:latin typeface="Arial Narrow" panose="020B0606020202030204" pitchFamily="34" charset="0"/>
              </a:rPr>
              <a:t>Hexadecimal</a:t>
            </a:r>
            <a:endParaRPr lang="en-US" sz="1400" b="1"/>
          </a:p>
        </p:txBody>
      </p:sp>
      <p:sp>
        <p:nvSpPr>
          <p:cNvPr id="72"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How to convert </a:t>
            </a:r>
            <a:endParaRPr lang="en-US" sz="1400" b="1">
              <a:latin typeface="Arial Narrow" panose="020B0606020202030204" pitchFamily="34" charset="0"/>
            </a:endParaRPr>
          </a:p>
        </p:txBody>
      </p:sp>
      <p:sp>
        <p:nvSpPr>
          <p:cNvPr id="39" name="Subtitle 2"/>
          <p:cNvSpPr txBox="1">
            <a:spLocks/>
          </p:cNvSpPr>
          <p:nvPr/>
        </p:nvSpPr>
        <p:spPr>
          <a:xfrm>
            <a:off x="718022" y="914158"/>
            <a:ext cx="7686675" cy="1537928"/>
          </a:xfrm>
          <a:prstGeom prst="rect">
            <a:avLst/>
          </a:prstGeom>
          <a:solidFill>
            <a:schemeClr val="bg1">
              <a:lumMod val="95000"/>
            </a:schemeClr>
          </a:solidFill>
          <a:ln>
            <a:solidFill>
              <a:schemeClr val="bg1">
                <a:lumMod val="50000"/>
              </a:schemeClr>
            </a:solidFill>
          </a:ln>
        </p:spPr>
        <p:txBody>
          <a:bodyPr>
            <a:no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spcBef>
                <a:spcPts val="600"/>
              </a:spcBef>
              <a:buFont typeface="+mj-lt"/>
              <a:buAutoNum type="arabicPeriod"/>
            </a:pPr>
            <a:r>
              <a:rPr lang="en-US" sz="1400" kern="0" smtClean="0">
                <a:latin typeface="Arial Narrow" panose="020B0606020202030204" pitchFamily="34" charset="0"/>
              </a:rPr>
              <a:t>Write </a:t>
            </a:r>
            <a:r>
              <a:rPr lang="en-US" sz="1400" kern="0">
                <a:latin typeface="Arial Narrow" panose="020B0606020202030204" pitchFamily="34" charset="0"/>
              </a:rPr>
              <a:t>down the binary number and group the digits (0’s and 1’s) in sets of four. </a:t>
            </a:r>
            <a:endParaRPr lang="en-US" sz="1400" kern="0" smtClean="0">
              <a:latin typeface="Arial Narrow" panose="020B0606020202030204" pitchFamily="34" charset="0"/>
            </a:endParaRPr>
          </a:p>
          <a:p>
            <a:pPr>
              <a:spcBef>
                <a:spcPts val="600"/>
              </a:spcBef>
              <a:buFont typeface="+mj-lt"/>
              <a:buAutoNum type="arabicPeriod"/>
            </a:pPr>
            <a:r>
              <a:rPr lang="en-US" sz="1400" kern="0" smtClean="0">
                <a:latin typeface="Arial Narrow" panose="020B0606020202030204" pitchFamily="34" charset="0"/>
              </a:rPr>
              <a:t>Write </a:t>
            </a:r>
            <a:r>
              <a:rPr lang="en-US" sz="1400" kern="0">
                <a:latin typeface="Arial Narrow" panose="020B0606020202030204" pitchFamily="34" charset="0"/>
              </a:rPr>
              <a:t>8, 4, 2 and 1 below each group. </a:t>
            </a:r>
            <a:endParaRPr lang="en-US" sz="1400" kern="0" smtClean="0">
              <a:latin typeface="Arial Narrow" panose="020B0606020202030204" pitchFamily="34" charset="0"/>
            </a:endParaRPr>
          </a:p>
          <a:p>
            <a:pPr>
              <a:spcBef>
                <a:spcPts val="600"/>
              </a:spcBef>
              <a:buFont typeface="+mj-lt"/>
              <a:buAutoNum type="arabicPeriod"/>
            </a:pPr>
            <a:r>
              <a:rPr lang="en-US" sz="1400" kern="0" smtClean="0">
                <a:latin typeface="Arial Narrow" panose="020B0606020202030204" pitchFamily="34" charset="0"/>
              </a:rPr>
              <a:t>Multiply </a:t>
            </a:r>
            <a:r>
              <a:rPr lang="en-US" sz="1400" kern="0">
                <a:latin typeface="Arial Narrow" panose="020B0606020202030204" pitchFamily="34" charset="0"/>
              </a:rPr>
              <a:t>the 8, 4, 2 and 1’s by the digit above. </a:t>
            </a:r>
          </a:p>
          <a:p>
            <a:pPr>
              <a:spcBef>
                <a:spcPts val="600"/>
              </a:spcBef>
              <a:buFont typeface="+mj-lt"/>
              <a:buAutoNum type="arabicPeriod"/>
            </a:pPr>
            <a:r>
              <a:rPr lang="en-US" sz="1400" kern="0" smtClean="0">
                <a:latin typeface="Arial Narrow" panose="020B0606020202030204" pitchFamily="34" charset="0"/>
              </a:rPr>
              <a:t>Add </a:t>
            </a:r>
            <a:r>
              <a:rPr lang="en-US" sz="1400" kern="0">
                <a:latin typeface="Arial Narrow" panose="020B0606020202030204" pitchFamily="34" charset="0"/>
              </a:rPr>
              <a:t>the products within each set of four. </a:t>
            </a:r>
            <a:endParaRPr lang="en-US" sz="1400" kern="0" smtClean="0">
              <a:latin typeface="Arial Narrow" panose="020B0606020202030204" pitchFamily="34" charset="0"/>
            </a:endParaRPr>
          </a:p>
          <a:p>
            <a:pPr>
              <a:spcBef>
                <a:spcPts val="600"/>
              </a:spcBef>
              <a:buFont typeface="+mj-lt"/>
              <a:buAutoNum type="arabicPeriod"/>
            </a:pPr>
            <a:r>
              <a:rPr lang="en-US" sz="1400" kern="0" smtClean="0">
                <a:latin typeface="Arial Narrow" panose="020B0606020202030204" pitchFamily="34" charset="0"/>
              </a:rPr>
              <a:t>The </a:t>
            </a:r>
            <a:r>
              <a:rPr lang="en-US" sz="1400" kern="0">
                <a:latin typeface="Arial Narrow" panose="020B0606020202030204" pitchFamily="34" charset="0"/>
              </a:rPr>
              <a:t>digits you get from the sums in each group will give you the hexadecimal number, from left to </a:t>
            </a:r>
            <a:r>
              <a:rPr lang="en-US" sz="1400" kern="0" smtClean="0">
                <a:latin typeface="Arial Narrow" panose="020B0606020202030204" pitchFamily="34" charset="0"/>
              </a:rPr>
              <a:t>right</a:t>
            </a:r>
            <a:endParaRPr lang="en-US" sz="1400" kern="0">
              <a:latin typeface="Arial Narrow" panose="020B0606020202030204" pitchFamily="34" charset="0"/>
            </a:endParaRPr>
          </a:p>
        </p:txBody>
      </p:sp>
      <p:sp>
        <p:nvSpPr>
          <p:cNvPr id="57" name="사각형: 둥근 모서리 97">
            <a:extLst>
              <a:ext uri="{FF2B5EF4-FFF2-40B4-BE49-F238E27FC236}">
                <a16:creationId xmlns:a16="http://schemas.microsoft.com/office/drawing/2014/main" xmlns="" id="{9CEA9A66-32B0-4D77-BF85-84215BC68EE9}"/>
              </a:ext>
            </a:extLst>
          </p:cNvPr>
          <p:cNvSpPr/>
          <p:nvPr/>
        </p:nvSpPr>
        <p:spPr>
          <a:xfrm>
            <a:off x="718023" y="6029149"/>
            <a:ext cx="7077075" cy="698910"/>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58" name="사각형: 둥근 모서리 97">
            <a:extLst>
              <a:ext uri="{FF2B5EF4-FFF2-40B4-BE49-F238E27FC236}">
                <a16:creationId xmlns:a16="http://schemas.microsoft.com/office/drawing/2014/main" xmlns="" id="{9CEA9A66-32B0-4D77-BF85-84215BC68EE9}"/>
              </a:ext>
            </a:extLst>
          </p:cNvPr>
          <p:cNvSpPr/>
          <p:nvPr/>
        </p:nvSpPr>
        <p:spPr>
          <a:xfrm>
            <a:off x="718023" y="5368550"/>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61" name="TextBox 60">
            <a:extLst>
              <a:ext uri="{FF2B5EF4-FFF2-40B4-BE49-F238E27FC236}">
                <a16:creationId xmlns:a16="http://schemas.microsoft.com/office/drawing/2014/main" xmlns="" id="{384D30F6-78B7-4132-B616-E9CD41BA1568}"/>
              </a:ext>
            </a:extLst>
          </p:cNvPr>
          <p:cNvSpPr txBox="1"/>
          <p:nvPr/>
        </p:nvSpPr>
        <p:spPr>
          <a:xfrm>
            <a:off x="939167" y="5513738"/>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4</a:t>
            </a:r>
            <a:endParaRPr lang="ko-KR" altLang="en-US" sz="1400" b="1">
              <a:latin typeface="Arial Narrow" panose="020B0606020202030204" pitchFamily="34" charset="0"/>
              <a:cs typeface="Arial" panose="020B0604020202020204" pitchFamily="34" charset="0"/>
            </a:endParaRPr>
          </a:p>
        </p:txBody>
      </p:sp>
      <p:sp>
        <p:nvSpPr>
          <p:cNvPr id="62" name="사각형: 둥근 모서리 97">
            <a:extLst>
              <a:ext uri="{FF2B5EF4-FFF2-40B4-BE49-F238E27FC236}">
                <a16:creationId xmlns:a16="http://schemas.microsoft.com/office/drawing/2014/main" xmlns="" id="{9CEA9A66-32B0-4D77-BF85-84215BC68EE9}"/>
              </a:ext>
            </a:extLst>
          </p:cNvPr>
          <p:cNvSpPr/>
          <p:nvPr/>
        </p:nvSpPr>
        <p:spPr>
          <a:xfrm>
            <a:off x="718023" y="4047352"/>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63" name="사각형: 둥근 모서리 97">
            <a:extLst>
              <a:ext uri="{FF2B5EF4-FFF2-40B4-BE49-F238E27FC236}">
                <a16:creationId xmlns:a16="http://schemas.microsoft.com/office/drawing/2014/main" xmlns="" id="{9CEA9A66-32B0-4D77-BF85-84215BC68EE9}"/>
              </a:ext>
            </a:extLst>
          </p:cNvPr>
          <p:cNvSpPr/>
          <p:nvPr/>
        </p:nvSpPr>
        <p:spPr>
          <a:xfrm>
            <a:off x="718023" y="4707951"/>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64" name="사각형: 둥근 모서리 97">
            <a:extLst>
              <a:ext uri="{FF2B5EF4-FFF2-40B4-BE49-F238E27FC236}">
                <a16:creationId xmlns:a16="http://schemas.microsoft.com/office/drawing/2014/main" xmlns="" id="{9CEA9A66-32B0-4D77-BF85-84215BC68EE9}"/>
              </a:ext>
            </a:extLst>
          </p:cNvPr>
          <p:cNvSpPr/>
          <p:nvPr/>
        </p:nvSpPr>
        <p:spPr>
          <a:xfrm>
            <a:off x="718023" y="3386753"/>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graphicFrame>
        <p:nvGraphicFramePr>
          <p:cNvPr id="65" name="Table 64"/>
          <p:cNvGraphicFramePr>
            <a:graphicFrameLocks noGrp="1"/>
          </p:cNvGraphicFramePr>
          <p:nvPr>
            <p:extLst>
              <p:ext uri="{D42A27DB-BD31-4B8C-83A1-F6EECF244321}">
                <p14:modId xmlns:p14="http://schemas.microsoft.com/office/powerpoint/2010/main" val="2069449700"/>
              </p:ext>
            </p:extLst>
          </p:nvPr>
        </p:nvGraphicFramePr>
        <p:xfrm>
          <a:off x="939167" y="3254845"/>
          <a:ext cx="6006084" cy="3428176"/>
        </p:xfrm>
        <a:graphic>
          <a:graphicData uri="http://schemas.openxmlformats.org/drawingml/2006/table">
            <a:tbl>
              <a:tblPr firstRow="1" bandRow="1">
                <a:tableStyleId>{5C22544A-7EE6-4342-B048-85BDC9FD1C3A}</a:tableStyleId>
              </a:tblPr>
              <a:tblGrid>
                <a:gridCol w="1347743"/>
                <a:gridCol w="2317919"/>
                <a:gridCol w="2340422"/>
              </a:tblGrid>
              <a:tr h="359462">
                <a:tc>
                  <a:txBody>
                    <a:bodyPr/>
                    <a:lstStyle/>
                    <a:p>
                      <a:endParaRPr lang="en-US" sz="140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4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smtClean="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i="0" kern="1200" smtClean="0">
                          <a:solidFill>
                            <a:schemeClr val="tx1"/>
                          </a:solidFill>
                          <a:effectLst/>
                          <a:latin typeface="Arial Narrow" panose="020B0606020202030204" pitchFamily="34" charset="0"/>
                          <a:ea typeface="+mn-ea"/>
                          <a:cs typeface="+mn-cs"/>
                        </a:rPr>
                        <a:t>1010</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i="0" kern="1200" smtClean="0">
                          <a:solidFill>
                            <a:schemeClr val="tx1"/>
                          </a:solidFill>
                          <a:effectLst/>
                          <a:latin typeface="Arial Narrow" panose="020B0606020202030204" pitchFamily="34" charset="0"/>
                          <a:ea typeface="+mn-ea"/>
                          <a:cs typeface="+mn-cs"/>
                        </a:rPr>
                        <a:t>1101</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8 4 2 1</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8 4 2 1</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smtClean="0">
                          <a:solidFill>
                            <a:srgbClr val="FF0000"/>
                          </a:solidFill>
                          <a:latin typeface="Arial Narrow" panose="020B0606020202030204" pitchFamily="34" charset="0"/>
                        </a:rPr>
                        <a:t>8</a:t>
                      </a:r>
                      <a:r>
                        <a:rPr lang="en-US" sz="1400" b="0" smtClean="0">
                          <a:solidFill>
                            <a:schemeClr val="tx1"/>
                          </a:solidFill>
                          <a:latin typeface="Arial Narrow" panose="020B0606020202030204" pitchFamily="34" charset="0"/>
                        </a:rPr>
                        <a:t> 0 </a:t>
                      </a:r>
                      <a:r>
                        <a:rPr lang="en-US" sz="1400" b="1" smtClean="0">
                          <a:solidFill>
                            <a:srgbClr val="FF0000"/>
                          </a:solidFill>
                          <a:latin typeface="Arial Narrow" panose="020B0606020202030204" pitchFamily="34" charset="0"/>
                        </a:rPr>
                        <a:t>2</a:t>
                      </a:r>
                      <a:r>
                        <a:rPr lang="en-US" sz="1400" b="0" smtClean="0">
                          <a:solidFill>
                            <a:schemeClr val="tx1"/>
                          </a:solidFill>
                          <a:latin typeface="Arial Narrow" panose="020B0606020202030204" pitchFamily="34" charset="0"/>
                        </a:rPr>
                        <a:t> 0</a:t>
                      </a:r>
                      <a:endParaRPr lang="en-US" sz="1400" b="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smtClean="0">
                          <a:solidFill>
                            <a:srgbClr val="FF0000"/>
                          </a:solidFill>
                          <a:latin typeface="Arial Narrow" panose="020B0606020202030204" pitchFamily="34" charset="0"/>
                        </a:rPr>
                        <a:t>8 4</a:t>
                      </a:r>
                      <a:r>
                        <a:rPr lang="en-US" sz="1400" b="1" smtClean="0">
                          <a:solidFill>
                            <a:schemeClr val="tx1"/>
                          </a:solidFill>
                          <a:latin typeface="Arial Narrow" panose="020B0606020202030204" pitchFamily="34" charset="0"/>
                        </a:rPr>
                        <a:t> </a:t>
                      </a:r>
                      <a:r>
                        <a:rPr lang="en-US" sz="1400" b="0" smtClean="0">
                          <a:solidFill>
                            <a:schemeClr val="tx1"/>
                          </a:solidFill>
                          <a:latin typeface="Arial Narrow" panose="020B0606020202030204" pitchFamily="34" charset="0"/>
                        </a:rPr>
                        <a:t>0</a:t>
                      </a:r>
                      <a:r>
                        <a:rPr lang="en-US" sz="1400" b="1" smtClean="0">
                          <a:solidFill>
                            <a:schemeClr val="tx1"/>
                          </a:solidFill>
                          <a:latin typeface="Arial Narrow" panose="020B0606020202030204" pitchFamily="34" charset="0"/>
                        </a:rPr>
                        <a:t> </a:t>
                      </a:r>
                      <a:r>
                        <a:rPr lang="en-US" sz="1400" b="1" smtClean="0">
                          <a:solidFill>
                            <a:srgbClr val="FF0000"/>
                          </a:solidFill>
                          <a:latin typeface="Arial Narrow" panose="020B0606020202030204" pitchFamily="34" charset="0"/>
                        </a:rPr>
                        <a:t>1</a:t>
                      </a:r>
                      <a:endParaRPr lang="en-US" sz="1400" b="1">
                        <a:solidFill>
                          <a:srgbClr val="FF0000"/>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54994">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10 </a:t>
                      </a:r>
                    </a:p>
                    <a:p>
                      <a:pPr algn="ctr"/>
                      <a:r>
                        <a:rPr lang="en-US" sz="1400" smtClean="0">
                          <a:solidFill>
                            <a:schemeClr val="tx1"/>
                          </a:solidFill>
                          <a:latin typeface="Arial Narrow" panose="020B0606020202030204" pitchFamily="34" charset="0"/>
                        </a:rPr>
                        <a:t>(10 = 8+2)</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13</a:t>
                      </a:r>
                    </a:p>
                    <a:p>
                      <a:pPr algn="ctr"/>
                      <a:r>
                        <a:rPr lang="en-US" sz="1400" smtClean="0">
                          <a:solidFill>
                            <a:schemeClr val="tx1"/>
                          </a:solidFill>
                          <a:latin typeface="Arial Narrow" panose="020B0606020202030204" pitchFamily="34" charset="0"/>
                        </a:rPr>
                        <a:t>(13 = 8+4+1)</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5688">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A</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D</a:t>
                      </a:r>
                      <a:endParaRPr lang="en-US" sz="1400">
                        <a:solidFill>
                          <a:schemeClr val="tx1"/>
                        </a:solidFill>
                        <a:latin typeface="Arial Narrow" panose="020B0606020202030204" pitchFamily="34"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i="0" kern="1200" smtClean="0">
                          <a:solidFill>
                            <a:schemeClr val="tx1"/>
                          </a:solidFill>
                          <a:effectLst/>
                          <a:latin typeface="Arial Narrow" panose="020B0606020202030204" pitchFamily="34" charset="0"/>
                          <a:ea typeface="+mn-ea"/>
                          <a:cs typeface="+mn-cs"/>
                        </a:rPr>
                        <a:t>(</a:t>
                      </a:r>
                      <a:r>
                        <a:rPr lang="en-US" sz="1400" b="1" i="0" kern="1200" smtClean="0">
                          <a:solidFill>
                            <a:schemeClr val="tx1"/>
                          </a:solidFill>
                          <a:effectLst/>
                          <a:latin typeface="Arial Narrow" panose="020B0606020202030204" pitchFamily="34" charset="0"/>
                          <a:ea typeface="+mn-ea"/>
                          <a:cs typeface="+mn-cs"/>
                        </a:rPr>
                        <a:t>10101101</a:t>
                      </a:r>
                      <a:r>
                        <a:rPr lang="en-US" sz="1400" smtClean="0">
                          <a:solidFill>
                            <a:schemeClr val="tx1"/>
                          </a:solidFill>
                          <a:latin typeface="Arial Narrow" panose="020B0606020202030204" pitchFamily="34" charset="0"/>
                        </a:rPr>
                        <a:t>)</a:t>
                      </a:r>
                      <a:r>
                        <a:rPr lang="en-US" sz="1400" baseline="-25000" smtClean="0">
                          <a:solidFill>
                            <a:schemeClr val="tx1"/>
                          </a:solidFill>
                          <a:latin typeface="Arial Narrow" panose="020B0606020202030204" pitchFamily="34" charset="0"/>
                        </a:rPr>
                        <a:t>2   </a:t>
                      </a:r>
                      <a:r>
                        <a:rPr lang="en-US" sz="1400" smtClean="0">
                          <a:solidFill>
                            <a:schemeClr val="tx1"/>
                          </a:solidFill>
                          <a:latin typeface="Arial Narrow" panose="020B0606020202030204" pitchFamily="34" charset="0"/>
                        </a:rPr>
                        <a:t>= </a:t>
                      </a:r>
                      <a:r>
                        <a:rPr lang="en-US" sz="1400" baseline="-25000" smtClean="0">
                          <a:solidFill>
                            <a:schemeClr val="tx1"/>
                          </a:solidFill>
                          <a:latin typeface="Arial Narrow" panose="020B0606020202030204" pitchFamily="34" charset="0"/>
                        </a:rPr>
                        <a:t> </a:t>
                      </a:r>
                      <a:r>
                        <a:rPr lang="en-US" sz="1400" smtClean="0">
                          <a:solidFill>
                            <a:schemeClr val="tx1"/>
                          </a:solidFill>
                          <a:latin typeface="Arial Narrow" panose="020B0606020202030204" pitchFamily="34" charset="0"/>
                        </a:rPr>
                        <a:t>(</a:t>
                      </a:r>
                      <a:r>
                        <a:rPr lang="en-US" sz="1400" b="1" smtClean="0">
                          <a:solidFill>
                            <a:schemeClr val="tx1"/>
                          </a:solidFill>
                          <a:latin typeface="Arial Narrow" panose="020B0606020202030204" pitchFamily="34" charset="0"/>
                        </a:rPr>
                        <a:t>AD</a:t>
                      </a:r>
                      <a:r>
                        <a:rPr lang="en-US" sz="1400" smtClean="0">
                          <a:solidFill>
                            <a:schemeClr val="tx1"/>
                          </a:solidFill>
                          <a:latin typeface="Arial Narrow" panose="020B0606020202030204" pitchFamily="34" charset="0"/>
                        </a:rPr>
                        <a:t>)</a:t>
                      </a:r>
                      <a:r>
                        <a:rPr lang="en-US" sz="1400" baseline="-25000" smtClean="0">
                          <a:solidFill>
                            <a:schemeClr val="tx1"/>
                          </a:solidFill>
                          <a:latin typeface="Arial Narrow" panose="020B0606020202030204" pitchFamily="34" charset="0"/>
                        </a:rPr>
                        <a:t>16</a:t>
                      </a:r>
                      <a:r>
                        <a:rPr lang="en-US" sz="1400" smtClean="0">
                          <a:solidFill>
                            <a:schemeClr val="tx1"/>
                          </a:solidFill>
                          <a:latin typeface="Arial Narrow" panose="020B0606020202030204" pitchFamily="34" charset="0"/>
                        </a:rPr>
                        <a:t> </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7" name="TextBox 66">
            <a:extLst>
              <a:ext uri="{FF2B5EF4-FFF2-40B4-BE49-F238E27FC236}">
                <a16:creationId xmlns:a16="http://schemas.microsoft.com/office/drawing/2014/main" xmlns="" id="{384D30F6-78B7-4132-B616-E9CD41BA1568}"/>
              </a:ext>
            </a:extLst>
          </p:cNvPr>
          <p:cNvSpPr txBox="1"/>
          <p:nvPr/>
        </p:nvSpPr>
        <p:spPr>
          <a:xfrm>
            <a:off x="939167" y="3531941"/>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1</a:t>
            </a:r>
            <a:endParaRPr lang="ko-KR" altLang="en-US" sz="1400" b="1">
              <a:latin typeface="Arial Narrow" panose="020B0606020202030204" pitchFamily="34" charset="0"/>
              <a:cs typeface="Arial" panose="020B0604020202020204" pitchFamily="34" charset="0"/>
            </a:endParaRPr>
          </a:p>
        </p:txBody>
      </p:sp>
      <p:sp>
        <p:nvSpPr>
          <p:cNvPr id="69" name="TextBox 68">
            <a:extLst>
              <a:ext uri="{FF2B5EF4-FFF2-40B4-BE49-F238E27FC236}">
                <a16:creationId xmlns:a16="http://schemas.microsoft.com/office/drawing/2014/main" xmlns="" id="{384D30F6-78B7-4132-B616-E9CD41BA1568}"/>
              </a:ext>
            </a:extLst>
          </p:cNvPr>
          <p:cNvSpPr txBox="1"/>
          <p:nvPr/>
        </p:nvSpPr>
        <p:spPr>
          <a:xfrm>
            <a:off x="939167" y="4192540"/>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2</a:t>
            </a:r>
            <a:endParaRPr lang="ko-KR" altLang="en-US" sz="1400" b="1">
              <a:latin typeface="Arial Narrow" panose="020B0606020202030204" pitchFamily="34" charset="0"/>
              <a:cs typeface="Arial" panose="020B0604020202020204" pitchFamily="34" charset="0"/>
            </a:endParaRPr>
          </a:p>
        </p:txBody>
      </p:sp>
      <p:sp>
        <p:nvSpPr>
          <p:cNvPr id="71" name="TextBox 70">
            <a:extLst>
              <a:ext uri="{FF2B5EF4-FFF2-40B4-BE49-F238E27FC236}">
                <a16:creationId xmlns:a16="http://schemas.microsoft.com/office/drawing/2014/main" xmlns="" id="{384D30F6-78B7-4132-B616-E9CD41BA1568}"/>
              </a:ext>
            </a:extLst>
          </p:cNvPr>
          <p:cNvSpPr txBox="1"/>
          <p:nvPr/>
        </p:nvSpPr>
        <p:spPr>
          <a:xfrm>
            <a:off x="939167" y="4853139"/>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3</a:t>
            </a:r>
            <a:endParaRPr lang="ko-KR" altLang="en-US" sz="1400" b="1">
              <a:latin typeface="Arial Narrow" panose="020B0606020202030204" pitchFamily="34" charset="0"/>
              <a:cs typeface="Arial" panose="020B0604020202020204" pitchFamily="34" charset="0"/>
            </a:endParaRPr>
          </a:p>
        </p:txBody>
      </p:sp>
      <p:sp>
        <p:nvSpPr>
          <p:cNvPr id="74" name="TextBox 73">
            <a:extLst>
              <a:ext uri="{FF2B5EF4-FFF2-40B4-BE49-F238E27FC236}">
                <a16:creationId xmlns:a16="http://schemas.microsoft.com/office/drawing/2014/main" xmlns="" id="{384D30F6-78B7-4132-B616-E9CD41BA1568}"/>
              </a:ext>
            </a:extLst>
          </p:cNvPr>
          <p:cNvSpPr txBox="1"/>
          <p:nvPr/>
        </p:nvSpPr>
        <p:spPr>
          <a:xfrm>
            <a:off x="939167" y="6174337"/>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5</a:t>
            </a:r>
            <a:endParaRPr lang="ko-KR" altLang="en-US" sz="1400" b="1">
              <a:latin typeface="Arial Narrow" panose="020B0606020202030204" pitchFamily="34" charset="0"/>
              <a:cs typeface="Arial" panose="020B0604020202020204" pitchFamily="34" charset="0"/>
            </a:endParaRPr>
          </a:p>
        </p:txBody>
      </p:sp>
      <p:sp>
        <p:nvSpPr>
          <p:cNvPr id="75" name="Title 13"/>
          <p:cNvSpPr txBox="1">
            <a:spLocks/>
          </p:cNvSpPr>
          <p:nvPr/>
        </p:nvSpPr>
        <p:spPr>
          <a:xfrm>
            <a:off x="313210" y="2698030"/>
            <a:ext cx="1958276"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Example</a:t>
            </a:r>
            <a:endParaRPr lang="en-US" sz="1400" b="1">
              <a:latin typeface="Arial Narrow" panose="020B0606020202030204" pitchFamily="34" charset="0"/>
            </a:endParaRPr>
          </a:p>
        </p:txBody>
      </p:sp>
      <p:sp>
        <p:nvSpPr>
          <p:cNvPr id="76" name="Title 13"/>
          <p:cNvSpPr txBox="1">
            <a:spLocks/>
          </p:cNvSpPr>
          <p:nvPr/>
        </p:nvSpPr>
        <p:spPr>
          <a:xfrm>
            <a:off x="689884" y="2976690"/>
            <a:ext cx="1581602"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smtClean="0">
                <a:latin typeface="Arial Narrow" panose="020B0606020202030204" pitchFamily="34" charset="0"/>
              </a:rPr>
              <a:t>(10101101)</a:t>
            </a:r>
            <a:r>
              <a:rPr lang="en-US" sz="1400" baseline="-25000" smtClean="0">
                <a:latin typeface="Arial Narrow" panose="020B0606020202030204" pitchFamily="34" charset="0"/>
              </a:rPr>
              <a:t>2</a:t>
            </a:r>
            <a:r>
              <a:rPr lang="en-US" sz="1400" b="1" smtClean="0">
                <a:latin typeface="Arial Narrow" panose="020B0606020202030204" pitchFamily="34" charset="0"/>
              </a:rPr>
              <a:t> = (?)</a:t>
            </a:r>
            <a:r>
              <a:rPr lang="en-US" sz="1400" baseline="-25000" smtClean="0">
                <a:latin typeface="Arial Narrow" panose="020B0606020202030204" pitchFamily="34" charset="0"/>
              </a:rPr>
              <a:t>16</a:t>
            </a:r>
            <a:endParaRPr lang="en-US" sz="1400" baseline="-25000">
              <a:latin typeface="Arial Narrow" panose="020B0606020202030204" pitchFamily="34" charset="0"/>
            </a:endParaRPr>
          </a:p>
        </p:txBody>
      </p:sp>
      <p:sp>
        <p:nvSpPr>
          <p:cNvPr id="77" name="Action Button: Home 76">
            <a:hlinkClick r:id="rId3"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400" b="1" i="0" u="none" strike="noStrike" cap="none" normalizeH="0" baseline="0" smtClean="0">
              <a:ln>
                <a:noFill/>
              </a:ln>
              <a:solidFill>
                <a:schemeClr val="tx1"/>
              </a:solidFill>
              <a:effectLst/>
              <a:latin typeface="Arial" charset="0"/>
              <a:ea typeface="돋움" pitchFamily="50" charset="-127"/>
            </a:endParaRPr>
          </a:p>
        </p:txBody>
      </p:sp>
    </p:spTree>
    <p:extLst>
      <p:ext uri="{BB962C8B-B14F-4D97-AF65-F5344CB8AC3E}">
        <p14:creationId xmlns:p14="http://schemas.microsoft.com/office/powerpoint/2010/main" val="2344799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0년_HE(2)">
  <a:themeElements>
    <a:clrScheme name="10년_H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0년_HE(2)">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lnDef>
  </a:objectDefaults>
  <a:extraClrSchemeLst>
    <a:extraClrScheme>
      <a:clrScheme name="10년_H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년_H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년_H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년_H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년_H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년_H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년_H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년_H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년_H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년_H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년_H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년_H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27493</TotalTime>
  <Words>1921</Words>
  <Application>Microsoft Office PowerPoint</Application>
  <PresentationFormat>On-screen Show (4:3)</PresentationFormat>
  <Paragraphs>540</Paragraphs>
  <Slides>20</Slides>
  <Notes>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20</vt:i4>
      </vt:variant>
    </vt:vector>
  </HeadingPairs>
  <TitlesOfParts>
    <vt:vector size="34" baseType="lpstr">
      <vt:lpstr>돋움</vt:lpstr>
      <vt:lpstr>굴림</vt:lpstr>
      <vt:lpstr>LG스마트체 Regular</vt:lpstr>
      <vt:lpstr>맑은 고딕</vt:lpstr>
      <vt:lpstr>MS Mincho</vt:lpstr>
      <vt:lpstr>Arial</vt:lpstr>
      <vt:lpstr>Arial Narrow</vt:lpstr>
      <vt:lpstr>Calibri</vt:lpstr>
      <vt:lpstr>Calibri Light</vt:lpstr>
      <vt:lpstr>Cambria</vt:lpstr>
      <vt:lpstr>Times New Roman</vt:lpstr>
      <vt:lpstr>Wingdings</vt:lpstr>
      <vt:lpstr>Office Theme</vt:lpstr>
      <vt:lpstr>10년_HE(2)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Q&amp;A</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DAO/LGEVH VC IVI VALIDATION TEST(truong.dao@lge.com)</dc:creator>
  <cp:lastModifiedBy>TRUONG XUAN DAO/Part Leader/LGEVH VS FUNCTION &amp; AUTOMATION TEST(truong.dao@lge.com)</cp:lastModifiedBy>
  <cp:revision>274</cp:revision>
  <dcterms:created xsi:type="dcterms:W3CDTF">2017-06-28T08:51:44Z</dcterms:created>
  <dcterms:modified xsi:type="dcterms:W3CDTF">2021-02-05T14:27:08Z</dcterms:modified>
</cp:coreProperties>
</file>