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5"/>
    <p:sldMasterId id="2147483672" r:id="rId6"/>
    <p:sldMasterId id="2147483680" r:id="rId7"/>
    <p:sldMasterId id="2147483689" r:id="rId8"/>
  </p:sldMasterIdLst>
  <p:notesMasterIdLst>
    <p:notesMasterId r:id="rId14"/>
  </p:notesMasterIdLst>
  <p:handoutMasterIdLst>
    <p:handoutMasterId r:id="rId15"/>
  </p:handoutMasterIdLst>
  <p:sldIdLst>
    <p:sldId id="363" r:id="rId9"/>
    <p:sldId id="369" r:id="rId10"/>
    <p:sldId id="364" r:id="rId11"/>
    <p:sldId id="360" r:id="rId12"/>
    <p:sldId id="370" r:id="rId13"/>
  </p:sldIdLst>
  <p:sldSz cx="9904413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CH THI NGOC DO/LGEVH VS VALIDATION TEST 2(bich2.do@lge.com)" initials="BTNDVVT2" lastIdx="2" clrIdx="0">
    <p:extLst>
      <p:ext uri="{19B8F6BF-5375-455C-9EA6-DF929625EA0E}">
        <p15:presenceInfo xmlns:p15="http://schemas.microsoft.com/office/powerpoint/2012/main" userId="S-1-5-21-2543426832-1914326140-3112152631-18427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AD4E"/>
    <a:srgbClr val="C59E6B"/>
    <a:srgbClr val="BBA775"/>
    <a:srgbClr val="FF0066"/>
    <a:srgbClr val="FF7C80"/>
    <a:srgbClr val="FFCCCC"/>
    <a:srgbClr val="FF66CC"/>
    <a:srgbClr val="FFFFCC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394" autoAdjust="0"/>
  </p:normalViewPr>
  <p:slideViewPr>
    <p:cSldViewPr showGuides="1">
      <p:cViewPr varScale="1">
        <p:scale>
          <a:sx n="89" d="100"/>
          <a:sy n="89" d="100"/>
        </p:scale>
        <p:origin x="499" y="53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0" y="114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Pass Rate</a:t>
            </a:r>
          </a:p>
        </c:rich>
      </c:tx>
      <c:layout>
        <c:manualLayout>
          <c:xMode val="edge"/>
          <c:yMode val="edge"/>
          <c:x val="0.41634564378592687"/>
          <c:y val="2.6251168170856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30606097530381"/>
          <c:y val="0.19822839549814333"/>
          <c:w val="0.86924727897617116"/>
          <c:h val="0.55553128776937244"/>
        </c:manualLayout>
      </c:layout>
      <c:lineChart>
        <c:grouping val="standard"/>
        <c:varyColors val="0"/>
        <c:ser>
          <c:idx val="0"/>
          <c:order val="0"/>
          <c:tx>
            <c:strRef>
              <c:f>Sheet3!$H$24</c:f>
              <c:strCache>
                <c:ptCount val="1"/>
                <c:pt idx="0">
                  <c:v>CX11 EU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459328891771884E-2"/>
                  <c:y val="5.61574808186295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26E-43A6-A29F-D8E9F04FA6E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769996882066864E-2"/>
                  <c:y val="5.0812956809512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6E-43A6-A29F-D8E9F04FA6E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6303994896624387E-2"/>
                  <c:y val="5.61574808186295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26E-43A6-A29F-D8E9F04FA6E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Sheet3!$I$23:$L$23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Sheet3!$I$24:$L$24</c:f>
              <c:numCache>
                <c:formatCode>0%</c:formatCode>
                <c:ptCount val="4"/>
                <c:pt idx="0">
                  <c:v>0.92</c:v>
                </c:pt>
                <c:pt idx="1">
                  <c:v>0.94</c:v>
                </c:pt>
                <c:pt idx="2">
                  <c:v>0.91</c:v>
                </c:pt>
                <c:pt idx="3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26E-43A6-A29F-D8E9F04FA6EF}"/>
            </c:ext>
          </c:extLst>
        </c:ser>
        <c:ser>
          <c:idx val="1"/>
          <c:order val="1"/>
          <c:tx>
            <c:strRef>
              <c:f>Sheet3!$H$25</c:f>
              <c:strCache>
                <c:ptCount val="1"/>
                <c:pt idx="0">
                  <c:v>CX11 20A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6391332862656838E-2"/>
                  <c:y val="-4.5388475354590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26E-43A6-A29F-D8E9F04FA6E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Sheet3!$I$23:$L$23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Sheet3!$I$25:$L$25</c:f>
              <c:numCache>
                <c:formatCode>0%</c:formatCode>
                <c:ptCount val="4"/>
                <c:pt idx="1">
                  <c:v>0.99</c:v>
                </c:pt>
                <c:pt idx="2">
                  <c:v>0.99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26E-43A6-A29F-D8E9F04FA6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09752336"/>
        <c:axId val="-409760496"/>
      </c:lineChart>
      <c:catAx>
        <c:axId val="-40975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60496"/>
        <c:crosses val="autoZero"/>
        <c:auto val="1"/>
        <c:lblAlgn val="ctr"/>
        <c:lblOffset val="100"/>
        <c:noMultiLvlLbl val="0"/>
      </c:catAx>
      <c:valAx>
        <c:axId val="-4097604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23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Productivity (TCs/ Man-Day)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'[VC_DCV_VT_KPI Board_VT2_P1.xlsx]2.5-Geely CX11 EU ST'!$C$21</c:f>
              <c:strCache>
                <c:ptCount val="1"/>
                <c:pt idx="0">
                  <c:v>Actual (Acc.)</c:v>
                </c:pt>
              </c:strCache>
            </c:strRef>
          </c:tx>
          <c:spPr>
            <a:solidFill>
              <a:srgbClr val="ED7D31"/>
            </a:solidFill>
            <a:ln>
              <a:solidFill>
                <a:srgbClr val="ED7D3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'[VC_DCV_VT_KPI Board_VT2_P1.xlsx]2.5-Geely CX11 EU ST'!$D$3:$P$3</c:f>
              <c:strCache>
                <c:ptCount val="5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Total (Acc.)</c:v>
                </c:pt>
              </c:strCache>
              <c:extLst xmlns:c16r2="http://schemas.microsoft.com/office/drawing/2015/06/chart"/>
            </c:strRef>
          </c:cat>
          <c:val>
            <c:numRef>
              <c:f>'[VC_DCV_VT_KPI Board_VT2_P1.xlsx]2.5-Geely CX11 EU ST'!$D$21:$P$21</c:f>
              <c:numCache>
                <c:formatCode>General</c:formatCode>
                <c:ptCount val="5"/>
                <c:pt idx="4" formatCode="0">
                  <c:v>69.229229229229233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1E-4BBA-A08C-DFCFADCA3972}"/>
            </c:ext>
          </c:extLst>
        </c:ser>
        <c:ser>
          <c:idx val="3"/>
          <c:order val="3"/>
          <c:tx>
            <c:strRef>
              <c:f>'[VC_DCV_VT_KPI Board_VT2_P1.xlsx]2.5-Geely CX11 EU ST'!$C$22</c:f>
              <c:strCache>
                <c:ptCount val="1"/>
                <c:pt idx="0">
                  <c:v>Target (Acc.)</c:v>
                </c:pt>
              </c:strCache>
            </c:strRef>
          </c:tx>
          <c:spPr>
            <a:solidFill>
              <a:srgbClr val="808080">
                <a:lumMod val="60000"/>
                <a:lumOff val="40000"/>
              </a:srgbClr>
            </a:solidFill>
            <a:ln>
              <a:solidFill>
                <a:srgbClr val="808080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'[VC_DCV_VT_KPI Board_VT2_P1.xlsx]2.5-Geely CX11 EU ST'!$D$3:$P$3</c:f>
              <c:strCache>
                <c:ptCount val="5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Total (Acc.)</c:v>
                </c:pt>
              </c:strCache>
              <c:extLst xmlns:c16r2="http://schemas.microsoft.com/office/drawing/2015/06/chart"/>
            </c:strRef>
          </c:cat>
          <c:val>
            <c:numRef>
              <c:f>'[VC_DCV_VT_KPI Board_VT2_P1.xlsx]2.5-Geely CX11 EU ST'!$D$22:$P$22</c:f>
              <c:numCache>
                <c:formatCode>General</c:formatCode>
                <c:ptCount val="5"/>
                <c:pt idx="4" formatCode="0">
                  <c:v>55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1E-4BBA-A08C-DFCFADCA3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09762128"/>
        <c:axId val="-409750704"/>
      </c:barChart>
      <c:lineChart>
        <c:grouping val="standard"/>
        <c:varyColors val="0"/>
        <c:ser>
          <c:idx val="0"/>
          <c:order val="0"/>
          <c:tx>
            <c:strRef>
              <c:f>'[VC_DCV_VT_KPI Board_VT2_P1.xlsx]2.5-Geely CX11 EU ST'!$C$19</c:f>
              <c:strCache>
                <c:ptCount val="1"/>
                <c:pt idx="0">
                  <c:v>Actual (Monthly)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0338546614787705E-2"/>
                  <c:y val="-5.31815664800344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6758280141474089E-2"/>
                  <c:y val="-2.8176951947332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59774719484712E-2"/>
                  <c:y val="-5.94327201132098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'[VC_DCV_VT_KPI Board_VT2_P1.xlsx]2.5-Geely CX11 EU ST'!$D$3:$P$3</c:f>
              <c:strCache>
                <c:ptCount val="5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Total (Acc.)</c:v>
                </c:pt>
              </c:strCache>
              <c:extLst xmlns:c16r2="http://schemas.microsoft.com/office/drawing/2015/06/chart"/>
            </c:strRef>
          </c:cat>
          <c:val>
            <c:numRef>
              <c:f>'[VC_DCV_VT_KPI Board_VT2_P1.xlsx]2.5-Geely CX11 EU ST'!$D$19:$P$19</c:f>
              <c:numCache>
                <c:formatCode>0</c:formatCode>
                <c:ptCount val="5"/>
                <c:pt idx="0">
                  <c:v>59.449101796407184</c:v>
                </c:pt>
                <c:pt idx="1">
                  <c:v>65.861027190332322</c:v>
                </c:pt>
                <c:pt idx="2">
                  <c:v>78.782608695652172</c:v>
                </c:pt>
                <c:pt idx="3">
                  <c:v>69.724444444444444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61E-4BBA-A08C-DFCFADCA3972}"/>
            </c:ext>
          </c:extLst>
        </c:ser>
        <c:ser>
          <c:idx val="1"/>
          <c:order val="1"/>
          <c:tx>
            <c:strRef>
              <c:f>'[VC_DCV_VT_KPI Board_VT2_P1.xlsx]2.5-Geely CX11 EU ST'!$C$20</c:f>
              <c:strCache>
                <c:ptCount val="1"/>
                <c:pt idx="0">
                  <c:v>Target (Monthly)</c:v>
                </c:pt>
              </c:strCache>
            </c:strRef>
          </c:tx>
          <c:spPr>
            <a:ln w="28575" cap="rnd">
              <a:solidFill>
                <a:sysClr val="window" lastClr="FFFFFF">
                  <a:lumMod val="65000"/>
                </a:sys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>
                  <a:lumMod val="65000"/>
                </a:sysClr>
              </a:solidFill>
              <a:ln w="9525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0338546614787705E-2"/>
                  <c:y val="5.31815664800344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6758280141474089E-2"/>
                  <c:y val="5.31815664800344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758280141474221E-2"/>
                  <c:y val="5.94327201132098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61E-4BBA-A08C-DFCFADCA397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'[VC_DCV_VT_KPI Board_VT2_P1.xlsx]2.5-Geely CX11 EU ST'!$D$3:$P$3</c:f>
              <c:strCache>
                <c:ptCount val="5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Total (Acc.)</c:v>
                </c:pt>
              </c:strCache>
              <c:extLst xmlns:c16r2="http://schemas.microsoft.com/office/drawing/2015/06/chart"/>
            </c:strRef>
          </c:cat>
          <c:val>
            <c:numRef>
              <c:f>'[VC_DCV_VT_KPI Board_VT2_P1.xlsx]2.5-Geely CX11 EU ST'!$D$20:$P$20</c:f>
              <c:numCache>
                <c:formatCode>0</c:formatCode>
                <c:ptCount val="5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61E-4BBA-A08C-DFCFADCA3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09762128"/>
        <c:axId val="-409750704"/>
      </c:lineChart>
      <c:catAx>
        <c:axId val="-40976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0704"/>
        <c:crosses val="autoZero"/>
        <c:auto val="1"/>
        <c:lblAlgn val="ctr"/>
        <c:lblOffset val="100"/>
        <c:noMultiLvlLbl val="0"/>
      </c:catAx>
      <c:valAx>
        <c:axId val="-409750704"/>
        <c:scaling>
          <c:orientation val="minMax"/>
          <c:max val="9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6212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153050603965231E-2"/>
          <c:y val="0.80332552492964338"/>
          <c:w val="0.95135531635518589"/>
          <c:h val="0.1825456378836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808080">
          <a:lumMod val="20000"/>
          <a:lumOff val="8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Defect</a:t>
            </a:r>
            <a:r>
              <a:rPr lang="en-US" baseline="0" dirty="0"/>
              <a:t> Status (Accumulated)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Temp!$K$12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Temp!$L$11:$O$11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Temp!$L$12:$O$12</c:f>
              <c:numCache>
                <c:formatCode>General</c:formatCode>
                <c:ptCount val="4"/>
                <c:pt idx="0">
                  <c:v>20</c:v>
                </c:pt>
                <c:pt idx="1">
                  <c:v>39</c:v>
                </c:pt>
                <c:pt idx="2">
                  <c:v>64</c:v>
                </c:pt>
                <c:pt idx="3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5C-4C6B-A266-B66F7CE9F4C6}"/>
            </c:ext>
          </c:extLst>
        </c:ser>
        <c:ser>
          <c:idx val="1"/>
          <c:order val="1"/>
          <c:tx>
            <c:strRef>
              <c:f>Temp!$K$13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Temp!$L$11:$O$11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Temp!$L$13:$O$13</c:f>
              <c:numCache>
                <c:formatCode>General</c:formatCode>
                <c:ptCount val="4"/>
                <c:pt idx="0">
                  <c:v>19</c:v>
                </c:pt>
                <c:pt idx="1">
                  <c:v>32</c:v>
                </c:pt>
                <c:pt idx="2">
                  <c:v>49</c:v>
                </c:pt>
                <c:pt idx="3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5C-4C6B-A266-B66F7CE9F4C6}"/>
            </c:ext>
          </c:extLst>
        </c:ser>
        <c:ser>
          <c:idx val="2"/>
          <c:order val="2"/>
          <c:tx>
            <c:strRef>
              <c:f>Temp!$K$14</c:f>
              <c:strCache>
                <c:ptCount val="1"/>
                <c:pt idx="0">
                  <c:v>Closed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Temp!$L$11:$O$11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Temp!$L$14:$O$14</c:f>
              <c:numCache>
                <c:formatCode>General</c:formatCode>
                <c:ptCount val="4"/>
                <c:pt idx="0">
                  <c:v>7</c:v>
                </c:pt>
                <c:pt idx="1">
                  <c:v>31</c:v>
                </c:pt>
                <c:pt idx="2">
                  <c:v>60</c:v>
                </c:pt>
                <c:pt idx="3">
                  <c:v>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5C-4C6B-A266-B66F7CE9F4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409756144"/>
        <c:axId val="-409759408"/>
      </c:barChart>
      <c:lineChart>
        <c:grouping val="standard"/>
        <c:varyColors val="0"/>
        <c:ser>
          <c:idx val="3"/>
          <c:order val="3"/>
          <c:tx>
            <c:strRef>
              <c:f>Temp!$K$15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33"/>
              </a:solidFill>
              <a:ln w="9525">
                <a:solidFill>
                  <a:srgbClr val="FF993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Temp!$L$11:$O$11</c:f>
              <c:strCache>
                <c:ptCount val="4"/>
                <c:pt idx="0">
                  <c:v>FV1</c:v>
                </c:pt>
                <c:pt idx="1">
                  <c:v>FV2</c:v>
                </c:pt>
                <c:pt idx="2">
                  <c:v>FV3</c:v>
                </c:pt>
                <c:pt idx="3">
                  <c:v>FV4</c:v>
                </c:pt>
              </c:strCache>
            </c:strRef>
          </c:cat>
          <c:val>
            <c:numRef>
              <c:f>Temp!$L$15:$O$15</c:f>
              <c:numCache>
                <c:formatCode>General</c:formatCode>
                <c:ptCount val="4"/>
                <c:pt idx="0">
                  <c:v>46</c:v>
                </c:pt>
                <c:pt idx="1">
                  <c:v>102</c:v>
                </c:pt>
                <c:pt idx="2">
                  <c:v>173</c:v>
                </c:pt>
                <c:pt idx="3">
                  <c:v>233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55C-4C6B-A266-B66F7CE9F4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09756144"/>
        <c:axId val="-409759408"/>
      </c:lineChart>
      <c:catAx>
        <c:axId val="-40975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9408"/>
        <c:crosses val="autoZero"/>
        <c:auto val="1"/>
        <c:lblAlgn val="ctr"/>
        <c:lblOffset val="100"/>
        <c:noMultiLvlLbl val="0"/>
      </c:catAx>
      <c:valAx>
        <c:axId val="-40975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solidFill>
        <a:srgbClr val="FFFFFF">
          <a:lumMod val="85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True-Defect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1194679123555"/>
          <c:y val="0.24893385807823346"/>
          <c:w val="0.85933831695619722"/>
          <c:h val="0.5426535209538121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'2.5-Geely CX11 EU ST'!$C$43</c:f>
              <c:strCache>
                <c:ptCount val="1"/>
                <c:pt idx="0">
                  <c:v>Actual (Acc.)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'2.5-Geely CX11 EU ST'!$D$3:$O$3</c15:sqref>
                  </c15:fullRef>
                </c:ext>
              </c:extLst>
              <c:f>'2.5-Geely CX11 EU ST'!$J$3:$O$3</c:f>
              <c:strCache>
                <c:ptCount val="4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'2.5-Geely CX11 EU ST'!$D$43:$P$43</c15:sqref>
                  </c15:fullRef>
                </c:ext>
              </c:extLst>
              <c:f>'2.5-Geely CX11 EU ST'!$J$43:$P$43</c:f>
              <c:numCache>
                <c:formatCode>0%</c:formatCode>
                <c:ptCount val="5"/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7F7-44D2-A4FA-098C015DA0D8}"/>
            </c:ext>
          </c:extLst>
        </c:ser>
        <c:ser>
          <c:idx val="3"/>
          <c:order val="3"/>
          <c:tx>
            <c:strRef>
              <c:f>'2.5-Geely CX11 EU ST'!$C$44</c:f>
              <c:strCache>
                <c:ptCount val="1"/>
                <c:pt idx="0">
                  <c:v>Target (Acc.)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'2.5-Geely CX11 EU ST'!$D$3:$O$3</c15:sqref>
                  </c15:fullRef>
                </c:ext>
              </c:extLst>
              <c:f>'2.5-Geely CX11 EU ST'!$J$3:$O$3</c:f>
              <c:strCache>
                <c:ptCount val="4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'2.5-Geely CX11 EU ST'!$D$44:$P$44</c15:sqref>
                  </c15:fullRef>
                </c:ext>
              </c:extLst>
              <c:f>'2.5-Geely CX11 EU ST'!$J$44:$P$44</c:f>
              <c:numCache>
                <c:formatCode>0%</c:formatCode>
                <c:ptCount val="5"/>
                <c:pt idx="4">
                  <c:v>0.95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F7-44D2-A4FA-098C015DA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09757776"/>
        <c:axId val="-409749072"/>
      </c:barChart>
      <c:lineChart>
        <c:grouping val="standard"/>
        <c:varyColors val="0"/>
        <c:ser>
          <c:idx val="0"/>
          <c:order val="0"/>
          <c:tx>
            <c:strRef>
              <c:f>'2.5-Geely CX11 EU ST'!$C$41</c:f>
              <c:strCache>
                <c:ptCount val="1"/>
                <c:pt idx="0">
                  <c:v>Actual (Monthly)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'2.5-Geely CX11 EU ST'!$D$3:$O$3</c15:sqref>
                  </c15:fullRef>
                </c:ext>
              </c:extLst>
              <c:f>'2.5-Geely CX11 EU ST'!$J$3:$O$3</c:f>
              <c:strCache>
                <c:ptCount val="4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'2.5-Geely CX11 EU ST'!$D$41:$P$41</c15:sqref>
                  </c15:fullRef>
                </c:ext>
              </c:extLst>
              <c:f>'2.5-Geely CX11 EU ST'!$J$41:$P$41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7F7-44D2-A4FA-098C015DA0D8}"/>
            </c:ext>
          </c:extLst>
        </c:ser>
        <c:ser>
          <c:idx val="1"/>
          <c:order val="1"/>
          <c:tx>
            <c:strRef>
              <c:f>'2.5-Geely CX11 EU ST'!$C$42</c:f>
              <c:strCache>
                <c:ptCount val="1"/>
                <c:pt idx="0">
                  <c:v>Target (Monthly)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'2.5-Geely CX11 EU ST'!$D$3:$O$3</c15:sqref>
                  </c15:fullRef>
                </c:ext>
              </c:extLst>
              <c:f>'2.5-Geely CX11 EU ST'!$J$3:$O$3</c:f>
              <c:strCache>
                <c:ptCount val="4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'2.5-Geely CX11 EU ST'!$D$42:$P$42</c15:sqref>
                  </c15:fullRef>
                </c:ext>
              </c:extLst>
              <c:f>'2.5-Geely CX11 EU ST'!$J$42:$P$42</c:f>
              <c:numCache>
                <c:formatCode>0%</c:formatCode>
                <c:ptCount val="5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7F7-44D2-A4FA-098C015DA0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09757776"/>
        <c:axId val="-409749072"/>
      </c:lineChart>
      <c:catAx>
        <c:axId val="-4097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49072"/>
        <c:crosses val="autoZero"/>
        <c:auto val="1"/>
        <c:lblAlgn val="ctr"/>
        <c:lblOffset val="100"/>
        <c:noMultiLvlLbl val="0"/>
      </c:catAx>
      <c:valAx>
        <c:axId val="-4097490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09757776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07275341278394"/>
          <c:w val="1"/>
          <c:h val="0.18951062484104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808080">
          <a:lumMod val="20000"/>
          <a:lumOff val="8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742227474245657"/>
          <c:y val="0.10974607184596678"/>
          <c:w val="0.59068468252971629"/>
          <c:h val="0.74705812448106657"/>
        </c:manualLayout>
      </c:layout>
      <c:doughnutChart>
        <c:varyColors val="1"/>
        <c:ser>
          <c:idx val="0"/>
          <c:order val="0"/>
          <c:tx>
            <c:strRef>
              <c:f>'Pie _ slide 1'!$B$1</c:f>
              <c:strCache>
                <c:ptCount val="1"/>
                <c:pt idx="0">
                  <c:v>Sep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991-4B73-B110-61DC1643F8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991-4B73-B110-61DC1643F8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991-4B73-B110-61DC1643F8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991-4B73-B110-61DC1643F8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991-4B73-B110-61DC1643F840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991-4B73-B110-61DC1643F8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4.3712359064835508E-3"/>
                  <c:y val="-5.054033456768259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35F8888-324A-4B55-A421-47DAF414B9C5}" type="CATEGORYNAME"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[CATEGORY NAME]</a:t>
                    </a:fld>
                    <a:r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, </a:t>
                    </a:r>
                    <a:fld id="{F5167065-819E-46A4-BB9E-A98581B766D9}" type="VALUE">
                      <a:rPr lang="en-US" sz="1000">
                        <a:latin typeface="Arial Narrow" panose="020B0606020202030204" pitchFamily="34" charset="0"/>
                      </a:rPr>
                      <a: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 sz="1000" b="0" i="0" u="none" strike="noStrike" kern="1200" baseline="0">
                      <a:solidFill>
                        <a:sysClr val="window" lastClr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1872043020375063"/>
                      <c:h val="6.690418438432103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4.3471945822522978E-2"/>
                  <c:y val="4.316707093097526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991-4B73-B110-61DC1643F84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112079724266489E-3"/>
                  <c:y val="-2.429048131662162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900" b="0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000">
                        <a:latin typeface="Arial Narrow" panose="020B0606020202030204" pitchFamily="34" charset="0"/>
                      </a:rPr>
                      <a:t>Investigate RQ&amp; Practice TCs</a:t>
                    </a:r>
                    <a:r>
                      <a:rPr lang="en-US"/>
                      <a:t>, </a:t>
                    </a:r>
                    <a:fld id="{4F517A09-3EF2-4711-9368-67DB6DDC2E7B}" type="PERCENTAGE">
                      <a:rPr lang="en-US"/>
                      <a:pPr algn="ctr"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991-4B73-B110-61DC1643F84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991-4B73-B110-61DC1643F84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2141030503742327E-2"/>
                  <c:y val="1.52153279515439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76B63F57-58DA-469A-A658-2CE484EF80A0}" type="PERCENTAG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991-4B73-B110-61DC1643F84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delete val="1"/>
              <c:extLst xmlns:c16r2="http://schemas.microsoft.com/office/drawing/2015/06/chart" xmlns:c15="http://schemas.microsoft.com/office/drawing/2012/chart">
                <c:ext xmlns:c16="http://schemas.microsoft.com/office/drawing/2014/chart" uri="{C3380CC4-5D6E-409C-BE32-E72D297353CC}">
                  <c16:uniqueId val="{0000000B-B991-4B73-B110-61DC1643F84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9292162838067142E-2"/>
                  <c:y val="-4.69994567801989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991-4B73-B110-61DC1643F84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0662976085335859E-2"/>
                  <c:y val="-2.14422585208901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0F969FEE-1110-4098-B17F-7B08E69EDCC3}" type="PERCENTAG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991-4B73-B110-61DC1643F84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>
                <c:manualLayout>
                  <c:x val="-7.0583744691806397E-3"/>
                  <c:y val="-3.625245991017974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B991-4B73-B110-61DC1643F84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'Pie _ slide 1'!$A$2:$A$11</c15:sqref>
                  </c15:fullRef>
                </c:ext>
              </c:extLst>
              <c:f>('Pie _ slide 1'!$A$2:$A$7,'Pie _ slide 1'!$A$9:$A$11)</c:f>
              <c:strCache>
                <c:ptCount val="9"/>
                <c:pt idx="0">
                  <c:v>Execute Test</c:v>
                </c:pt>
                <c:pt idx="1">
                  <c:v>Test Environment</c:v>
                </c:pt>
                <c:pt idx="2">
                  <c:v>Investigate RQ&amp; Practice TCs</c:v>
                </c:pt>
                <c:pt idx="3">
                  <c:v>Exploratory Testing</c:v>
                </c:pt>
                <c:pt idx="4">
                  <c:v>Defect Management</c:v>
                </c:pt>
                <c:pt idx="5">
                  <c:v>Verify OEM/internal defects</c:v>
                </c:pt>
                <c:pt idx="6">
                  <c:v>Test management </c:v>
                </c:pt>
                <c:pt idx="7">
                  <c:v>Seminar</c:v>
                </c:pt>
                <c:pt idx="8">
                  <c:v>Day off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'Pie _ slide 1'!$B$2:$B$11</c15:sqref>
                  </c15:fullRef>
                </c:ext>
              </c:extLst>
              <c:f>('Pie _ slide 1'!$B$2:$B$7,'Pie _ slide 1'!$B$9:$B$11)</c:f>
              <c:numCache>
                <c:formatCode>0%</c:formatCode>
                <c:ptCount val="9"/>
                <c:pt idx="0">
                  <c:v>0.21</c:v>
                </c:pt>
                <c:pt idx="1">
                  <c:v>0.02</c:v>
                </c:pt>
                <c:pt idx="2">
                  <c:v>0.4</c:v>
                </c:pt>
                <c:pt idx="3">
                  <c:v>0.01</c:v>
                </c:pt>
                <c:pt idx="4">
                  <c:v>0.08</c:v>
                </c:pt>
                <c:pt idx="5">
                  <c:v>0</c:v>
                </c:pt>
                <c:pt idx="6">
                  <c:v>0.06</c:v>
                </c:pt>
                <c:pt idx="7">
                  <c:v>0.1</c:v>
                </c:pt>
                <c:pt idx="8">
                  <c:v>0.12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B991-4B73-B110-61DC1643F840}"/>
            </c:ext>
            <c:ext xmlns:c15="http://schemas.microsoft.com/office/drawing/2012/chart" uri="{02D57815-91ED-43cb-92C2-25804820EDAC}">
              <c15:categoryFilterExceptions/>
            </c:ext>
          </c:extLst>
        </c:ser>
        <c:ser>
          <c:idx val="1"/>
          <c:order val="1"/>
          <c:tx>
            <c:strRef>
              <c:f>'Pie _ slide 1'!$C$1</c:f>
              <c:strCache>
                <c:ptCount val="1"/>
                <c:pt idx="0">
                  <c:v>Oct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B991-4B73-B110-61DC1643F8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B991-4B73-B110-61DC1643F8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B991-4B73-B110-61DC1643F8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B991-4B73-B110-61DC1643F8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B991-4B73-B110-61DC1643F840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B991-4B73-B110-61DC1643F8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1.516178073073227E-2"/>
                  <c:y val="-1.54510216710873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4331931137236839"/>
                      <c:h val="8.0155288829679733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9670174371018909E-2"/>
                  <c:y val="-2.5270664737872036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B991-4B73-B110-61DC1643F84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1855749301132141E-2"/>
                  <c:y val="5.0541329475743144E-3"/>
                </c:manualLayout>
              </c:layout>
              <c:tx>
                <c:rich>
                  <a:bodyPr/>
                  <a:lstStyle/>
                  <a:p>
                    <a:fld id="{AB3F1E6C-B289-48CC-9127-6A8457EE4443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B991-4B73-B110-61DC1643F84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8.0136821690082597E-17"/>
                  <c:y val="-5.0541329475743144E-3"/>
                </c:manualLayout>
              </c:layout>
              <c:showLegendKey val="0"/>
              <c:showVal val="1"/>
              <c:showCatName val="1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B991-4B73-B110-61DC1643F84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1334040518838282E-3"/>
                  <c:y val="-1.3951396751426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defRPr>
                    </a:pPr>
                    <a:r>
                      <a:rPr lang="en-US"/>
                      <a:t>Oct, Defect Management, </a:t>
                    </a:r>
                    <a:fld id="{FC4D54C2-1DC0-4590-99C4-1F9693B66D4E}" type="VALUE">
                      <a:rPr lang="en-US"/>
                      <a:pPr>
                        <a:defRPr sz="100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6418038875010582"/>
                      <c:h val="8.326684031128685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2.9334889967488282E-3"/>
                  <c:y val="5.639934813623873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defRPr>
                    </a:pPr>
                    <a:fld id="{DBA2682D-AE05-48DA-9DD7-3DC846635D4F}" type="SERIESNAME"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</a:rPr>
                      <a:pPr>
                        <a:defRPr sz="100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defRPr>
                      </a:pPr>
                      <a:t>[SERIES NAME]</a:t>
                    </a:fld>
                    <a:r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</a:rPr>
                      <a:t>, </a:t>
                    </a:r>
                    <a:fld id="{1F5F9485-DAEA-4437-BC0C-23028F447DA8}" type="CATEGORYNAME"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</a:rPr>
                      <a:pPr>
                        <a:defRPr sz="100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defRPr>
                      </a:pPr>
                      <a:t>[CATEGORY NAME]</a:t>
                    </a:fld>
                    <a:r>
                      <a:rPr lang="en-US" sz="1000" b="0" i="0" u="none" strike="noStrike" kern="1200" baseline="0">
                        <a:solidFill>
                          <a:sysClr val="window" lastClr="FFFFFF"/>
                        </a:solidFill>
                        <a:latin typeface="Arial Narrow" panose="020B0606020202030204" pitchFamily="34" charset="0"/>
                      </a:rPr>
                      <a:t>, </a:t>
                    </a:r>
                    <a:fld id="{C5E1630E-5573-4C63-A98D-F3EA718A709E}" type="VALUE">
                      <a:rPr lang="en-US" sz="1000"/>
                      <a:pPr>
                        <a:defRPr sz="100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defRPr>
                      </a:pPr>
                      <a:t>[VALUE]</a:t>
                    </a:fld>
                    <a:endParaRPr lang="en-US" sz="1000" b="0" i="0" u="none" strike="noStrike" kern="1200" baseline="0">
                      <a:solidFill>
                        <a:sysClr val="window" lastClr="FFFFFF"/>
                      </a:solidFill>
                      <a:latin typeface="Arial Narrow" panose="020B060602020203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5613007302917933"/>
                      <c:h val="0.1248329051912312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6"/>
              <c:layout>
                <c:manualLayout>
                  <c:x val="-1.4088869951063773E-2"/>
                  <c:y val="-1.0108066913536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defRPr>
                    </a:pPr>
                    <a:r>
                      <a:rPr lang="en-US">
                        <a:latin typeface="Arial Narrow" panose="020B0606020202030204" pitchFamily="34" charset="0"/>
                      </a:rPr>
                      <a:t>Test management, </a:t>
                    </a:r>
                    <a:fld id="{44FEB197-0E72-4C3A-8A26-4382860CF300}" type="VALUE">
                      <a:rPr lang="en-US">
                        <a:latin typeface="Arial Narrow" panose="020B0606020202030204" pitchFamily="34" charset="0"/>
                      </a:rPr>
                      <a:pPr>
                        <a:defRPr sz="100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defRPr>
                      </a:pPr>
                      <a:t>[VALUE]</a:t>
                    </a:fld>
                    <a:endParaRPr lang="en-US">
                      <a:latin typeface="Arial Narrow" panose="020B060602020203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3875922674014787"/>
                      <c:h val="0.1118774114084117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7"/>
              <c:layout>
                <c:manualLayout>
                  <c:x val="-3.718058768905263E-3"/>
                  <c:y val="5.3665340785853351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2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2919518526447521"/>
                      <c:h val="9.0995883070445455E-2"/>
                    </c:manualLayout>
                  </c15:layout>
                </c:ext>
              </c:extLst>
            </c:dLbl>
            <c:dLbl>
              <c:idx val="8"/>
              <c:layout>
                <c:manualLayout>
                  <c:x val="-1.1129222892159259E-3"/>
                  <c:y val="-2.525275639278197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4-B991-4B73-B110-61DC1643F840}"/>
                </c:ext>
                <c:ext xmlns:c15="http://schemas.microsoft.com/office/drawing/2012/chart" uri="{CE6537A1-D6FC-4f65-9D91-7224C49458BB}">
                  <c15:layout>
                    <c:manualLayout>
                      <c:w val="0.11156723275925565"/>
                      <c:h val="0.1288093537276220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'Pie _ slide 1'!$A$2:$A$11</c15:sqref>
                  </c15:fullRef>
                </c:ext>
              </c:extLst>
              <c:f>('Pie _ slide 1'!$A$2:$A$7,'Pie _ slide 1'!$A$9:$A$11)</c:f>
              <c:strCache>
                <c:ptCount val="9"/>
                <c:pt idx="0">
                  <c:v>Execute Test</c:v>
                </c:pt>
                <c:pt idx="1">
                  <c:v>Test Environment</c:v>
                </c:pt>
                <c:pt idx="2">
                  <c:v>Investigate RQ&amp; Practice TCs</c:v>
                </c:pt>
                <c:pt idx="3">
                  <c:v>Exploratory Testing</c:v>
                </c:pt>
                <c:pt idx="4">
                  <c:v>Defect Management</c:v>
                </c:pt>
                <c:pt idx="5">
                  <c:v>Verify OEM/internal defects</c:v>
                </c:pt>
                <c:pt idx="6">
                  <c:v>Test management </c:v>
                </c:pt>
                <c:pt idx="7">
                  <c:v>Seminar</c:v>
                </c:pt>
                <c:pt idx="8">
                  <c:v>Day off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'Pie _ slide 1'!$C$2:$C$11</c15:sqref>
                  </c15:fullRef>
                </c:ext>
              </c:extLst>
              <c:f>('Pie _ slide 1'!$C$2:$C$7,'Pie _ slide 1'!$C$9:$C$11)</c:f>
              <c:numCache>
                <c:formatCode>0%</c:formatCode>
                <c:ptCount val="9"/>
                <c:pt idx="0">
                  <c:v>0.22</c:v>
                </c:pt>
                <c:pt idx="1">
                  <c:v>0.03</c:v>
                </c:pt>
                <c:pt idx="2">
                  <c:v>0.02</c:v>
                </c:pt>
                <c:pt idx="3">
                  <c:v>0.21</c:v>
                </c:pt>
                <c:pt idx="4">
                  <c:v>0.19</c:v>
                </c:pt>
                <c:pt idx="5">
                  <c:v>0.14000000000000001</c:v>
                </c:pt>
                <c:pt idx="6">
                  <c:v>0.04</c:v>
                </c:pt>
                <c:pt idx="7">
                  <c:v>0.06</c:v>
                </c:pt>
                <c:pt idx="8">
                  <c:v>0.09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5-B991-4B73-B110-61DC1643F840}"/>
            </c:ext>
            <c:ext xmlns:c15="http://schemas.microsoft.com/office/drawing/2012/chart" uri="{02D57815-91ED-43cb-92C2-25804820EDAC}">
              <c15:categoryFilterExceptions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064463790702397E-3"/>
          <c:y val="0.84957637355943261"/>
          <c:w val="0.98989834151002232"/>
          <c:h val="0.1470499496813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7:54:37.876" idx="2">
    <p:pos x="10" y="10"/>
    <p:text>Oct productivity: 
Switch feature cross members to have more experiences for doing Exploratory Tests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7:54:33.46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FAB25-EE26-4A1B-BF52-016F813B81E5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640B-AE6F-468D-B73E-55D333B3D3B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614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7E83-D8A3-4D80-B8C0-06A974ABD075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784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C663-4F38-45F8-BC65-D45E8ECFDC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0735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8293-C156-4B03-869A-A659D4A3C9D0}" type="slidenum">
              <a:rPr lang="ko-KR" altLang="en-US" smtClean="0">
                <a:solidFill>
                  <a:prstClr val="black"/>
                </a:solidFill>
              </a:rPr>
              <a:pPr/>
              <a:t>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Test environment is more stable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Pass rate has increased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Tester run the same TCs with Aug, the same TCs for </a:t>
            </a:r>
            <a:r>
              <a:rPr lang="en-US" sz="12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CX11 EU and CX11 20A -&gt; G</a:t>
            </a:r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ot used to those TCs.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8293-C156-4B03-869A-A659D4A3C9D0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3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8293-C156-4B03-869A-A659D4A3C9D0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Pass</a:t>
            </a:r>
            <a:r>
              <a:rPr lang="en-US" altLang="ko-KR" baseline="0" dirty="0"/>
              <a:t> rate: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CX11 EU: has increased from 90% (July) to 94% (Aug)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CX11 20A: has increased from 98% (July) to 100% (Aug)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8293-C156-4B03-869A-A659D4A3C9D0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0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7"/>
          <p:cNvSpPr>
            <a:spLocks noChangeShapeType="1"/>
          </p:cNvSpPr>
          <p:nvPr userDrawn="1"/>
        </p:nvSpPr>
        <p:spPr bwMode="auto">
          <a:xfrm>
            <a:off x="22984" y="563563"/>
            <a:ext cx="986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ea typeface="굴림" pitchFamily="50" charset="-127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6206" y="6400378"/>
            <a:ext cx="9792000" cy="0"/>
          </a:xfrm>
          <a:prstGeom prst="line">
            <a:avLst/>
          </a:prstGeom>
          <a:ln w="127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452206" y="6391262"/>
            <a:ext cx="9000000" cy="0"/>
          </a:xfrm>
          <a:prstGeom prst="line">
            <a:avLst/>
          </a:prstGeom>
          <a:ln w="127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902206" y="6382754"/>
            <a:ext cx="8100000" cy="0"/>
          </a:xfrm>
          <a:prstGeom prst="line">
            <a:avLst/>
          </a:prstGeom>
          <a:ln w="1270">
            <a:solidFill>
              <a:srgbClr val="9F9F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532206" y="6376404"/>
            <a:ext cx="6840000" cy="0"/>
          </a:xfrm>
          <a:prstGeom prst="line">
            <a:avLst/>
          </a:prstGeom>
          <a:ln w="127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252206" y="6370054"/>
            <a:ext cx="5400000" cy="0"/>
          </a:xfrm>
          <a:prstGeom prst="line">
            <a:avLst/>
          </a:prstGeom>
          <a:ln w="127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8070" y="6495180"/>
            <a:ext cx="1892573" cy="28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334" y="6495180"/>
            <a:ext cx="1473868" cy="314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7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0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0"/>
          <p:cNvSpPr txBox="1">
            <a:spLocks noChangeArrowheads="1"/>
          </p:cNvSpPr>
          <p:nvPr userDrawn="1"/>
        </p:nvSpPr>
        <p:spPr bwMode="auto">
          <a:xfrm>
            <a:off x="4555709" y="6464081"/>
            <a:ext cx="789052" cy="2957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25000"/>
              <a:buFont typeface="Arial" pitchFamily="34" charset="0"/>
              <a:buNone/>
              <a:defRPr/>
            </a:pPr>
            <a:fld id="{6C369203-F9CA-4376-8797-8658C0F0BD68}" type="slidenum">
              <a:rPr lang="en-US" altLang="ko-KR" sz="1050" smtClean="0">
                <a:solidFill>
                  <a:srgbClr val="000000"/>
                </a:solidFill>
                <a:latin typeface="Calibri" pitchFamily="34" charset="0"/>
                <a:ea typeface="돋움" pitchFamily="50" charset="-127"/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25000"/>
                <a:buFont typeface="Arial" pitchFamily="34" charset="0"/>
                <a:buNone/>
                <a:defRPr/>
              </a:pPr>
              <a:t>‹#›</a:t>
            </a:fld>
            <a:endParaRPr lang="en-US" altLang="ko-KR" sz="1050" dirty="0">
              <a:solidFill>
                <a:srgbClr val="000000"/>
              </a:solidFill>
              <a:latin typeface="Calibri" pitchFamily="34" charset="0"/>
              <a:ea typeface="돋움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47928" y="0"/>
            <a:ext cx="9756485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781800"/>
            <a:ext cx="9904413" cy="7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8620" y="0"/>
            <a:ext cx="15655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 flipV="1">
            <a:off x="147928" y="-3"/>
            <a:ext cx="2366270" cy="762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8" y="98205"/>
            <a:ext cx="4728091" cy="40770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5023" y="23305"/>
            <a:ext cx="3809390" cy="4572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Section Name</a:t>
            </a:r>
            <a:endParaRPr lang="ko-KR" alt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59127" y="576898"/>
            <a:ext cx="9182216" cy="33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2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6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542925"/>
            <a:ext cx="990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168"/>
          <p:cNvSpPr txBox="1">
            <a:spLocks noChangeArrowheads="1"/>
          </p:cNvSpPr>
          <p:nvPr userDrawn="1"/>
        </p:nvSpPr>
        <p:spPr bwMode="auto">
          <a:xfrm>
            <a:off x="7148098" y="168908"/>
            <a:ext cx="2718952" cy="29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6" tIns="42198" rIns="84396" bIns="42198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2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877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6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4" descr="VWAG_PPT_Logo_Fol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6" y="6427373"/>
            <a:ext cx="1223804" cy="2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0680" y="6427373"/>
            <a:ext cx="544431" cy="24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5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4" descr="VWAG_PPT_Logo_Fol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6" y="6427373"/>
            <a:ext cx="1223804" cy="2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00680" y="6427373"/>
            <a:ext cx="544431" cy="24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043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</p:sldLayoutIdLst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slide" Target="slide5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8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8" y="98738"/>
            <a:ext cx="7468574" cy="407636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GEELY CX11 EU ST – Organization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220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69611"/>
              </p:ext>
            </p:extLst>
          </p:nvPr>
        </p:nvGraphicFramePr>
        <p:xfrm>
          <a:off x="269257" y="4653136"/>
          <a:ext cx="3386805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008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rgbClr val="C4045C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</a:rPr>
                        <a:t>R&amp;R of Vietnam validation team for </a:t>
                      </a:r>
                      <a:r>
                        <a:rPr lang="en-US" altLang="ko-KR" sz="1000" dirty="0" err="1">
                          <a:solidFill>
                            <a:srgbClr val="C4045C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</a:rPr>
                        <a:t>Geely</a:t>
                      </a:r>
                      <a:r>
                        <a:rPr lang="en-US" altLang="ko-KR" sz="1000" dirty="0">
                          <a:solidFill>
                            <a:srgbClr val="C4045C"/>
                          </a:solidFill>
                          <a:latin typeface="Arial Narrow" panose="020B0606020202030204" pitchFamily="34" charset="0"/>
                          <a:ea typeface="LG스마트체 SemiBold" panose="020B0600000101010101" pitchFamily="50" charset="-127"/>
                        </a:rPr>
                        <a:t> CX11 EU ST project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Develop TC for CX11 base on new changes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Verify OEM defects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test (Full validation)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Exploratory Testing</a:t>
                      </a:r>
                    </a:p>
                  </a:txBody>
                  <a:tcPr>
                    <a:lnL w="57150" cap="flat" cmpd="sng" algn="ctr">
                      <a:solidFill>
                        <a:srgbClr val="C404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7" name="Rectangle 90"/>
          <p:cNvSpPr>
            <a:spLocks noChangeArrowheads="1"/>
          </p:cNvSpPr>
          <p:nvPr/>
        </p:nvSpPr>
        <p:spPr bwMode="auto">
          <a:xfrm>
            <a:off x="8462235" y="4287455"/>
            <a:ext cx="243578" cy="101176"/>
          </a:xfrm>
          <a:prstGeom prst="rect">
            <a:avLst/>
          </a:prstGeom>
          <a:solidFill>
            <a:srgbClr val="BBE0E3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defRPr/>
            </a:pPr>
            <a:endParaRPr lang="en-US" altLang="ko-KR" sz="920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8" name="Rectangle 90"/>
          <p:cNvSpPr>
            <a:spLocks noChangeArrowheads="1"/>
          </p:cNvSpPr>
          <p:nvPr/>
        </p:nvSpPr>
        <p:spPr bwMode="auto">
          <a:xfrm>
            <a:off x="7598240" y="4299795"/>
            <a:ext cx="243578" cy="101176"/>
          </a:xfrm>
          <a:prstGeom prst="rect">
            <a:avLst/>
          </a:prstGeom>
          <a:solidFill>
            <a:srgbClr val="92D050"/>
          </a:solidFill>
          <a:ln w="63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defRPr/>
            </a:pPr>
            <a:endParaRPr lang="en-US" altLang="ko-KR" sz="920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696622" y="4221088"/>
            <a:ext cx="1021080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920" i="1" dirty="0">
                <a:solidFill>
                  <a:srgbClr val="000000"/>
                </a:solidFill>
                <a:latin typeface="Arial Narrow" panose="020B0606020202030204" pitchFamily="34" charset="0"/>
                <a:ea typeface="굴림"/>
                <a:cs typeface="Arial" panose="020B0604020202020204" pitchFamily="34" charset="0"/>
              </a:rPr>
              <a:t>Function Leader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875158" y="4225083"/>
            <a:ext cx="897223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920" i="1" dirty="0">
                <a:solidFill>
                  <a:srgbClr val="000000"/>
                </a:solidFill>
                <a:latin typeface="Arial Narrow" panose="020B0606020202030204" pitchFamily="34" charset="0"/>
                <a:ea typeface="굴림"/>
                <a:cs typeface="Arial" panose="020B0604020202020204" pitchFamily="34" charset="0"/>
              </a:rPr>
              <a:t>Leaders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3426"/>
              </p:ext>
            </p:extLst>
          </p:nvPr>
        </p:nvGraphicFramePr>
        <p:xfrm>
          <a:off x="3728070" y="4581129"/>
          <a:ext cx="5904654" cy="1683505"/>
        </p:xfrm>
        <a:graphic>
          <a:graphicData uri="http://schemas.openxmlformats.org/drawingml/2006/table">
            <a:tbl>
              <a:tblPr/>
              <a:tblGrid>
                <a:gridCol w="707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5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09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96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8222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1531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FPT Senor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FPT Junior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FPT_Total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3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6628860" y="4238485"/>
            <a:ext cx="875295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920" i="1" dirty="0">
                <a:solidFill>
                  <a:srgbClr val="000000"/>
                </a:solidFill>
                <a:latin typeface="Arial Narrow" panose="020B0606020202030204" pitchFamily="34" charset="0"/>
                <a:ea typeface="굴림"/>
                <a:cs typeface="Arial" panose="020B0604020202020204" pitchFamily="34" charset="0"/>
              </a:rPr>
              <a:t>New members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037520" y="4280279"/>
            <a:ext cx="570972" cy="13791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253"/>
          <p:cNvSpPr/>
          <p:nvPr/>
        </p:nvSpPr>
        <p:spPr>
          <a:xfrm>
            <a:off x="2438295" y="658063"/>
            <a:ext cx="1173505" cy="188368"/>
          </a:xfrm>
          <a:prstGeom prst="rect">
            <a:avLst/>
          </a:prstGeom>
          <a:solidFill>
            <a:srgbClr val="DAEDEF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굴림"/>
                <a:cs typeface="Arial" panose="020B0604020202020204" pitchFamily="34" charset="0"/>
              </a:rPr>
              <a:t>VN Test Team</a:t>
            </a:r>
          </a:p>
        </p:txBody>
      </p:sp>
      <p:grpSp>
        <p:nvGrpSpPr>
          <p:cNvPr id="141" name="Group 294"/>
          <p:cNvGrpSpPr/>
          <p:nvPr/>
        </p:nvGrpSpPr>
        <p:grpSpPr>
          <a:xfrm>
            <a:off x="1038493" y="2342335"/>
            <a:ext cx="1355187" cy="413375"/>
            <a:chOff x="865754" y="3180938"/>
            <a:chExt cx="1104956" cy="364874"/>
          </a:xfrm>
        </p:grpSpPr>
        <p:sp>
          <p:nvSpPr>
            <p:cNvPr id="142" name="Rectangle 89"/>
            <p:cNvSpPr>
              <a:spLocks noChangeArrowheads="1"/>
            </p:cNvSpPr>
            <p:nvPr/>
          </p:nvSpPr>
          <p:spPr bwMode="auto">
            <a:xfrm>
              <a:off x="865755" y="3360225"/>
              <a:ext cx="1104955" cy="185587"/>
            </a:xfrm>
            <a:prstGeom prst="rect">
              <a:avLst/>
            </a:pr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Audio, Entertainment</a:t>
              </a:r>
            </a:p>
          </p:txBody>
        </p:sp>
        <p:sp>
          <p:nvSpPr>
            <p:cNvPr id="143" name="Rectangle 90"/>
            <p:cNvSpPr>
              <a:spLocks noChangeArrowheads="1"/>
            </p:cNvSpPr>
            <p:nvPr/>
          </p:nvSpPr>
          <p:spPr bwMode="auto">
            <a:xfrm>
              <a:off x="865754" y="3180938"/>
              <a:ext cx="1104956" cy="185587"/>
            </a:xfrm>
            <a:prstGeom prst="rect">
              <a:avLst/>
            </a:prstGeom>
            <a:solidFill>
              <a:srgbClr val="BBE0E3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 Nguyen</a:t>
              </a:r>
            </a:p>
          </p:txBody>
        </p:sp>
      </p:grpSp>
      <p:grpSp>
        <p:nvGrpSpPr>
          <p:cNvPr id="144" name="Group 12"/>
          <p:cNvGrpSpPr/>
          <p:nvPr/>
        </p:nvGrpSpPr>
        <p:grpSpPr>
          <a:xfrm>
            <a:off x="1043025" y="3357893"/>
            <a:ext cx="1350655" cy="374549"/>
            <a:chOff x="570867" y="4623231"/>
            <a:chExt cx="1174101" cy="374549"/>
          </a:xfrm>
        </p:grpSpPr>
        <p:grpSp>
          <p:nvGrpSpPr>
            <p:cNvPr id="145" name="Group 394"/>
            <p:cNvGrpSpPr/>
            <p:nvPr/>
          </p:nvGrpSpPr>
          <p:grpSpPr>
            <a:xfrm>
              <a:off x="570867" y="4623231"/>
              <a:ext cx="1174101" cy="374549"/>
              <a:chOff x="850148" y="3180944"/>
              <a:chExt cx="1095365" cy="330604"/>
            </a:xfrm>
          </p:grpSpPr>
          <p:sp>
            <p:nvSpPr>
              <p:cNvPr id="147" name="Rectangle 89"/>
              <p:cNvSpPr>
                <a:spLocks noChangeArrowheads="1"/>
              </p:cNvSpPr>
              <p:nvPr/>
            </p:nvSpPr>
            <p:spPr bwMode="auto">
              <a:xfrm>
                <a:off x="850148" y="3349550"/>
                <a:ext cx="1095365" cy="161998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HMI M&amp;D</a:t>
                </a:r>
              </a:p>
            </p:txBody>
          </p:sp>
          <p:sp>
            <p:nvSpPr>
              <p:cNvPr id="148" name="Rectangle 90"/>
              <p:cNvSpPr>
                <a:spLocks noChangeArrowheads="1"/>
              </p:cNvSpPr>
              <p:nvPr/>
            </p:nvSpPr>
            <p:spPr bwMode="auto">
              <a:xfrm>
                <a:off x="850148" y="3180944"/>
                <a:ext cx="1095365" cy="1713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Kien Vu</a:t>
                </a:r>
              </a:p>
            </p:txBody>
          </p:sp>
        </p:grpSp>
        <p:pic>
          <p:nvPicPr>
            <p:cNvPr id="146" name="Picture 398"/>
            <p:cNvPicPr>
              <a:picLocks noChangeAspect="1"/>
            </p:cNvPicPr>
            <p:nvPr/>
          </p:nvPicPr>
          <p:blipFill rotWithShape="1">
            <a:blip r:embed="rId3"/>
            <a:srcRect r="47353" b="7098"/>
            <a:stretch/>
          </p:blipFill>
          <p:spPr>
            <a:xfrm>
              <a:off x="1459337" y="4661913"/>
              <a:ext cx="269741" cy="149997"/>
            </a:xfrm>
            <a:prstGeom prst="rect">
              <a:avLst/>
            </a:prstGeom>
          </p:spPr>
        </p:pic>
      </p:grpSp>
      <p:grpSp>
        <p:nvGrpSpPr>
          <p:cNvPr id="149" name="Group 3"/>
          <p:cNvGrpSpPr/>
          <p:nvPr/>
        </p:nvGrpSpPr>
        <p:grpSpPr>
          <a:xfrm>
            <a:off x="3041916" y="2879295"/>
            <a:ext cx="1877905" cy="381017"/>
            <a:chOff x="8372121" y="4344127"/>
            <a:chExt cx="1270716" cy="381017"/>
          </a:xfrm>
        </p:grpSpPr>
        <p:grpSp>
          <p:nvGrpSpPr>
            <p:cNvPr id="150" name="Group 2"/>
            <p:cNvGrpSpPr/>
            <p:nvPr/>
          </p:nvGrpSpPr>
          <p:grpSpPr>
            <a:xfrm>
              <a:off x="8372121" y="4344127"/>
              <a:ext cx="1270716" cy="381017"/>
              <a:chOff x="8372121" y="4344134"/>
              <a:chExt cx="1270716" cy="381017"/>
            </a:xfrm>
          </p:grpSpPr>
          <p:grpSp>
            <p:nvGrpSpPr>
              <p:cNvPr id="152" name="Group 424"/>
              <p:cNvGrpSpPr/>
              <p:nvPr/>
            </p:nvGrpSpPr>
            <p:grpSpPr>
              <a:xfrm>
                <a:off x="8613470" y="4344134"/>
                <a:ext cx="1029367" cy="381017"/>
                <a:chOff x="865754" y="3260252"/>
                <a:chExt cx="1104956" cy="340185"/>
              </a:xfrm>
            </p:grpSpPr>
            <p:sp>
              <p:nvSpPr>
                <p:cNvPr id="154" name="Rectangle 89"/>
                <p:cNvSpPr>
                  <a:spLocks noChangeArrowheads="1"/>
                </p:cNvSpPr>
                <p:nvPr/>
              </p:nvSpPr>
              <p:spPr bwMode="auto">
                <a:xfrm>
                  <a:off x="865755" y="3429897"/>
                  <a:ext cx="1104955" cy="170540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HMI M&amp;D</a:t>
                  </a:r>
                </a:p>
              </p:txBody>
            </p:sp>
            <p:sp>
              <p:nvSpPr>
                <p:cNvPr id="155" name="Rectangle 90"/>
                <p:cNvSpPr>
                  <a:spLocks noChangeArrowheads="1"/>
                </p:cNvSpPr>
                <p:nvPr/>
              </p:nvSpPr>
              <p:spPr bwMode="auto">
                <a:xfrm>
                  <a:off x="865754" y="3260252"/>
                  <a:ext cx="1104956" cy="176845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6350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            </a:t>
                  </a:r>
                  <a:r>
                    <a:rPr lang="en-US" altLang="ko-KR" sz="1000" dirty="0" err="1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Lan</a:t>
                  </a:r>
                  <a:r>
                    <a:rPr lang="en-US" altLang="ko-KR" sz="10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000" dirty="0" err="1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Vuong</a:t>
                  </a:r>
                  <a:endPara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53" name="Picture 4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72121" y="4348035"/>
                <a:ext cx="235905" cy="364002"/>
              </a:xfrm>
              <a:prstGeom prst="rect">
                <a:avLst/>
              </a:prstGeom>
            </p:spPr>
          </p:pic>
        </p:grpSp>
        <p:pic>
          <p:nvPicPr>
            <p:cNvPr id="151" name="Picture 459"/>
            <p:cNvPicPr>
              <a:picLocks noChangeAspect="1"/>
            </p:cNvPicPr>
            <p:nvPr/>
          </p:nvPicPr>
          <p:blipFill rotWithShape="1">
            <a:blip r:embed="rId3"/>
            <a:srcRect r="47353" b="7098"/>
            <a:stretch/>
          </p:blipFill>
          <p:spPr>
            <a:xfrm>
              <a:off x="9363828" y="4360899"/>
              <a:ext cx="266547" cy="148221"/>
            </a:xfrm>
            <a:prstGeom prst="rect">
              <a:avLst/>
            </a:prstGeom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14" y="1471229"/>
            <a:ext cx="388838" cy="369529"/>
          </a:xfrm>
          <a:prstGeom prst="rect">
            <a:avLst/>
          </a:prstGeom>
        </p:spPr>
      </p:pic>
      <p:grpSp>
        <p:nvGrpSpPr>
          <p:cNvPr id="158" name="Group 227"/>
          <p:cNvGrpSpPr/>
          <p:nvPr/>
        </p:nvGrpSpPr>
        <p:grpSpPr>
          <a:xfrm>
            <a:off x="1046746" y="2870194"/>
            <a:ext cx="1346934" cy="371707"/>
            <a:chOff x="-59104" y="2012414"/>
            <a:chExt cx="863608" cy="450771"/>
          </a:xfrm>
        </p:grpSpPr>
        <p:sp>
          <p:nvSpPr>
            <p:cNvPr id="159" name="Rectangle 89"/>
            <p:cNvSpPr>
              <a:spLocks noChangeArrowheads="1"/>
            </p:cNvSpPr>
            <p:nvPr/>
          </p:nvSpPr>
          <p:spPr bwMode="auto">
            <a:xfrm>
              <a:off x="-59104" y="2225409"/>
              <a:ext cx="863608" cy="237776"/>
            </a:xfrm>
            <a:prstGeom prst="rect">
              <a:avLst/>
            </a:pr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HMI M&amp;D, Telephony</a:t>
              </a:r>
            </a:p>
          </p:txBody>
        </p:sp>
        <p:sp>
          <p:nvSpPr>
            <p:cNvPr id="160" name="Rectangle 90"/>
            <p:cNvSpPr>
              <a:spLocks noChangeArrowheads="1"/>
            </p:cNvSpPr>
            <p:nvPr/>
          </p:nvSpPr>
          <p:spPr bwMode="auto">
            <a:xfrm>
              <a:off x="-59104" y="2012414"/>
              <a:ext cx="863608" cy="21095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Tuan  Nguyen</a:t>
              </a:r>
            </a:p>
          </p:txBody>
        </p:sp>
      </p:grpSp>
      <p:grpSp>
        <p:nvGrpSpPr>
          <p:cNvPr id="161" name="Group 294"/>
          <p:cNvGrpSpPr/>
          <p:nvPr/>
        </p:nvGrpSpPr>
        <p:grpSpPr>
          <a:xfrm>
            <a:off x="3369363" y="2338768"/>
            <a:ext cx="1550457" cy="413372"/>
            <a:chOff x="865754" y="3180940"/>
            <a:chExt cx="1104956" cy="364872"/>
          </a:xfrm>
        </p:grpSpPr>
        <p:sp>
          <p:nvSpPr>
            <p:cNvPr id="162" name="Rectangle 89"/>
            <p:cNvSpPr>
              <a:spLocks noChangeArrowheads="1"/>
            </p:cNvSpPr>
            <p:nvPr/>
          </p:nvSpPr>
          <p:spPr bwMode="auto">
            <a:xfrm>
              <a:off x="865755" y="3360225"/>
              <a:ext cx="1104955" cy="185587"/>
            </a:xfrm>
            <a:prstGeom prst="rect">
              <a:avLst/>
            </a:prstGeom>
            <a:noFill/>
            <a:ln w="635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HMI M&amp;D, </a:t>
              </a: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Infotainment Platform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63" name="Rectangle 90"/>
            <p:cNvSpPr>
              <a:spLocks noChangeArrowheads="1"/>
            </p:cNvSpPr>
            <p:nvPr/>
          </p:nvSpPr>
          <p:spPr bwMode="auto">
            <a:xfrm>
              <a:off x="865754" y="3180940"/>
              <a:ext cx="1104956" cy="185587"/>
            </a:xfrm>
            <a:prstGeom prst="rect">
              <a:avLst/>
            </a:prstGeom>
            <a:solidFill>
              <a:srgbClr val="BBE0E3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Nam Ta</a:t>
              </a:r>
            </a:p>
          </p:txBody>
        </p:sp>
      </p:grpSp>
      <p:grpSp>
        <p:nvGrpSpPr>
          <p:cNvPr id="164" name="Group 12"/>
          <p:cNvGrpSpPr/>
          <p:nvPr/>
        </p:nvGrpSpPr>
        <p:grpSpPr>
          <a:xfrm>
            <a:off x="3395393" y="3367684"/>
            <a:ext cx="1519260" cy="379109"/>
            <a:chOff x="570867" y="4623230"/>
            <a:chExt cx="1174101" cy="379110"/>
          </a:xfrm>
        </p:grpSpPr>
        <p:grpSp>
          <p:nvGrpSpPr>
            <p:cNvPr id="165" name="Group 394"/>
            <p:cNvGrpSpPr/>
            <p:nvPr/>
          </p:nvGrpSpPr>
          <p:grpSpPr>
            <a:xfrm>
              <a:off x="570867" y="4623230"/>
              <a:ext cx="1174101" cy="379110"/>
              <a:chOff x="850148" y="3180944"/>
              <a:chExt cx="1095365" cy="334630"/>
            </a:xfrm>
          </p:grpSpPr>
          <p:sp>
            <p:nvSpPr>
              <p:cNvPr id="167" name="Rectangle 89"/>
              <p:cNvSpPr>
                <a:spLocks noChangeArrowheads="1"/>
              </p:cNvSpPr>
              <p:nvPr/>
            </p:nvSpPr>
            <p:spPr bwMode="auto">
              <a:xfrm>
                <a:off x="850149" y="3353576"/>
                <a:ext cx="1095364" cy="161998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HMI M&amp;D</a:t>
                </a:r>
              </a:p>
            </p:txBody>
          </p:sp>
          <p:sp>
            <p:nvSpPr>
              <p:cNvPr id="168" name="Rectangle 90"/>
              <p:cNvSpPr>
                <a:spLocks noChangeArrowheads="1"/>
              </p:cNvSpPr>
              <p:nvPr/>
            </p:nvSpPr>
            <p:spPr bwMode="auto">
              <a:xfrm>
                <a:off x="850148" y="3180944"/>
                <a:ext cx="1095365" cy="1713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Xen Le</a:t>
                </a:r>
              </a:p>
            </p:txBody>
          </p:sp>
        </p:grpSp>
        <p:pic>
          <p:nvPicPr>
            <p:cNvPr id="166" name="Picture 398"/>
            <p:cNvPicPr>
              <a:picLocks noChangeAspect="1"/>
            </p:cNvPicPr>
            <p:nvPr/>
          </p:nvPicPr>
          <p:blipFill rotWithShape="1">
            <a:blip r:embed="rId3"/>
            <a:srcRect r="47353" b="7098"/>
            <a:stretch/>
          </p:blipFill>
          <p:spPr>
            <a:xfrm>
              <a:off x="1459337" y="4661913"/>
              <a:ext cx="269741" cy="149997"/>
            </a:xfrm>
            <a:prstGeom prst="rect">
              <a:avLst/>
            </a:prstGeom>
          </p:spPr>
        </p:pic>
      </p:grpSp>
      <p:grpSp>
        <p:nvGrpSpPr>
          <p:cNvPr id="169" name="Group 12"/>
          <p:cNvGrpSpPr/>
          <p:nvPr/>
        </p:nvGrpSpPr>
        <p:grpSpPr>
          <a:xfrm>
            <a:off x="1038493" y="3855902"/>
            <a:ext cx="1355187" cy="376383"/>
            <a:chOff x="570867" y="4613393"/>
            <a:chExt cx="1174101" cy="376383"/>
          </a:xfrm>
        </p:grpSpPr>
        <p:grpSp>
          <p:nvGrpSpPr>
            <p:cNvPr id="170" name="Group 394"/>
            <p:cNvGrpSpPr/>
            <p:nvPr/>
          </p:nvGrpSpPr>
          <p:grpSpPr>
            <a:xfrm>
              <a:off x="570867" y="4613393"/>
              <a:ext cx="1174101" cy="376383"/>
              <a:chOff x="850148" y="3172262"/>
              <a:chExt cx="1095365" cy="332223"/>
            </a:xfrm>
          </p:grpSpPr>
          <p:sp>
            <p:nvSpPr>
              <p:cNvPr id="172" name="Rectangle 89"/>
              <p:cNvSpPr>
                <a:spLocks noChangeArrowheads="1"/>
              </p:cNvSpPr>
              <p:nvPr/>
            </p:nvSpPr>
            <p:spPr bwMode="auto">
              <a:xfrm>
                <a:off x="850148" y="3342487"/>
                <a:ext cx="1095365" cy="161998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HMI M&amp;D</a:t>
                </a:r>
              </a:p>
            </p:txBody>
          </p:sp>
          <p:sp>
            <p:nvSpPr>
              <p:cNvPr id="173" name="Rectangle 90"/>
              <p:cNvSpPr>
                <a:spLocks noChangeArrowheads="1"/>
              </p:cNvSpPr>
              <p:nvPr/>
            </p:nvSpPr>
            <p:spPr bwMode="auto">
              <a:xfrm>
                <a:off x="850148" y="3172262"/>
                <a:ext cx="1095365" cy="17132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Ngoc Nguyen</a:t>
                </a:r>
              </a:p>
            </p:txBody>
          </p:sp>
        </p:grpSp>
        <p:pic>
          <p:nvPicPr>
            <p:cNvPr id="171" name="Picture 398"/>
            <p:cNvPicPr>
              <a:picLocks noChangeAspect="1"/>
            </p:cNvPicPr>
            <p:nvPr/>
          </p:nvPicPr>
          <p:blipFill rotWithShape="1">
            <a:blip r:embed="rId3"/>
            <a:srcRect r="47353" b="7098"/>
            <a:stretch/>
          </p:blipFill>
          <p:spPr>
            <a:xfrm>
              <a:off x="1459337" y="4632831"/>
              <a:ext cx="269741" cy="149997"/>
            </a:xfrm>
            <a:prstGeom prst="rect">
              <a:avLst/>
            </a:prstGeom>
          </p:spPr>
        </p:pic>
      </p:grpSp>
      <p:pic>
        <p:nvPicPr>
          <p:cNvPr id="174" name="Picture 398"/>
          <p:cNvPicPr>
            <a:picLocks noChangeAspect="1"/>
          </p:cNvPicPr>
          <p:nvPr/>
        </p:nvPicPr>
        <p:blipFill rotWithShape="1">
          <a:blip r:embed="rId3"/>
          <a:srcRect r="47353" b="7098"/>
          <a:stretch/>
        </p:blipFill>
        <p:spPr>
          <a:xfrm>
            <a:off x="2116464" y="2349252"/>
            <a:ext cx="277216" cy="149997"/>
          </a:xfrm>
          <a:prstGeom prst="rect">
            <a:avLst/>
          </a:prstGeom>
        </p:spPr>
      </p:pic>
      <p:pic>
        <p:nvPicPr>
          <p:cNvPr id="175" name="Picture 398"/>
          <p:cNvPicPr>
            <a:picLocks noChangeAspect="1"/>
          </p:cNvPicPr>
          <p:nvPr/>
        </p:nvPicPr>
        <p:blipFill rotWithShape="1">
          <a:blip r:embed="rId3"/>
          <a:srcRect r="47353" b="7098"/>
          <a:stretch/>
        </p:blipFill>
        <p:spPr>
          <a:xfrm>
            <a:off x="4463425" y="2360389"/>
            <a:ext cx="277216" cy="149997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916" y="3367682"/>
            <a:ext cx="352042" cy="407371"/>
          </a:xfrm>
          <a:prstGeom prst="rect">
            <a:avLst/>
          </a:prstGeom>
        </p:spPr>
      </p:pic>
      <p:pic>
        <p:nvPicPr>
          <p:cNvPr id="177" name="Picture 17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5" y="3343557"/>
            <a:ext cx="305529" cy="388885"/>
          </a:xfrm>
          <a:prstGeom prst="rect">
            <a:avLst/>
          </a:prstGeom>
        </p:spPr>
      </p:pic>
      <p:pic>
        <p:nvPicPr>
          <p:cNvPr id="178" name="Picture 17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6" y="3851404"/>
            <a:ext cx="300996" cy="386348"/>
          </a:xfrm>
          <a:prstGeom prst="rect">
            <a:avLst/>
          </a:prstGeom>
        </p:spPr>
      </p:pic>
      <p:pic>
        <p:nvPicPr>
          <p:cNvPr id="179" name="Picture 178"/>
          <p:cNvPicPr/>
          <p:nvPr/>
        </p:nvPicPr>
        <p:blipFill>
          <a:blip r:embed="rId9"/>
          <a:stretch>
            <a:fillRect/>
          </a:stretch>
        </p:blipFill>
        <p:spPr>
          <a:xfrm>
            <a:off x="737496" y="2321412"/>
            <a:ext cx="300996" cy="43072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048" y="2891463"/>
            <a:ext cx="308977" cy="34746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5008" y="2342335"/>
            <a:ext cx="394355" cy="424988"/>
          </a:xfrm>
          <a:prstGeom prst="rect">
            <a:avLst/>
          </a:prstGeom>
        </p:spPr>
      </p:pic>
      <p:grpSp>
        <p:nvGrpSpPr>
          <p:cNvPr id="182" name="Group 181"/>
          <p:cNvGrpSpPr/>
          <p:nvPr/>
        </p:nvGrpSpPr>
        <p:grpSpPr>
          <a:xfrm>
            <a:off x="6897216" y="1016692"/>
            <a:ext cx="1233446" cy="322011"/>
            <a:chOff x="-59104" y="2012413"/>
            <a:chExt cx="1303011" cy="449290"/>
          </a:xfrm>
        </p:grpSpPr>
        <p:sp>
          <p:nvSpPr>
            <p:cNvPr id="183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Project Owner</a:t>
              </a:r>
            </a:p>
          </p:txBody>
        </p:sp>
        <p:sp>
          <p:nvSpPr>
            <p:cNvPr id="184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Alex Won</a:t>
              </a:r>
              <a:endPara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333545" y="1473761"/>
            <a:ext cx="986781" cy="382895"/>
            <a:chOff x="-59104" y="2012413"/>
            <a:chExt cx="1303011" cy="449290"/>
          </a:xfrm>
        </p:grpSpPr>
        <p:sp>
          <p:nvSpPr>
            <p:cNvPr id="186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Project Manager</a:t>
              </a:r>
              <a:endParaRPr lang="ko-KR" altLang="en-US" sz="1000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7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Jin-</a:t>
              </a:r>
              <a:r>
                <a:rPr lang="en-US" sz="1000" dirty="0" err="1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hyun</a:t>
              </a: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Park</a:t>
              </a:r>
            </a:p>
          </p:txBody>
        </p:sp>
      </p:grpSp>
      <p:sp>
        <p:nvSpPr>
          <p:cNvPr id="188" name="Rectangle 253"/>
          <p:cNvSpPr/>
          <p:nvPr/>
        </p:nvSpPr>
        <p:spPr>
          <a:xfrm>
            <a:off x="6860976" y="656692"/>
            <a:ext cx="1440255" cy="188368"/>
          </a:xfrm>
          <a:prstGeom prst="rect">
            <a:avLst/>
          </a:prstGeom>
          <a:solidFill>
            <a:srgbClr val="DAEDEF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굴림"/>
                <a:cs typeface="Arial" panose="020B0604020202020204" pitchFamily="34" charset="0"/>
              </a:rPr>
              <a:t>HQ Test Team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8301231" y="1435063"/>
            <a:ext cx="986781" cy="411316"/>
            <a:chOff x="-59104" y="2012413"/>
            <a:chExt cx="1303011" cy="449290"/>
          </a:xfrm>
        </p:grpSpPr>
        <p:sp>
          <p:nvSpPr>
            <p:cNvPr id="190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Project Manager</a:t>
              </a:r>
              <a:endParaRPr lang="ko-KR" altLang="en-US" sz="1000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1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Kevin We</a:t>
              </a:r>
            </a:p>
          </p:txBody>
        </p:sp>
      </p:grpSp>
      <p:pic>
        <p:nvPicPr>
          <p:cNvPr id="192" name="그림 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1311" y="1426197"/>
            <a:ext cx="399920" cy="405596"/>
          </a:xfrm>
          <a:prstGeom prst="rect">
            <a:avLst/>
          </a:prstGeom>
        </p:spPr>
      </p:pic>
      <p:pic>
        <p:nvPicPr>
          <p:cNvPr id="193" name="그림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9208" y="1464153"/>
            <a:ext cx="365053" cy="392503"/>
          </a:xfrm>
          <a:prstGeom prst="rect">
            <a:avLst/>
          </a:prstGeom>
        </p:spPr>
      </p:pic>
      <p:cxnSp>
        <p:nvCxnSpPr>
          <p:cNvPr id="194" name="Elbow Connector 193"/>
          <p:cNvCxnSpPr>
            <a:endCxn id="143" idx="0"/>
          </p:cNvCxnSpPr>
          <p:nvPr/>
        </p:nvCxnSpPr>
        <p:spPr>
          <a:xfrm rot="5400000">
            <a:off x="2063861" y="1500577"/>
            <a:ext cx="493985" cy="1189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63" idx="0"/>
          </p:cNvCxnSpPr>
          <p:nvPr/>
        </p:nvCxnSpPr>
        <p:spPr>
          <a:xfrm>
            <a:off x="2905618" y="2095342"/>
            <a:ext cx="1238974" cy="243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252702" y="1016711"/>
            <a:ext cx="1486544" cy="322011"/>
            <a:chOff x="-59104" y="2012413"/>
            <a:chExt cx="1303011" cy="449290"/>
          </a:xfrm>
        </p:grpSpPr>
        <p:sp>
          <p:nvSpPr>
            <p:cNvPr id="197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Part Leader</a:t>
              </a:r>
            </a:p>
          </p:txBody>
        </p:sp>
        <p:sp>
          <p:nvSpPr>
            <p:cNvPr id="198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Truong Dao</a:t>
              </a:r>
              <a:endPara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252701" y="1471229"/>
            <a:ext cx="1486546" cy="373595"/>
            <a:chOff x="-59104" y="2012413"/>
            <a:chExt cx="1303011" cy="449290"/>
          </a:xfrm>
        </p:grpSpPr>
        <p:sp>
          <p:nvSpPr>
            <p:cNvPr id="200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Test Leader</a:t>
              </a:r>
              <a:endParaRPr lang="ko-KR" altLang="en-US" sz="1000" dirty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1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0" hangingPunct="0"/>
              <a:r>
                <a:rPr lang="en-US" sz="1000" dirty="0" err="1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Bich</a:t>
              </a:r>
              <a:r>
                <a:rPr lang="en-US" sz="1000" dirty="0">
                  <a:solidFill>
                    <a:srgbClr val="000000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Do</a:t>
              </a:r>
            </a:p>
          </p:txBody>
        </p:sp>
      </p:grpSp>
      <p:pic>
        <p:nvPicPr>
          <p:cNvPr id="202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22130" y="973988"/>
            <a:ext cx="375086" cy="40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14" y="923305"/>
            <a:ext cx="388837" cy="5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8" y="98738"/>
            <a:ext cx="7468574" cy="407636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GEELY CX11 EU ST –  Project Progress – Test Result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실행 단추: 앞으로 또는 다음 40">
            <a:hlinkClick r:id="rId3" action="ppaction://hlinksldjump" highlightClick="1"/>
          </p:cNvPr>
          <p:cNvSpPr/>
          <p:nvPr/>
        </p:nvSpPr>
        <p:spPr bwMode="auto">
          <a:xfrm>
            <a:off x="4816090" y="3573016"/>
            <a:ext cx="189576" cy="16165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44083" eaLnBrk="1" latinLnBrk="1" hangingPunct="1">
              <a:spcBef>
                <a:spcPct val="50000"/>
              </a:spcBef>
            </a:pPr>
            <a:endParaRPr lang="ko-KR" altLang="en-US" sz="923" b="1" dirty="0">
              <a:solidFill>
                <a:srgbClr val="000000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4214" y="6381328"/>
                <a:ext cx="3828933" cy="206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𝐷𝑒𝑓𝑒𝑐𝑡</m:t>
                    </m:r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85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ko-KR" sz="85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𝐶𝑙𝑜𝑠𝑒𝑑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𝐷𝑒𝑓𝑒𝑐𝑡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𝐸𝑥𝑐𝑒𝑝𝑡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𝑏𝑢𝑔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𝐷𝑢𝑝𝑙𝑖𝑐𝑎𝑡𝑒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𝑅𝑒𝑠𝑜𝑙𝑣𝑒𝑑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𝐷𝑒𝑓𝑒𝑐𝑡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𝐶𝑙𝑜𝑠𝑒𝑑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𝐷𝑒𝑓𝑒𝑐𝑡</m:t>
                        </m:r>
                        <m:r>
                          <a:rPr lang="en-US" altLang="ko-KR" sz="85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850" dirty="0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)*100%</a:t>
                </a:r>
                <a:endParaRPr lang="ko-KR" altLang="en-US" sz="850" dirty="0">
                  <a:solidFill>
                    <a:srgbClr val="00800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14" y="6381328"/>
                <a:ext cx="3828933" cy="206275"/>
              </a:xfrm>
              <a:prstGeom prst="rect">
                <a:avLst/>
              </a:prstGeom>
              <a:blipFill>
                <a:blip r:embed="rId4"/>
                <a:stretch>
                  <a:fillRect l="-955" t="-5882" r="-143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5852353A-821B-438E-8901-AE53AB75FEE4}"/>
              </a:ext>
            </a:extLst>
          </p:cNvPr>
          <p:cNvGraphicFramePr>
            <a:graphicFrameLocks/>
          </p:cNvGraphicFramePr>
          <p:nvPr/>
        </p:nvGraphicFramePr>
        <p:xfrm>
          <a:off x="409740" y="836712"/>
          <a:ext cx="451681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5A2A3653-CD51-4EA0-92E0-9579C3131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600560"/>
              </p:ext>
            </p:extLst>
          </p:nvPr>
        </p:nvGraphicFramePr>
        <p:xfrm>
          <a:off x="402657" y="3683027"/>
          <a:ext cx="4413997" cy="251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0F8E3380-34E1-4D3D-A233-3B18682DB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605912"/>
              </p:ext>
            </p:extLst>
          </p:nvPr>
        </p:nvGraphicFramePr>
        <p:xfrm>
          <a:off x="5384254" y="836713"/>
          <a:ext cx="4248472" cy="241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7907E7B9-85C8-46FB-B9DB-D257D9D7D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91778"/>
              </p:ext>
            </p:extLst>
          </p:nvPr>
        </p:nvGraphicFramePr>
        <p:xfrm>
          <a:off x="5384254" y="3573016"/>
          <a:ext cx="4248472" cy="262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016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8" y="98738"/>
            <a:ext cx="7468574" cy="407636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GEELY CX11 EU ST –  Plan &amp; Request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764704"/>
            <a:ext cx="4664174" cy="330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Arial Narrow" panose="020B0606020202030204" pitchFamily="34" charset="0"/>
              </a:rPr>
              <a:t>Monthly activities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94" y="3740931"/>
            <a:ext cx="4824536" cy="330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Arial Narrow" panose="020B0606020202030204" pitchFamily="34" charset="0"/>
              </a:rPr>
              <a:t>Issue &amp; Request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9101"/>
              </p:ext>
            </p:extLst>
          </p:nvPr>
        </p:nvGraphicFramePr>
        <p:xfrm>
          <a:off x="415702" y="1158025"/>
          <a:ext cx="9145016" cy="2442331"/>
        </p:xfrm>
        <a:graphic>
          <a:graphicData uri="http://schemas.openxmlformats.org/drawingml/2006/table">
            <a:tbl>
              <a:tblPr firstRow="1" firstCol="1" bandRow="1"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92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1000" b="1" baseline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Oct</a:t>
                      </a:r>
                      <a:endParaRPr lang="en-US" sz="1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52" marR="4905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Oct’s </a:t>
                      </a:r>
                      <a:r>
                        <a:rPr lang="vi-VN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actual result</a:t>
                      </a:r>
                      <a:endParaRPr lang="en-US" sz="1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52" marR="4905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Nov’s</a:t>
                      </a:r>
                      <a:r>
                        <a:rPr lang="en-US" sz="10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progress</a:t>
                      </a:r>
                      <a:endParaRPr lang="en-US" sz="1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52" marR="4905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</a:t>
                      </a:r>
                      <a:endParaRPr lang="en-US" sz="1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52" marR="4905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Execute test FV4 for CX11 EU on IP739 (10/06~10/28) ~ 2516 TCs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- Completed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100% (2516/ 2516 TCs) on Oct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15th. Pass rate 95%</a:t>
                      </a: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Sanity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test on IP740.04  (11/11~11/11) ~ 303 TCs</a:t>
                      </a:r>
                    </a:p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- Sanity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test on IP740.05  (11/12~11/13) ~ 303 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TCs</a:t>
                      </a:r>
                    </a:p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- Develop TCs for new changes </a:t>
                      </a:r>
                      <a:endParaRPr lang="en-US" sz="1000" baseline="0" dirty="0" smtClean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Done Sanity test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877"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Investigate OEM defect</a:t>
                      </a: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(10/26 ~ 10/30) ~240 defects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- Completed 100% ( 240/ 240 defects)</a:t>
                      </a: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- 191/ 240 defects need creating TCs to cover defect content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- Verify OEM defects </a:t>
                      </a:r>
                    </a:p>
                    <a:p>
                      <a:pPr marL="0" marR="0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(11/06~11/09) ~ 38 defects</a:t>
                      </a:r>
                    </a:p>
                    <a:p>
                      <a:pPr marL="171450" marR="0" indent="-171450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Closed: 13 </a:t>
                      </a:r>
                    </a:p>
                    <a:p>
                      <a:pPr marL="171450" marR="0" indent="-171450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Reopened: 0 </a:t>
                      </a:r>
                    </a:p>
                    <a:p>
                      <a:pPr marL="171450" marR="0" indent="-171450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NT: 25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25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defects cannot verify due to poor test environment ( Do not have Rig, user profile, TEM, DTC, Navigation) or need to test on a real car.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Exploratory testing </a:t>
                      </a: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(10/16~10/23)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 - 6 defects found.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- Exploratory Testing on IP740.05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 for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CX11 EU</a:t>
                      </a:r>
                    </a:p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11/09~11/10). 11 new defects found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- Exploratory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Testing on </a:t>
                      </a:r>
                      <a:r>
                        <a:rPr lang="en-US" sz="100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IP740.05</a:t>
                      </a:r>
                      <a:r>
                        <a:rPr lang="en-US" sz="1000" baseline="0" dirty="0" smtClean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</a:t>
                      </a:r>
                      <a:endParaRPr lang="en-US" sz="10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(11/23~11/30)</a:t>
                      </a:r>
                    </a:p>
                  </a:txBody>
                  <a:tcPr marL="49052" marR="49052" marT="9144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21766"/>
              </p:ext>
            </p:extLst>
          </p:nvPr>
        </p:nvGraphicFramePr>
        <p:xfrm>
          <a:off x="415702" y="4149080"/>
          <a:ext cx="9145016" cy="1521519"/>
        </p:xfrm>
        <a:graphic>
          <a:graphicData uri="http://schemas.openxmlformats.org/drawingml/2006/table">
            <a:tbl>
              <a:tblPr firstRow="1" firstCol="1" bandRow="1"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0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4705"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No.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Description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Type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Cause / Request / Action Plan / Progress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PIC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407"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Cannot start create TCs base on new changes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Issue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The release note has not been delivered yet due to a delay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from Development team. Mr. Park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 will send when he get it.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Mr.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Jin- Hyun Park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407"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55832" marR="5583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Long term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 validation and R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esource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plan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Request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Please share with us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long term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 validation plan and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resource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plan for this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project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+mn-cs"/>
                        </a:rPr>
                        <a:t>Mr. Won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096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53" y="1700808"/>
            <a:ext cx="6836804" cy="35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8" y="98442"/>
            <a:ext cx="7468574" cy="407636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GEELY CX11 EU ST – Effort Distribution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710" y="764704"/>
            <a:ext cx="20293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Arial Narrow" panose="020B0606020202030204" pitchFamily="34" charset="0"/>
                <a:ea typeface="LG스마트체 SemiBold" panose="020B0600000101010101" pitchFamily="50" charset="-127"/>
              </a:rPr>
              <a:t> </a:t>
            </a:r>
            <a:r>
              <a:rPr lang="en-US" altLang="ko-KR" sz="1300" b="1" dirty="0">
                <a:latin typeface="Arial Narrow" panose="020B0606020202030204" pitchFamily="34" charset="0"/>
                <a:ea typeface="LG스마트체 SemiBold" panose="020B0600000101010101" pitchFamily="50" charset="-127"/>
              </a:rPr>
              <a:t>Total Effort Distribution</a:t>
            </a:r>
            <a:endParaRPr lang="ko-KR" altLang="en-US" sz="1300" b="1" dirty="0">
              <a:latin typeface="Arial Narrow" panose="020B0606020202030204" pitchFamily="34" charset="0"/>
              <a:ea typeface="LG스마트체 SemiBold" panose="020B0600000101010101" pitchFamily="50" charset="-127"/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840638" y="6453336"/>
            <a:ext cx="144016" cy="144016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/>
        </p:nvGraphicFramePr>
        <p:xfrm>
          <a:off x="2046792" y="916205"/>
          <a:ext cx="5810828" cy="502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61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E Font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E Font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686337-1fb0-4d6d-a035-ac86276eb8a8">HQ5F52JHX24C-117-20</_dlc_DocId>
    <_dlc_DocIdUrl xmlns="13686337-1fb0-4d6d-a035-ac86276eb8a8">
      <Url>http://share.lge.com/sites/vc/vssmartqasw1/_layouts/15/DocIdRedir.aspx?ID=HQ5F52JHX24C-117-20</Url>
      <Description>HQ5F52JHX24C-117-20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4EC17B773BD0B43A2DA7FA9C3A99E2D" ma:contentTypeVersion="0" ma:contentTypeDescription="새 문서를 만듭니다." ma:contentTypeScope="" ma:versionID="3e3d3b10bf3aaba31b72968d8dd8eba3">
  <xsd:schema xmlns:xsd="http://www.w3.org/2001/XMLSchema" xmlns:xs="http://www.w3.org/2001/XMLSchema" xmlns:p="http://schemas.microsoft.com/office/2006/metadata/properties" xmlns:ns2="13686337-1fb0-4d6d-a035-ac86276eb8a8" targetNamespace="http://schemas.microsoft.com/office/2006/metadata/properties" ma:root="true" ma:fieldsID="570cda76a508d124eb47617cf713c4a5" ns2:_="">
    <xsd:import namespace="13686337-1fb0-4d6d-a035-ac86276eb8a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86337-1fb0-4d6d-a035-ac86276eb8a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문서 ID 값" ma:description="이 항목에 할당된 문서 ID 값입니다." ma:internalName="_dlc_DocId" ma:readOnly="true">
      <xsd:simpleType>
        <xsd:restriction base="dms:Text"/>
      </xsd:simpleType>
    </xsd:element>
    <xsd:element name="_dlc_DocIdUrl" ma:index="9" nillable="true" ma:displayName="문서 ID" ma:description="이 문서에 대한 영구 링크입니다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영구 ID" ma:description="추가 시 ID를 유지합니다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A995530-21DE-4680-A569-38080B75A5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C4294D-E496-439D-88DA-CC36091C942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13686337-1fb0-4d6d-a035-ac86276eb8a8"/>
  </ds:schemaRefs>
</ds:datastoreItem>
</file>

<file path=customXml/itemProps3.xml><?xml version="1.0" encoding="utf-8"?>
<ds:datastoreItem xmlns:ds="http://schemas.openxmlformats.org/officeDocument/2006/customXml" ds:itemID="{5C385C59-BA6F-49A6-8917-255B65304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686337-1fb0-4d6d-a035-ac86276eb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91982E7-07AA-462F-BDB2-9C59B0D82A2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34948</TotalTime>
  <Words>746</Words>
  <Application>Microsoft Office PowerPoint</Application>
  <PresentationFormat>Custom</PresentationFormat>
  <Paragraphs>286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돋움</vt:lpstr>
      <vt:lpstr>굴림</vt:lpstr>
      <vt:lpstr>LG스마트체 Bold</vt:lpstr>
      <vt:lpstr>LG스마트체 Light</vt:lpstr>
      <vt:lpstr>LG스마트체 Regular</vt:lpstr>
      <vt:lpstr>LG스마트체 SemiBold</vt:lpstr>
      <vt:lpstr>맑은 고딕</vt:lpstr>
      <vt:lpstr>맑은 고딕</vt:lpstr>
      <vt:lpstr>Arial</vt:lpstr>
      <vt:lpstr>Arial Narrow</vt:lpstr>
      <vt:lpstr>Calibri</vt:lpstr>
      <vt:lpstr>Cambria Math</vt:lpstr>
      <vt:lpstr>Wingdings</vt:lpstr>
      <vt:lpstr>디자인 사용자 지정</vt:lpstr>
      <vt:lpstr>1_디자인 사용자 지정</vt:lpstr>
      <vt:lpstr>1_Office 테마</vt:lpstr>
      <vt:lpstr>2_Office 테마</vt:lpstr>
      <vt:lpstr>GEELY CX11 EU ST – Organization</vt:lpstr>
      <vt:lpstr>GEELY CX11 EU ST –  Project Progress – Test Result</vt:lpstr>
      <vt:lpstr>GEELY CX11 EU ST –  Plan &amp; Request</vt:lpstr>
      <vt:lpstr>PowerPoint Presentation</vt:lpstr>
      <vt:lpstr>GEELY CX11 EU ST – Effort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Rex Kim</dc:creator>
  <cp:lastModifiedBy>BICH THI NGOC DO/LGEVH VS VALIDATION TEST 2(bich2.do@lge.com)</cp:lastModifiedBy>
  <cp:revision>2370</cp:revision>
  <cp:lastPrinted>2016-08-29T08:13:15Z</cp:lastPrinted>
  <dcterms:created xsi:type="dcterms:W3CDTF">2010-04-09T02:15:42Z</dcterms:created>
  <dcterms:modified xsi:type="dcterms:W3CDTF">2020-11-16T10:55:51Z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0x01010004EC17B773BD0B43A2DA7FA9C3A99E2D</vt:lpwstr>
  </property>
  <property fmtid="{D5CDD505-2E9C-101B-9397-08002B2CF9AE}" pid="3" name="_dlc_DocIdItemGuid">
    <vt:lpwstr>032bc835-0667-489e-b617-404fa58c96b6</vt:lpwstr>
  </property>
</Properties>
</file>