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5"/>
  </p:notesMasterIdLst>
  <p:handoutMasterIdLst>
    <p:handoutMasterId r:id="rId16"/>
  </p:handoutMasterIdLst>
  <p:sldIdLst>
    <p:sldId id="256" r:id="rId2"/>
    <p:sldId id="454" r:id="rId3"/>
    <p:sldId id="453" r:id="rId4"/>
    <p:sldId id="504" r:id="rId5"/>
    <p:sldId id="506" r:id="rId6"/>
    <p:sldId id="507" r:id="rId7"/>
    <p:sldId id="508" r:id="rId8"/>
    <p:sldId id="510" r:id="rId9"/>
    <p:sldId id="511" r:id="rId10"/>
    <p:sldId id="512" r:id="rId11"/>
    <p:sldId id="513" r:id="rId12"/>
    <p:sldId id="493" r:id="rId13"/>
    <p:sldId id="509" r:id="rId14"/>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0000FF"/>
    <a:srgbClr val="CECEEF"/>
    <a:srgbClr val="33CC33"/>
    <a:srgbClr val="FFFFFF"/>
    <a:srgbClr val="C69200"/>
    <a:srgbClr val="00FA00"/>
    <a:srgbClr val="0432FF"/>
    <a:srgbClr val="FF3399"/>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29"/>
    <p:restoredTop sz="86122" autoAdjust="0"/>
  </p:normalViewPr>
  <p:slideViewPr>
    <p:cSldViewPr>
      <p:cViewPr varScale="1">
        <p:scale>
          <a:sx n="109" d="100"/>
          <a:sy n="109" d="100"/>
        </p:scale>
        <p:origin x="952" y="192"/>
      </p:cViewPr>
      <p:guideLst>
        <p:guide orient="horz" pos="2160"/>
        <p:guide pos="3840"/>
      </p:guideLst>
    </p:cSldViewPr>
  </p:slideViewPr>
  <p:notesTextViewPr>
    <p:cViewPr>
      <p:scale>
        <a:sx n="100" d="100"/>
        <a:sy n="100" d="100"/>
      </p:scale>
      <p:origin x="0" y="0"/>
    </p:cViewPr>
  </p:notesTextViewPr>
  <p:sorterViewPr>
    <p:cViewPr>
      <p:scale>
        <a:sx n="128" d="100"/>
        <a:sy n="128"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ea typeface="宋体" pitchFamily="2" charset="-122"/>
              </a:defRPr>
            </a:lvl1pPr>
          </a:lstStyle>
          <a:p>
            <a:pPr>
              <a:defRPr/>
            </a:pPr>
            <a:fld id="{743C3A01-08C1-40C9-9938-B6AFA226AEEB}" type="datetimeFigureOut">
              <a:rPr lang="zh-CN" altLang="en-US"/>
              <a:pPr>
                <a:defRPr/>
              </a:pPr>
              <a:t>2025/3/31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229D89C-2ECF-49CD-8908-BBE835B14D48}" type="slidenum">
              <a:rPr lang="zh-CN" altLang="en-US"/>
              <a:pPr>
                <a:defRPr/>
              </a:pPr>
              <a:t>‹#›</a:t>
            </a:fld>
            <a:endParaRPr lang="zh-CN" altLang="en-US"/>
          </a:p>
        </p:txBody>
      </p:sp>
    </p:spTree>
    <p:extLst>
      <p:ext uri="{BB962C8B-B14F-4D97-AF65-F5344CB8AC3E}">
        <p14:creationId xmlns:p14="http://schemas.microsoft.com/office/powerpoint/2010/main" val="73337557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Arial" charset="0"/>
              </a:defRPr>
            </a:lvl1pPr>
          </a:lstStyle>
          <a:p>
            <a:pPr>
              <a:defRPr/>
            </a:pPr>
            <a:endParaRPr lang="zh-CN" altLang="en-US"/>
          </a:p>
        </p:txBody>
      </p:sp>
      <p:sp>
        <p:nvSpPr>
          <p:cNvPr id="3584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Arial" charset="0"/>
              </a:defRPr>
            </a:lvl1pPr>
          </a:lstStyle>
          <a:p>
            <a:pPr>
              <a:defRPr/>
            </a:pPr>
            <a:endParaRPr lang="zh-CN" altLang="en-US"/>
          </a:p>
        </p:txBody>
      </p:sp>
      <p:sp>
        <p:nvSpPr>
          <p:cNvPr id="4506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p:spPr>
      </p:sp>
      <p:sp>
        <p:nvSpPr>
          <p:cNvPr id="3584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Arial" charset="0"/>
              </a:defRPr>
            </a:lvl1pPr>
          </a:lstStyle>
          <a:p>
            <a:pPr>
              <a:defRPr/>
            </a:pPr>
            <a:endParaRPr lang="zh-CN" altLang="en-US"/>
          </a:p>
        </p:txBody>
      </p:sp>
      <p:sp>
        <p:nvSpPr>
          <p:cNvPr id="3584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A1740030-1E5B-4BF7-86C3-BCBD7C984715}" type="slidenum">
              <a:rPr lang="en-US" altLang="zh-CN"/>
              <a:pPr>
                <a:defRPr/>
              </a:pPr>
              <a:t>‹#›</a:t>
            </a:fld>
            <a:endParaRPr lang="en-US" altLang="zh-CN"/>
          </a:p>
        </p:txBody>
      </p:sp>
    </p:spTree>
    <p:extLst>
      <p:ext uri="{BB962C8B-B14F-4D97-AF65-F5344CB8AC3E}">
        <p14:creationId xmlns:p14="http://schemas.microsoft.com/office/powerpoint/2010/main" val="718440295"/>
      </p:ext>
    </p:extLst>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kumimoji="1" sz="1200" kern="1200">
        <a:solidFill>
          <a:schemeClr val="tx1"/>
        </a:solidFill>
        <a:latin typeface="Arial" charset="0"/>
        <a:ea typeface="宋体" charset="0"/>
        <a:cs typeface="宋体" charset="0"/>
      </a:defRPr>
    </a:lvl1pPr>
    <a:lvl2pPr marL="457200" algn="l" rtl="0" eaLnBrk="0" fontAlgn="base" hangingPunct="0">
      <a:spcBef>
        <a:spcPct val="30000"/>
      </a:spcBef>
      <a:spcAft>
        <a:spcPct val="0"/>
      </a:spcAft>
      <a:defRPr kumimoji="1" sz="1200" kern="1200">
        <a:solidFill>
          <a:schemeClr val="tx1"/>
        </a:solidFill>
        <a:latin typeface="Arial" charset="0"/>
        <a:ea typeface="宋体" charset="0"/>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charset="0"/>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charset="0"/>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xfrm>
            <a:off x="381000" y="685800"/>
            <a:ext cx="6096000" cy="3429000"/>
          </a:xfrm>
          <a:ln/>
        </p:spPr>
      </p:sp>
      <p:sp>
        <p:nvSpPr>
          <p:cNvPr id="75779" name="Notes Placeholder 2"/>
          <p:cNvSpPr>
            <a:spLocks noGrp="1"/>
          </p:cNvSpPr>
          <p:nvPr>
            <p:ph type="body" idx="1"/>
          </p:nvPr>
        </p:nvSpPr>
        <p:spPr/>
        <p:txBody>
          <a:bodyPr/>
          <a:lstStyle/>
          <a:p>
            <a:pPr marL="0" indent="0">
              <a:buFontTx/>
              <a:buNone/>
              <a:defRPr/>
            </a:pPr>
            <a:endParaRPr kumimoji="0" lang="zh-CN" altLang="en-US" dirty="0">
              <a:cs typeface="+mn-cs"/>
            </a:endParaRPr>
          </a:p>
        </p:txBody>
      </p:sp>
    </p:spTree>
    <p:extLst>
      <p:ext uri="{BB962C8B-B14F-4D97-AF65-F5344CB8AC3E}">
        <p14:creationId xmlns:p14="http://schemas.microsoft.com/office/powerpoint/2010/main" val="1672974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381000" y="685800"/>
            <a:ext cx="6096000" cy="3429000"/>
          </a:xfrm>
          <a:ln/>
        </p:spPr>
      </p:sp>
      <p:sp>
        <p:nvSpPr>
          <p:cNvPr id="47107" name="备注占位符 2"/>
          <p:cNvSpPr>
            <a:spLocks noGrp="1"/>
          </p:cNvSpPr>
          <p:nvPr>
            <p:ph type="body" idx="1"/>
          </p:nvPr>
        </p:nvSpPr>
        <p:spPr>
          <a:noFill/>
          <a:ln/>
        </p:spPr>
        <p:txBody>
          <a:bodyPr/>
          <a:lstStyle/>
          <a:p>
            <a:r>
              <a:rPr lang="en-US" altLang="zh-CN" dirty="0">
                <a:ea typeface="宋体" pitchFamily="2" charset="-122"/>
              </a:rPr>
              <a:t>The adversary is a caller app, and the victim is a </a:t>
            </a:r>
            <a:r>
              <a:rPr lang="en-US" altLang="zh-CN" dirty="0" err="1">
                <a:ea typeface="宋体" pitchFamily="2" charset="-122"/>
              </a:rPr>
              <a:t>callee</a:t>
            </a:r>
            <a:r>
              <a:rPr lang="en-US" altLang="zh-CN" dirty="0">
                <a:ea typeface="宋体" pitchFamily="2" charset="-122"/>
              </a:rPr>
              <a:t> app that contains a component that is exported. The attack component in the caller app sends a crafted IPC (inter-process communication) request to the exported component to maliciously trigger its code execution for a privileged operation, e.g., permission misuse [21] and data manipulation [26].</a:t>
            </a:r>
            <a:endParaRPr lang="zh-CN" altLang="en-US" dirty="0">
              <a:ea typeface="宋体" pitchFamily="2" charset="-122"/>
            </a:endParaRPr>
          </a:p>
        </p:txBody>
      </p:sp>
    </p:spTree>
    <p:extLst>
      <p:ext uri="{BB962C8B-B14F-4D97-AF65-F5344CB8AC3E}">
        <p14:creationId xmlns:p14="http://schemas.microsoft.com/office/powerpoint/2010/main" val="681233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381000" y="685800"/>
            <a:ext cx="6096000" cy="3429000"/>
          </a:xfrm>
          <a:ln/>
        </p:spPr>
      </p:sp>
      <p:sp>
        <p:nvSpPr>
          <p:cNvPr id="48131" name="备注占位符 2"/>
          <p:cNvSpPr>
            <a:spLocks noGrp="1"/>
          </p:cNvSpPr>
          <p:nvPr>
            <p:ph type="body" idx="1"/>
          </p:nvPr>
        </p:nvSpPr>
        <p:spPr>
          <a:noFill/>
          <a:ln/>
        </p:spPr>
        <p:txBody>
          <a:bodyPr/>
          <a:lstStyle/>
          <a:p>
            <a:r>
              <a:rPr lang="en-US" dirty="0"/>
              <a:t>take advantage of the open-sourced nature of Android to make code changes and provide more secure OS design principles, but in the real world, they were not adopted by smartphone vendors. Additionally, end users have no capability to flash the modified firmware in general.</a:t>
            </a:r>
          </a:p>
          <a:p>
            <a:endParaRPr lang="en-US" altLang="zh-CN" dirty="0">
              <a:ea typeface="宋体" pitchFamily="2" charset="-122"/>
            </a:endParaRPr>
          </a:p>
          <a:p>
            <a:r>
              <a:rPr lang="en-US" dirty="0"/>
              <a:t>firmware modification approaches have to monitor all IPC communications in all apps within the system.</a:t>
            </a:r>
            <a:endParaRPr lang="zh-CN" altLang="en-US" dirty="0">
              <a:ea typeface="宋体" pitchFamily="2" charset="-122"/>
            </a:endParaRPr>
          </a:p>
        </p:txBody>
      </p:sp>
    </p:spTree>
    <p:extLst>
      <p:ext uri="{BB962C8B-B14F-4D97-AF65-F5344CB8AC3E}">
        <p14:creationId xmlns:p14="http://schemas.microsoft.com/office/powerpoint/2010/main" val="12484819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provide a new perspective to practically defending against component hijacking. Our solution is a secure component library, shorted as </a:t>
            </a:r>
            <a:r>
              <a:rPr lang="en-US" dirty="0" err="1"/>
              <a:t>SCLib</a:t>
            </a:r>
            <a:r>
              <a:rPr lang="en-US" dirty="0"/>
              <a:t>, which performs in-app mandatory access control on behalf of app components.</a:t>
            </a:r>
          </a:p>
        </p:txBody>
      </p:sp>
    </p:spTree>
    <p:extLst>
      <p:ext uri="{BB962C8B-B14F-4D97-AF65-F5344CB8AC3E}">
        <p14:creationId xmlns:p14="http://schemas.microsoft.com/office/powerpoint/2010/main" val="13492373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first step is to locate the Binder log that “calls from” the </a:t>
            </a:r>
            <a:r>
              <a:rPr lang="en-US" dirty="0" err="1"/>
              <a:t>callee</a:t>
            </a:r>
            <a:r>
              <a:rPr lang="en-US" dirty="0"/>
              <a:t> PID for the first time, i.e., the transaction 177345. Then we trace back to identify the first app process, i.e., PID 7569, which is the caller app we are looking for. Since there is no fixed PID pattern for non-system processes, we further extract the corresponding UID and package name for analysis. More specifically, if the UID is smaller than 10000 or if the package name is a system binary, it must be a system process.</a:t>
            </a:r>
          </a:p>
          <a:p>
            <a:endParaRPr lang="en-US" dirty="0"/>
          </a:p>
          <a:p>
            <a:r>
              <a:rPr lang="en-US" dirty="0"/>
              <a:t>Here the attack app (PID: 7569) and the victim app (PID: 6767) here leverage the </a:t>
            </a:r>
            <a:r>
              <a:rPr lang="en-US" dirty="0" err="1"/>
              <a:t>surfaceflinger</a:t>
            </a:r>
            <a:r>
              <a:rPr lang="en-US" dirty="0"/>
              <a:t> and </a:t>
            </a:r>
            <a:r>
              <a:rPr lang="en-US" dirty="0" err="1"/>
              <a:t>system_server</a:t>
            </a:r>
            <a:r>
              <a:rPr lang="en-US" dirty="0"/>
              <a:t> processes to delegate their communication.</a:t>
            </a:r>
          </a:p>
        </p:txBody>
      </p:sp>
    </p:spTree>
    <p:extLst>
      <p:ext uri="{BB962C8B-B14F-4D97-AF65-F5344CB8AC3E}">
        <p14:creationId xmlns:p14="http://schemas.microsoft.com/office/powerpoint/2010/main" val="19739150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dirty="0"/>
              <a:t>We evaluate the performance overhead of </a:t>
            </a:r>
            <a:r>
              <a:rPr lang="en-US" sz="1200" dirty="0" err="1"/>
              <a:t>SCLib</a:t>
            </a:r>
            <a:r>
              <a:rPr lang="en-US" sz="1200" dirty="0"/>
              <a:t> under different scenarios.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dk1"/>
                </a:solidFill>
                <a:latin typeface="Times New Roman" charset="0"/>
                <a:ea typeface="Times New Roman" charset="0"/>
                <a:cs typeface="Times New Roman" charset="0"/>
              </a:rPr>
              <a:t>The cumulative overhead </a:t>
            </a:r>
            <a:r>
              <a:rPr lang="en-US" altLang="zh-CN" sz="1200" baseline="0" dirty="0">
                <a:solidFill>
                  <a:schemeClr val="dk1"/>
                </a:solidFill>
                <a:latin typeface="Times New Roman" charset="0"/>
                <a:ea typeface="Times New Roman" charset="0"/>
                <a:cs typeface="Times New Roman" charset="0"/>
              </a:rPr>
              <a:t> </a:t>
            </a:r>
            <a:r>
              <a:rPr lang="en-US" altLang="zh-CN" sz="1200" dirty="0">
                <a:solidFill>
                  <a:schemeClr val="dk1"/>
                </a:solidFill>
                <a:latin typeface="Times New Roman" charset="0"/>
                <a:ea typeface="Times New Roman" charset="0"/>
                <a:cs typeface="Times New Roman" charset="0"/>
              </a:rPr>
              <a:t>(i.e., the worst-scenario overhead) is below 5% for both components.</a:t>
            </a:r>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solidFill>
                  <a:schemeClr val="dk1"/>
                </a:solidFill>
                <a:latin typeface="Times New Roman" charset="0"/>
                <a:ea typeface="Times New Roman" charset="0"/>
                <a:cs typeface="Times New Roman" charset="0"/>
              </a:rPr>
              <a:t>The absolute timing overhead </a:t>
            </a:r>
            <a:r>
              <a:rPr lang="en-US" altLang="zh-CN" sz="1200" baseline="0" dirty="0">
                <a:solidFill>
                  <a:schemeClr val="dk1"/>
                </a:solidFill>
                <a:latin typeface="Times New Roman" charset="0"/>
                <a:ea typeface="Times New Roman" charset="0"/>
                <a:cs typeface="Times New Roman" charset="0"/>
              </a:rPr>
              <a:t> </a:t>
            </a:r>
            <a:r>
              <a:rPr lang="en-US" altLang="zh-CN" sz="1200" dirty="0">
                <a:solidFill>
                  <a:schemeClr val="dk1"/>
                </a:solidFill>
                <a:latin typeface="Times New Roman" charset="0"/>
                <a:ea typeface="Times New Roman" charset="0"/>
                <a:cs typeface="Times New Roman" charset="0"/>
              </a:rPr>
              <a:t>is also unnoticeable to human users.</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altLang="zh-CN" sz="1200" dirty="0">
              <a:solidFill>
                <a:schemeClr val="dk1"/>
              </a:solidFill>
              <a:latin typeface="Times New Roman" charset="0"/>
              <a:ea typeface="Times New Roman" charset="0"/>
              <a:cs typeface="Times New Roman"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dirty="0"/>
          </a:p>
        </p:txBody>
      </p:sp>
    </p:spTree>
    <p:extLst>
      <p:ext uri="{BB962C8B-B14F-4D97-AF65-F5344CB8AC3E}">
        <p14:creationId xmlns:p14="http://schemas.microsoft.com/office/powerpoint/2010/main" val="513583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xfrm>
            <a:off x="381000" y="685800"/>
            <a:ext cx="6096000" cy="3429000"/>
          </a:xfrm>
          <a:ln/>
        </p:spPr>
      </p:sp>
      <p:sp>
        <p:nvSpPr>
          <p:cNvPr id="59395" name="备注占位符 2"/>
          <p:cNvSpPr>
            <a:spLocks noGrp="1"/>
          </p:cNvSpPr>
          <p:nvPr>
            <p:ph type="body" idx="1"/>
          </p:nvPr>
        </p:nvSpPr>
        <p:spPr>
          <a:noFill/>
          <a:ln/>
        </p:spPr>
        <p:txBody>
          <a:bodyPr/>
          <a:lstStyle/>
          <a:p>
            <a:endParaRPr lang="zh-CN" altLang="en-US">
              <a:ea typeface="宋体" pitchFamily="2" charset="-122"/>
            </a:endParaRPr>
          </a:p>
        </p:txBody>
      </p:sp>
    </p:spTree>
    <p:extLst>
      <p:ext uri="{BB962C8B-B14F-4D97-AF65-F5344CB8AC3E}">
        <p14:creationId xmlns:p14="http://schemas.microsoft.com/office/powerpoint/2010/main" val="351121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cstate="print"/>
          <a:srcRect/>
          <a:stretch>
            <a:fillRect/>
          </a:stretch>
        </p:blipFill>
        <p:spPr bwMode="auto">
          <a:xfrm>
            <a:off x="8839201" y="158750"/>
            <a:ext cx="2815167" cy="1066800"/>
          </a:xfrm>
          <a:prstGeom prst="rect">
            <a:avLst/>
          </a:prstGeom>
          <a:noFill/>
          <a:ln w="9525">
            <a:noFill/>
            <a:miter lim="800000"/>
            <a:headEnd/>
            <a:tailEnd/>
          </a:ln>
        </p:spPr>
      </p:pic>
      <p:pic>
        <p:nvPicPr>
          <p:cNvPr id="5" name="Picture 22" descr="sis"/>
          <p:cNvPicPr>
            <a:picLocks noChangeAspect="1" noChangeArrowheads="1"/>
          </p:cNvPicPr>
          <p:nvPr userDrawn="1"/>
        </p:nvPicPr>
        <p:blipFill>
          <a:blip r:embed="rId3" cstate="print"/>
          <a:srcRect/>
          <a:stretch>
            <a:fillRect/>
          </a:stretch>
        </p:blipFill>
        <p:spPr bwMode="auto">
          <a:xfrm>
            <a:off x="266700" y="381001"/>
            <a:ext cx="3124200" cy="581025"/>
          </a:xfrm>
          <a:prstGeom prst="rect">
            <a:avLst/>
          </a:prstGeom>
          <a:noFill/>
          <a:ln w="9525">
            <a:noFill/>
            <a:miter lim="800000"/>
            <a:headEnd/>
            <a:tailEnd/>
          </a:ln>
        </p:spPr>
      </p:pic>
      <p:sp>
        <p:nvSpPr>
          <p:cNvPr id="5122" name="Rectangle 2"/>
          <p:cNvSpPr>
            <a:spLocks noGrp="1" noChangeArrowheads="1"/>
          </p:cNvSpPr>
          <p:nvPr>
            <p:ph type="ctrTitle"/>
          </p:nvPr>
        </p:nvSpPr>
        <p:spPr>
          <a:xfrm>
            <a:off x="914400" y="2514601"/>
            <a:ext cx="10363200" cy="701675"/>
          </a:xfrm>
        </p:spPr>
        <p:txBody>
          <a:bodyPr/>
          <a:lstStyle>
            <a:lvl1pPr algn="ctr">
              <a:defRPr sz="4000">
                <a:latin typeface="Candara" pitchFamily="34" charset="0"/>
              </a:defRPr>
            </a:lvl1pPr>
          </a:lstStyle>
          <a:p>
            <a:pPr lvl="0"/>
            <a:r>
              <a:rPr lang="en-US" noProof="0" dirty="0"/>
              <a:t>Click to edit Master title style</a:t>
            </a:r>
          </a:p>
        </p:txBody>
      </p:sp>
      <p:sp>
        <p:nvSpPr>
          <p:cNvPr id="5123" name="Rectangle 3"/>
          <p:cNvSpPr>
            <a:spLocks noGrp="1" noChangeArrowheads="1"/>
          </p:cNvSpPr>
          <p:nvPr>
            <p:ph type="subTitle" idx="1"/>
          </p:nvPr>
        </p:nvSpPr>
        <p:spPr>
          <a:xfrm>
            <a:off x="1828800" y="3886200"/>
            <a:ext cx="8534400" cy="519113"/>
          </a:xfrm>
        </p:spPr>
        <p:txBody>
          <a:bodyPr/>
          <a:lstStyle>
            <a:lvl1pPr marL="0" indent="0" algn="ctr">
              <a:buFontTx/>
              <a:buNone/>
              <a:defRPr sz="2800" b="1">
                <a:latin typeface="Candara" pitchFamily="34" charset="0"/>
              </a:defRPr>
            </a:lvl1pPr>
          </a:lstStyle>
          <a:p>
            <a:pPr lvl="0"/>
            <a:r>
              <a:rPr lang="en-US" noProof="0" dirty="0"/>
              <a:t>Click to edit Master subtitle style</a:t>
            </a:r>
          </a:p>
        </p:txBody>
      </p:sp>
      <p:sp>
        <p:nvSpPr>
          <p:cNvPr id="6" name="Rectangle 4"/>
          <p:cNvSpPr>
            <a:spLocks noGrp="1" noChangeArrowheads="1"/>
          </p:cNvSpPr>
          <p:nvPr>
            <p:ph type="dt" sz="half" idx="10"/>
          </p:nvPr>
        </p:nvSpPr>
        <p:spPr>
          <a:xfrm>
            <a:off x="609600" y="6477000"/>
            <a:ext cx="1727200" cy="381000"/>
          </a:xfrm>
        </p:spPr>
        <p:txBody>
          <a:bodyPr/>
          <a:lstStyle>
            <a:lvl1pPr>
              <a:defRPr/>
            </a:lvl1pPr>
          </a:lstStyle>
          <a:p>
            <a:pPr>
              <a:defRPr/>
            </a:pPr>
            <a:endParaRPr lang="zh-CN" altLang="en-US"/>
          </a:p>
        </p:txBody>
      </p:sp>
      <p:sp>
        <p:nvSpPr>
          <p:cNvPr id="7" name="Rectangle 5"/>
          <p:cNvSpPr>
            <a:spLocks noGrp="1" noChangeArrowheads="1"/>
          </p:cNvSpPr>
          <p:nvPr>
            <p:ph type="ftr" sz="quarter" idx="11"/>
          </p:nvPr>
        </p:nvSpPr>
        <p:spPr>
          <a:xfrm>
            <a:off x="2336800" y="6477000"/>
            <a:ext cx="5892800" cy="381000"/>
          </a:xfrm>
        </p:spPr>
        <p:txBody>
          <a:bodyPr/>
          <a:lstStyle>
            <a:lvl1pPr>
              <a:defRPr/>
            </a:lvl1pPr>
          </a:lstStyle>
          <a:p>
            <a:pPr>
              <a:defRPr/>
            </a:pPr>
            <a:endParaRPr lang="en-US" altLang="zh-CN"/>
          </a:p>
          <a:p>
            <a:pPr>
              <a:defRPr/>
            </a:pPr>
            <a:endParaRPr lang="zh-CN" altLang="en-US"/>
          </a:p>
        </p:txBody>
      </p:sp>
      <p:sp>
        <p:nvSpPr>
          <p:cNvPr id="8" name="Rectangle 6"/>
          <p:cNvSpPr>
            <a:spLocks noGrp="1" noChangeArrowheads="1"/>
          </p:cNvSpPr>
          <p:nvPr>
            <p:ph type="sldNum" sz="quarter" idx="12"/>
          </p:nvPr>
        </p:nvSpPr>
        <p:spPr>
          <a:xfrm>
            <a:off x="8737600" y="6477000"/>
            <a:ext cx="2844800" cy="381000"/>
          </a:xfrm>
        </p:spPr>
        <p:txBody>
          <a:bodyPr/>
          <a:lstStyle>
            <a:lvl1pPr>
              <a:defRPr sz="1400"/>
            </a:lvl1pPr>
          </a:lstStyle>
          <a:p>
            <a:pPr>
              <a:defRPr/>
            </a:pPr>
            <a:fld id="{7CB3B796-2E3F-4F66-92AA-C0D12D31A7B8}"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itchFamily="34" charset="0"/>
              </a:defRPr>
            </a:lvl1pPr>
          </a:lstStyle>
          <a:p>
            <a:r>
              <a:rPr lang="en-US" dirty="0"/>
              <a:t>Click to edit Master title style</a:t>
            </a:r>
          </a:p>
        </p:txBody>
      </p:sp>
      <p:sp>
        <p:nvSpPr>
          <p:cNvPr id="3" name="Vertical Text Placeholder 2"/>
          <p:cNvSpPr>
            <a:spLocks noGrp="1"/>
          </p:cNvSpPr>
          <p:nvPr>
            <p:ph type="body" orient="vert" idx="1"/>
          </p:nvPr>
        </p:nvSpPr>
        <p:spPr>
          <a:xfrm>
            <a:off x="3543276" y="1295400"/>
            <a:ext cx="8039124" cy="2260600"/>
          </a:xfrm>
        </p:spPr>
        <p:txBody>
          <a:bodyPr vert="eaVert"/>
          <a:lstStyle>
            <a:lvl1pPr>
              <a:defRPr>
                <a:latin typeface="Candara" pitchFamily="34" charset="0"/>
              </a:defRPr>
            </a:lvl1pPr>
            <a:lvl2pPr>
              <a:defRPr>
                <a:latin typeface="Candara" pitchFamily="34" charset="0"/>
              </a:defRPr>
            </a:lvl2pPr>
            <a:lvl3pPr>
              <a:defRPr>
                <a:latin typeface="Candara" pitchFamily="34" charset="0"/>
              </a:defRPr>
            </a:lvl3pPr>
            <a:lvl4pPr>
              <a:defRPr>
                <a:latin typeface="Candara" pitchFamily="34" charset="0"/>
              </a:defRPr>
            </a:lvl4pPr>
            <a:lvl5pPr>
              <a:defRPr>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083EE1EF-2F26-4479-A55F-0E4D9464102E}" type="slidenum">
              <a:rPr lang="en-US" altLang="zh-CN"/>
              <a:pPr>
                <a:defRPr/>
              </a:pPr>
              <a:t>‹#›</a:t>
            </a:fld>
            <a:endParaRPr lang="en-US" altLang="zh-C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4770" y="288925"/>
            <a:ext cx="1846659" cy="3267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249680" y="288925"/>
            <a:ext cx="3360920" cy="326707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D9FCC7A5-7FC0-486D-9414-DCEE01977A2F}" type="slidenum">
              <a:rPr lang="en-US" altLang="zh-CN"/>
              <a:pPr>
                <a:defRPr/>
              </a:pPr>
              <a:t>‹#›</a:t>
            </a:fld>
            <a:endParaRPr lang="en-US" altLang="zh-C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itchFamily="34" charset="0"/>
              </a:defRPr>
            </a:lvl1pPr>
          </a:lstStyle>
          <a:p>
            <a:r>
              <a:rPr lang="en-US" dirty="0"/>
              <a:t>Click to edit Master title style</a:t>
            </a:r>
          </a:p>
        </p:txBody>
      </p:sp>
      <p:sp>
        <p:nvSpPr>
          <p:cNvPr id="3" name="Content Placeholder 2"/>
          <p:cNvSpPr>
            <a:spLocks noGrp="1"/>
          </p:cNvSpPr>
          <p:nvPr>
            <p:ph idx="1"/>
          </p:nvPr>
        </p:nvSpPr>
        <p:spPr>
          <a:xfrm>
            <a:off x="609600" y="1295400"/>
            <a:ext cx="10972800" cy="2283702"/>
          </a:xfrm>
        </p:spPr>
        <p:txBody>
          <a:bodyPr/>
          <a:lstStyle>
            <a:lvl1pPr>
              <a:defRPr>
                <a:latin typeface="Candara" pitchFamily="34" charset="0"/>
              </a:defRPr>
            </a:lvl1pPr>
            <a:lvl2pPr>
              <a:defRPr>
                <a:latin typeface="Candara" pitchFamily="34" charset="0"/>
              </a:defRPr>
            </a:lvl2pPr>
            <a:lvl3pPr>
              <a:defRPr>
                <a:latin typeface="Candara" pitchFamily="34" charset="0"/>
              </a:defRPr>
            </a:lvl3pPr>
            <a:lvl4pPr>
              <a:defRPr>
                <a:latin typeface="Candara" pitchFamily="34" charset="0"/>
              </a:defRPr>
            </a:lvl4pPr>
            <a:lvl5pPr>
              <a:defRPr>
                <a:latin typeface="Candara"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B3C6D4E1-96D2-4C03-A9B2-EE74463B845D}" type="slidenum">
              <a:rPr lang="en-US" altLang="zh-CN"/>
              <a:pPr>
                <a:defRPr/>
              </a:pPr>
              <a:t>‹#›</a:t>
            </a:fld>
            <a:endParaRPr lang="en-US" altLang="zh-C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707886"/>
          </a:xfrm>
        </p:spPr>
        <p:txBody>
          <a:bodyPr anchor="t"/>
          <a:lstStyle>
            <a:lvl1pPr algn="l">
              <a:defRPr sz="4000" b="1" cap="all">
                <a:latin typeface="Candara" pitchFamily="34" charset="0"/>
              </a:defRPr>
            </a:lvl1pPr>
          </a:lstStyle>
          <a:p>
            <a:r>
              <a:rPr lang="en-US" dirty="0"/>
              <a:t>Click to edit Master title style</a:t>
            </a:r>
          </a:p>
        </p:txBody>
      </p:sp>
      <p:sp>
        <p:nvSpPr>
          <p:cNvPr id="3" name="Text Placeholder 2"/>
          <p:cNvSpPr>
            <a:spLocks noGrp="1"/>
          </p:cNvSpPr>
          <p:nvPr>
            <p:ph type="body" idx="1"/>
          </p:nvPr>
        </p:nvSpPr>
        <p:spPr>
          <a:xfrm>
            <a:off x="963084" y="4006790"/>
            <a:ext cx="10363200" cy="400110"/>
          </a:xfrm>
        </p:spPr>
        <p:txBody>
          <a:bodyPr anchor="b"/>
          <a:lstStyle>
            <a:lvl1pPr marL="0" indent="0">
              <a:buNone/>
              <a:defRPr sz="2000">
                <a:latin typeface="Candara" pitchFamily="34" charset="0"/>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6" name="Rectangle 6"/>
          <p:cNvSpPr>
            <a:spLocks noGrp="1" noChangeArrowheads="1"/>
          </p:cNvSpPr>
          <p:nvPr>
            <p:ph type="sldNum" sz="quarter" idx="12"/>
          </p:nvPr>
        </p:nvSpPr>
        <p:spPr>
          <a:ln/>
        </p:spPr>
        <p:txBody>
          <a:bodyPr/>
          <a:lstStyle>
            <a:lvl1pPr>
              <a:defRPr/>
            </a:lvl1pPr>
          </a:lstStyle>
          <a:p>
            <a:pPr>
              <a:defRPr/>
            </a:pPr>
            <a:fld id="{F51E8D8E-50B1-4398-9B56-48DEE09FF6EA}" type="slidenum">
              <a:rPr lang="en-US" altLang="zh-CN"/>
              <a:pPr>
                <a:defRPr/>
              </a:pPr>
              <a:t>‹#›</a:t>
            </a:fld>
            <a:endParaRPr lang="en-US" altLang="zh-C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Candara" pitchFamily="34" charset="0"/>
              </a:defRPr>
            </a:lvl1pPr>
          </a:lstStyle>
          <a:p>
            <a:r>
              <a:rPr lang="en-US" dirty="0"/>
              <a:t>Click to edit Master title style</a:t>
            </a:r>
          </a:p>
        </p:txBody>
      </p:sp>
      <p:sp>
        <p:nvSpPr>
          <p:cNvPr id="3" name="Content Placeholder 2"/>
          <p:cNvSpPr>
            <a:spLocks noGrp="1"/>
          </p:cNvSpPr>
          <p:nvPr>
            <p:ph sz="half" idx="1"/>
          </p:nvPr>
        </p:nvSpPr>
        <p:spPr>
          <a:xfrm>
            <a:off x="609600" y="1295401"/>
            <a:ext cx="5384800" cy="2000548"/>
          </a:xfrm>
        </p:spPr>
        <p:txBody>
          <a:bodyPr/>
          <a:lstStyle>
            <a:lvl1pPr>
              <a:defRPr sz="2800">
                <a:latin typeface="Candara" pitchFamily="34" charset="0"/>
              </a:defRPr>
            </a:lvl1pPr>
            <a:lvl2pPr>
              <a:defRPr sz="2400">
                <a:latin typeface="Candara" pitchFamily="34" charset="0"/>
              </a:defRPr>
            </a:lvl2pPr>
            <a:lvl3pPr>
              <a:defRPr sz="2000">
                <a:latin typeface="Candara" pitchFamily="34" charset="0"/>
              </a:defRPr>
            </a:lvl3pPr>
            <a:lvl4pPr>
              <a:defRPr sz="1800">
                <a:latin typeface="Candara" pitchFamily="34" charset="0"/>
              </a:defRPr>
            </a:lvl4pPr>
            <a:lvl5pPr>
              <a:defRPr sz="1800">
                <a:latin typeface="Candar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97600" y="1295401"/>
            <a:ext cx="5384800" cy="2000548"/>
          </a:xfrm>
        </p:spPr>
        <p:txBody>
          <a:bodyPr/>
          <a:lstStyle>
            <a:lvl1pPr>
              <a:defRPr sz="2800">
                <a:latin typeface="Candara" pitchFamily="34" charset="0"/>
              </a:defRPr>
            </a:lvl1pPr>
            <a:lvl2pPr>
              <a:defRPr sz="2400">
                <a:latin typeface="Candara" pitchFamily="34" charset="0"/>
              </a:defRPr>
            </a:lvl2pPr>
            <a:lvl3pPr>
              <a:defRPr sz="2000">
                <a:latin typeface="Candara" pitchFamily="34" charset="0"/>
              </a:defRPr>
            </a:lvl3pPr>
            <a:lvl4pPr>
              <a:defRPr sz="1800">
                <a:latin typeface="Candara" pitchFamily="34" charset="0"/>
              </a:defRPr>
            </a:lvl4pPr>
            <a:lvl5pPr>
              <a:defRPr sz="1800">
                <a:latin typeface="Candara" pitchFamily="34" charset="0"/>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BC701566-E221-4E5A-A0AE-51DB79B38F57}" type="slidenum">
              <a:rPr lang="en-US" altLang="zh-CN"/>
              <a:pPr>
                <a:defRPr/>
              </a:pPr>
              <a:t>‹#›</a:t>
            </a:fld>
            <a:endParaRPr lang="en-US" altLang="zh-C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522972"/>
            <a:ext cx="10972800" cy="646331"/>
          </a:xfrm>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609600" y="1713210"/>
            <a:ext cx="5386917"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174875"/>
            <a:ext cx="5386917"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93368" y="1713210"/>
            <a:ext cx="5389033" cy="46166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175432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9" name="Rectangle 6"/>
          <p:cNvSpPr>
            <a:spLocks noGrp="1" noChangeArrowheads="1"/>
          </p:cNvSpPr>
          <p:nvPr>
            <p:ph type="sldNum" sz="quarter" idx="12"/>
          </p:nvPr>
        </p:nvSpPr>
        <p:spPr>
          <a:ln/>
        </p:spPr>
        <p:txBody>
          <a:bodyPr/>
          <a:lstStyle>
            <a:lvl1pPr>
              <a:defRPr/>
            </a:lvl1pPr>
          </a:lstStyle>
          <a:p>
            <a:pPr>
              <a:defRPr/>
            </a:pPr>
            <a:fld id="{C67D5C76-83A2-44FB-993A-31D972443CF0}" type="slidenum">
              <a:rPr lang="en-US" altLang="zh-CN"/>
              <a:pPr>
                <a:defRPr/>
              </a:pPr>
              <a:t>‹#›</a:t>
            </a:fld>
            <a:endParaRPr lang="en-US" altLang="zh-C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5" name="Rectangle 6"/>
          <p:cNvSpPr>
            <a:spLocks noGrp="1" noChangeArrowheads="1"/>
          </p:cNvSpPr>
          <p:nvPr>
            <p:ph type="sldNum" sz="quarter" idx="12"/>
          </p:nvPr>
        </p:nvSpPr>
        <p:spPr>
          <a:ln/>
        </p:spPr>
        <p:txBody>
          <a:bodyPr/>
          <a:lstStyle>
            <a:lvl1pPr>
              <a:defRPr/>
            </a:lvl1pPr>
          </a:lstStyle>
          <a:p>
            <a:pPr>
              <a:defRPr/>
            </a:pPr>
            <a:fld id="{A601AD31-9552-4A4F-B438-B8B7E3F8182C}" type="slidenum">
              <a:rPr lang="en-US" altLang="zh-CN"/>
              <a:pPr>
                <a:defRPr/>
              </a:pPr>
              <a:t>‹#›</a:t>
            </a:fld>
            <a:endParaRPr lang="en-US" altLang="zh-C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4" name="Rectangle 6"/>
          <p:cNvSpPr>
            <a:spLocks noGrp="1" noChangeArrowheads="1"/>
          </p:cNvSpPr>
          <p:nvPr>
            <p:ph type="sldNum" sz="quarter" idx="12"/>
          </p:nvPr>
        </p:nvSpPr>
        <p:spPr>
          <a:ln/>
        </p:spPr>
        <p:txBody>
          <a:bodyPr/>
          <a:lstStyle>
            <a:lvl1pPr>
              <a:defRPr/>
            </a:lvl1pPr>
          </a:lstStyle>
          <a:p>
            <a:pPr>
              <a:defRPr/>
            </a:pPr>
            <a:fld id="{48B67939-7A06-46B5-BEE9-6E49BCDE63B2}" type="slidenum">
              <a:rPr lang="en-US" altLang="zh-CN"/>
              <a:pPr>
                <a:defRPr/>
              </a:pPr>
              <a:t>‹#›</a:t>
            </a:fld>
            <a:endParaRPr lang="en-US" altLang="zh-C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1034990"/>
            <a:ext cx="4011084" cy="40011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22837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AF41242D-C98C-4A08-B9B2-4A75F7B716D4}" type="slidenum">
              <a:rPr lang="en-US" altLang="zh-CN"/>
              <a:pPr>
                <a:defRPr/>
              </a:pPr>
              <a:t>‹#›</a:t>
            </a:fld>
            <a:endParaRPr lang="en-US" altLang="zh-C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967228"/>
            <a:ext cx="7315200" cy="40011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5847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30777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zh-CN" alt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zh-CN" altLang="en-US"/>
          </a:p>
        </p:txBody>
      </p:sp>
      <p:sp>
        <p:nvSpPr>
          <p:cNvPr id="7" name="Rectangle 6"/>
          <p:cNvSpPr>
            <a:spLocks noGrp="1" noChangeArrowheads="1"/>
          </p:cNvSpPr>
          <p:nvPr>
            <p:ph type="sldNum" sz="quarter" idx="12"/>
          </p:nvPr>
        </p:nvSpPr>
        <p:spPr>
          <a:ln/>
        </p:spPr>
        <p:txBody>
          <a:bodyPr/>
          <a:lstStyle>
            <a:lvl1pPr>
              <a:defRPr/>
            </a:lvl1pPr>
          </a:lstStyle>
          <a:p>
            <a:pPr>
              <a:defRPr/>
            </a:pPr>
            <a:fld id="{87408963-AF69-45DA-89B3-F46E8C08A3DA}" type="slidenum">
              <a:rPr lang="en-US" altLang="zh-CN"/>
              <a:pPr>
                <a:defRPr/>
              </a:pPr>
              <a:t>‹#›</a:t>
            </a:fld>
            <a:endParaRPr lang="en-US" altLang="zh-CN"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7" name="Rectangle 7"/>
          <p:cNvSpPr>
            <a:spLocks noChangeArrowheads="1"/>
          </p:cNvSpPr>
          <p:nvPr/>
        </p:nvSpPr>
        <p:spPr bwMode="auto">
          <a:xfrm>
            <a:off x="0" y="6657975"/>
            <a:ext cx="12192000" cy="228600"/>
          </a:xfrm>
          <a:prstGeom prst="rect">
            <a:avLst/>
          </a:prstGeom>
          <a:solidFill>
            <a:srgbClr val="C69200"/>
          </a:solidFill>
          <a:ln>
            <a:noFill/>
          </a:ln>
        </p:spPr>
        <p:txBody>
          <a:bodyPr wrap="none" anchor="ctr"/>
          <a:lstStyle>
            <a:lvl1pPr>
              <a:defRPr>
                <a:solidFill>
                  <a:schemeClr val="tx1"/>
                </a:solidFill>
                <a:latin typeface="Arial" charset="0"/>
                <a:ea typeface="宋体" charset="0"/>
              </a:defRPr>
            </a:lvl1pPr>
            <a:lvl2pPr marL="742950" indent="-285750">
              <a:defRPr>
                <a:solidFill>
                  <a:schemeClr val="tx1"/>
                </a:solidFill>
                <a:latin typeface="Arial" charset="0"/>
                <a:ea typeface="宋体" charset="0"/>
              </a:defRPr>
            </a:lvl2pPr>
            <a:lvl3pPr marL="1143000" indent="-228600">
              <a:defRPr>
                <a:solidFill>
                  <a:schemeClr val="tx1"/>
                </a:solidFill>
                <a:latin typeface="Arial" charset="0"/>
                <a:ea typeface="宋体" charset="0"/>
              </a:defRPr>
            </a:lvl3pPr>
            <a:lvl4pPr marL="1600200" indent="-228600">
              <a:defRPr>
                <a:solidFill>
                  <a:schemeClr val="tx1"/>
                </a:solidFill>
                <a:latin typeface="Arial" charset="0"/>
                <a:ea typeface="宋体" charset="0"/>
              </a:defRPr>
            </a:lvl4pPr>
            <a:lvl5pPr marL="2057400" indent="-228600">
              <a:defRPr>
                <a:solidFill>
                  <a:schemeClr val="tx1"/>
                </a:solidFill>
                <a:latin typeface="Arial" charset="0"/>
                <a:ea typeface="宋体" charset="0"/>
              </a:defRPr>
            </a:lvl5pPr>
            <a:lvl6pPr marL="2514600" indent="-228600" eaLnBrk="0" fontAlgn="base" hangingPunct="0">
              <a:spcBef>
                <a:spcPct val="0"/>
              </a:spcBef>
              <a:spcAft>
                <a:spcPct val="0"/>
              </a:spcAft>
              <a:defRPr>
                <a:solidFill>
                  <a:schemeClr val="tx1"/>
                </a:solidFill>
                <a:latin typeface="Arial" charset="0"/>
                <a:ea typeface="宋体" charset="0"/>
              </a:defRPr>
            </a:lvl6pPr>
            <a:lvl7pPr marL="2971800" indent="-228600" eaLnBrk="0" fontAlgn="base" hangingPunct="0">
              <a:spcBef>
                <a:spcPct val="0"/>
              </a:spcBef>
              <a:spcAft>
                <a:spcPct val="0"/>
              </a:spcAft>
              <a:defRPr>
                <a:solidFill>
                  <a:schemeClr val="tx1"/>
                </a:solidFill>
                <a:latin typeface="Arial" charset="0"/>
                <a:ea typeface="宋体" charset="0"/>
              </a:defRPr>
            </a:lvl7pPr>
            <a:lvl8pPr marL="3429000" indent="-228600" eaLnBrk="0" fontAlgn="base" hangingPunct="0">
              <a:spcBef>
                <a:spcPct val="0"/>
              </a:spcBef>
              <a:spcAft>
                <a:spcPct val="0"/>
              </a:spcAft>
              <a:defRPr>
                <a:solidFill>
                  <a:schemeClr val="tx1"/>
                </a:solidFill>
                <a:latin typeface="Arial" charset="0"/>
                <a:ea typeface="宋体" charset="0"/>
              </a:defRPr>
            </a:lvl8pPr>
            <a:lvl9pPr marL="3886200" indent="-228600" eaLnBrk="0" fontAlgn="base" hangingPunct="0">
              <a:spcBef>
                <a:spcPct val="0"/>
              </a:spcBef>
              <a:spcAft>
                <a:spcPct val="0"/>
              </a:spcAft>
              <a:defRPr>
                <a:solidFill>
                  <a:schemeClr val="tx1"/>
                </a:solidFill>
                <a:latin typeface="Arial" charset="0"/>
                <a:ea typeface="宋体" charset="0"/>
              </a:defRPr>
            </a:lvl9pPr>
          </a:lstStyle>
          <a:p>
            <a:pPr algn="ctr" eaLnBrk="1" hangingPunct="1">
              <a:defRPr/>
            </a:pPr>
            <a:endParaRPr lang="en-US" altLang="en-US">
              <a:solidFill>
                <a:srgbClr val="115DA3"/>
              </a:solidFill>
              <a:latin typeface="Candara" charset="0"/>
            </a:endParaRPr>
          </a:p>
        </p:txBody>
      </p:sp>
      <p:sp>
        <p:nvSpPr>
          <p:cNvPr id="4" name="Rectangle 2"/>
          <p:cNvSpPr>
            <a:spLocks noGrp="1" noChangeArrowheads="1"/>
          </p:cNvSpPr>
          <p:nvPr>
            <p:ph type="title"/>
          </p:nvPr>
        </p:nvSpPr>
        <p:spPr bwMode="auto">
          <a:xfrm>
            <a:off x="508000" y="288925"/>
            <a:ext cx="11074400" cy="64135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spAutoFit/>
          </a:bodyPr>
          <a:lstStyle/>
          <a:p>
            <a:pPr lvl="0"/>
            <a:r>
              <a:rPr lang="en-US" altLang="zh-CN"/>
              <a:t>Click to edit Master title style</a:t>
            </a:r>
          </a:p>
        </p:txBody>
      </p:sp>
      <p:sp>
        <p:nvSpPr>
          <p:cNvPr id="1028" name="Rectangle 3"/>
          <p:cNvSpPr>
            <a:spLocks noGrp="1" noChangeArrowheads="1"/>
          </p:cNvSpPr>
          <p:nvPr>
            <p:ph type="body" idx="1"/>
          </p:nvPr>
        </p:nvSpPr>
        <p:spPr bwMode="auto">
          <a:xfrm>
            <a:off x="609600" y="1295401"/>
            <a:ext cx="10972800" cy="22844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2" name="Rectangle 4"/>
          <p:cNvSpPr>
            <a:spLocks noGrp="1" noChangeArrowheads="1"/>
          </p:cNvSpPr>
          <p:nvPr>
            <p:ph type="dt" sz="half" idx="2"/>
          </p:nvPr>
        </p:nvSpPr>
        <p:spPr bwMode="auto">
          <a:xfrm>
            <a:off x="609600" y="6553200"/>
            <a:ext cx="1524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Candara" charset="0"/>
                <a:ea typeface="+mn-ea"/>
                <a:cs typeface="Arial" charset="0"/>
              </a:defRPr>
            </a:lvl1pPr>
          </a:lstStyle>
          <a:p>
            <a:pPr>
              <a:defRPr/>
            </a:pPr>
            <a:endParaRPr lang="zh-CN" altLang="en-US"/>
          </a:p>
        </p:txBody>
      </p:sp>
      <p:sp>
        <p:nvSpPr>
          <p:cNvPr id="3" name="Rectangle 5"/>
          <p:cNvSpPr>
            <a:spLocks noGrp="1" noChangeArrowheads="1"/>
          </p:cNvSpPr>
          <p:nvPr>
            <p:ph type="ftr" sz="quarter" idx="3"/>
          </p:nvPr>
        </p:nvSpPr>
        <p:spPr bwMode="auto">
          <a:xfrm>
            <a:off x="2235200" y="6553200"/>
            <a:ext cx="70104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Candara" charset="0"/>
                <a:ea typeface="+mn-ea"/>
                <a:cs typeface="Arial" charset="0"/>
              </a:defRPr>
            </a:lvl1pPr>
          </a:lstStyle>
          <a:p>
            <a:pPr>
              <a:defRPr/>
            </a:pPr>
            <a:endParaRPr lang="zh-CN" altLang="en-US"/>
          </a:p>
        </p:txBody>
      </p:sp>
      <p:sp>
        <p:nvSpPr>
          <p:cNvPr id="1030" name="Rectangle 6"/>
          <p:cNvSpPr>
            <a:spLocks noGrp="1" noChangeArrowheads="1"/>
          </p:cNvSpPr>
          <p:nvPr>
            <p:ph type="sldNum" sz="quarter" idx="4"/>
          </p:nvPr>
        </p:nvSpPr>
        <p:spPr bwMode="auto">
          <a:xfrm>
            <a:off x="10278533" y="6691313"/>
            <a:ext cx="17272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Candara" pitchFamily="34" charset="0"/>
              </a:defRPr>
            </a:lvl1pPr>
          </a:lstStyle>
          <a:p>
            <a:pPr>
              <a:defRPr/>
            </a:pPr>
            <a:fld id="{B2B5414E-C84F-4FE3-9774-DBA5125804CF}" type="slidenum">
              <a:rPr lang="en-US" altLang="zh-CN"/>
              <a:pPr>
                <a:defRPr/>
              </a:pPr>
              <a:t>‹#›</a:t>
            </a:fld>
            <a:endParaRPr lang="en-US" altLang="zh-CN" dirty="0"/>
          </a:p>
        </p:txBody>
      </p:sp>
    </p:spTree>
  </p:cSld>
  <p:clrMap bg1="lt1" tx1="dk1" bg2="lt2" tx2="dk2" accent1="accent1" accent2="accent2" accent3="accent3" accent4="accent4" accent5="accent5" accent6="accent6" hlink="hlink" folHlink="folHlink"/>
  <p:sldLayoutIdLst>
    <p:sldLayoutId id="2147484727" r:id="rId1"/>
    <p:sldLayoutId id="2147484717" r:id="rId2"/>
    <p:sldLayoutId id="2147484718" r:id="rId3"/>
    <p:sldLayoutId id="2147484719" r:id="rId4"/>
    <p:sldLayoutId id="2147484720" r:id="rId5"/>
    <p:sldLayoutId id="2147484721" r:id="rId6"/>
    <p:sldLayoutId id="2147484722" r:id="rId7"/>
    <p:sldLayoutId id="2147484723" r:id="rId8"/>
    <p:sldLayoutId id="2147484724" r:id="rId9"/>
    <p:sldLayoutId id="2147484725" r:id="rId10"/>
    <p:sldLayoutId id="2147484726" r:id="rId11"/>
  </p:sldLayoutIdLst>
  <p:hf hdr="0" ftr="0" dt="0"/>
  <p:txStyles>
    <p:titleStyle>
      <a:lvl1pPr algn="l" rtl="0" eaLnBrk="0" fontAlgn="base" hangingPunct="0">
        <a:spcBef>
          <a:spcPct val="0"/>
        </a:spcBef>
        <a:spcAft>
          <a:spcPct val="0"/>
        </a:spcAft>
        <a:defRPr sz="3600" b="1">
          <a:solidFill>
            <a:srgbClr val="C69200"/>
          </a:solidFill>
          <a:latin typeface="Candara" pitchFamily="34" charset="0"/>
          <a:ea typeface="宋体" charset="0"/>
          <a:cs typeface="宋体" charset="0"/>
        </a:defRPr>
      </a:lvl1pPr>
      <a:lvl2pPr algn="l" rtl="0" eaLnBrk="0" fontAlgn="base" hangingPunct="0">
        <a:spcBef>
          <a:spcPct val="0"/>
        </a:spcBef>
        <a:spcAft>
          <a:spcPct val="0"/>
        </a:spcAft>
        <a:defRPr sz="3600" b="1">
          <a:solidFill>
            <a:srgbClr val="C69200"/>
          </a:solidFill>
          <a:latin typeface="Candara" pitchFamily="34" charset="0"/>
          <a:ea typeface="宋体" charset="0"/>
          <a:cs typeface="宋体" charset="0"/>
        </a:defRPr>
      </a:lvl2pPr>
      <a:lvl3pPr algn="l" rtl="0" eaLnBrk="0" fontAlgn="base" hangingPunct="0">
        <a:spcBef>
          <a:spcPct val="0"/>
        </a:spcBef>
        <a:spcAft>
          <a:spcPct val="0"/>
        </a:spcAft>
        <a:defRPr sz="3600" b="1">
          <a:solidFill>
            <a:srgbClr val="C69200"/>
          </a:solidFill>
          <a:latin typeface="Candara" pitchFamily="34" charset="0"/>
          <a:ea typeface="宋体" charset="0"/>
          <a:cs typeface="宋体" charset="0"/>
        </a:defRPr>
      </a:lvl3pPr>
      <a:lvl4pPr algn="l" rtl="0" eaLnBrk="0" fontAlgn="base" hangingPunct="0">
        <a:spcBef>
          <a:spcPct val="0"/>
        </a:spcBef>
        <a:spcAft>
          <a:spcPct val="0"/>
        </a:spcAft>
        <a:defRPr sz="3600" b="1">
          <a:solidFill>
            <a:srgbClr val="C69200"/>
          </a:solidFill>
          <a:latin typeface="Candara" pitchFamily="34" charset="0"/>
          <a:ea typeface="宋体" charset="0"/>
          <a:cs typeface="宋体" charset="0"/>
        </a:defRPr>
      </a:lvl4pPr>
      <a:lvl5pPr algn="l" rtl="0" eaLnBrk="0" fontAlgn="base" hangingPunct="0">
        <a:spcBef>
          <a:spcPct val="0"/>
        </a:spcBef>
        <a:spcAft>
          <a:spcPct val="0"/>
        </a:spcAft>
        <a:defRPr sz="3600" b="1">
          <a:solidFill>
            <a:srgbClr val="C69200"/>
          </a:solidFill>
          <a:latin typeface="Candara" pitchFamily="34" charset="0"/>
          <a:ea typeface="宋体" charset="0"/>
          <a:cs typeface="宋体"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ctrTitle"/>
          </p:nvPr>
        </p:nvSpPr>
        <p:spPr>
          <a:xfrm>
            <a:off x="1524000" y="1261408"/>
            <a:ext cx="9144000" cy="1938992"/>
          </a:xfrm>
          <a:extLst>
            <a:ext uri="{909E8E84-426E-40dd-AFC4-6F175D3DCCD1}"/>
            <a:ext uri="{91240B29-F687-4f45-9708-019B960494DF}"/>
            <a:ext uri="{AF507438-7753-43e0-B8FC-AC1667EBCBE1}"/>
          </a:extLst>
        </p:spPr>
        <p:txBody>
          <a:bodyPr/>
          <a:lstStyle/>
          <a:p>
            <a:pPr>
              <a:defRPr/>
            </a:pPr>
            <a:r>
              <a:rPr lang="en-US" altLang="zh-CN" dirty="0" err="1"/>
              <a:t>SCLib</a:t>
            </a:r>
            <a:r>
              <a:rPr lang="en-US" altLang="zh-CN" dirty="0"/>
              <a:t>: A Practical and Lightweight </a:t>
            </a:r>
            <a:br>
              <a:rPr lang="en-US" altLang="zh-CN" dirty="0"/>
            </a:br>
            <a:r>
              <a:rPr lang="en-US" altLang="zh-CN" dirty="0"/>
              <a:t>Defense against Component Hijacking </a:t>
            </a:r>
            <a:br>
              <a:rPr lang="en-US" altLang="zh-CN" dirty="0"/>
            </a:br>
            <a:r>
              <a:rPr lang="en-US" altLang="zh-CN" dirty="0"/>
              <a:t>in Android Applications</a:t>
            </a:r>
            <a:endParaRPr lang="en-US" altLang="zh-CN" dirty="0">
              <a:latin typeface="Candara" charset="0"/>
              <a:cs typeface="+mj-cs"/>
            </a:endParaRPr>
          </a:p>
        </p:txBody>
      </p:sp>
      <p:sp>
        <p:nvSpPr>
          <p:cNvPr id="3075" name="Subtitle 2"/>
          <p:cNvSpPr>
            <a:spLocks noGrp="1"/>
          </p:cNvSpPr>
          <p:nvPr>
            <p:ph type="subTitle" idx="1"/>
          </p:nvPr>
        </p:nvSpPr>
        <p:spPr>
          <a:xfrm>
            <a:off x="2019300" y="3581401"/>
            <a:ext cx="8153400" cy="1040285"/>
          </a:xfrm>
        </p:spPr>
        <p:txBody>
          <a:bodyPr/>
          <a:lstStyle/>
          <a:p>
            <a:pPr eaLnBrk="1" hangingPunct="1"/>
            <a:r>
              <a:rPr lang="en-US" altLang="zh-CN" b="0" dirty="0">
                <a:ea typeface="MS PGothic" pitchFamily="34" charset="-128"/>
              </a:rPr>
              <a:t>Daoyuan Wu, Yao Cheng, </a:t>
            </a:r>
          </a:p>
          <a:p>
            <a:pPr eaLnBrk="1" hangingPunct="1"/>
            <a:r>
              <a:rPr lang="en-US" altLang="zh-CN" b="0" u="sng" dirty="0" err="1">
                <a:ea typeface="MS PGothic" pitchFamily="34" charset="-128"/>
              </a:rPr>
              <a:t>Debin</a:t>
            </a:r>
            <a:r>
              <a:rPr lang="en-US" altLang="zh-CN" b="0" u="sng" dirty="0">
                <a:ea typeface="MS PGothic" pitchFamily="34" charset="-128"/>
              </a:rPr>
              <a:t> Gao</a:t>
            </a:r>
            <a:r>
              <a:rPr lang="en-US" altLang="zh-CN" b="0" dirty="0">
                <a:ea typeface="MS PGothic" pitchFamily="34" charset="-128"/>
              </a:rPr>
              <a:t>, </a:t>
            </a:r>
            <a:r>
              <a:rPr lang="en-US" altLang="zh-CN" b="0" dirty="0" err="1">
                <a:ea typeface="MS PGothic" pitchFamily="34" charset="-128"/>
              </a:rPr>
              <a:t>Yingjiu</a:t>
            </a:r>
            <a:r>
              <a:rPr lang="en-US" altLang="zh-CN" b="0" dirty="0">
                <a:ea typeface="MS PGothic" pitchFamily="34" charset="-128"/>
              </a:rPr>
              <a:t> Li, and Robert H. Deng</a:t>
            </a:r>
          </a:p>
        </p:txBody>
      </p:sp>
      <p:sp>
        <p:nvSpPr>
          <p:cNvPr id="7" name="Subtitle 2"/>
          <p:cNvSpPr txBox="1">
            <a:spLocks/>
          </p:cNvSpPr>
          <p:nvPr/>
        </p:nvSpPr>
        <p:spPr bwMode="auto">
          <a:xfrm>
            <a:off x="2019300" y="4984827"/>
            <a:ext cx="8153400" cy="1040285"/>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0" indent="0" algn="ctr" rtl="0" eaLnBrk="0" fontAlgn="base" hangingPunct="0">
              <a:spcBef>
                <a:spcPct val="20000"/>
              </a:spcBef>
              <a:spcAft>
                <a:spcPct val="0"/>
              </a:spcAft>
              <a:buFontTx/>
              <a:buNone/>
              <a:defRPr kumimoji="1" sz="2800" b="1">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eaLnBrk="1" hangingPunct="1"/>
            <a:r>
              <a:rPr lang="en-US" altLang="zh-CN" b="0" kern="0" dirty="0">
                <a:ea typeface="MS PGothic" pitchFamily="34" charset="-128"/>
              </a:rPr>
              <a:t>School of Information Systems, </a:t>
            </a:r>
          </a:p>
          <a:p>
            <a:pPr eaLnBrk="1" hangingPunct="1"/>
            <a:r>
              <a:rPr lang="en-US" altLang="zh-CN" b="0" kern="0" dirty="0">
                <a:ea typeface="MS PGothic" pitchFamily="34" charset="-128"/>
              </a:rPr>
              <a:t>Singapore Management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Evaluation</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10</a:t>
            </a:fld>
            <a:endParaRPr lang="en-US" altLang="zh-C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4200" y="887304"/>
            <a:ext cx="5929425" cy="5665895"/>
          </a:xfrm>
          <a:prstGeom prst="rect">
            <a:avLst/>
          </a:prstGeom>
        </p:spPr>
      </p:pic>
    </p:spTree>
    <p:extLst>
      <p:ext uri="{BB962C8B-B14F-4D97-AF65-F5344CB8AC3E}">
        <p14:creationId xmlns:p14="http://schemas.microsoft.com/office/powerpoint/2010/main" val="4901613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Content Placeholder 2"/>
          <p:cNvSpPr>
            <a:spLocks noGrp="1"/>
          </p:cNvSpPr>
          <p:nvPr>
            <p:ph idx="1"/>
          </p:nvPr>
        </p:nvSpPr>
        <p:spPr>
          <a:xfrm>
            <a:off x="1981200" y="990601"/>
            <a:ext cx="8229600" cy="4315027"/>
          </a:xfrm>
        </p:spPr>
        <p:txBody>
          <a:bodyPr/>
          <a:lstStyle/>
          <a:p>
            <a:r>
              <a:rPr lang="en-US" sz="2800" dirty="0"/>
              <a:t>We presented </a:t>
            </a:r>
            <a:r>
              <a:rPr lang="en-US" sz="2800" b="1" dirty="0" err="1"/>
              <a:t>SCLib</a:t>
            </a:r>
            <a:r>
              <a:rPr lang="en-US" sz="2800" dirty="0"/>
              <a:t>, </a:t>
            </a:r>
            <a:r>
              <a:rPr lang="en-US" sz="2800" i="1" dirty="0"/>
              <a:t>Secure Component Library</a:t>
            </a:r>
            <a:r>
              <a:rPr lang="en-US" sz="2800" dirty="0"/>
              <a:t>, towards practically defending against </a:t>
            </a:r>
            <a:r>
              <a:rPr lang="en-US" altLang="zh-CN" sz="2800" dirty="0"/>
              <a:t>Android Component Hijacking.</a:t>
            </a:r>
          </a:p>
          <a:p>
            <a:endParaRPr lang="en-US" sz="2800" dirty="0"/>
          </a:p>
          <a:p>
            <a:r>
              <a:rPr lang="en-US" sz="2800" dirty="0"/>
              <a:t>We overcame some notable challenges, e.g., </a:t>
            </a:r>
            <a:r>
              <a:rPr lang="en-US" sz="2800" u="sng" dirty="0"/>
              <a:t>in-app MAC policy design</a:t>
            </a:r>
            <a:r>
              <a:rPr lang="en-US" sz="2800" dirty="0"/>
              <a:t> and </a:t>
            </a:r>
            <a:r>
              <a:rPr lang="en-US" sz="2800" u="sng" dirty="0"/>
              <a:t>recovering caller identity</a:t>
            </a:r>
            <a:r>
              <a:rPr lang="en-US" sz="2800" dirty="0"/>
              <a:t>.</a:t>
            </a:r>
          </a:p>
          <a:p>
            <a:endParaRPr lang="en-US" sz="2800" dirty="0"/>
          </a:p>
          <a:p>
            <a:r>
              <a:rPr lang="en-US" sz="2800" dirty="0"/>
              <a:t>We demonstrated the </a:t>
            </a:r>
            <a:r>
              <a:rPr lang="en-US" sz="2800" u="sng" dirty="0"/>
              <a:t>unique security values</a:t>
            </a:r>
            <a:r>
              <a:rPr lang="en-US" sz="2800" dirty="0"/>
              <a:t> and </a:t>
            </a:r>
            <a:r>
              <a:rPr lang="en-US" sz="2800" u="sng" dirty="0"/>
              <a:t>the modest overhead</a:t>
            </a:r>
            <a:r>
              <a:rPr lang="en-US" sz="2800" dirty="0"/>
              <a:t> of </a:t>
            </a:r>
            <a:r>
              <a:rPr lang="en-US" sz="2800" dirty="0" err="1"/>
              <a:t>SCLib</a:t>
            </a:r>
            <a:r>
              <a:rPr lang="en-US" sz="2800" dirty="0"/>
              <a:t>.</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11</a:t>
            </a:fld>
            <a:endParaRPr lang="en-US" altLang="zh-CN" dirty="0"/>
          </a:p>
        </p:txBody>
      </p:sp>
      <p:sp>
        <p:nvSpPr>
          <p:cNvPr id="5" name="TextBox 11"/>
          <p:cNvSpPr txBox="1">
            <a:spLocks noChangeArrowheads="1"/>
          </p:cNvSpPr>
          <p:nvPr/>
        </p:nvSpPr>
        <p:spPr bwMode="auto">
          <a:xfrm>
            <a:off x="2819400" y="5618202"/>
            <a:ext cx="6553200" cy="477054"/>
          </a:xfrm>
          <a:prstGeom prst="rect">
            <a:avLst/>
          </a:prstGeom>
          <a:noFill/>
          <a:ln w="19050">
            <a:solidFill>
              <a:schemeClr val="tx1"/>
            </a:solidFill>
            <a:prstDash val="sysDash"/>
            <a:miter lim="800000"/>
            <a:headEnd/>
            <a:tailEnd/>
          </a:ln>
        </p:spPr>
        <p:txBody>
          <a:bodyPr wrap="square" lIns="180000" rIns="180000">
            <a:spAutoFit/>
          </a:bodyPr>
          <a:lstStyle/>
          <a:p>
            <a:pPr algn="ctr">
              <a:lnSpc>
                <a:spcPct val="125000"/>
              </a:lnSpc>
            </a:pPr>
            <a:r>
              <a:rPr lang="en-US" sz="2000" dirty="0"/>
              <a:t>Contact: Daoyuan Wu (dywu.2015@smu.edu.sg)</a:t>
            </a:r>
          </a:p>
        </p:txBody>
      </p:sp>
    </p:spTree>
    <p:extLst>
      <p:ext uri="{BB962C8B-B14F-4D97-AF65-F5344CB8AC3E}">
        <p14:creationId xmlns:p14="http://schemas.microsoft.com/office/powerpoint/2010/main" val="11827935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Title 1"/>
          <p:cNvSpPr>
            <a:spLocks noGrp="1"/>
          </p:cNvSpPr>
          <p:nvPr>
            <p:ph type="title"/>
          </p:nvPr>
        </p:nvSpPr>
        <p:spPr>
          <a:xfrm>
            <a:off x="1905000" y="131764"/>
            <a:ext cx="8305800" cy="955675"/>
          </a:xfrm>
        </p:spPr>
        <p:txBody>
          <a:bodyPr/>
          <a:lstStyle/>
          <a:p>
            <a:pPr marL="342900" indent="-342900"/>
            <a:br>
              <a:rPr lang="en-US" altLang="zh-CN" sz="2000">
                <a:ea typeface="宋体" pitchFamily="2" charset="-122"/>
              </a:rPr>
            </a:br>
            <a:endParaRPr lang="en-US" altLang="zh-CN">
              <a:ea typeface="宋体" pitchFamily="2" charset="-122"/>
            </a:endParaRPr>
          </a:p>
        </p:txBody>
      </p:sp>
      <p:sp>
        <p:nvSpPr>
          <p:cNvPr id="43011" name="Content Placeholder 2"/>
          <p:cNvSpPr>
            <a:spLocks noGrp="1"/>
          </p:cNvSpPr>
          <p:nvPr>
            <p:ph idx="1"/>
          </p:nvPr>
        </p:nvSpPr>
        <p:spPr>
          <a:xfrm>
            <a:off x="1771650" y="3074989"/>
            <a:ext cx="8648700" cy="769937"/>
          </a:xfrm>
        </p:spPr>
        <p:txBody>
          <a:bodyPr/>
          <a:lstStyle/>
          <a:p>
            <a:pPr marL="0" lvl="1" indent="0" algn="ctr">
              <a:buNone/>
            </a:pPr>
            <a:r>
              <a:rPr kumimoji="0" lang="en-US" altLang="zh-CN" sz="4400" b="1">
                <a:ea typeface="宋体" pitchFamily="2" charset="-122"/>
              </a:rPr>
              <a:t>Backup slides</a:t>
            </a:r>
          </a:p>
        </p:txBody>
      </p:sp>
      <p:sp>
        <p:nvSpPr>
          <p:cNvPr id="43012" name="Slide Number Placeholder 3"/>
          <p:cNvSpPr>
            <a:spLocks noGrp="1"/>
          </p:cNvSpPr>
          <p:nvPr>
            <p:ph type="sldNum" sz="quarter" idx="12"/>
          </p:nvPr>
        </p:nvSpPr>
        <p:spPr>
          <a:noFill/>
        </p:spPr>
        <p:txBody>
          <a:bodyPr/>
          <a:lstStyle/>
          <a:p>
            <a:r>
              <a:rPr lang="en-US" altLang="zh-CN" dirty="0"/>
              <a:t>39</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120650"/>
            <a:ext cx="8305800" cy="641350"/>
          </a:xfrm>
        </p:spPr>
        <p:txBody>
          <a:bodyPr/>
          <a:lstStyle/>
          <a:p>
            <a:r>
              <a:rPr lang="en-US" dirty="0"/>
              <a:t>Two Deployment Models</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13</a:t>
            </a:fld>
            <a:endParaRPr lang="en-US" altLang="zh-C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6600" y="665844"/>
            <a:ext cx="5638800" cy="2839356"/>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600" y="3533455"/>
            <a:ext cx="5486400" cy="3094745"/>
          </a:xfrm>
          <a:prstGeom prst="rect">
            <a:avLst/>
          </a:prstGeom>
        </p:spPr>
      </p:pic>
    </p:spTree>
    <p:extLst>
      <p:ext uri="{BB962C8B-B14F-4D97-AF65-F5344CB8AC3E}">
        <p14:creationId xmlns:p14="http://schemas.microsoft.com/office/powerpoint/2010/main" val="7053391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ea typeface="宋体" pitchFamily="2" charset="-122"/>
              </a:rPr>
              <a:t>Component Hijacking on Android</a:t>
            </a:r>
            <a:endParaRPr lang="zh-CN" altLang="en-US" dirty="0">
              <a:ea typeface="宋体" pitchFamily="2" charset="-122"/>
            </a:endParaRPr>
          </a:p>
        </p:txBody>
      </p:sp>
      <p:sp>
        <p:nvSpPr>
          <p:cNvPr id="4100" name="灯片编号占位符 3"/>
          <p:cNvSpPr>
            <a:spLocks noGrp="1"/>
          </p:cNvSpPr>
          <p:nvPr>
            <p:ph type="sldNum" sz="quarter" idx="12"/>
          </p:nvPr>
        </p:nvSpPr>
        <p:spPr>
          <a:noFill/>
        </p:spPr>
        <p:txBody>
          <a:bodyPr/>
          <a:lstStyle/>
          <a:p>
            <a:fld id="{C51D4A45-625B-4478-B536-7442B6ED1E17}" type="slidenum">
              <a:rPr lang="en-US" altLang="zh-CN" smtClean="0"/>
              <a:pPr/>
              <a:t>2</a:t>
            </a:fld>
            <a:endParaRPr lang="en-US" altLang="zh-CN" dirty="0"/>
          </a:p>
        </p:txBody>
      </p:sp>
      <p:sp>
        <p:nvSpPr>
          <p:cNvPr id="27" name="Rectangle 6"/>
          <p:cNvSpPr/>
          <p:nvPr/>
        </p:nvSpPr>
        <p:spPr>
          <a:xfrm>
            <a:off x="2590800" y="4499944"/>
            <a:ext cx="6901518" cy="1215057"/>
          </a:xfrm>
          <a:prstGeom prst="rect">
            <a:avLst/>
          </a:prstGeom>
          <a:ln w="28575">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tIns="97204" bIns="97204" rtlCol="0" anchor="b"/>
          <a:lstStyle/>
          <a:p>
            <a:pPr algn="ctr"/>
            <a:r>
              <a:rPr lang="en-US" altLang="zh-CN" sz="3241" dirty="0">
                <a:latin typeface="Times New Roman" pitchFamily="18" charset="0"/>
                <a:cs typeface="Times New Roman" pitchFamily="18" charset="0"/>
              </a:rPr>
              <a:t>Android framework and kernel</a:t>
            </a:r>
          </a:p>
        </p:txBody>
      </p:sp>
      <p:sp>
        <p:nvSpPr>
          <p:cNvPr id="28" name="Rectangle 4"/>
          <p:cNvSpPr/>
          <p:nvPr/>
        </p:nvSpPr>
        <p:spPr>
          <a:xfrm>
            <a:off x="2590801" y="1631958"/>
            <a:ext cx="2235951" cy="2478990"/>
          </a:xfrm>
          <a:prstGeom prst="rect">
            <a:avLst/>
          </a:prstGeom>
          <a:solidFill>
            <a:schemeClr val="bg1"/>
          </a:solidFill>
          <a:ln w="285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lang="en-US" sz="3241" dirty="0">
                <a:solidFill>
                  <a:srgbClr val="C00000"/>
                </a:solidFill>
                <a:latin typeface="Times New Roman" pitchFamily="18" charset="0"/>
                <a:cs typeface="Times New Roman" pitchFamily="18" charset="0"/>
              </a:rPr>
              <a:t>Adversary</a:t>
            </a:r>
          </a:p>
          <a:p>
            <a:pPr algn="ctr"/>
            <a:r>
              <a:rPr lang="en-US" sz="3241" b="1" dirty="0">
                <a:latin typeface="Times New Roman" pitchFamily="18" charset="0"/>
                <a:cs typeface="Times New Roman" pitchFamily="18" charset="0"/>
              </a:rPr>
              <a:t>caller app</a:t>
            </a:r>
          </a:p>
        </p:txBody>
      </p:sp>
      <p:sp>
        <p:nvSpPr>
          <p:cNvPr id="29" name="Rectangle 6"/>
          <p:cNvSpPr/>
          <p:nvPr/>
        </p:nvSpPr>
        <p:spPr>
          <a:xfrm>
            <a:off x="2755247" y="2847149"/>
            <a:ext cx="1907061" cy="972153"/>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en-US" sz="2700" dirty="0">
                <a:solidFill>
                  <a:schemeClr val="tx1"/>
                </a:solidFill>
                <a:latin typeface="Times New Roman" pitchFamily="18" charset="0"/>
                <a:cs typeface="Times New Roman" pitchFamily="18" charset="0"/>
              </a:rPr>
              <a:t>Attack</a:t>
            </a:r>
          </a:p>
          <a:p>
            <a:pPr algn="ctr"/>
            <a:r>
              <a:rPr lang="en-US" sz="2700" dirty="0">
                <a:solidFill>
                  <a:schemeClr val="tx1"/>
                </a:solidFill>
                <a:latin typeface="Times New Roman" pitchFamily="18" charset="0"/>
                <a:cs typeface="Times New Roman" pitchFamily="18" charset="0"/>
              </a:rPr>
              <a:t>component</a:t>
            </a:r>
          </a:p>
        </p:txBody>
      </p:sp>
      <p:sp>
        <p:nvSpPr>
          <p:cNvPr id="30" name="任意多边形 10"/>
          <p:cNvSpPr/>
          <p:nvPr/>
        </p:nvSpPr>
        <p:spPr>
          <a:xfrm>
            <a:off x="5021182" y="4499809"/>
            <a:ext cx="2041521" cy="194430"/>
          </a:xfrm>
          <a:custGeom>
            <a:avLst/>
            <a:gdLst>
              <a:gd name="connsiteX0" fmla="*/ 0 w 1165379"/>
              <a:gd name="connsiteY0" fmla="*/ 0 h 327259"/>
              <a:gd name="connsiteX1" fmla="*/ 96253 w 1165379"/>
              <a:gd name="connsiteY1" fmla="*/ 96253 h 327259"/>
              <a:gd name="connsiteX2" fmla="*/ 115503 w 1165379"/>
              <a:gd name="connsiteY2" fmla="*/ 125128 h 327259"/>
              <a:gd name="connsiteX3" fmla="*/ 144379 w 1165379"/>
              <a:gd name="connsiteY3" fmla="*/ 173255 h 327259"/>
              <a:gd name="connsiteX4" fmla="*/ 202131 w 1165379"/>
              <a:gd name="connsiteY4" fmla="*/ 202131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96253 w 1165379"/>
              <a:gd name="connsiteY1" fmla="*/ 96253 h 327259"/>
              <a:gd name="connsiteX2" fmla="*/ 115503 w 1165379"/>
              <a:gd name="connsiteY2" fmla="*/ 125128 h 327259"/>
              <a:gd name="connsiteX3" fmla="*/ 166483 w 1165379"/>
              <a:gd name="connsiteY3" fmla="*/ 196355 h 327259"/>
              <a:gd name="connsiteX4" fmla="*/ 202131 w 1165379"/>
              <a:gd name="connsiteY4" fmla="*/ 202131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5503 w 1165379"/>
              <a:gd name="connsiteY2" fmla="*/ 125128 h 327259"/>
              <a:gd name="connsiteX3" fmla="*/ 166483 w 1165379"/>
              <a:gd name="connsiteY3" fmla="*/ 196355 h 327259"/>
              <a:gd name="connsiteX4" fmla="*/ 202131 w 1165379"/>
              <a:gd name="connsiteY4" fmla="*/ 202131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5503 w 1165379"/>
              <a:gd name="connsiteY2" fmla="*/ 125128 h 327259"/>
              <a:gd name="connsiteX3" fmla="*/ 166483 w 1165379"/>
              <a:gd name="connsiteY3" fmla="*/ 196355 h 327259"/>
              <a:gd name="connsiteX4" fmla="*/ 202131 w 1165379"/>
              <a:gd name="connsiteY4" fmla="*/ 202131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5503 w 1165379"/>
              <a:gd name="connsiteY2" fmla="*/ 125128 h 327259"/>
              <a:gd name="connsiteX3" fmla="*/ 166483 w 1165379"/>
              <a:gd name="connsiteY3" fmla="*/ 196355 h 327259"/>
              <a:gd name="connsiteX4" fmla="*/ 166483 w 1165379"/>
              <a:gd name="connsiteY4" fmla="*/ 196355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5503 w 1165379"/>
              <a:gd name="connsiteY2" fmla="*/ 125128 h 327259"/>
              <a:gd name="connsiteX3" fmla="*/ 166483 w 1165379"/>
              <a:gd name="connsiteY3" fmla="*/ 196355 h 327259"/>
              <a:gd name="connsiteX4" fmla="*/ 166483 w 1165379"/>
              <a:gd name="connsiteY4" fmla="*/ 196355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5503 w 1165379"/>
              <a:gd name="connsiteY2" fmla="*/ 125128 h 327259"/>
              <a:gd name="connsiteX3" fmla="*/ 166483 w 1165379"/>
              <a:gd name="connsiteY3" fmla="*/ 196355 h 327259"/>
              <a:gd name="connsiteX4" fmla="*/ 166483 w 1165379"/>
              <a:gd name="connsiteY4" fmla="*/ 196355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5503 w 1165379"/>
              <a:gd name="connsiteY2" fmla="*/ 125128 h 327259"/>
              <a:gd name="connsiteX3" fmla="*/ 166483 w 1165379"/>
              <a:gd name="connsiteY3" fmla="*/ 196355 h 327259"/>
              <a:gd name="connsiteX4" fmla="*/ 166483 w 1165379"/>
              <a:gd name="connsiteY4" fmla="*/ 196355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88758 w 1165379"/>
              <a:gd name="connsiteY5" fmla="*/ 25025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327259 w 1165379"/>
              <a:gd name="connsiteY6" fmla="*/ 279133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32293"/>
              <a:gd name="connsiteX1" fmla="*/ 110988 w 1165379"/>
              <a:gd name="connsiteY1" fmla="*/ 130904 h 332293"/>
              <a:gd name="connsiteX2" fmla="*/ 110988 w 1165379"/>
              <a:gd name="connsiteY2" fmla="*/ 130904 h 332293"/>
              <a:gd name="connsiteX3" fmla="*/ 166483 w 1165379"/>
              <a:gd name="connsiteY3" fmla="*/ 196355 h 332293"/>
              <a:gd name="connsiteX4" fmla="*/ 166483 w 1165379"/>
              <a:gd name="connsiteY4" fmla="*/ 196355 h 332293"/>
              <a:gd name="connsiteX5" fmla="*/ 277471 w 1165379"/>
              <a:gd name="connsiteY5" fmla="*/ 261807 h 332293"/>
              <a:gd name="connsiteX6" fmla="*/ 332965 w 1165379"/>
              <a:gd name="connsiteY6" fmla="*/ 327259 h 332293"/>
              <a:gd name="connsiteX7" fmla="*/ 356135 w 1165379"/>
              <a:gd name="connsiteY7" fmla="*/ 288758 h 332293"/>
              <a:gd name="connsiteX8" fmla="*/ 394636 w 1165379"/>
              <a:gd name="connsiteY8" fmla="*/ 308008 h 332293"/>
              <a:gd name="connsiteX9" fmla="*/ 481263 w 1165379"/>
              <a:gd name="connsiteY9" fmla="*/ 327259 h 332293"/>
              <a:gd name="connsiteX10" fmla="*/ 770021 w 1165379"/>
              <a:gd name="connsiteY10" fmla="*/ 308008 h 332293"/>
              <a:gd name="connsiteX11" fmla="*/ 837398 w 1165379"/>
              <a:gd name="connsiteY11" fmla="*/ 298383 h 332293"/>
              <a:gd name="connsiteX12" fmla="*/ 914400 w 1165379"/>
              <a:gd name="connsiteY12" fmla="*/ 259882 h 332293"/>
              <a:gd name="connsiteX13" fmla="*/ 952901 w 1165379"/>
              <a:gd name="connsiteY13" fmla="*/ 231006 h 332293"/>
              <a:gd name="connsiteX14" fmla="*/ 1020278 w 1165379"/>
              <a:gd name="connsiteY14" fmla="*/ 163629 h 332293"/>
              <a:gd name="connsiteX15" fmla="*/ 1097280 w 1165379"/>
              <a:gd name="connsiteY15" fmla="*/ 67377 h 332293"/>
              <a:gd name="connsiteX16" fmla="*/ 1155032 w 1165379"/>
              <a:gd name="connsiteY16" fmla="*/ 28876 h 332293"/>
              <a:gd name="connsiteX17" fmla="*/ 1145406 w 1165379"/>
              <a:gd name="connsiteY17" fmla="*/ 9625 h 332293"/>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332965 w 1165379"/>
              <a:gd name="connsiteY6" fmla="*/ 261807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332965 w 1165379"/>
              <a:gd name="connsiteY6" fmla="*/ 261807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481263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770021 w 1165379"/>
              <a:gd name="connsiteY10" fmla="*/ 308008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914400 w 1165379"/>
              <a:gd name="connsiteY12" fmla="*/ 259882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20278 w 1165379"/>
              <a:gd name="connsiteY14" fmla="*/ 163629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52901 w 1165379"/>
              <a:gd name="connsiteY13" fmla="*/ 231006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38050"/>
              <a:gd name="connsiteX1" fmla="*/ 110988 w 1165379"/>
              <a:gd name="connsiteY1" fmla="*/ 130904 h 338050"/>
              <a:gd name="connsiteX2" fmla="*/ 110988 w 1165379"/>
              <a:gd name="connsiteY2" fmla="*/ 130904 h 338050"/>
              <a:gd name="connsiteX3" fmla="*/ 166483 w 1165379"/>
              <a:gd name="connsiteY3" fmla="*/ 196355 h 338050"/>
              <a:gd name="connsiteX4" fmla="*/ 166483 w 1165379"/>
              <a:gd name="connsiteY4" fmla="*/ 196355 h 338050"/>
              <a:gd name="connsiteX5" fmla="*/ 277471 w 1165379"/>
              <a:gd name="connsiteY5" fmla="*/ 261807 h 338050"/>
              <a:gd name="connsiteX6" fmla="*/ 277471 w 1165379"/>
              <a:gd name="connsiteY6" fmla="*/ 261807 h 338050"/>
              <a:gd name="connsiteX7" fmla="*/ 356135 w 1165379"/>
              <a:gd name="connsiteY7" fmla="*/ 288758 h 338050"/>
              <a:gd name="connsiteX8" fmla="*/ 394636 w 1165379"/>
              <a:gd name="connsiteY8" fmla="*/ 308008 h 338050"/>
              <a:gd name="connsiteX9" fmla="*/ 554942 w 1165379"/>
              <a:gd name="connsiteY9" fmla="*/ 327259 h 338050"/>
              <a:gd name="connsiteX10" fmla="*/ 665931 w 1165379"/>
              <a:gd name="connsiteY10" fmla="*/ 327259 h 338050"/>
              <a:gd name="connsiteX11" fmla="*/ 837398 w 1165379"/>
              <a:gd name="connsiteY11" fmla="*/ 298383 h 338050"/>
              <a:gd name="connsiteX12" fmla="*/ 887908 w 1165379"/>
              <a:gd name="connsiteY12" fmla="*/ 261807 h 338050"/>
              <a:gd name="connsiteX13" fmla="*/ 832414 w 1165379"/>
              <a:gd name="connsiteY13" fmla="*/ 327259 h 338050"/>
              <a:gd name="connsiteX14" fmla="*/ 1054391 w 1165379"/>
              <a:gd name="connsiteY14" fmla="*/ 130904 h 338050"/>
              <a:gd name="connsiteX15" fmla="*/ 1097280 w 1165379"/>
              <a:gd name="connsiteY15" fmla="*/ 67377 h 338050"/>
              <a:gd name="connsiteX16" fmla="*/ 1155032 w 1165379"/>
              <a:gd name="connsiteY16" fmla="*/ 28876 h 338050"/>
              <a:gd name="connsiteX17" fmla="*/ 1145406 w 1165379"/>
              <a:gd name="connsiteY17" fmla="*/ 9625 h 338050"/>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887908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943402 w 1165379"/>
              <a:gd name="connsiteY12" fmla="*/ 261807 h 327259"/>
              <a:gd name="connsiteX13" fmla="*/ 943402 w 1165379"/>
              <a:gd name="connsiteY13" fmla="*/ 261807 h 327259"/>
              <a:gd name="connsiteX14" fmla="*/ 1054391 w 1165379"/>
              <a:gd name="connsiteY14" fmla="*/ 130904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943402 w 1165379"/>
              <a:gd name="connsiteY12" fmla="*/ 261807 h 327259"/>
              <a:gd name="connsiteX13" fmla="*/ 943402 w 1165379"/>
              <a:gd name="connsiteY13" fmla="*/ 261807 h 327259"/>
              <a:gd name="connsiteX14" fmla="*/ 998896 w 1165379"/>
              <a:gd name="connsiteY14" fmla="*/ 196355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943402 w 1165379"/>
              <a:gd name="connsiteY12" fmla="*/ 261807 h 327259"/>
              <a:gd name="connsiteX13" fmla="*/ 943402 w 1165379"/>
              <a:gd name="connsiteY13" fmla="*/ 261807 h 327259"/>
              <a:gd name="connsiteX14" fmla="*/ 998896 w 1165379"/>
              <a:gd name="connsiteY14" fmla="*/ 196355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943402 w 1165379"/>
              <a:gd name="connsiteY12" fmla="*/ 261807 h 327259"/>
              <a:gd name="connsiteX13" fmla="*/ 943402 w 1165379"/>
              <a:gd name="connsiteY13" fmla="*/ 261807 h 327259"/>
              <a:gd name="connsiteX14" fmla="*/ 998896 w 1165379"/>
              <a:gd name="connsiteY14" fmla="*/ 196355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65379"/>
              <a:gd name="connsiteY0" fmla="*/ 0 h 327259"/>
              <a:gd name="connsiteX1" fmla="*/ 110988 w 1165379"/>
              <a:gd name="connsiteY1" fmla="*/ 130904 h 327259"/>
              <a:gd name="connsiteX2" fmla="*/ 110988 w 1165379"/>
              <a:gd name="connsiteY2" fmla="*/ 130904 h 327259"/>
              <a:gd name="connsiteX3" fmla="*/ 166483 w 1165379"/>
              <a:gd name="connsiteY3" fmla="*/ 196355 h 327259"/>
              <a:gd name="connsiteX4" fmla="*/ 166483 w 1165379"/>
              <a:gd name="connsiteY4" fmla="*/ 196355 h 327259"/>
              <a:gd name="connsiteX5" fmla="*/ 277471 w 1165379"/>
              <a:gd name="connsiteY5" fmla="*/ 261807 h 327259"/>
              <a:gd name="connsiteX6" fmla="*/ 277471 w 1165379"/>
              <a:gd name="connsiteY6" fmla="*/ 261807 h 327259"/>
              <a:gd name="connsiteX7" fmla="*/ 356135 w 1165379"/>
              <a:gd name="connsiteY7" fmla="*/ 288758 h 327259"/>
              <a:gd name="connsiteX8" fmla="*/ 394636 w 1165379"/>
              <a:gd name="connsiteY8" fmla="*/ 308008 h 327259"/>
              <a:gd name="connsiteX9" fmla="*/ 554942 w 1165379"/>
              <a:gd name="connsiteY9" fmla="*/ 327259 h 327259"/>
              <a:gd name="connsiteX10" fmla="*/ 665931 w 1165379"/>
              <a:gd name="connsiteY10" fmla="*/ 327259 h 327259"/>
              <a:gd name="connsiteX11" fmla="*/ 837398 w 1165379"/>
              <a:gd name="connsiteY11" fmla="*/ 298383 h 327259"/>
              <a:gd name="connsiteX12" fmla="*/ 943402 w 1165379"/>
              <a:gd name="connsiteY12" fmla="*/ 261807 h 327259"/>
              <a:gd name="connsiteX13" fmla="*/ 943402 w 1165379"/>
              <a:gd name="connsiteY13" fmla="*/ 261807 h 327259"/>
              <a:gd name="connsiteX14" fmla="*/ 998896 w 1165379"/>
              <a:gd name="connsiteY14" fmla="*/ 196355 h 327259"/>
              <a:gd name="connsiteX15" fmla="*/ 1097280 w 1165379"/>
              <a:gd name="connsiteY15" fmla="*/ 67377 h 327259"/>
              <a:gd name="connsiteX16" fmla="*/ 1155032 w 1165379"/>
              <a:gd name="connsiteY16" fmla="*/ 28876 h 327259"/>
              <a:gd name="connsiteX17" fmla="*/ 1145406 w 1165379"/>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 name="connsiteX0" fmla="*/ 0 w 1155032"/>
              <a:gd name="connsiteY0" fmla="*/ 0 h 327259"/>
              <a:gd name="connsiteX1" fmla="*/ 110988 w 1155032"/>
              <a:gd name="connsiteY1" fmla="*/ 130904 h 327259"/>
              <a:gd name="connsiteX2" fmla="*/ 110988 w 1155032"/>
              <a:gd name="connsiteY2" fmla="*/ 130904 h 327259"/>
              <a:gd name="connsiteX3" fmla="*/ 166483 w 1155032"/>
              <a:gd name="connsiteY3" fmla="*/ 196355 h 327259"/>
              <a:gd name="connsiteX4" fmla="*/ 166483 w 1155032"/>
              <a:gd name="connsiteY4" fmla="*/ 196355 h 327259"/>
              <a:gd name="connsiteX5" fmla="*/ 277471 w 1155032"/>
              <a:gd name="connsiteY5" fmla="*/ 261807 h 327259"/>
              <a:gd name="connsiteX6" fmla="*/ 277471 w 1155032"/>
              <a:gd name="connsiteY6" fmla="*/ 261807 h 327259"/>
              <a:gd name="connsiteX7" fmla="*/ 356135 w 1155032"/>
              <a:gd name="connsiteY7" fmla="*/ 288758 h 327259"/>
              <a:gd name="connsiteX8" fmla="*/ 394636 w 1155032"/>
              <a:gd name="connsiteY8" fmla="*/ 308008 h 327259"/>
              <a:gd name="connsiteX9" fmla="*/ 554942 w 1155032"/>
              <a:gd name="connsiteY9" fmla="*/ 327259 h 327259"/>
              <a:gd name="connsiteX10" fmla="*/ 665931 w 1155032"/>
              <a:gd name="connsiteY10" fmla="*/ 327259 h 327259"/>
              <a:gd name="connsiteX11" fmla="*/ 837398 w 1155032"/>
              <a:gd name="connsiteY11" fmla="*/ 298383 h 327259"/>
              <a:gd name="connsiteX12" fmla="*/ 943402 w 1155032"/>
              <a:gd name="connsiteY12" fmla="*/ 261807 h 327259"/>
              <a:gd name="connsiteX13" fmla="*/ 943402 w 1155032"/>
              <a:gd name="connsiteY13" fmla="*/ 261807 h 327259"/>
              <a:gd name="connsiteX14" fmla="*/ 998896 w 1155032"/>
              <a:gd name="connsiteY14" fmla="*/ 196355 h 327259"/>
              <a:gd name="connsiteX15" fmla="*/ 1097280 w 1155032"/>
              <a:gd name="connsiteY15" fmla="*/ 67377 h 327259"/>
              <a:gd name="connsiteX16" fmla="*/ 1155032 w 1155032"/>
              <a:gd name="connsiteY16" fmla="*/ 28876 h 327259"/>
              <a:gd name="connsiteX17" fmla="*/ 1145406 w 1155032"/>
              <a:gd name="connsiteY17" fmla="*/ 9625 h 327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5032" h="327259">
                <a:moveTo>
                  <a:pt x="0" y="0"/>
                </a:moveTo>
                <a:cubicBezTo>
                  <a:pt x="32084" y="32084"/>
                  <a:pt x="85819" y="93150"/>
                  <a:pt x="110988" y="130904"/>
                </a:cubicBezTo>
                <a:lnTo>
                  <a:pt x="110988" y="130904"/>
                </a:lnTo>
                <a:cubicBezTo>
                  <a:pt x="120903" y="146769"/>
                  <a:pt x="151002" y="174553"/>
                  <a:pt x="166483" y="196355"/>
                </a:cubicBezTo>
                <a:lnTo>
                  <a:pt x="166483" y="196355"/>
                </a:lnTo>
                <a:cubicBezTo>
                  <a:pt x="265768" y="251514"/>
                  <a:pt x="212134" y="240029"/>
                  <a:pt x="277471" y="261807"/>
                </a:cubicBezTo>
                <a:lnTo>
                  <a:pt x="277471" y="261807"/>
                </a:lnTo>
                <a:cubicBezTo>
                  <a:pt x="286280" y="266841"/>
                  <a:pt x="346809" y="284761"/>
                  <a:pt x="356135" y="288758"/>
                </a:cubicBezTo>
                <a:cubicBezTo>
                  <a:pt x="369323" y="294410"/>
                  <a:pt x="381448" y="302356"/>
                  <a:pt x="394636" y="308008"/>
                </a:cubicBezTo>
                <a:cubicBezTo>
                  <a:pt x="424798" y="320934"/>
                  <a:pt x="520322" y="321489"/>
                  <a:pt x="554942" y="327259"/>
                </a:cubicBezTo>
                <a:lnTo>
                  <a:pt x="665931" y="327259"/>
                </a:lnTo>
                <a:cubicBezTo>
                  <a:pt x="688544" y="325426"/>
                  <a:pt x="815388" y="303885"/>
                  <a:pt x="837398" y="298383"/>
                </a:cubicBezTo>
                <a:cubicBezTo>
                  <a:pt x="870622" y="290077"/>
                  <a:pt x="897720" y="278306"/>
                  <a:pt x="943402" y="261807"/>
                </a:cubicBezTo>
                <a:lnTo>
                  <a:pt x="943402" y="261807"/>
                </a:lnTo>
                <a:cubicBezTo>
                  <a:pt x="966904" y="240442"/>
                  <a:pt x="998896" y="196355"/>
                  <a:pt x="998896" y="196355"/>
                </a:cubicBezTo>
                <a:cubicBezTo>
                  <a:pt x="1038677" y="169098"/>
                  <a:pt x="1046355" y="101327"/>
                  <a:pt x="1097280" y="67377"/>
                </a:cubicBezTo>
                <a:cubicBezTo>
                  <a:pt x="1116531" y="54543"/>
                  <a:pt x="1115620" y="45174"/>
                  <a:pt x="1155032" y="28876"/>
                </a:cubicBezTo>
                <a:lnTo>
                  <a:pt x="1145406" y="9625"/>
                </a:lnTo>
              </a:path>
            </a:pathLst>
          </a:custGeom>
          <a:ln w="38100">
            <a:solidFill>
              <a:srgbClr val="3333FF"/>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sz="2922">
              <a:latin typeface="Times New Roman" pitchFamily="18" charset="0"/>
              <a:cs typeface="Times New Roman" pitchFamily="18" charset="0"/>
            </a:endParaRPr>
          </a:p>
        </p:txBody>
      </p:sp>
      <p:cxnSp>
        <p:nvCxnSpPr>
          <p:cNvPr id="31" name="直接箭头连接符 12"/>
          <p:cNvCxnSpPr>
            <a:stCxn id="34" idx="3"/>
          </p:cNvCxnSpPr>
          <p:nvPr/>
        </p:nvCxnSpPr>
        <p:spPr>
          <a:xfrm>
            <a:off x="4662308" y="3333227"/>
            <a:ext cx="358875" cy="1166583"/>
          </a:xfrm>
          <a:prstGeom prst="straightConnector1">
            <a:avLst/>
          </a:prstGeom>
          <a:ln w="38100">
            <a:solidFill>
              <a:srgbClr val="3333FF"/>
            </a:solidFill>
            <a:headEnd type="none" w="med" len="med"/>
            <a:tailEnd type="triangle" w="med" len="med"/>
          </a:ln>
          <a:effectLst/>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048645" y="4645631"/>
            <a:ext cx="3985827" cy="415498"/>
          </a:xfrm>
          <a:prstGeom prst="rect">
            <a:avLst/>
          </a:prstGeom>
          <a:noFill/>
          <a:effectLst/>
        </p:spPr>
        <p:txBody>
          <a:bodyPr wrap="square" lIns="0" tIns="0" rIns="0" bIns="0" rtlCol="0">
            <a:spAutoFit/>
          </a:bodyPr>
          <a:lstStyle/>
          <a:p>
            <a:pPr algn="ctr"/>
            <a:r>
              <a:rPr lang="en-US" altLang="zh-CN" sz="2700" dirty="0">
                <a:solidFill>
                  <a:srgbClr val="0000FF"/>
                </a:solidFill>
                <a:latin typeface="Times New Roman" pitchFamily="18" charset="0"/>
                <a:cs typeface="Times New Roman" pitchFamily="18" charset="0"/>
              </a:rPr>
              <a:t>IPC request/flow</a:t>
            </a:r>
          </a:p>
        </p:txBody>
      </p:sp>
      <p:sp>
        <p:nvSpPr>
          <p:cNvPr id="33" name="Rectangle 4"/>
          <p:cNvSpPr/>
          <p:nvPr/>
        </p:nvSpPr>
        <p:spPr>
          <a:xfrm>
            <a:off x="7257133" y="1631958"/>
            <a:ext cx="2235951" cy="2478990"/>
          </a:xfrm>
          <a:prstGeom prst="rect">
            <a:avLst/>
          </a:prstGeom>
          <a:solidFill>
            <a:schemeClr val="bg1"/>
          </a:solidFill>
          <a:ln w="2857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t"/>
          <a:lstStyle/>
          <a:p>
            <a:pPr algn="ctr"/>
            <a:r>
              <a:rPr lang="en-US" sz="3241" dirty="0">
                <a:solidFill>
                  <a:srgbClr val="33CC33"/>
                </a:solidFill>
                <a:latin typeface="Times New Roman" pitchFamily="18" charset="0"/>
                <a:cs typeface="Times New Roman" pitchFamily="18" charset="0"/>
              </a:rPr>
              <a:t>Victim</a:t>
            </a:r>
          </a:p>
          <a:p>
            <a:pPr algn="ctr"/>
            <a:r>
              <a:rPr lang="en-US" sz="3241" b="1" dirty="0" err="1">
                <a:latin typeface="Times New Roman" pitchFamily="18" charset="0"/>
                <a:cs typeface="Times New Roman" pitchFamily="18" charset="0"/>
              </a:rPr>
              <a:t>callee</a:t>
            </a:r>
            <a:r>
              <a:rPr lang="en-US" sz="3241" b="1" dirty="0">
                <a:latin typeface="Times New Roman" pitchFamily="18" charset="0"/>
                <a:cs typeface="Times New Roman" pitchFamily="18" charset="0"/>
              </a:rPr>
              <a:t> app</a:t>
            </a:r>
          </a:p>
        </p:txBody>
      </p:sp>
      <p:sp>
        <p:nvSpPr>
          <p:cNvPr id="34" name="Rectangle 6"/>
          <p:cNvSpPr/>
          <p:nvPr/>
        </p:nvSpPr>
        <p:spPr>
          <a:xfrm>
            <a:off x="7421580" y="2847149"/>
            <a:ext cx="1907061" cy="972153"/>
          </a:xfrm>
          <a:prstGeom prst="rect">
            <a:avLst/>
          </a:prstGeom>
          <a:solidFill>
            <a:schemeClr val="bg1"/>
          </a:solidFill>
          <a:ln w="28575">
            <a:solidFill>
              <a:schemeClr val="tx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tIns="0" bIns="48603" rtlCol="0" anchor="ctr"/>
          <a:lstStyle/>
          <a:p>
            <a:pPr algn="ctr"/>
            <a:r>
              <a:rPr lang="en-US" sz="2700" dirty="0">
                <a:solidFill>
                  <a:srgbClr val="33CC33"/>
                </a:solidFill>
                <a:latin typeface="Times New Roman" pitchFamily="18" charset="0"/>
                <a:cs typeface="Times New Roman" pitchFamily="18" charset="0"/>
              </a:rPr>
              <a:t>Exported</a:t>
            </a:r>
          </a:p>
          <a:p>
            <a:pPr algn="ctr"/>
            <a:r>
              <a:rPr lang="en-US" sz="2700" dirty="0">
                <a:solidFill>
                  <a:schemeClr val="tx1"/>
                </a:solidFill>
                <a:latin typeface="Times New Roman" pitchFamily="18" charset="0"/>
                <a:cs typeface="Times New Roman" pitchFamily="18" charset="0"/>
              </a:rPr>
              <a:t>component</a:t>
            </a:r>
          </a:p>
        </p:txBody>
      </p:sp>
      <p:cxnSp>
        <p:nvCxnSpPr>
          <p:cNvPr id="35" name="直接箭头连接符 40"/>
          <p:cNvCxnSpPr/>
          <p:nvPr/>
        </p:nvCxnSpPr>
        <p:spPr>
          <a:xfrm flipH="1">
            <a:off x="7045688" y="3333226"/>
            <a:ext cx="375890" cy="1172302"/>
          </a:xfrm>
          <a:prstGeom prst="straightConnector1">
            <a:avLst/>
          </a:prstGeom>
          <a:ln w="38100">
            <a:solidFill>
              <a:srgbClr val="3333FF"/>
            </a:solidFill>
            <a:headEnd type="triangl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38" name="12-Point Star 37"/>
          <p:cNvSpPr/>
          <p:nvPr/>
        </p:nvSpPr>
        <p:spPr>
          <a:xfrm>
            <a:off x="4951356" y="990600"/>
            <a:ext cx="3049645" cy="2359994"/>
          </a:xfrm>
          <a:prstGeom prst="star12">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2800" dirty="0">
                <a:solidFill>
                  <a:schemeClr val="tx1"/>
                </a:solidFill>
              </a:rPr>
              <a:t>Permission misuse;</a:t>
            </a:r>
          </a:p>
          <a:p>
            <a:pPr algn="ctr"/>
            <a:r>
              <a:rPr lang="en-US" sz="2800" dirty="0">
                <a:solidFill>
                  <a:schemeClr val="tx1"/>
                </a:solidFill>
              </a:rPr>
              <a:t>Data leak</a:t>
            </a:r>
          </a:p>
        </p:txBody>
      </p:sp>
      <p:sp>
        <p:nvSpPr>
          <p:cNvPr id="44" name="TextBox 11"/>
          <p:cNvSpPr txBox="1">
            <a:spLocks noChangeArrowheads="1"/>
          </p:cNvSpPr>
          <p:nvPr/>
        </p:nvSpPr>
        <p:spPr bwMode="auto">
          <a:xfrm>
            <a:off x="7391400" y="1524001"/>
            <a:ext cx="3218562" cy="1246495"/>
          </a:xfrm>
          <a:prstGeom prst="rect">
            <a:avLst/>
          </a:prstGeom>
          <a:solidFill>
            <a:schemeClr val="accent6">
              <a:lumMod val="20000"/>
              <a:lumOff val="80000"/>
            </a:schemeClr>
          </a:solidFill>
          <a:ln w="19050">
            <a:solidFill>
              <a:schemeClr val="tx1"/>
            </a:solidFill>
            <a:prstDash val="sysDash"/>
            <a:miter lim="800000"/>
            <a:headEnd/>
            <a:tailEnd/>
          </a:ln>
        </p:spPr>
        <p:txBody>
          <a:bodyPr wrap="square" lIns="36000" rIns="36000">
            <a:spAutoFit/>
          </a:bodyPr>
          <a:lstStyle/>
          <a:p>
            <a:pPr marL="342900" indent="-342900">
              <a:lnSpc>
                <a:spcPct val="125000"/>
              </a:lnSpc>
              <a:buFont typeface="Arial" charset="0"/>
              <a:buChar char="•"/>
            </a:pPr>
            <a:r>
              <a:rPr lang="en-US" sz="2000" dirty="0"/>
              <a:t>NDSS’11: Woodpecker</a:t>
            </a:r>
          </a:p>
          <a:p>
            <a:pPr marL="342900" indent="-342900">
              <a:lnSpc>
                <a:spcPct val="125000"/>
              </a:lnSpc>
              <a:buFont typeface="Arial" charset="0"/>
              <a:buChar char="•"/>
            </a:pPr>
            <a:r>
              <a:rPr lang="en-US" sz="2000" dirty="0"/>
              <a:t>CCS’12:   CHEX</a:t>
            </a:r>
          </a:p>
          <a:p>
            <a:pPr marL="342900" indent="-342900">
              <a:lnSpc>
                <a:spcPct val="125000"/>
              </a:lnSpc>
              <a:buFont typeface="Arial" charset="0"/>
              <a:buChar char="•"/>
            </a:pPr>
            <a:r>
              <a:rPr lang="en-US" sz="2000" dirty="0"/>
              <a:t>NDSS’13: </a:t>
            </a:r>
            <a:r>
              <a:rPr lang="en-US" sz="2000" dirty="0" err="1"/>
              <a:t>ContentScope</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ipe(left)">
                                      <p:cBhvr>
                                        <p:cTn id="7" dur="500"/>
                                        <p:tgtEl>
                                          <p:spTgt spid="31"/>
                                        </p:tgtEl>
                                      </p:cBhvr>
                                    </p:animEffect>
                                  </p:childTnLst>
                                </p:cTn>
                              </p:par>
                            </p:childTnLst>
                          </p:cTn>
                        </p:par>
                        <p:par>
                          <p:cTn id="8" fill="hold">
                            <p:stCondLst>
                              <p:cond delay="500"/>
                            </p:stCondLst>
                            <p:childTnLst>
                              <p:par>
                                <p:cTn id="9" presetID="22" presetClass="entr" presetSubtype="8" repeatCount="0"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Effect transition="in" filter="wipe(left)">
                                      <p:cBhvr>
                                        <p:cTn id="11" dur="500"/>
                                        <p:tgtEl>
                                          <p:spTgt spid="32"/>
                                        </p:tgtEl>
                                      </p:cBhvr>
                                    </p:animEffect>
                                  </p:childTnLst>
                                </p:cTn>
                              </p:par>
                              <p:par>
                                <p:cTn id="12" presetID="22" presetClass="entr" presetSubtype="8" repeatCount="0" fill="hold" grpId="0" nodeType="withEffect">
                                  <p:stCondLst>
                                    <p:cond delay="0"/>
                                  </p:stCondLst>
                                  <p:childTnLst>
                                    <p:set>
                                      <p:cBhvr>
                                        <p:cTn id="13" dur="1" fill="hold">
                                          <p:stCondLst>
                                            <p:cond delay="0"/>
                                          </p:stCondLst>
                                        </p:cTn>
                                        <p:tgtEl>
                                          <p:spTgt spid="30"/>
                                        </p:tgtEl>
                                        <p:attrNameLst>
                                          <p:attrName>style.visibility</p:attrName>
                                        </p:attrNameLst>
                                      </p:cBhvr>
                                      <p:to>
                                        <p:strVal val="visible"/>
                                      </p:to>
                                    </p:set>
                                    <p:animEffect transition="in" filter="wipe(left)">
                                      <p:cBhvr>
                                        <p:cTn id="14" dur="500"/>
                                        <p:tgtEl>
                                          <p:spTgt spid="30"/>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35"/>
                                        </p:tgtEl>
                                        <p:attrNameLst>
                                          <p:attrName>style.visibility</p:attrName>
                                        </p:attrNameLst>
                                      </p:cBhvr>
                                      <p:to>
                                        <p:strVal val="visible"/>
                                      </p:to>
                                    </p:set>
                                    <p:animEffect transition="in" filter="wipe(left)">
                                      <p:cBhvr>
                                        <p:cTn id="18" dur="500"/>
                                        <p:tgtEl>
                                          <p:spTgt spid="3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Effect transition="in" filter="fade">
                                      <p:cBhvr>
                                        <p:cTn id="23" dur="500"/>
                                        <p:tgtEl>
                                          <p:spTgt spid="3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fade">
                                      <p:cBhvr>
                                        <p:cTn id="28"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p:bldP spid="38"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p:cNvSpPr>
            <a:spLocks noGrp="1"/>
          </p:cNvSpPr>
          <p:nvPr>
            <p:ph type="title"/>
          </p:nvPr>
        </p:nvSpPr>
        <p:spPr/>
        <p:txBody>
          <a:bodyPr/>
          <a:lstStyle/>
          <a:p>
            <a:r>
              <a:rPr lang="en-US" altLang="zh-CN" dirty="0">
                <a:ea typeface="宋体" pitchFamily="2" charset="-122"/>
              </a:rPr>
              <a:t>Existing Works</a:t>
            </a:r>
            <a:endParaRPr lang="zh-CN" altLang="en-US" dirty="0">
              <a:ea typeface="宋体" pitchFamily="2" charset="-122"/>
            </a:endParaRPr>
          </a:p>
        </p:txBody>
      </p:sp>
      <p:sp>
        <p:nvSpPr>
          <p:cNvPr id="5124" name="灯片编号占位符 3"/>
          <p:cNvSpPr>
            <a:spLocks noGrp="1"/>
          </p:cNvSpPr>
          <p:nvPr>
            <p:ph type="sldNum" sz="quarter" idx="12"/>
          </p:nvPr>
        </p:nvSpPr>
        <p:spPr>
          <a:noFill/>
        </p:spPr>
        <p:txBody>
          <a:bodyPr/>
          <a:lstStyle/>
          <a:p>
            <a:fld id="{8BB25231-B94E-4E07-BED3-89B30F6463F0}" type="slidenum">
              <a:rPr lang="en-US" altLang="zh-CN" smtClean="0"/>
              <a:pPr/>
              <a:t>3</a:t>
            </a:fld>
            <a:endParaRPr lang="en-US" altLang="zh-CN"/>
          </a:p>
        </p:txBody>
      </p:sp>
      <p:sp>
        <p:nvSpPr>
          <p:cNvPr id="7" name="TextBox 11"/>
          <p:cNvSpPr txBox="1">
            <a:spLocks noChangeArrowheads="1"/>
          </p:cNvSpPr>
          <p:nvPr/>
        </p:nvSpPr>
        <p:spPr bwMode="auto">
          <a:xfrm>
            <a:off x="2514600" y="1295400"/>
            <a:ext cx="3048000" cy="1428264"/>
          </a:xfrm>
          <a:prstGeom prst="rect">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wrap="square" anchor="ctr">
            <a:noAutofit/>
          </a:bodyPr>
          <a:lstStyle/>
          <a:p>
            <a:pPr algn="ctr" eaLnBrk="1" hangingPunct="1">
              <a:defRPr/>
            </a:pPr>
            <a:r>
              <a:rPr lang="en-US" altLang="zh-CN" sz="3200" b="1" dirty="0">
                <a:solidFill>
                  <a:schemeClr val="dk1"/>
                </a:solidFill>
                <a:latin typeface="+mn-lt"/>
                <a:ea typeface="+mn-ea"/>
              </a:rPr>
              <a:t>Firmware modification</a:t>
            </a:r>
            <a:endParaRPr lang="zh-CN" altLang="en-US" sz="3200" b="1" dirty="0">
              <a:solidFill>
                <a:schemeClr val="dk1"/>
              </a:solidFill>
              <a:latin typeface="+mn-lt"/>
              <a:ea typeface="+mn-ea"/>
            </a:endParaRPr>
          </a:p>
        </p:txBody>
      </p:sp>
      <p:sp>
        <p:nvSpPr>
          <p:cNvPr id="9" name="TextBox 11"/>
          <p:cNvSpPr txBox="1">
            <a:spLocks noChangeArrowheads="1"/>
          </p:cNvSpPr>
          <p:nvPr/>
        </p:nvSpPr>
        <p:spPr bwMode="auto">
          <a:xfrm>
            <a:off x="6553200" y="1295400"/>
            <a:ext cx="3048000" cy="1428264"/>
          </a:xfrm>
          <a:prstGeom prst="rect">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wrap="square" anchor="ctr">
            <a:noAutofit/>
          </a:bodyPr>
          <a:lstStyle/>
          <a:p>
            <a:pPr algn="ctr" eaLnBrk="1" hangingPunct="1">
              <a:defRPr/>
            </a:pPr>
            <a:r>
              <a:rPr lang="en-US" altLang="zh-CN" sz="3200" b="1" dirty="0">
                <a:solidFill>
                  <a:schemeClr val="dk1"/>
                </a:solidFill>
              </a:rPr>
              <a:t>App </a:t>
            </a:r>
          </a:p>
          <a:p>
            <a:pPr algn="ctr" eaLnBrk="1" hangingPunct="1">
              <a:defRPr/>
            </a:pPr>
            <a:r>
              <a:rPr lang="en-US" altLang="zh-CN" sz="3200" b="1" dirty="0">
                <a:solidFill>
                  <a:schemeClr val="dk1"/>
                </a:solidFill>
              </a:rPr>
              <a:t>repackaging</a:t>
            </a:r>
            <a:endParaRPr lang="zh-CN" altLang="en-US" sz="3200" b="1" dirty="0">
              <a:solidFill>
                <a:schemeClr val="dk1"/>
              </a:solidFill>
            </a:endParaRPr>
          </a:p>
        </p:txBody>
      </p:sp>
      <p:sp>
        <p:nvSpPr>
          <p:cNvPr id="12" name="Content Placeholder 2"/>
          <p:cNvSpPr>
            <a:spLocks noGrp="1"/>
          </p:cNvSpPr>
          <p:nvPr>
            <p:ph sz="half" idx="1"/>
          </p:nvPr>
        </p:nvSpPr>
        <p:spPr>
          <a:xfrm>
            <a:off x="1981200" y="3058181"/>
            <a:ext cx="4038600" cy="1902059"/>
          </a:xfrm>
        </p:spPr>
        <p:txBody>
          <a:bodyPr/>
          <a:lstStyle/>
          <a:p>
            <a:r>
              <a:rPr lang="en-US" sz="2800" dirty="0"/>
              <a:t>Rarely adopted by smartphone vendors;</a:t>
            </a:r>
          </a:p>
          <a:p>
            <a:r>
              <a:rPr lang="en-US" sz="2800" dirty="0"/>
              <a:t>Performance overhead is usually high.</a:t>
            </a:r>
          </a:p>
        </p:txBody>
      </p:sp>
      <p:sp>
        <p:nvSpPr>
          <p:cNvPr id="13" name="Content Placeholder 3"/>
          <p:cNvSpPr txBox="1">
            <a:spLocks/>
          </p:cNvSpPr>
          <p:nvPr/>
        </p:nvSpPr>
        <p:spPr>
          <a:xfrm>
            <a:off x="6172200" y="3058181"/>
            <a:ext cx="4267200" cy="1902059"/>
          </a:xfrm>
          <a:prstGeom prst="rect">
            <a:avLst/>
          </a:prstGeom>
        </p:spPr>
        <p:txBody>
          <a:bodyPr wrap="square">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r>
              <a:rPr lang="en-US" sz="2800" kern="0" dirty="0"/>
              <a:t>Violate Android’s key-based app verification;</a:t>
            </a:r>
          </a:p>
          <a:p>
            <a:r>
              <a:rPr lang="en-US" sz="2800" kern="0" dirty="0"/>
              <a:t>May break the code quality and also the law.</a:t>
            </a:r>
          </a:p>
        </p:txBody>
      </p:sp>
      <p:sp>
        <p:nvSpPr>
          <p:cNvPr id="14" name="TextBox 11"/>
          <p:cNvSpPr txBox="1">
            <a:spLocks noChangeArrowheads="1"/>
          </p:cNvSpPr>
          <p:nvPr/>
        </p:nvSpPr>
        <p:spPr bwMode="auto">
          <a:xfrm>
            <a:off x="2362200" y="5156538"/>
            <a:ext cx="7467600" cy="1015663"/>
          </a:xfrm>
          <a:prstGeom prst="rect">
            <a:avLst/>
          </a:prstGeom>
          <a:solidFill>
            <a:schemeClr val="accent6">
              <a:lumMod val="20000"/>
              <a:lumOff val="80000"/>
            </a:schemeClr>
          </a:solidFill>
          <a:ln w="19050">
            <a:solidFill>
              <a:schemeClr val="tx1"/>
            </a:solidFill>
            <a:prstDash val="sysDash"/>
            <a:miter lim="800000"/>
            <a:headEnd/>
            <a:tailEnd/>
          </a:ln>
        </p:spPr>
        <p:txBody>
          <a:bodyPr wrap="square" lIns="180000" rIns="180000">
            <a:spAutoFit/>
          </a:bodyPr>
          <a:lstStyle/>
          <a:p>
            <a:pPr algn="ctr">
              <a:lnSpc>
                <a:spcPct val="125000"/>
              </a:lnSpc>
            </a:pPr>
            <a:r>
              <a:rPr lang="en-US" sz="2400" dirty="0"/>
              <a:t>A comprehensive comparison on existing defenses </a:t>
            </a:r>
            <a:r>
              <a:rPr lang="en-US" sz="2400"/>
              <a:t>is available in </a:t>
            </a:r>
            <a:r>
              <a:rPr lang="en-US" sz="2400" b="1" dirty="0"/>
              <a:t>Table 1 of our paper</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animEffect transition="in" filter="fade">
                                      <p:cBhvr>
                                        <p:cTn id="7" dur="500"/>
                                        <p:tgtEl>
                                          <p:spTgt spid="12">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2">
                                            <p:txEl>
                                              <p:pRg st="1" end="1"/>
                                            </p:txEl>
                                          </p:spTgt>
                                        </p:tgtEl>
                                        <p:attrNameLst>
                                          <p:attrName>style.visibility</p:attrName>
                                        </p:attrNameLst>
                                      </p:cBhvr>
                                      <p:to>
                                        <p:strVal val="visible"/>
                                      </p:to>
                                    </p:set>
                                    <p:animEffect transition="in" filter="fade">
                                      <p:cBhvr>
                                        <p:cTn id="10" dur="500"/>
                                        <p:tgtEl>
                                          <p:spTgt spid="1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SCLib</a:t>
            </a:r>
            <a:r>
              <a:rPr lang="en-US" dirty="0"/>
              <a:t>: </a:t>
            </a:r>
            <a:r>
              <a:rPr lang="en-US" u="sng" dirty="0"/>
              <a:t>S</a:t>
            </a:r>
            <a:r>
              <a:rPr lang="en-US" dirty="0"/>
              <a:t>ecure </a:t>
            </a:r>
            <a:r>
              <a:rPr lang="en-US" u="sng" dirty="0"/>
              <a:t>C</a:t>
            </a:r>
            <a:r>
              <a:rPr lang="en-US" dirty="0"/>
              <a:t>omponent </a:t>
            </a:r>
            <a:r>
              <a:rPr lang="en-US" u="sng" dirty="0"/>
              <a:t>Lib</a:t>
            </a:r>
            <a:r>
              <a:rPr lang="en-US" dirty="0"/>
              <a:t>rary</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4</a:t>
            </a:fld>
            <a:endParaRPr lang="en-US" altLang="zh-CN" dirty="0"/>
          </a:p>
        </p:txBody>
      </p:sp>
      <p:sp>
        <p:nvSpPr>
          <p:cNvPr id="191" name="Rectangle 4"/>
          <p:cNvSpPr/>
          <p:nvPr/>
        </p:nvSpPr>
        <p:spPr>
          <a:xfrm>
            <a:off x="3318004" y="1371601"/>
            <a:ext cx="5555992" cy="4795655"/>
          </a:xfrm>
          <a:prstGeom prst="rect">
            <a:avLst/>
          </a:prstGeom>
          <a:solidFill>
            <a:sysClr val="window" lastClr="FFFFFF"/>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tIns="70859" bIns="70859" rtlCol="0" anchor="t"/>
          <a:lstStyle/>
          <a:p>
            <a:pPr algn="ctr" defTabSz="745968" eaLnBrk="1" fontAlgn="auto" hangingPunct="1">
              <a:spcBef>
                <a:spcPts val="0"/>
              </a:spcBef>
              <a:spcAft>
                <a:spcPts val="0"/>
              </a:spcAft>
              <a:defRPr/>
            </a:pPr>
            <a:endParaRPr lang="en-US" sz="2047" kern="0" dirty="0">
              <a:solidFill>
                <a:prstClr val="black"/>
              </a:solidFill>
              <a:latin typeface="Times New Roman" pitchFamily="18" charset="0"/>
              <a:ea typeface=""/>
              <a:cs typeface="Times New Roman" pitchFamily="18" charset="0"/>
            </a:endParaRPr>
          </a:p>
        </p:txBody>
      </p:sp>
      <p:sp>
        <p:nvSpPr>
          <p:cNvPr id="192" name="Rectangle 6"/>
          <p:cNvSpPr/>
          <p:nvPr/>
        </p:nvSpPr>
        <p:spPr>
          <a:xfrm>
            <a:off x="3516432" y="3525966"/>
            <a:ext cx="5159136" cy="2471209"/>
          </a:xfrm>
          <a:prstGeom prst="rect">
            <a:avLst/>
          </a:prstGeom>
          <a:solidFill>
            <a:srgbClr val="EEECE1">
              <a:lumMod val="90000"/>
            </a:srgbClr>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tIns="28344" bIns="28344" rtlCol="0" anchor="t"/>
          <a:lstStyle/>
          <a:p>
            <a:pPr algn="ctr" defTabSz="745968" eaLnBrk="1" fontAlgn="auto" hangingPunct="1">
              <a:spcBef>
                <a:spcPts val="0"/>
              </a:spcBef>
              <a:spcAft>
                <a:spcPts val="0"/>
              </a:spcAft>
              <a:defRPr/>
            </a:pPr>
            <a:r>
              <a:rPr lang="en-US" sz="2204" b="1" kern="0" dirty="0">
                <a:solidFill>
                  <a:prstClr val="black"/>
                </a:solidFill>
                <a:latin typeface="Times New Roman" pitchFamily="18" charset="0"/>
                <a:ea typeface=""/>
                <a:cs typeface="Times New Roman" pitchFamily="18" charset="0"/>
              </a:rPr>
              <a:t>SCLib</a:t>
            </a:r>
          </a:p>
        </p:txBody>
      </p:sp>
      <p:sp>
        <p:nvSpPr>
          <p:cNvPr id="193" name="Rectangle 6"/>
          <p:cNvSpPr/>
          <p:nvPr/>
        </p:nvSpPr>
        <p:spPr>
          <a:xfrm>
            <a:off x="4962126" y="1541682"/>
            <a:ext cx="2267751" cy="1814202"/>
          </a:xfrm>
          <a:prstGeom prst="rect">
            <a:avLst/>
          </a:prstGeom>
          <a:solidFill>
            <a:sysClr val="window" lastClr="FFFFFF"/>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lIns="28344" tIns="70859" rIns="28344" bIns="70859" rtlCol="0" anchor="b"/>
          <a:lstStyle/>
          <a:p>
            <a:pPr algn="ctr" defTabSz="745968" eaLnBrk="1" fontAlgn="auto" hangingPunct="1">
              <a:spcBef>
                <a:spcPts val="0"/>
              </a:spcBef>
              <a:spcAft>
                <a:spcPts val="0"/>
              </a:spcAft>
              <a:defRPr/>
            </a:pPr>
            <a:r>
              <a:rPr lang="en-US" sz="1890" b="1" kern="0" dirty="0">
                <a:solidFill>
                  <a:prstClr val="black"/>
                </a:solidFill>
                <a:latin typeface="Times New Roman" pitchFamily="18" charset="0"/>
                <a:ea typeface=""/>
                <a:cs typeface="Times New Roman" pitchFamily="18" charset="0"/>
              </a:rPr>
              <a:t>Risky component</a:t>
            </a:r>
          </a:p>
        </p:txBody>
      </p:sp>
      <p:sp>
        <p:nvSpPr>
          <p:cNvPr id="194" name="Rectangle 6"/>
          <p:cNvSpPr/>
          <p:nvPr/>
        </p:nvSpPr>
        <p:spPr>
          <a:xfrm>
            <a:off x="5982625" y="1570042"/>
            <a:ext cx="226750" cy="226750"/>
          </a:xfrm>
          <a:prstGeom prst="rect">
            <a:avLst/>
          </a:prstGeom>
          <a:solidFill>
            <a:sysClr val="window" lastClr="FFFFFF">
              <a:lumMod val="85000"/>
            </a:sysClr>
          </a:solidFill>
          <a:ln w="38100" cap="flat" cmpd="sng" algn="ctr">
            <a:solidFill>
              <a:sysClr val="windowText" lastClr="000000"/>
            </a:solidFill>
            <a:prstDash val="solid"/>
          </a:ln>
          <a:effectLst/>
        </p:spPr>
        <p:txBody>
          <a:bodyPr tIns="70859" bIns="70859" rtlCol="0" anchor="ctr"/>
          <a:lstStyle/>
          <a:p>
            <a:pPr algn="ctr" defTabSz="745968" eaLnBrk="1" fontAlgn="auto" hangingPunct="1">
              <a:spcBef>
                <a:spcPts val="0"/>
              </a:spcBef>
              <a:spcAft>
                <a:spcPts val="0"/>
              </a:spcAft>
              <a:defRPr/>
            </a:pPr>
            <a:endParaRPr lang="en-US" sz="1890" kern="0" dirty="0">
              <a:solidFill>
                <a:srgbClr val="C00000"/>
              </a:solidFill>
              <a:latin typeface="Times New Roman" pitchFamily="18" charset="0"/>
              <a:ea typeface=""/>
              <a:cs typeface="Times New Roman" pitchFamily="18" charset="0"/>
            </a:endParaRPr>
          </a:p>
        </p:txBody>
      </p:sp>
      <p:sp>
        <p:nvSpPr>
          <p:cNvPr id="195" name="椭圆 5"/>
          <p:cNvSpPr/>
          <p:nvPr/>
        </p:nvSpPr>
        <p:spPr>
          <a:xfrm>
            <a:off x="5982614" y="1825152"/>
            <a:ext cx="226775" cy="226775"/>
          </a:xfrm>
          <a:prstGeom prst="ellipse">
            <a:avLst/>
          </a:prstGeom>
          <a:solidFill>
            <a:srgbClr val="F79646">
              <a:lumMod val="40000"/>
              <a:lumOff val="60000"/>
            </a:srgbClr>
          </a:solidFill>
          <a:ln w="57150" cap="flat" cmpd="sng" algn="ctr">
            <a:solidFill>
              <a:sysClr val="windowText" lastClr="000000"/>
            </a:solidFill>
            <a:prstDash val="solid"/>
          </a:ln>
          <a:effectLst/>
        </p:spPr>
        <p:txBody>
          <a:bodyPr rtlCol="0" anchor="ctr"/>
          <a:lstStyle/>
          <a:p>
            <a:pPr algn="ctr" defTabSz="745968" eaLnBrk="1" fontAlgn="auto" hangingPunct="1">
              <a:spcBef>
                <a:spcPts val="0"/>
              </a:spcBef>
              <a:spcAft>
                <a:spcPts val="0"/>
              </a:spcAft>
              <a:defRPr/>
            </a:pPr>
            <a:endParaRPr lang="zh-CN" altLang="en-US" sz="1156" kern="0">
              <a:solidFill>
                <a:prstClr val="black"/>
              </a:solidFill>
              <a:latin typeface="Times New Roman" pitchFamily="18" charset="0"/>
              <a:ea typeface="宋体" charset="-122"/>
              <a:cs typeface="Times New Roman" pitchFamily="18" charset="0"/>
            </a:endParaRPr>
          </a:p>
        </p:txBody>
      </p:sp>
      <p:cxnSp>
        <p:nvCxnSpPr>
          <p:cNvPr id="196" name="直接箭头连接符 6"/>
          <p:cNvCxnSpPr/>
          <p:nvPr/>
        </p:nvCxnSpPr>
        <p:spPr>
          <a:xfrm>
            <a:off x="6209389" y="1995232"/>
            <a:ext cx="1204609" cy="0"/>
          </a:xfrm>
          <a:prstGeom prst="straightConnector1">
            <a:avLst/>
          </a:prstGeom>
          <a:noFill/>
          <a:ln w="38100" cap="flat" cmpd="sng" algn="ctr">
            <a:solidFill>
              <a:srgbClr val="3333FF"/>
            </a:solidFill>
            <a:prstDash val="solid"/>
            <a:headEnd type="triangle" w="med" len="med"/>
            <a:tailEnd type="none" w="med" len="med"/>
          </a:ln>
          <a:effectLst/>
        </p:spPr>
      </p:cxnSp>
      <p:sp>
        <p:nvSpPr>
          <p:cNvPr id="197" name="TextBox 196"/>
          <p:cNvSpPr txBox="1"/>
          <p:nvPr/>
        </p:nvSpPr>
        <p:spPr>
          <a:xfrm>
            <a:off x="5132207" y="781345"/>
            <a:ext cx="1927589" cy="383182"/>
          </a:xfrm>
          <a:prstGeom prst="rect">
            <a:avLst/>
          </a:prstGeom>
          <a:noFill/>
        </p:spPr>
        <p:txBody>
          <a:bodyPr wrap="square" lIns="0" rIns="0" rtlCol="0">
            <a:spAutoFit/>
          </a:bodyPr>
          <a:lstStyle/>
          <a:p>
            <a:pPr algn="ctr" defTabSz="745968" eaLnBrk="1" fontAlgn="auto" hangingPunct="1">
              <a:spcBef>
                <a:spcPts val="0"/>
              </a:spcBef>
              <a:spcAft>
                <a:spcPts val="0"/>
              </a:spcAft>
            </a:pPr>
            <a:r>
              <a:rPr lang="en-US" altLang="zh-CN" sz="1890" dirty="0">
                <a:solidFill>
                  <a:prstClr val="black"/>
                </a:solidFill>
                <a:latin typeface="Times New Roman" pitchFamily="18" charset="0"/>
                <a:ea typeface="宋体" charset="-122"/>
                <a:cs typeface="Times New Roman" pitchFamily="18" charset="0"/>
              </a:rPr>
              <a:t>Incoming IPC flow</a:t>
            </a:r>
            <a:endParaRPr lang="zh-CN" altLang="en-US" sz="1890" dirty="0">
              <a:solidFill>
                <a:prstClr val="black"/>
              </a:solidFill>
              <a:latin typeface="Times New Roman" pitchFamily="18" charset="0"/>
              <a:ea typeface="宋体" charset="-122"/>
              <a:cs typeface="Times New Roman" pitchFamily="18" charset="0"/>
            </a:endParaRPr>
          </a:p>
        </p:txBody>
      </p:sp>
      <p:sp>
        <p:nvSpPr>
          <p:cNvPr id="198" name="Rectangle 6"/>
          <p:cNvSpPr/>
          <p:nvPr/>
        </p:nvSpPr>
        <p:spPr>
          <a:xfrm>
            <a:off x="3629820" y="4806686"/>
            <a:ext cx="2324188" cy="623550"/>
          </a:xfrm>
          <a:prstGeom prst="rect">
            <a:avLst/>
          </a:prstGeom>
          <a:solidFill>
            <a:sysClr val="window" lastClr="FFFFFF"/>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lIns="0" tIns="70859" rIns="0" bIns="70859" rtlCol="0" anchor="ctr"/>
          <a:lstStyle/>
          <a:p>
            <a:pPr algn="ctr" defTabSz="745968" eaLnBrk="1" fontAlgn="auto" hangingPunct="1">
              <a:spcBef>
                <a:spcPts val="0"/>
              </a:spcBef>
              <a:spcAft>
                <a:spcPts val="0"/>
              </a:spcAft>
              <a:defRPr/>
            </a:pPr>
            <a:r>
              <a:rPr lang="en-US" altLang="zh-CN" sz="1732" kern="0" dirty="0">
                <a:solidFill>
                  <a:prstClr val="black"/>
                </a:solidFill>
                <a:latin typeface="Times New Roman" pitchFamily="18" charset="0"/>
                <a:ea typeface="宋体" charset="-122"/>
                <a:cs typeface="Times New Roman" pitchFamily="18" charset="0"/>
              </a:rPr>
              <a:t>Adding Stub Codes in Entry Functions</a:t>
            </a:r>
            <a:r>
              <a:rPr lang="en-US" altLang="zh-CN" sz="1156" kern="0" dirty="0">
                <a:solidFill>
                  <a:prstClr val="black"/>
                </a:solidFill>
                <a:latin typeface="Times New Roman" pitchFamily="18" charset="0"/>
                <a:ea typeface="宋体" charset="-122"/>
                <a:cs typeface="Times New Roman" pitchFamily="18" charset="0"/>
              </a:rPr>
              <a:t> (Step 2)</a:t>
            </a:r>
          </a:p>
        </p:txBody>
      </p:sp>
      <p:sp>
        <p:nvSpPr>
          <p:cNvPr id="199" name="Rectangle 6"/>
          <p:cNvSpPr/>
          <p:nvPr/>
        </p:nvSpPr>
        <p:spPr>
          <a:xfrm>
            <a:off x="6237734" y="4806674"/>
            <a:ext cx="2324188" cy="623563"/>
          </a:xfrm>
          <a:prstGeom prst="rect">
            <a:avLst/>
          </a:prstGeom>
          <a:solidFill>
            <a:sysClr val="window" lastClr="FFFFFF"/>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lIns="0" tIns="70859" rIns="0" bIns="70859" rtlCol="0" anchor="ctr"/>
          <a:lstStyle/>
          <a:p>
            <a:pPr algn="ctr" defTabSz="745968" eaLnBrk="1" fontAlgn="auto" hangingPunct="1">
              <a:spcBef>
                <a:spcPts val="0"/>
              </a:spcBef>
              <a:spcAft>
                <a:spcPts val="0"/>
              </a:spcAft>
              <a:defRPr/>
            </a:pPr>
            <a:r>
              <a:rPr lang="en-US" altLang="zh-CN" sz="1732" kern="0" dirty="0">
                <a:solidFill>
                  <a:prstClr val="black"/>
                </a:solidFill>
                <a:latin typeface="Times New Roman" pitchFamily="18" charset="0"/>
                <a:ea typeface="宋体" charset="-122"/>
                <a:cs typeface="Times New Roman" pitchFamily="18" charset="0"/>
              </a:rPr>
              <a:t>Enforcing In-App </a:t>
            </a:r>
          </a:p>
          <a:p>
            <a:pPr algn="ctr" defTabSz="745968" eaLnBrk="1" fontAlgn="auto" hangingPunct="1">
              <a:spcBef>
                <a:spcPts val="0"/>
              </a:spcBef>
              <a:spcAft>
                <a:spcPts val="0"/>
              </a:spcAft>
              <a:defRPr/>
            </a:pPr>
            <a:r>
              <a:rPr lang="en-US" altLang="zh-CN" sz="1732" kern="0" dirty="0">
                <a:solidFill>
                  <a:prstClr val="black"/>
                </a:solidFill>
                <a:latin typeface="Times New Roman" pitchFamily="18" charset="0"/>
                <a:ea typeface="宋体" charset="-122"/>
                <a:cs typeface="Times New Roman" pitchFamily="18" charset="0"/>
              </a:rPr>
              <a:t>Access Control </a:t>
            </a:r>
            <a:r>
              <a:rPr lang="en-US" altLang="zh-CN" sz="1156" kern="0" dirty="0">
                <a:solidFill>
                  <a:prstClr val="black"/>
                </a:solidFill>
                <a:latin typeface="Times New Roman" pitchFamily="18" charset="0"/>
                <a:ea typeface="宋体" charset="-122"/>
                <a:cs typeface="Times New Roman" pitchFamily="18" charset="0"/>
              </a:rPr>
              <a:t>(Step 4)</a:t>
            </a:r>
          </a:p>
        </p:txBody>
      </p:sp>
      <p:sp>
        <p:nvSpPr>
          <p:cNvPr id="200" name="TextBox 199"/>
          <p:cNvSpPr txBox="1"/>
          <p:nvPr/>
        </p:nvSpPr>
        <p:spPr>
          <a:xfrm>
            <a:off x="3799773" y="5558926"/>
            <a:ext cx="1984283" cy="334707"/>
          </a:xfrm>
          <a:prstGeom prst="rect">
            <a:avLst/>
          </a:prstGeom>
          <a:solidFill>
            <a:sysClr val="window" lastClr="FFFFFF"/>
          </a:solidFill>
          <a:ln w="28575">
            <a:solidFill>
              <a:sysClr val="windowText" lastClr="000000"/>
            </a:solidFill>
            <a:prstDash val="sysDot"/>
          </a:ln>
        </p:spPr>
        <p:txBody>
          <a:bodyPr vert="horz" wrap="square" lIns="0" rIns="0" rtlCol="0" anchor="ctr">
            <a:spAutoFit/>
          </a:bodyPr>
          <a:lstStyle/>
          <a:p>
            <a:pPr algn="ctr" defTabSz="745968" eaLnBrk="1" fontAlgn="auto" hangingPunct="1">
              <a:spcBef>
                <a:spcPts val="0"/>
              </a:spcBef>
              <a:spcAft>
                <a:spcPts val="0"/>
              </a:spcAft>
              <a:defRPr/>
            </a:pPr>
            <a:r>
              <a:rPr lang="en-US" altLang="zh-CN" sz="1575" kern="0" dirty="0">
                <a:solidFill>
                  <a:prstClr val="black"/>
                </a:solidFill>
                <a:latin typeface="Times New Roman" pitchFamily="18" charset="0"/>
                <a:ea typeface="宋体" charset="-122"/>
                <a:cs typeface="Times New Roman" pitchFamily="18" charset="0"/>
              </a:rPr>
              <a:t>Compiling-time Phase</a:t>
            </a:r>
            <a:endParaRPr lang="zh-CN" altLang="en-US" sz="1575" kern="0" dirty="0">
              <a:solidFill>
                <a:prstClr val="black"/>
              </a:solidFill>
              <a:latin typeface="Times New Roman" pitchFamily="18" charset="0"/>
              <a:ea typeface="宋体" charset="-122"/>
              <a:cs typeface="Times New Roman" pitchFamily="18" charset="0"/>
            </a:endParaRPr>
          </a:p>
        </p:txBody>
      </p:sp>
      <p:sp>
        <p:nvSpPr>
          <p:cNvPr id="201" name="TextBox 200"/>
          <p:cNvSpPr txBox="1"/>
          <p:nvPr/>
        </p:nvSpPr>
        <p:spPr>
          <a:xfrm>
            <a:off x="6662892" y="5558926"/>
            <a:ext cx="1473875" cy="334707"/>
          </a:xfrm>
          <a:prstGeom prst="rect">
            <a:avLst/>
          </a:prstGeom>
          <a:solidFill>
            <a:sysClr val="window" lastClr="FFFFFF"/>
          </a:solidFill>
          <a:ln w="28575">
            <a:solidFill>
              <a:sysClr val="windowText" lastClr="000000"/>
            </a:solidFill>
            <a:prstDash val="sysDot"/>
          </a:ln>
        </p:spPr>
        <p:txBody>
          <a:bodyPr vert="horz" wrap="square" lIns="0" rIns="0" rtlCol="0" anchor="ctr">
            <a:spAutoFit/>
          </a:bodyPr>
          <a:lstStyle/>
          <a:p>
            <a:pPr algn="ctr" defTabSz="745968" eaLnBrk="1" fontAlgn="auto" hangingPunct="1">
              <a:spcBef>
                <a:spcPts val="0"/>
              </a:spcBef>
              <a:spcAft>
                <a:spcPts val="0"/>
              </a:spcAft>
              <a:defRPr/>
            </a:pPr>
            <a:r>
              <a:rPr lang="en-US" altLang="zh-CN" sz="1575" kern="0" dirty="0">
                <a:solidFill>
                  <a:prstClr val="black"/>
                </a:solidFill>
                <a:latin typeface="Times New Roman" pitchFamily="18" charset="0"/>
                <a:ea typeface="宋体" charset="-122"/>
                <a:cs typeface="Times New Roman" pitchFamily="18" charset="0"/>
              </a:rPr>
              <a:t>Run-time Phase</a:t>
            </a:r>
            <a:endParaRPr lang="zh-CN" altLang="en-US" sz="1575" kern="0" dirty="0">
              <a:solidFill>
                <a:prstClr val="black"/>
              </a:solidFill>
              <a:latin typeface="Times New Roman" pitchFamily="18" charset="0"/>
              <a:ea typeface="宋体" charset="-122"/>
              <a:cs typeface="Times New Roman" pitchFamily="18" charset="0"/>
            </a:endParaRPr>
          </a:p>
        </p:txBody>
      </p:sp>
      <p:cxnSp>
        <p:nvCxnSpPr>
          <p:cNvPr id="202" name="直接箭头连接符 12"/>
          <p:cNvCxnSpPr/>
          <p:nvPr/>
        </p:nvCxnSpPr>
        <p:spPr>
          <a:xfrm>
            <a:off x="6096000" y="3894705"/>
            <a:ext cx="0" cy="2069094"/>
          </a:xfrm>
          <a:prstGeom prst="straightConnector1">
            <a:avLst/>
          </a:prstGeom>
          <a:noFill/>
          <a:ln w="38100" cap="flat" cmpd="sng" algn="ctr">
            <a:solidFill>
              <a:sysClr val="windowText" lastClr="000000"/>
            </a:solidFill>
            <a:prstDash val="sysDot"/>
            <a:headEnd type="none" w="med" len="med"/>
            <a:tailEnd type="none" w="med" len="med"/>
          </a:ln>
          <a:effectLst/>
        </p:spPr>
      </p:cxnSp>
      <p:cxnSp>
        <p:nvCxnSpPr>
          <p:cNvPr id="203" name="直接箭头连接符 13"/>
          <p:cNvCxnSpPr>
            <a:endCxn id="195" idx="0"/>
          </p:cNvCxnSpPr>
          <p:nvPr/>
        </p:nvCxnSpPr>
        <p:spPr>
          <a:xfrm>
            <a:off x="6096000" y="1088133"/>
            <a:ext cx="0" cy="737019"/>
          </a:xfrm>
          <a:prstGeom prst="straightConnector1">
            <a:avLst/>
          </a:prstGeom>
          <a:noFill/>
          <a:ln w="38100" cap="flat" cmpd="sng" algn="ctr">
            <a:solidFill>
              <a:srgbClr val="3333FF"/>
            </a:solidFill>
            <a:prstDash val="solid"/>
            <a:headEnd type="none" w="med" len="med"/>
            <a:tailEnd type="triangle" w="med" len="med"/>
          </a:ln>
          <a:effectLst/>
        </p:spPr>
      </p:cxnSp>
      <p:cxnSp>
        <p:nvCxnSpPr>
          <p:cNvPr id="204" name="直接箭头连接符 14"/>
          <p:cNvCxnSpPr/>
          <p:nvPr/>
        </p:nvCxnSpPr>
        <p:spPr>
          <a:xfrm>
            <a:off x="4196759" y="2448783"/>
            <a:ext cx="765367" cy="0"/>
          </a:xfrm>
          <a:prstGeom prst="straightConnector1">
            <a:avLst/>
          </a:prstGeom>
          <a:noFill/>
          <a:ln w="38100" cap="flat" cmpd="sng" algn="ctr">
            <a:solidFill>
              <a:sysClr val="windowText" lastClr="000000"/>
            </a:solidFill>
            <a:prstDash val="sysDash"/>
            <a:headEnd type="none" w="med" len="med"/>
            <a:tailEnd type="triangle" w="med" len="med"/>
          </a:ln>
          <a:effectLst/>
        </p:spPr>
      </p:cxnSp>
      <p:cxnSp>
        <p:nvCxnSpPr>
          <p:cNvPr id="205" name="直接箭头连接符 15"/>
          <p:cNvCxnSpPr/>
          <p:nvPr/>
        </p:nvCxnSpPr>
        <p:spPr>
          <a:xfrm>
            <a:off x="4792044" y="1825151"/>
            <a:ext cx="821969" cy="0"/>
          </a:xfrm>
          <a:prstGeom prst="straightConnector1">
            <a:avLst/>
          </a:prstGeom>
          <a:noFill/>
          <a:ln w="38100" cap="flat" cmpd="sng" algn="ctr">
            <a:solidFill>
              <a:sysClr val="windowText" lastClr="000000"/>
            </a:solidFill>
            <a:prstDash val="sysDash"/>
            <a:headEnd type="none" w="med" len="med"/>
            <a:tailEnd type="none" w="med" len="med"/>
          </a:ln>
          <a:effectLst/>
        </p:spPr>
      </p:cxnSp>
      <p:sp>
        <p:nvSpPr>
          <p:cNvPr id="206" name="椭圆 16"/>
          <p:cNvSpPr/>
          <p:nvPr/>
        </p:nvSpPr>
        <p:spPr>
          <a:xfrm>
            <a:off x="4480226" y="2765659"/>
            <a:ext cx="283438" cy="283438"/>
          </a:xfrm>
          <a:prstGeom prst="ellipse">
            <a:avLst/>
          </a:prstGeom>
          <a:solidFill>
            <a:sysClr val="windowText" lastClr="000000"/>
          </a:solidFill>
          <a:ln w="57150" cap="flat" cmpd="sng" algn="ctr">
            <a:noFill/>
            <a:prstDash val="solid"/>
          </a:ln>
          <a:effectLst/>
        </p:spPr>
        <p:txBody>
          <a:bodyPr lIns="0" tIns="0" rIns="0" bIns="0" rtlCol="0" anchor="ctr"/>
          <a:lstStyle/>
          <a:p>
            <a:pPr algn="ctr" defTabSz="745968" eaLnBrk="1" fontAlgn="auto" hangingPunct="1">
              <a:spcBef>
                <a:spcPts val="0"/>
              </a:spcBef>
              <a:spcAft>
                <a:spcPts val="0"/>
              </a:spcAft>
              <a:defRPr/>
            </a:pPr>
            <a:r>
              <a:rPr lang="en-US" altLang="zh-CN" sz="1575" b="1" kern="0" dirty="0">
                <a:solidFill>
                  <a:prstClr val="white"/>
                </a:solidFill>
                <a:latin typeface="Times New Roman" pitchFamily="18" charset="0"/>
                <a:ea typeface="宋体" charset="-122"/>
                <a:cs typeface="Times New Roman" pitchFamily="18" charset="0"/>
              </a:rPr>
              <a:t>2</a:t>
            </a:r>
            <a:endParaRPr lang="zh-CN" altLang="en-US" sz="1575" b="1" kern="0" dirty="0">
              <a:solidFill>
                <a:prstClr val="white"/>
              </a:solidFill>
              <a:latin typeface="Times New Roman" pitchFamily="18" charset="0"/>
              <a:ea typeface="宋体" charset="-122"/>
              <a:cs typeface="Times New Roman" pitchFamily="18" charset="0"/>
            </a:endParaRPr>
          </a:p>
        </p:txBody>
      </p:sp>
      <p:cxnSp>
        <p:nvCxnSpPr>
          <p:cNvPr id="207" name="直接箭头连接符 17"/>
          <p:cNvCxnSpPr/>
          <p:nvPr/>
        </p:nvCxnSpPr>
        <p:spPr>
          <a:xfrm>
            <a:off x="6209388" y="1881845"/>
            <a:ext cx="1848013" cy="0"/>
          </a:xfrm>
          <a:prstGeom prst="straightConnector1">
            <a:avLst/>
          </a:prstGeom>
          <a:noFill/>
          <a:ln w="38100" cap="flat" cmpd="sng" algn="ctr">
            <a:solidFill>
              <a:srgbClr val="3333FF"/>
            </a:solidFill>
            <a:prstDash val="solid"/>
            <a:headEnd type="none" w="med" len="med"/>
            <a:tailEnd type="triangle" w="med" len="med"/>
          </a:ln>
          <a:effectLst/>
        </p:spPr>
      </p:cxnSp>
      <p:sp>
        <p:nvSpPr>
          <p:cNvPr id="208" name="椭圆 18"/>
          <p:cNvSpPr/>
          <p:nvPr/>
        </p:nvSpPr>
        <p:spPr>
          <a:xfrm>
            <a:off x="3856626" y="2765659"/>
            <a:ext cx="283438" cy="283438"/>
          </a:xfrm>
          <a:prstGeom prst="ellipse">
            <a:avLst/>
          </a:prstGeom>
          <a:solidFill>
            <a:sysClr val="windowText" lastClr="000000"/>
          </a:solidFill>
          <a:ln w="57150" cap="flat" cmpd="sng" algn="ctr">
            <a:noFill/>
            <a:prstDash val="solid"/>
          </a:ln>
          <a:effectLst/>
        </p:spPr>
        <p:txBody>
          <a:bodyPr lIns="0" tIns="0" rIns="0" bIns="0" rtlCol="0" anchor="ctr"/>
          <a:lstStyle/>
          <a:p>
            <a:pPr algn="ctr" defTabSz="745968" eaLnBrk="1" fontAlgn="auto" hangingPunct="1">
              <a:spcBef>
                <a:spcPts val="0"/>
              </a:spcBef>
              <a:spcAft>
                <a:spcPts val="0"/>
              </a:spcAft>
              <a:defRPr/>
            </a:pPr>
            <a:r>
              <a:rPr lang="en-US" altLang="zh-CN" sz="1575" b="1" kern="0" dirty="0">
                <a:solidFill>
                  <a:prstClr val="white"/>
                </a:solidFill>
                <a:latin typeface="Times New Roman" pitchFamily="18" charset="0"/>
                <a:ea typeface="宋体" charset="-122"/>
                <a:cs typeface="Times New Roman" pitchFamily="18" charset="0"/>
              </a:rPr>
              <a:t>1</a:t>
            </a:r>
            <a:endParaRPr lang="zh-CN" altLang="en-US" sz="1575" b="1" kern="0" dirty="0">
              <a:solidFill>
                <a:prstClr val="white"/>
              </a:solidFill>
              <a:latin typeface="Times New Roman" pitchFamily="18" charset="0"/>
              <a:ea typeface="宋体" charset="-122"/>
              <a:cs typeface="Times New Roman" pitchFamily="18" charset="0"/>
            </a:endParaRPr>
          </a:p>
        </p:txBody>
      </p:sp>
      <p:sp>
        <p:nvSpPr>
          <p:cNvPr id="209" name="TextBox 208"/>
          <p:cNvSpPr txBox="1"/>
          <p:nvPr/>
        </p:nvSpPr>
        <p:spPr>
          <a:xfrm>
            <a:off x="3403045" y="1364462"/>
            <a:ext cx="765366" cy="674031"/>
          </a:xfrm>
          <a:prstGeom prst="rect">
            <a:avLst/>
          </a:prstGeom>
          <a:noFill/>
        </p:spPr>
        <p:txBody>
          <a:bodyPr vert="horz" wrap="square" lIns="0" rIns="0" rtlCol="0" anchor="ctr">
            <a:spAutoFit/>
          </a:bodyPr>
          <a:lstStyle/>
          <a:p>
            <a:pPr defTabSz="745968" eaLnBrk="1" fontAlgn="auto" hangingPunct="1">
              <a:spcBef>
                <a:spcPts val="0"/>
              </a:spcBef>
              <a:spcAft>
                <a:spcPts val="0"/>
              </a:spcAft>
            </a:pPr>
            <a:r>
              <a:rPr lang="en-US" altLang="zh-CN" sz="1890" b="1" dirty="0">
                <a:solidFill>
                  <a:prstClr val="black"/>
                </a:solidFill>
                <a:latin typeface="Times New Roman" pitchFamily="18" charset="0"/>
                <a:ea typeface="宋体" charset="-122"/>
                <a:cs typeface="Times New Roman" pitchFamily="18" charset="0"/>
              </a:rPr>
              <a:t>Victim</a:t>
            </a:r>
          </a:p>
          <a:p>
            <a:pPr defTabSz="745968" eaLnBrk="1" fontAlgn="auto" hangingPunct="1">
              <a:spcBef>
                <a:spcPts val="0"/>
              </a:spcBef>
              <a:spcAft>
                <a:spcPts val="0"/>
              </a:spcAft>
            </a:pPr>
            <a:r>
              <a:rPr lang="en-US" altLang="zh-CN" sz="1890" b="1" dirty="0">
                <a:solidFill>
                  <a:prstClr val="black"/>
                </a:solidFill>
                <a:latin typeface="Times New Roman" pitchFamily="18" charset="0"/>
                <a:ea typeface="宋体" charset="-122"/>
                <a:cs typeface="Times New Roman" pitchFamily="18" charset="0"/>
              </a:rPr>
              <a:t>app</a:t>
            </a:r>
            <a:endParaRPr lang="zh-CN" altLang="en-US" sz="1890" b="1" dirty="0">
              <a:solidFill>
                <a:prstClr val="black"/>
              </a:solidFill>
              <a:latin typeface="Times New Roman" pitchFamily="18" charset="0"/>
              <a:ea typeface="宋体" charset="-122"/>
              <a:cs typeface="Times New Roman" pitchFamily="18" charset="0"/>
            </a:endParaRPr>
          </a:p>
        </p:txBody>
      </p:sp>
      <p:cxnSp>
        <p:nvCxnSpPr>
          <p:cNvPr id="210" name="直接箭头连接符 20"/>
          <p:cNvCxnSpPr/>
          <p:nvPr/>
        </p:nvCxnSpPr>
        <p:spPr>
          <a:xfrm>
            <a:off x="8051936" y="1881846"/>
            <a:ext cx="0" cy="2040977"/>
          </a:xfrm>
          <a:prstGeom prst="straightConnector1">
            <a:avLst/>
          </a:prstGeom>
          <a:noFill/>
          <a:ln w="38100" cap="flat" cmpd="sng" algn="ctr">
            <a:solidFill>
              <a:srgbClr val="3333FF"/>
            </a:solidFill>
            <a:prstDash val="solid"/>
            <a:headEnd type="none" w="med" len="med"/>
            <a:tailEnd type="triangle" w="med" len="med"/>
          </a:ln>
          <a:effectLst/>
        </p:spPr>
      </p:cxnSp>
      <p:sp>
        <p:nvSpPr>
          <p:cNvPr id="211" name="椭圆 21"/>
          <p:cNvSpPr/>
          <p:nvPr/>
        </p:nvSpPr>
        <p:spPr>
          <a:xfrm>
            <a:off x="8108661" y="2765659"/>
            <a:ext cx="283438" cy="283438"/>
          </a:xfrm>
          <a:prstGeom prst="ellipse">
            <a:avLst/>
          </a:prstGeom>
          <a:solidFill>
            <a:sysClr val="windowText" lastClr="000000"/>
          </a:solidFill>
          <a:ln w="57150" cap="flat" cmpd="sng" algn="ctr">
            <a:noFill/>
            <a:prstDash val="solid"/>
          </a:ln>
          <a:effectLst/>
        </p:spPr>
        <p:txBody>
          <a:bodyPr lIns="0" tIns="0" rIns="0" bIns="0" rtlCol="0" anchor="ctr"/>
          <a:lstStyle/>
          <a:p>
            <a:pPr algn="ctr" defTabSz="745968" eaLnBrk="1" fontAlgn="auto" hangingPunct="1">
              <a:spcBef>
                <a:spcPts val="0"/>
              </a:spcBef>
              <a:spcAft>
                <a:spcPts val="0"/>
              </a:spcAft>
              <a:defRPr/>
            </a:pPr>
            <a:r>
              <a:rPr lang="en-US" altLang="zh-CN" sz="1575" b="1" kern="0" dirty="0">
                <a:solidFill>
                  <a:prstClr val="white"/>
                </a:solidFill>
                <a:latin typeface="Times New Roman" pitchFamily="18" charset="0"/>
                <a:ea typeface="宋体" charset="-122"/>
                <a:cs typeface="Times New Roman" pitchFamily="18" charset="0"/>
              </a:rPr>
              <a:t>3</a:t>
            </a:r>
            <a:endParaRPr lang="zh-CN" altLang="en-US" sz="1575" b="1" kern="0" dirty="0">
              <a:solidFill>
                <a:prstClr val="white"/>
              </a:solidFill>
              <a:latin typeface="Times New Roman" pitchFamily="18" charset="0"/>
              <a:ea typeface="宋体" charset="-122"/>
              <a:cs typeface="Times New Roman" pitchFamily="18" charset="0"/>
            </a:endParaRPr>
          </a:p>
        </p:txBody>
      </p:sp>
      <p:sp>
        <p:nvSpPr>
          <p:cNvPr id="212" name="椭圆 22"/>
          <p:cNvSpPr/>
          <p:nvPr/>
        </p:nvSpPr>
        <p:spPr>
          <a:xfrm>
            <a:off x="7428336" y="2765659"/>
            <a:ext cx="283438" cy="283438"/>
          </a:xfrm>
          <a:prstGeom prst="ellipse">
            <a:avLst/>
          </a:prstGeom>
          <a:solidFill>
            <a:sysClr val="windowText" lastClr="000000"/>
          </a:solidFill>
          <a:ln w="57150" cap="flat" cmpd="sng" algn="ctr">
            <a:noFill/>
            <a:prstDash val="solid"/>
          </a:ln>
          <a:effectLst/>
        </p:spPr>
        <p:txBody>
          <a:bodyPr lIns="0" tIns="0" rIns="0" bIns="0" rtlCol="0" anchor="ctr"/>
          <a:lstStyle/>
          <a:p>
            <a:pPr algn="ctr" defTabSz="745968" eaLnBrk="1" fontAlgn="auto" hangingPunct="1">
              <a:spcBef>
                <a:spcPts val="0"/>
              </a:spcBef>
              <a:spcAft>
                <a:spcPts val="0"/>
              </a:spcAft>
              <a:defRPr/>
            </a:pPr>
            <a:r>
              <a:rPr lang="en-US" altLang="zh-CN" sz="1575" b="1" kern="0" dirty="0">
                <a:solidFill>
                  <a:prstClr val="white"/>
                </a:solidFill>
                <a:latin typeface="Times New Roman" pitchFamily="18" charset="0"/>
                <a:ea typeface="宋体" charset="-122"/>
                <a:cs typeface="Times New Roman" pitchFamily="18" charset="0"/>
              </a:rPr>
              <a:t>4</a:t>
            </a:r>
            <a:endParaRPr lang="zh-CN" altLang="en-US" sz="1575" b="1" kern="0" dirty="0">
              <a:solidFill>
                <a:prstClr val="white"/>
              </a:solidFill>
              <a:latin typeface="Times New Roman" pitchFamily="18" charset="0"/>
              <a:ea typeface="宋体" charset="-122"/>
              <a:cs typeface="Times New Roman" pitchFamily="18" charset="0"/>
            </a:endParaRPr>
          </a:p>
        </p:txBody>
      </p:sp>
      <p:sp>
        <p:nvSpPr>
          <p:cNvPr id="213" name="任意多边形 23"/>
          <p:cNvSpPr/>
          <p:nvPr/>
        </p:nvSpPr>
        <p:spPr>
          <a:xfrm>
            <a:off x="5746556" y="2061474"/>
            <a:ext cx="850024" cy="614085"/>
          </a:xfrm>
          <a:custGeom>
            <a:avLst/>
            <a:gdLst>
              <a:gd name="connsiteX0" fmla="*/ 445970 w 1079633"/>
              <a:gd name="connsiteY0" fmla="*/ 0 h 871086"/>
              <a:gd name="connsiteX1" fmla="*/ 253465 w 1079633"/>
              <a:gd name="connsiteY1" fmla="*/ 67377 h 871086"/>
              <a:gd name="connsiteX2" fmla="*/ 60960 w 1079633"/>
              <a:gd name="connsiteY2" fmla="*/ 144379 h 871086"/>
              <a:gd name="connsiteX3" fmla="*/ 22459 w 1079633"/>
              <a:gd name="connsiteY3" fmla="*/ 211756 h 871086"/>
              <a:gd name="connsiteX4" fmla="*/ 32084 w 1079633"/>
              <a:gd name="connsiteY4" fmla="*/ 298383 h 871086"/>
              <a:gd name="connsiteX5" fmla="*/ 214964 w 1079633"/>
              <a:gd name="connsiteY5" fmla="*/ 365760 h 871086"/>
              <a:gd name="connsiteX6" fmla="*/ 465221 w 1079633"/>
              <a:gd name="connsiteY6" fmla="*/ 423511 h 871086"/>
              <a:gd name="connsiteX7" fmla="*/ 609600 w 1079633"/>
              <a:gd name="connsiteY7" fmla="*/ 442762 h 871086"/>
              <a:gd name="connsiteX8" fmla="*/ 888732 w 1079633"/>
              <a:gd name="connsiteY8" fmla="*/ 471638 h 871086"/>
              <a:gd name="connsiteX9" fmla="*/ 1042736 w 1079633"/>
              <a:gd name="connsiteY9" fmla="*/ 481263 h 871086"/>
              <a:gd name="connsiteX10" fmla="*/ 1071612 w 1079633"/>
              <a:gd name="connsiteY10" fmla="*/ 596766 h 871086"/>
              <a:gd name="connsiteX11" fmla="*/ 994610 w 1079633"/>
              <a:gd name="connsiteY11" fmla="*/ 654518 h 871086"/>
              <a:gd name="connsiteX12" fmla="*/ 628850 w 1079633"/>
              <a:gd name="connsiteY12" fmla="*/ 837398 h 871086"/>
              <a:gd name="connsiteX13" fmla="*/ 494096 w 1079633"/>
              <a:gd name="connsiteY13" fmla="*/ 856648 h 871086"/>
              <a:gd name="connsiteX14" fmla="*/ 494096 w 1079633"/>
              <a:gd name="connsiteY14" fmla="*/ 856648 h 871086"/>
              <a:gd name="connsiteX0" fmla="*/ 445970 w 1079633"/>
              <a:gd name="connsiteY0" fmla="*/ 0 h 871086"/>
              <a:gd name="connsiteX1" fmla="*/ 253465 w 1079633"/>
              <a:gd name="connsiteY1" fmla="*/ 67377 h 871086"/>
              <a:gd name="connsiteX2" fmla="*/ 60960 w 1079633"/>
              <a:gd name="connsiteY2" fmla="*/ 144379 h 871086"/>
              <a:gd name="connsiteX3" fmla="*/ 22459 w 1079633"/>
              <a:gd name="connsiteY3" fmla="*/ 211756 h 871086"/>
              <a:gd name="connsiteX4" fmla="*/ 32084 w 1079633"/>
              <a:gd name="connsiteY4" fmla="*/ 298383 h 871086"/>
              <a:gd name="connsiteX5" fmla="*/ 214964 w 1079633"/>
              <a:gd name="connsiteY5" fmla="*/ 365760 h 871086"/>
              <a:gd name="connsiteX6" fmla="*/ 465221 w 1079633"/>
              <a:gd name="connsiteY6" fmla="*/ 423511 h 871086"/>
              <a:gd name="connsiteX7" fmla="*/ 609600 w 1079633"/>
              <a:gd name="connsiteY7" fmla="*/ 442762 h 871086"/>
              <a:gd name="connsiteX8" fmla="*/ 888732 w 1079633"/>
              <a:gd name="connsiteY8" fmla="*/ 471638 h 871086"/>
              <a:gd name="connsiteX9" fmla="*/ 1042736 w 1079633"/>
              <a:gd name="connsiteY9" fmla="*/ 481263 h 871086"/>
              <a:gd name="connsiteX10" fmla="*/ 1071612 w 1079633"/>
              <a:gd name="connsiteY10" fmla="*/ 596766 h 871086"/>
              <a:gd name="connsiteX11" fmla="*/ 994610 w 1079633"/>
              <a:gd name="connsiteY11" fmla="*/ 654518 h 871086"/>
              <a:gd name="connsiteX12" fmla="*/ 628850 w 1079633"/>
              <a:gd name="connsiteY12" fmla="*/ 837398 h 871086"/>
              <a:gd name="connsiteX13" fmla="*/ 494096 w 1079633"/>
              <a:gd name="connsiteY13" fmla="*/ 856648 h 871086"/>
              <a:gd name="connsiteX14" fmla="*/ 407832 w 1079633"/>
              <a:gd name="connsiteY14" fmla="*/ 851970 h 871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079633" h="871086">
                <a:moveTo>
                  <a:pt x="445970" y="0"/>
                </a:moveTo>
                <a:cubicBezTo>
                  <a:pt x="381801" y="22459"/>
                  <a:pt x="317633" y="43314"/>
                  <a:pt x="253465" y="67377"/>
                </a:cubicBezTo>
                <a:cubicBezTo>
                  <a:pt x="189297" y="91440"/>
                  <a:pt x="99461" y="120316"/>
                  <a:pt x="60960" y="144379"/>
                </a:cubicBezTo>
                <a:cubicBezTo>
                  <a:pt x="22459" y="168442"/>
                  <a:pt x="27272" y="186089"/>
                  <a:pt x="22459" y="211756"/>
                </a:cubicBezTo>
                <a:cubicBezTo>
                  <a:pt x="17646" y="237423"/>
                  <a:pt x="0" y="272716"/>
                  <a:pt x="32084" y="298383"/>
                </a:cubicBezTo>
                <a:cubicBezTo>
                  <a:pt x="64168" y="324050"/>
                  <a:pt x="142775" y="344905"/>
                  <a:pt x="214964" y="365760"/>
                </a:cubicBezTo>
                <a:cubicBezTo>
                  <a:pt x="287154" y="386615"/>
                  <a:pt x="399448" y="410677"/>
                  <a:pt x="465221" y="423511"/>
                </a:cubicBezTo>
                <a:cubicBezTo>
                  <a:pt x="530994" y="436345"/>
                  <a:pt x="539015" y="434741"/>
                  <a:pt x="609600" y="442762"/>
                </a:cubicBezTo>
                <a:cubicBezTo>
                  <a:pt x="680185" y="450783"/>
                  <a:pt x="816543" y="465221"/>
                  <a:pt x="888732" y="471638"/>
                </a:cubicBezTo>
                <a:cubicBezTo>
                  <a:pt x="960921" y="478055"/>
                  <a:pt x="1012256" y="460408"/>
                  <a:pt x="1042736" y="481263"/>
                </a:cubicBezTo>
                <a:cubicBezTo>
                  <a:pt x="1073216" y="502118"/>
                  <a:pt x="1079633" y="567890"/>
                  <a:pt x="1071612" y="596766"/>
                </a:cubicBezTo>
                <a:cubicBezTo>
                  <a:pt x="1063591" y="625642"/>
                  <a:pt x="1068404" y="614413"/>
                  <a:pt x="994610" y="654518"/>
                </a:cubicBezTo>
                <a:cubicBezTo>
                  <a:pt x="920816" y="694623"/>
                  <a:pt x="712269" y="803710"/>
                  <a:pt x="628850" y="837398"/>
                </a:cubicBezTo>
                <a:cubicBezTo>
                  <a:pt x="545431" y="871086"/>
                  <a:pt x="530932" y="854219"/>
                  <a:pt x="494096" y="856648"/>
                </a:cubicBezTo>
                <a:cubicBezTo>
                  <a:pt x="457260" y="859077"/>
                  <a:pt x="436587" y="853529"/>
                  <a:pt x="407832" y="851970"/>
                </a:cubicBezTo>
              </a:path>
            </a:pathLst>
          </a:custGeom>
          <a:noFill/>
          <a:ln w="38100" cap="flat" cmpd="sng" algn="ctr">
            <a:solidFill>
              <a:srgbClr val="3333FF"/>
            </a:solidFill>
            <a:prstDash val="sysDot"/>
          </a:ln>
          <a:effectLst/>
        </p:spPr>
        <p:txBody>
          <a:bodyPr rtlCol="0" anchor="ctr"/>
          <a:lstStyle/>
          <a:p>
            <a:pPr algn="ctr" defTabSz="745968" eaLnBrk="1" fontAlgn="auto" hangingPunct="1">
              <a:spcBef>
                <a:spcPts val="0"/>
              </a:spcBef>
              <a:spcAft>
                <a:spcPts val="0"/>
              </a:spcAft>
              <a:defRPr/>
            </a:pPr>
            <a:endParaRPr lang="zh-CN" altLang="en-US" sz="1156" kern="0">
              <a:solidFill>
                <a:prstClr val="black"/>
              </a:solidFill>
              <a:latin typeface="Calibri"/>
              <a:ea typeface="宋体" charset="-122"/>
              <a:cs typeface=""/>
            </a:endParaRPr>
          </a:p>
        </p:txBody>
      </p:sp>
      <p:sp>
        <p:nvSpPr>
          <p:cNvPr id="214" name="TextBox 213"/>
          <p:cNvSpPr txBox="1"/>
          <p:nvPr/>
        </p:nvSpPr>
        <p:spPr>
          <a:xfrm>
            <a:off x="5273940" y="2618865"/>
            <a:ext cx="1644120" cy="334707"/>
          </a:xfrm>
          <a:prstGeom prst="rect">
            <a:avLst/>
          </a:prstGeom>
          <a:noFill/>
        </p:spPr>
        <p:txBody>
          <a:bodyPr wrap="square" lIns="0" rIns="0" rtlCol="0">
            <a:spAutoFit/>
          </a:bodyPr>
          <a:lstStyle/>
          <a:p>
            <a:pPr algn="ctr" defTabSz="745968" eaLnBrk="1" fontAlgn="auto" hangingPunct="1">
              <a:spcBef>
                <a:spcPts val="0"/>
              </a:spcBef>
              <a:spcAft>
                <a:spcPts val="0"/>
              </a:spcAft>
            </a:pPr>
            <a:r>
              <a:rPr lang="en-US" altLang="zh-CN" sz="1575" dirty="0">
                <a:solidFill>
                  <a:prstClr val="black"/>
                </a:solidFill>
                <a:latin typeface="Times New Roman" pitchFamily="18" charset="0"/>
                <a:ea typeface="宋体" charset="-122"/>
                <a:cs typeface="Times New Roman" pitchFamily="18" charset="0"/>
              </a:rPr>
              <a:t>Rest of code</a:t>
            </a:r>
            <a:endParaRPr lang="zh-CN" altLang="en-US" sz="1575" dirty="0">
              <a:solidFill>
                <a:prstClr val="black"/>
              </a:solidFill>
              <a:latin typeface="Times New Roman" pitchFamily="18" charset="0"/>
              <a:ea typeface="宋体" charset="-122"/>
              <a:cs typeface="Times New Roman" pitchFamily="18" charset="0"/>
            </a:endParaRPr>
          </a:p>
        </p:txBody>
      </p:sp>
      <p:sp>
        <p:nvSpPr>
          <p:cNvPr id="215" name="TextBox 214"/>
          <p:cNvSpPr txBox="1"/>
          <p:nvPr/>
        </p:nvSpPr>
        <p:spPr>
          <a:xfrm>
            <a:off x="6379469" y="1600200"/>
            <a:ext cx="1700814" cy="270202"/>
          </a:xfrm>
          <a:prstGeom prst="rect">
            <a:avLst/>
          </a:prstGeom>
          <a:noFill/>
        </p:spPr>
        <p:txBody>
          <a:bodyPr wrap="square" lIns="0" rIns="0" rtlCol="0">
            <a:spAutoFit/>
          </a:bodyPr>
          <a:lstStyle/>
          <a:p>
            <a:pPr defTabSz="745968" eaLnBrk="1" fontAlgn="auto" hangingPunct="1">
              <a:spcBef>
                <a:spcPts val="0"/>
              </a:spcBef>
              <a:spcAft>
                <a:spcPts val="0"/>
              </a:spcAft>
            </a:pPr>
            <a:r>
              <a:rPr lang="en-US" altLang="zh-CN" sz="1156" dirty="0">
                <a:solidFill>
                  <a:srgbClr val="3333FF"/>
                </a:solidFill>
                <a:latin typeface="Times New Roman" pitchFamily="18" charset="0"/>
                <a:ea typeface="宋体" charset="-122"/>
                <a:cs typeface="Times New Roman" pitchFamily="18" charset="0"/>
              </a:rPr>
              <a:t>Intercepted  IPC flow</a:t>
            </a:r>
            <a:endParaRPr lang="zh-CN" altLang="en-US" sz="1156" dirty="0">
              <a:solidFill>
                <a:srgbClr val="3333FF"/>
              </a:solidFill>
              <a:latin typeface="Times New Roman" pitchFamily="18" charset="0"/>
              <a:ea typeface="宋体" charset="-122"/>
              <a:cs typeface="Times New Roman" pitchFamily="18" charset="0"/>
            </a:endParaRPr>
          </a:p>
        </p:txBody>
      </p:sp>
      <p:cxnSp>
        <p:nvCxnSpPr>
          <p:cNvPr id="216" name="直接箭头连接符 26"/>
          <p:cNvCxnSpPr>
            <a:endCxn id="199" idx="0"/>
          </p:cNvCxnSpPr>
          <p:nvPr/>
        </p:nvCxnSpPr>
        <p:spPr>
          <a:xfrm>
            <a:off x="7399828" y="1995234"/>
            <a:ext cx="0" cy="2811441"/>
          </a:xfrm>
          <a:prstGeom prst="straightConnector1">
            <a:avLst/>
          </a:prstGeom>
          <a:noFill/>
          <a:ln w="38100" cap="flat" cmpd="sng" algn="ctr">
            <a:solidFill>
              <a:srgbClr val="3333FF"/>
            </a:solidFill>
            <a:prstDash val="solid"/>
            <a:headEnd type="triangle" w="med" len="med"/>
            <a:tailEnd type="none" w="med" len="med"/>
          </a:ln>
          <a:effectLst/>
        </p:spPr>
      </p:cxnSp>
      <p:cxnSp>
        <p:nvCxnSpPr>
          <p:cNvPr id="217" name="直接箭头连接符 27"/>
          <p:cNvCxnSpPr>
            <a:endCxn id="198" idx="0"/>
          </p:cNvCxnSpPr>
          <p:nvPr/>
        </p:nvCxnSpPr>
        <p:spPr>
          <a:xfrm flipH="1">
            <a:off x="4791915" y="1830498"/>
            <a:ext cx="129" cy="2976188"/>
          </a:xfrm>
          <a:prstGeom prst="straightConnector1">
            <a:avLst/>
          </a:prstGeom>
          <a:noFill/>
          <a:ln w="38100" cap="flat" cmpd="sng" algn="ctr">
            <a:solidFill>
              <a:sysClr val="windowText" lastClr="000000"/>
            </a:solidFill>
            <a:prstDash val="sysDash"/>
            <a:headEnd type="none" w="med" len="med"/>
            <a:tailEnd type="none" w="med" len="med"/>
          </a:ln>
          <a:effectLst/>
        </p:spPr>
      </p:cxnSp>
      <p:sp>
        <p:nvSpPr>
          <p:cNvPr id="218" name="TextBox 217"/>
          <p:cNvSpPr txBox="1"/>
          <p:nvPr/>
        </p:nvSpPr>
        <p:spPr>
          <a:xfrm>
            <a:off x="6379469" y="1964598"/>
            <a:ext cx="1133876" cy="270202"/>
          </a:xfrm>
          <a:prstGeom prst="rect">
            <a:avLst/>
          </a:prstGeom>
          <a:noFill/>
        </p:spPr>
        <p:txBody>
          <a:bodyPr wrap="square" lIns="0" rIns="0" rtlCol="0">
            <a:spAutoFit/>
          </a:bodyPr>
          <a:lstStyle/>
          <a:p>
            <a:pPr defTabSz="745968" eaLnBrk="1" fontAlgn="auto" hangingPunct="1">
              <a:spcBef>
                <a:spcPts val="0"/>
              </a:spcBef>
              <a:spcAft>
                <a:spcPts val="0"/>
              </a:spcAft>
            </a:pPr>
            <a:r>
              <a:rPr lang="en-US" altLang="zh-CN" sz="1156" dirty="0">
                <a:solidFill>
                  <a:srgbClr val="3333FF"/>
                </a:solidFill>
                <a:latin typeface="Times New Roman" pitchFamily="18" charset="0"/>
                <a:ea typeface="宋体" charset="-122"/>
                <a:cs typeface="Times New Roman" pitchFamily="18" charset="0"/>
              </a:rPr>
              <a:t>AC Decision</a:t>
            </a:r>
            <a:endParaRPr lang="zh-CN" altLang="en-US" sz="1156" dirty="0">
              <a:solidFill>
                <a:srgbClr val="3333FF"/>
              </a:solidFill>
              <a:latin typeface="Times New Roman" pitchFamily="18" charset="0"/>
              <a:ea typeface="宋体" charset="-122"/>
              <a:cs typeface="Times New Roman" pitchFamily="18" charset="0"/>
            </a:endParaRPr>
          </a:p>
        </p:txBody>
      </p:sp>
      <p:sp>
        <p:nvSpPr>
          <p:cNvPr id="219" name="Rectangle 6"/>
          <p:cNvSpPr/>
          <p:nvPr/>
        </p:nvSpPr>
        <p:spPr>
          <a:xfrm>
            <a:off x="3629820" y="3922822"/>
            <a:ext cx="2324446" cy="623563"/>
          </a:xfrm>
          <a:prstGeom prst="rect">
            <a:avLst/>
          </a:prstGeom>
          <a:solidFill>
            <a:sysClr val="window" lastClr="FFFFFF"/>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lIns="0" tIns="70859" rIns="0" bIns="70859" rtlCol="0" anchor="ctr"/>
          <a:lstStyle/>
          <a:p>
            <a:pPr algn="ctr" defTabSz="745968" eaLnBrk="1" fontAlgn="auto" hangingPunct="1">
              <a:spcBef>
                <a:spcPts val="0"/>
              </a:spcBef>
              <a:spcAft>
                <a:spcPts val="0"/>
              </a:spcAft>
              <a:defRPr/>
            </a:pPr>
            <a:r>
              <a:rPr lang="en-US" altLang="zh-CN" sz="1732" kern="0" dirty="0">
                <a:solidFill>
                  <a:prstClr val="black"/>
                </a:solidFill>
                <a:latin typeface="Times New Roman" pitchFamily="18" charset="0"/>
                <a:ea typeface="宋体" charset="-122"/>
                <a:cs typeface="Times New Roman" pitchFamily="18" charset="0"/>
              </a:rPr>
              <a:t>Identifying Risky Components </a:t>
            </a:r>
            <a:r>
              <a:rPr lang="en-US" altLang="zh-CN" sz="1156" kern="0" dirty="0">
                <a:solidFill>
                  <a:prstClr val="black"/>
                </a:solidFill>
                <a:latin typeface="Times New Roman" pitchFamily="18" charset="0"/>
                <a:ea typeface="宋体" charset="-122"/>
                <a:cs typeface="Times New Roman" pitchFamily="18" charset="0"/>
              </a:rPr>
              <a:t>(Step 1)</a:t>
            </a:r>
          </a:p>
        </p:txBody>
      </p:sp>
      <p:sp>
        <p:nvSpPr>
          <p:cNvPr id="220" name="Rectangle 6"/>
          <p:cNvSpPr/>
          <p:nvPr/>
        </p:nvSpPr>
        <p:spPr>
          <a:xfrm>
            <a:off x="6237734" y="3922822"/>
            <a:ext cx="2324188" cy="623563"/>
          </a:xfrm>
          <a:prstGeom prst="rect">
            <a:avLst/>
          </a:prstGeom>
          <a:solidFill>
            <a:sysClr val="window" lastClr="FFFFFF"/>
          </a:solidFill>
          <a:ln w="28575" cap="flat" cmpd="sng" algn="ctr">
            <a:solidFill>
              <a:sysClr val="windowText" lastClr="000000"/>
            </a:solidFill>
            <a:prstDash val="solid"/>
          </a:ln>
          <a:effectLst>
            <a:outerShdw blurRad="50800" dist="38100" dir="2700000" algn="tl" rotWithShape="0">
              <a:prstClr val="black">
                <a:alpha val="40000"/>
              </a:prstClr>
            </a:outerShdw>
          </a:effectLst>
        </p:spPr>
        <p:txBody>
          <a:bodyPr lIns="0" tIns="70859" rIns="0" bIns="70859" rtlCol="0" anchor="ctr"/>
          <a:lstStyle/>
          <a:p>
            <a:pPr algn="ctr" defTabSz="745968" eaLnBrk="1" fontAlgn="auto" hangingPunct="1">
              <a:spcBef>
                <a:spcPts val="0"/>
              </a:spcBef>
              <a:spcAft>
                <a:spcPts val="0"/>
              </a:spcAft>
              <a:defRPr/>
            </a:pPr>
            <a:r>
              <a:rPr lang="en-US" altLang="zh-CN" sz="1732" kern="0" dirty="0">
                <a:solidFill>
                  <a:prstClr val="black"/>
                </a:solidFill>
                <a:latin typeface="Times New Roman" pitchFamily="18" charset="0"/>
                <a:ea typeface="宋体" charset="-122"/>
                <a:cs typeface="Times New Roman" pitchFamily="18" charset="0"/>
              </a:rPr>
              <a:t>Extracting Enforcement </a:t>
            </a:r>
          </a:p>
          <a:p>
            <a:pPr algn="ctr" defTabSz="745968" eaLnBrk="1" fontAlgn="auto" hangingPunct="1">
              <a:spcBef>
                <a:spcPts val="0"/>
              </a:spcBef>
              <a:spcAft>
                <a:spcPts val="0"/>
              </a:spcAft>
              <a:defRPr/>
            </a:pPr>
            <a:r>
              <a:rPr lang="en-US" altLang="zh-CN" sz="1732" kern="0" dirty="0">
                <a:solidFill>
                  <a:prstClr val="black"/>
                </a:solidFill>
                <a:latin typeface="Times New Roman" pitchFamily="18" charset="0"/>
                <a:ea typeface="宋体" charset="-122"/>
                <a:cs typeface="Times New Roman" pitchFamily="18" charset="0"/>
              </a:rPr>
              <a:t>Primitives </a:t>
            </a:r>
            <a:r>
              <a:rPr lang="en-US" altLang="zh-CN" sz="1156" kern="0" dirty="0">
                <a:solidFill>
                  <a:prstClr val="black"/>
                </a:solidFill>
                <a:latin typeface="Times New Roman" pitchFamily="18" charset="0"/>
                <a:ea typeface="宋体" charset="-122"/>
                <a:cs typeface="Times New Roman" pitchFamily="18" charset="0"/>
              </a:rPr>
              <a:t>(Step 3)</a:t>
            </a:r>
          </a:p>
        </p:txBody>
      </p:sp>
      <p:cxnSp>
        <p:nvCxnSpPr>
          <p:cNvPr id="221" name="直接箭头连接符 31"/>
          <p:cNvCxnSpPr/>
          <p:nvPr/>
        </p:nvCxnSpPr>
        <p:spPr>
          <a:xfrm>
            <a:off x="4196758" y="2448784"/>
            <a:ext cx="0" cy="1474039"/>
          </a:xfrm>
          <a:prstGeom prst="straightConnector1">
            <a:avLst/>
          </a:prstGeom>
          <a:noFill/>
          <a:ln w="38100" cap="flat" cmpd="sng" algn="ctr">
            <a:solidFill>
              <a:sysClr val="windowText" lastClr="000000"/>
            </a:solidFill>
            <a:prstDash val="sysDash"/>
            <a:headEnd type="none" w="med" len="med"/>
            <a:tailEnd type="none" w="med" len="med"/>
          </a:ln>
          <a:effectLst/>
        </p:spPr>
      </p:cxnSp>
      <p:cxnSp>
        <p:nvCxnSpPr>
          <p:cNvPr id="222" name="直接箭头连接符 32"/>
          <p:cNvCxnSpPr>
            <a:endCxn id="194" idx="1"/>
          </p:cNvCxnSpPr>
          <p:nvPr/>
        </p:nvCxnSpPr>
        <p:spPr>
          <a:xfrm flipV="1">
            <a:off x="5585757" y="1683417"/>
            <a:ext cx="396869" cy="141734"/>
          </a:xfrm>
          <a:prstGeom prst="straightConnector1">
            <a:avLst/>
          </a:prstGeom>
          <a:noFill/>
          <a:ln w="38100" cap="flat" cmpd="sng" algn="ctr">
            <a:solidFill>
              <a:sysClr val="windowText" lastClr="000000"/>
            </a:solidFill>
            <a:prstDash val="sysDash"/>
            <a:headEnd type="none" w="med" len="med"/>
            <a:tailEnd type="triangle" w="med" len="med"/>
          </a:ln>
          <a:effectLst/>
        </p:spPr>
      </p:cxnSp>
      <p:cxnSp>
        <p:nvCxnSpPr>
          <p:cNvPr id="223" name="直接箭头连接符 33"/>
          <p:cNvCxnSpPr>
            <a:endCxn id="195" idx="2"/>
          </p:cNvCxnSpPr>
          <p:nvPr/>
        </p:nvCxnSpPr>
        <p:spPr>
          <a:xfrm>
            <a:off x="5585757" y="1825151"/>
            <a:ext cx="396857" cy="113388"/>
          </a:xfrm>
          <a:prstGeom prst="straightConnector1">
            <a:avLst/>
          </a:prstGeom>
          <a:noFill/>
          <a:ln w="38100" cap="flat" cmpd="sng" algn="ctr">
            <a:solidFill>
              <a:sysClr val="windowText" lastClr="000000"/>
            </a:solidFill>
            <a:prstDash val="sysDash"/>
            <a:headEnd type="none" w="med" len="med"/>
            <a:tailEnd type="triangle" w="med" len="med"/>
          </a:ln>
          <a:effectLst/>
        </p:spPr>
      </p:cxnSp>
      <p:sp>
        <p:nvSpPr>
          <p:cNvPr id="224" name="Rectangle 6"/>
          <p:cNvSpPr/>
          <p:nvPr/>
        </p:nvSpPr>
        <p:spPr>
          <a:xfrm>
            <a:off x="4395186" y="6349922"/>
            <a:ext cx="226750" cy="226750"/>
          </a:xfrm>
          <a:prstGeom prst="rect">
            <a:avLst/>
          </a:prstGeom>
          <a:solidFill>
            <a:sysClr val="window" lastClr="FFFFFF">
              <a:lumMod val="85000"/>
            </a:sysClr>
          </a:solidFill>
          <a:ln w="38100" cap="flat" cmpd="sng" algn="ctr">
            <a:solidFill>
              <a:sysClr val="windowText" lastClr="000000"/>
            </a:solidFill>
            <a:prstDash val="solid"/>
          </a:ln>
          <a:effectLst/>
        </p:spPr>
        <p:txBody>
          <a:bodyPr tIns="70859" bIns="70859" rtlCol="0" anchor="ctr"/>
          <a:lstStyle/>
          <a:p>
            <a:pPr algn="ctr" defTabSz="745968" eaLnBrk="1" fontAlgn="auto" hangingPunct="1">
              <a:spcBef>
                <a:spcPts val="0"/>
              </a:spcBef>
              <a:spcAft>
                <a:spcPts val="0"/>
              </a:spcAft>
              <a:defRPr/>
            </a:pPr>
            <a:endParaRPr lang="en-US" sz="1890" kern="0" dirty="0">
              <a:solidFill>
                <a:srgbClr val="C00000"/>
              </a:solidFill>
              <a:latin typeface="Times New Roman" pitchFamily="18" charset="0"/>
              <a:ea typeface=""/>
              <a:cs typeface="Times New Roman" pitchFamily="18" charset="0"/>
            </a:endParaRPr>
          </a:p>
        </p:txBody>
      </p:sp>
      <p:sp>
        <p:nvSpPr>
          <p:cNvPr id="225" name="TextBox 224"/>
          <p:cNvSpPr txBox="1"/>
          <p:nvPr/>
        </p:nvSpPr>
        <p:spPr>
          <a:xfrm>
            <a:off x="4621962" y="6305790"/>
            <a:ext cx="1360651" cy="334707"/>
          </a:xfrm>
          <a:prstGeom prst="rect">
            <a:avLst/>
          </a:prstGeom>
          <a:noFill/>
        </p:spPr>
        <p:txBody>
          <a:bodyPr wrap="square" lIns="0" rIns="0" rtlCol="0">
            <a:spAutoFit/>
          </a:bodyPr>
          <a:lstStyle/>
          <a:p>
            <a:pPr algn="r" defTabSz="745968" eaLnBrk="1" fontAlgn="auto" hangingPunct="1">
              <a:spcBef>
                <a:spcPts val="0"/>
              </a:spcBef>
              <a:spcAft>
                <a:spcPts val="0"/>
              </a:spcAft>
            </a:pPr>
            <a:r>
              <a:rPr lang="en-US" altLang="zh-CN" sz="1575" dirty="0">
                <a:solidFill>
                  <a:prstClr val="black"/>
                </a:solidFill>
                <a:latin typeface="Times New Roman" pitchFamily="18" charset="0"/>
                <a:ea typeface="宋体" charset="-122"/>
                <a:cs typeface="Times New Roman" pitchFamily="18" charset="0"/>
              </a:rPr>
              <a:t>Entry functions</a:t>
            </a:r>
            <a:endParaRPr lang="zh-CN" altLang="en-US" sz="1575" dirty="0">
              <a:solidFill>
                <a:prstClr val="black"/>
              </a:solidFill>
              <a:latin typeface="Times New Roman" pitchFamily="18" charset="0"/>
              <a:ea typeface="宋体" charset="-122"/>
              <a:cs typeface="Times New Roman" pitchFamily="18" charset="0"/>
            </a:endParaRPr>
          </a:p>
        </p:txBody>
      </p:sp>
      <p:sp>
        <p:nvSpPr>
          <p:cNvPr id="226" name="椭圆 36"/>
          <p:cNvSpPr/>
          <p:nvPr/>
        </p:nvSpPr>
        <p:spPr>
          <a:xfrm>
            <a:off x="6209389" y="6349911"/>
            <a:ext cx="226775" cy="226775"/>
          </a:xfrm>
          <a:prstGeom prst="ellipse">
            <a:avLst/>
          </a:prstGeom>
          <a:solidFill>
            <a:srgbClr val="F79646">
              <a:lumMod val="40000"/>
              <a:lumOff val="60000"/>
            </a:srgbClr>
          </a:solidFill>
          <a:ln w="57150" cap="flat" cmpd="sng" algn="ctr">
            <a:solidFill>
              <a:sysClr val="windowText" lastClr="000000"/>
            </a:solidFill>
            <a:prstDash val="solid"/>
          </a:ln>
          <a:effectLst/>
        </p:spPr>
        <p:txBody>
          <a:bodyPr rtlCol="0" anchor="ctr"/>
          <a:lstStyle/>
          <a:p>
            <a:pPr algn="ctr" defTabSz="745968" eaLnBrk="1" fontAlgn="auto" hangingPunct="1">
              <a:spcBef>
                <a:spcPts val="0"/>
              </a:spcBef>
              <a:spcAft>
                <a:spcPts val="0"/>
              </a:spcAft>
              <a:defRPr/>
            </a:pPr>
            <a:endParaRPr lang="zh-CN" altLang="en-US" sz="1156" kern="0">
              <a:solidFill>
                <a:prstClr val="black"/>
              </a:solidFill>
              <a:latin typeface="Times New Roman" pitchFamily="18" charset="0"/>
              <a:ea typeface="宋体" charset="-122"/>
              <a:cs typeface="Times New Roman" pitchFamily="18" charset="0"/>
            </a:endParaRPr>
          </a:p>
        </p:txBody>
      </p:sp>
      <p:sp>
        <p:nvSpPr>
          <p:cNvPr id="227" name="TextBox 226"/>
          <p:cNvSpPr txBox="1"/>
          <p:nvPr/>
        </p:nvSpPr>
        <p:spPr>
          <a:xfrm>
            <a:off x="6549550" y="6305790"/>
            <a:ext cx="1644120" cy="334707"/>
          </a:xfrm>
          <a:prstGeom prst="rect">
            <a:avLst/>
          </a:prstGeom>
          <a:noFill/>
        </p:spPr>
        <p:txBody>
          <a:bodyPr wrap="square" lIns="0" rIns="0" rtlCol="0">
            <a:spAutoFit/>
          </a:bodyPr>
          <a:lstStyle/>
          <a:p>
            <a:pPr defTabSz="745968" eaLnBrk="1" fontAlgn="auto" hangingPunct="1">
              <a:spcBef>
                <a:spcPts val="0"/>
              </a:spcBef>
              <a:spcAft>
                <a:spcPts val="0"/>
              </a:spcAft>
            </a:pPr>
            <a:r>
              <a:rPr lang="en-US" altLang="zh-CN" sz="1575" dirty="0" err="1">
                <a:solidFill>
                  <a:prstClr val="black"/>
                </a:solidFill>
                <a:latin typeface="Times New Roman" pitchFamily="18" charset="0"/>
                <a:ea typeface="宋体" charset="-122"/>
                <a:cs typeface="Times New Roman" pitchFamily="18" charset="0"/>
              </a:rPr>
              <a:t>SCLib’s</a:t>
            </a:r>
            <a:r>
              <a:rPr lang="en-US" altLang="zh-CN" sz="1575" dirty="0">
                <a:solidFill>
                  <a:prstClr val="black"/>
                </a:solidFill>
                <a:latin typeface="Times New Roman" pitchFamily="18" charset="0"/>
                <a:ea typeface="宋体" charset="-122"/>
                <a:cs typeface="Times New Roman" pitchFamily="18" charset="0"/>
              </a:rPr>
              <a:t> stub codes</a:t>
            </a:r>
            <a:endParaRPr lang="zh-CN" altLang="en-US" sz="1575" dirty="0">
              <a:solidFill>
                <a:prstClr val="black"/>
              </a:solidFill>
              <a:latin typeface="Times New Roman" pitchFamily="18" charset="0"/>
              <a:ea typeface="宋体" charset="-122"/>
              <a:cs typeface="Times New Roman" pitchFamily="18" charset="0"/>
            </a:endParaRPr>
          </a:p>
        </p:txBody>
      </p:sp>
    </p:spTree>
    <p:extLst>
      <p:ext uri="{BB962C8B-B14F-4D97-AF65-F5344CB8AC3E}">
        <p14:creationId xmlns:p14="http://schemas.microsoft.com/office/powerpoint/2010/main" val="1680275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97"/>
                                        </p:tgtEl>
                                        <p:attrNameLst>
                                          <p:attrName>style.visibility</p:attrName>
                                        </p:attrNameLst>
                                      </p:cBhvr>
                                      <p:to>
                                        <p:strVal val="visible"/>
                                      </p:to>
                                    </p:set>
                                    <p:animEffect transition="in" filter="wipe(up)">
                                      <p:cBhvr>
                                        <p:cTn id="7" dur="500"/>
                                        <p:tgtEl>
                                          <p:spTgt spid="19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203"/>
                                        </p:tgtEl>
                                        <p:attrNameLst>
                                          <p:attrName>style.visibility</p:attrName>
                                        </p:attrNameLst>
                                      </p:cBhvr>
                                      <p:to>
                                        <p:strVal val="visible"/>
                                      </p:to>
                                    </p:set>
                                    <p:animEffect transition="in" filter="wipe(up)">
                                      <p:cBhvr>
                                        <p:cTn id="11" dur="500"/>
                                        <p:tgtEl>
                                          <p:spTgt spid="20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07"/>
                                        </p:tgtEl>
                                        <p:attrNameLst>
                                          <p:attrName>style.visibility</p:attrName>
                                        </p:attrNameLst>
                                      </p:cBhvr>
                                      <p:to>
                                        <p:strVal val="visible"/>
                                      </p:to>
                                    </p:set>
                                    <p:animEffect transition="in" filter="wipe(left)">
                                      <p:cBhvr>
                                        <p:cTn id="16" dur="500"/>
                                        <p:tgtEl>
                                          <p:spTgt spid="207"/>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15"/>
                                        </p:tgtEl>
                                        <p:attrNameLst>
                                          <p:attrName>style.visibility</p:attrName>
                                        </p:attrNameLst>
                                      </p:cBhvr>
                                      <p:to>
                                        <p:strVal val="visible"/>
                                      </p:to>
                                    </p:set>
                                    <p:animEffect transition="in" filter="wipe(left)">
                                      <p:cBhvr>
                                        <p:cTn id="19" dur="500"/>
                                        <p:tgtEl>
                                          <p:spTgt spid="215"/>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10"/>
                                        </p:tgtEl>
                                        <p:attrNameLst>
                                          <p:attrName>style.visibility</p:attrName>
                                        </p:attrNameLst>
                                      </p:cBhvr>
                                      <p:to>
                                        <p:strVal val="visible"/>
                                      </p:to>
                                    </p:set>
                                    <p:animEffect transition="in" filter="wipe(up)">
                                      <p:cBhvr>
                                        <p:cTn id="23" dur="500"/>
                                        <p:tgtEl>
                                          <p:spTgt spid="210"/>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11"/>
                                        </p:tgtEl>
                                        <p:attrNameLst>
                                          <p:attrName>style.visibility</p:attrName>
                                        </p:attrNameLst>
                                      </p:cBhvr>
                                      <p:to>
                                        <p:strVal val="visible"/>
                                      </p:to>
                                    </p:set>
                                    <p:animEffect transition="in" filter="wipe(up)">
                                      <p:cBhvr>
                                        <p:cTn id="26" dur="500"/>
                                        <p:tgtEl>
                                          <p:spTgt spid="211"/>
                                        </p:tgtEl>
                                      </p:cBhvr>
                                    </p:animEffect>
                                  </p:childTnLst>
                                </p:cTn>
                              </p:par>
                            </p:childTnLst>
                          </p:cTn>
                        </p:par>
                        <p:par>
                          <p:cTn id="27" fill="hold">
                            <p:stCondLst>
                              <p:cond delay="1000"/>
                            </p:stCondLst>
                            <p:childTnLst>
                              <p:par>
                                <p:cTn id="28" presetID="22" presetClass="entr" presetSubtype="1" fill="hold" grpId="0" nodeType="afterEffect">
                                  <p:stCondLst>
                                    <p:cond delay="0"/>
                                  </p:stCondLst>
                                  <p:childTnLst>
                                    <p:set>
                                      <p:cBhvr>
                                        <p:cTn id="29" dur="1" fill="hold">
                                          <p:stCondLst>
                                            <p:cond delay="0"/>
                                          </p:stCondLst>
                                        </p:cTn>
                                        <p:tgtEl>
                                          <p:spTgt spid="220"/>
                                        </p:tgtEl>
                                        <p:attrNameLst>
                                          <p:attrName>style.visibility</p:attrName>
                                        </p:attrNameLst>
                                      </p:cBhvr>
                                      <p:to>
                                        <p:strVal val="visible"/>
                                      </p:to>
                                    </p:set>
                                    <p:animEffect transition="in" filter="wipe(up)">
                                      <p:cBhvr>
                                        <p:cTn id="30" dur="500"/>
                                        <p:tgtEl>
                                          <p:spTgt spid="2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99"/>
                                        </p:tgtEl>
                                        <p:attrNameLst>
                                          <p:attrName>style.visibility</p:attrName>
                                        </p:attrNameLst>
                                      </p:cBhvr>
                                      <p:to>
                                        <p:strVal val="visible"/>
                                      </p:to>
                                    </p:set>
                                    <p:animEffect transition="in" filter="wipe(down)">
                                      <p:cBhvr>
                                        <p:cTn id="35" dur="500"/>
                                        <p:tgtEl>
                                          <p:spTgt spid="199"/>
                                        </p:tgtEl>
                                      </p:cBhvr>
                                    </p:animEffect>
                                  </p:childTnLst>
                                </p:cTn>
                              </p:par>
                            </p:childTnLst>
                          </p:cTn>
                        </p:par>
                        <p:par>
                          <p:cTn id="36" fill="hold">
                            <p:stCondLst>
                              <p:cond delay="500"/>
                            </p:stCondLst>
                            <p:childTnLst>
                              <p:par>
                                <p:cTn id="37" presetID="22" presetClass="entr" presetSubtype="4" fill="hold" nodeType="afterEffect">
                                  <p:stCondLst>
                                    <p:cond delay="0"/>
                                  </p:stCondLst>
                                  <p:childTnLst>
                                    <p:set>
                                      <p:cBhvr>
                                        <p:cTn id="38" dur="1" fill="hold">
                                          <p:stCondLst>
                                            <p:cond delay="0"/>
                                          </p:stCondLst>
                                        </p:cTn>
                                        <p:tgtEl>
                                          <p:spTgt spid="216"/>
                                        </p:tgtEl>
                                        <p:attrNameLst>
                                          <p:attrName>style.visibility</p:attrName>
                                        </p:attrNameLst>
                                      </p:cBhvr>
                                      <p:to>
                                        <p:strVal val="visible"/>
                                      </p:to>
                                    </p:set>
                                    <p:animEffect transition="in" filter="wipe(down)">
                                      <p:cBhvr>
                                        <p:cTn id="39" dur="500"/>
                                        <p:tgtEl>
                                          <p:spTgt spid="216"/>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212"/>
                                        </p:tgtEl>
                                        <p:attrNameLst>
                                          <p:attrName>style.visibility</p:attrName>
                                        </p:attrNameLst>
                                      </p:cBhvr>
                                      <p:to>
                                        <p:strVal val="visible"/>
                                      </p:to>
                                    </p:set>
                                    <p:animEffect transition="in" filter="wipe(down)">
                                      <p:cBhvr>
                                        <p:cTn id="42" dur="500"/>
                                        <p:tgtEl>
                                          <p:spTgt spid="212"/>
                                        </p:tgtEl>
                                      </p:cBhvr>
                                    </p:animEffect>
                                  </p:childTnLst>
                                </p:cTn>
                              </p:par>
                            </p:childTnLst>
                          </p:cTn>
                        </p:par>
                        <p:par>
                          <p:cTn id="43" fill="hold">
                            <p:stCondLst>
                              <p:cond delay="1000"/>
                            </p:stCondLst>
                            <p:childTnLst>
                              <p:par>
                                <p:cTn id="44" presetID="22" presetClass="entr" presetSubtype="2" fill="hold" grpId="0" nodeType="afterEffect">
                                  <p:stCondLst>
                                    <p:cond delay="0"/>
                                  </p:stCondLst>
                                  <p:childTnLst>
                                    <p:set>
                                      <p:cBhvr>
                                        <p:cTn id="45" dur="1" fill="hold">
                                          <p:stCondLst>
                                            <p:cond delay="0"/>
                                          </p:stCondLst>
                                        </p:cTn>
                                        <p:tgtEl>
                                          <p:spTgt spid="218"/>
                                        </p:tgtEl>
                                        <p:attrNameLst>
                                          <p:attrName>style.visibility</p:attrName>
                                        </p:attrNameLst>
                                      </p:cBhvr>
                                      <p:to>
                                        <p:strVal val="visible"/>
                                      </p:to>
                                    </p:set>
                                    <p:animEffect transition="in" filter="wipe(right)">
                                      <p:cBhvr>
                                        <p:cTn id="46" dur="500"/>
                                        <p:tgtEl>
                                          <p:spTgt spid="218"/>
                                        </p:tgtEl>
                                      </p:cBhvr>
                                    </p:animEffect>
                                  </p:childTnLst>
                                </p:cTn>
                              </p:par>
                              <p:par>
                                <p:cTn id="47" presetID="22" presetClass="entr" presetSubtype="2" fill="hold" nodeType="withEffect">
                                  <p:stCondLst>
                                    <p:cond delay="0"/>
                                  </p:stCondLst>
                                  <p:childTnLst>
                                    <p:set>
                                      <p:cBhvr>
                                        <p:cTn id="48" dur="1" fill="hold">
                                          <p:stCondLst>
                                            <p:cond delay="0"/>
                                          </p:stCondLst>
                                        </p:cTn>
                                        <p:tgtEl>
                                          <p:spTgt spid="196"/>
                                        </p:tgtEl>
                                        <p:attrNameLst>
                                          <p:attrName>style.visibility</p:attrName>
                                        </p:attrNameLst>
                                      </p:cBhvr>
                                      <p:to>
                                        <p:strVal val="visible"/>
                                      </p:to>
                                    </p:set>
                                    <p:animEffect transition="in" filter="wipe(right)">
                                      <p:cBhvr>
                                        <p:cTn id="49" dur="500"/>
                                        <p:tgtEl>
                                          <p:spTgt spid="19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213"/>
                                        </p:tgtEl>
                                        <p:attrNameLst>
                                          <p:attrName>style.visibility</p:attrName>
                                        </p:attrNameLst>
                                      </p:cBhvr>
                                      <p:to>
                                        <p:strVal val="visible"/>
                                      </p:to>
                                    </p:set>
                                    <p:animEffect transition="in" filter="wipe(up)">
                                      <p:cBhvr>
                                        <p:cTn id="54" dur="5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p:bldP spid="199" grpId="0" animBg="1"/>
      <p:bldP spid="211" grpId="0" animBg="1"/>
      <p:bldP spid="212" grpId="0" animBg="1"/>
      <p:bldP spid="213" grpId="0" animBg="1"/>
      <p:bldP spid="215" grpId="0"/>
      <p:bldP spid="218" grpId="0"/>
      <p:bldP spid="2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In-app MAC Policy Design</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5</a:t>
            </a:fld>
            <a:endParaRPr lang="en-US" altLang="zh-C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740594"/>
            <a:ext cx="9144000" cy="2575385"/>
          </a:xfrm>
          <a:prstGeom prst="rect">
            <a:avLst/>
          </a:prstGeom>
        </p:spPr>
      </p:pic>
      <p:sp>
        <p:nvSpPr>
          <p:cNvPr id="7" name="Line Callout 1 6"/>
          <p:cNvSpPr/>
          <p:nvPr/>
        </p:nvSpPr>
        <p:spPr>
          <a:xfrm>
            <a:off x="1600200" y="2258578"/>
            <a:ext cx="304800" cy="381000"/>
          </a:xfrm>
          <a:prstGeom prst="borderCallout1">
            <a:avLst>
              <a:gd name="adj1" fmla="val 2570"/>
              <a:gd name="adj2" fmla="val 99532"/>
              <a:gd name="adj3" fmla="val -194917"/>
              <a:gd name="adj4" fmla="val 441764"/>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Line Callout 1 7"/>
          <p:cNvSpPr/>
          <p:nvPr/>
        </p:nvSpPr>
        <p:spPr>
          <a:xfrm>
            <a:off x="1599344" y="2723484"/>
            <a:ext cx="304800" cy="678094"/>
          </a:xfrm>
          <a:prstGeom prst="borderCallout1">
            <a:avLst>
              <a:gd name="adj1" fmla="val -947"/>
              <a:gd name="adj2" fmla="val 89420"/>
              <a:gd name="adj3" fmla="val -177223"/>
              <a:gd name="adj4" fmla="val 1392326"/>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FF"/>
              </a:solidFill>
            </a:endParaRPr>
          </a:p>
        </p:txBody>
      </p:sp>
      <p:sp>
        <p:nvSpPr>
          <p:cNvPr id="10" name="Content Placeholder 2"/>
          <p:cNvSpPr>
            <a:spLocks noGrp="1"/>
          </p:cNvSpPr>
          <p:nvPr>
            <p:ph idx="1"/>
          </p:nvPr>
        </p:nvSpPr>
        <p:spPr>
          <a:xfrm>
            <a:off x="1676400" y="1219199"/>
            <a:ext cx="2667856" cy="400110"/>
          </a:xfrm>
        </p:spPr>
        <p:txBody>
          <a:bodyPr/>
          <a:lstStyle/>
          <a:p>
            <a:pPr marL="0" indent="0">
              <a:buNone/>
            </a:pPr>
            <a:r>
              <a:rPr lang="en-US" sz="2000" dirty="0">
                <a:solidFill>
                  <a:srgbClr val="C00000"/>
                </a:solidFill>
              </a:rPr>
              <a:t>Fix </a:t>
            </a:r>
            <a:r>
              <a:rPr lang="en-US" sz="2000">
                <a:solidFill>
                  <a:srgbClr val="C00000"/>
                </a:solidFill>
              </a:rPr>
              <a:t>system weaknesses</a:t>
            </a:r>
            <a:endParaRPr lang="en-US" sz="2000" dirty="0">
              <a:solidFill>
                <a:srgbClr val="C00000"/>
              </a:solidFill>
            </a:endParaRPr>
          </a:p>
        </p:txBody>
      </p:sp>
      <p:sp>
        <p:nvSpPr>
          <p:cNvPr id="11" name="Content Placeholder 2"/>
          <p:cNvSpPr txBox="1">
            <a:spLocks/>
          </p:cNvSpPr>
          <p:nvPr/>
        </p:nvSpPr>
        <p:spPr bwMode="auto">
          <a:xfrm>
            <a:off x="4495800" y="1219199"/>
            <a:ext cx="32004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0000FF"/>
                </a:solidFill>
              </a:rPr>
              <a:t>Prevent developer mistakes</a:t>
            </a:r>
          </a:p>
        </p:txBody>
      </p:sp>
      <p:sp>
        <p:nvSpPr>
          <p:cNvPr id="14" name="Line Callout 1 13"/>
          <p:cNvSpPr/>
          <p:nvPr/>
        </p:nvSpPr>
        <p:spPr>
          <a:xfrm>
            <a:off x="1588214" y="3485485"/>
            <a:ext cx="304800" cy="136985"/>
          </a:xfrm>
          <a:prstGeom prst="borderCallout1">
            <a:avLst>
              <a:gd name="adj1" fmla="val -947"/>
              <a:gd name="adj2" fmla="val 89420"/>
              <a:gd name="adj3" fmla="val -1408772"/>
              <a:gd name="adj4" fmla="val 2410305"/>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p:cNvSpPr txBox="1">
            <a:spLocks/>
          </p:cNvSpPr>
          <p:nvPr/>
        </p:nvSpPr>
        <p:spPr bwMode="auto">
          <a:xfrm>
            <a:off x="7835900" y="1220059"/>
            <a:ext cx="26035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00B050"/>
                </a:solidFill>
              </a:rPr>
              <a:t>Stop a common attack</a:t>
            </a:r>
          </a:p>
        </p:txBody>
      </p:sp>
      <p:sp>
        <p:nvSpPr>
          <p:cNvPr id="16" name="Content Placeholder 2"/>
          <p:cNvSpPr txBox="1">
            <a:spLocks/>
          </p:cNvSpPr>
          <p:nvPr/>
        </p:nvSpPr>
        <p:spPr bwMode="auto">
          <a:xfrm>
            <a:off x="1943100" y="4688934"/>
            <a:ext cx="8305800" cy="707886"/>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sz="2400" b="1" kern="0" dirty="0"/>
              <a:t>P1</a:t>
            </a:r>
            <a:r>
              <a:rPr lang="en-US" sz="2400" kern="0" dirty="0"/>
              <a:t>: fixing </a:t>
            </a:r>
            <a:r>
              <a:rPr lang="en-US" sz="2400" u="sng" kern="0" dirty="0"/>
              <a:t>by-default</a:t>
            </a:r>
            <a:r>
              <a:rPr lang="en-US" sz="2400" kern="0" dirty="0"/>
              <a:t> exported content providers in many (legacy) apps compiled with </a:t>
            </a:r>
            <a:r>
              <a:rPr lang="en-US" sz="2400" kern="0" dirty="0" err="1"/>
              <a:t>targetSdkVersion</a:t>
            </a:r>
            <a:r>
              <a:rPr lang="en-US" sz="2400" kern="0" dirty="0"/>
              <a:t>* &lt;= 4.2.</a:t>
            </a:r>
          </a:p>
        </p:txBody>
      </p:sp>
      <p:sp>
        <p:nvSpPr>
          <p:cNvPr id="17" name="Rectangle 16"/>
          <p:cNvSpPr>
            <a:spLocks noChangeArrowheads="1"/>
          </p:cNvSpPr>
          <p:nvPr/>
        </p:nvSpPr>
        <p:spPr bwMode="auto">
          <a:xfrm>
            <a:off x="1524000" y="6626226"/>
            <a:ext cx="8686800" cy="276999"/>
          </a:xfrm>
          <a:prstGeom prst="rect">
            <a:avLst/>
          </a:prstGeom>
          <a:noFill/>
          <a:ln w="9525">
            <a:noFill/>
            <a:miter lim="800000"/>
            <a:headEnd/>
            <a:tailEnd/>
          </a:ln>
        </p:spPr>
        <p:txBody>
          <a:bodyPr wrap="square">
            <a:spAutoFit/>
          </a:bodyPr>
          <a:lstStyle/>
          <a:p>
            <a:pPr eaLnBrk="1" hangingPunct="1"/>
            <a:r>
              <a:rPr lang="en-US" altLang="zh-CN" sz="1200" dirty="0"/>
              <a:t>* </a:t>
            </a:r>
            <a:r>
              <a:rPr lang="en-US" sz="1200" dirty="0"/>
              <a:t>Wu </a:t>
            </a:r>
            <a:r>
              <a:rPr lang="en-US" altLang="zh-CN" sz="1200" dirty="0"/>
              <a:t>et al. </a:t>
            </a:r>
            <a:r>
              <a:rPr lang="en-US" altLang="zh-CN" sz="1200" b="1" dirty="0"/>
              <a:t>Measuring the Declared SDK Versions and Their Consistency with API Calls in Android Apps</a:t>
            </a:r>
            <a:r>
              <a:rPr lang="en-US" altLang="zh-CN" sz="1200" dirty="0"/>
              <a:t>. WASA’17.</a:t>
            </a:r>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36850" y="5589883"/>
            <a:ext cx="6718300" cy="506117"/>
          </a:xfrm>
          <a:prstGeom prst="rect">
            <a:avLst/>
          </a:prstGeom>
          <a:ln w="19050">
            <a:solidFill>
              <a:schemeClr val="tx1"/>
            </a:solidFill>
            <a:prstDash val="dash"/>
          </a:ln>
        </p:spPr>
      </p:pic>
      <p:sp>
        <p:nvSpPr>
          <p:cNvPr id="20" name="Line Callout 1 19"/>
          <p:cNvSpPr/>
          <p:nvPr/>
        </p:nvSpPr>
        <p:spPr>
          <a:xfrm>
            <a:off x="4495800" y="2258579"/>
            <a:ext cx="609600" cy="1373731"/>
          </a:xfrm>
          <a:prstGeom prst="borderCallout1">
            <a:avLst>
              <a:gd name="adj1" fmla="val 100768"/>
              <a:gd name="adj2" fmla="val 47285"/>
              <a:gd name="adj3" fmla="val 154845"/>
              <a:gd name="adj4" fmla="val -156550"/>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1" name="Content Placeholder 2"/>
          <p:cNvSpPr txBox="1">
            <a:spLocks/>
          </p:cNvSpPr>
          <p:nvPr/>
        </p:nvSpPr>
        <p:spPr bwMode="auto">
          <a:xfrm>
            <a:off x="1905000" y="4342076"/>
            <a:ext cx="39624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7030A0"/>
                </a:solidFill>
              </a:rPr>
              <a:t>Cover all four types of components</a:t>
            </a:r>
          </a:p>
        </p:txBody>
      </p:sp>
      <p:sp>
        <p:nvSpPr>
          <p:cNvPr id="22" name="Line Callout 1 21"/>
          <p:cNvSpPr/>
          <p:nvPr/>
        </p:nvSpPr>
        <p:spPr>
          <a:xfrm>
            <a:off x="5105400" y="2258579"/>
            <a:ext cx="5219700" cy="1373731"/>
          </a:xfrm>
          <a:prstGeom prst="borderCallout1">
            <a:avLst>
              <a:gd name="adj1" fmla="val 100768"/>
              <a:gd name="adj2" fmla="val 47285"/>
              <a:gd name="adj3" fmla="val 154845"/>
              <a:gd name="adj4" fmla="val 43867"/>
            </a:avLst>
          </a:prstGeom>
          <a:noFill/>
          <a:ln w="285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23" name="Content Placeholder 2"/>
          <p:cNvSpPr txBox="1">
            <a:spLocks/>
          </p:cNvSpPr>
          <p:nvPr/>
        </p:nvSpPr>
        <p:spPr bwMode="auto">
          <a:xfrm>
            <a:off x="5867400" y="4342076"/>
            <a:ext cx="4610100" cy="400110"/>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7030A0"/>
                </a:solidFill>
              </a:rPr>
              <a:t>Policies are enforced </a:t>
            </a:r>
            <a:r>
              <a:rPr lang="en-US" sz="2000" u="sng" kern="0" dirty="0">
                <a:solidFill>
                  <a:srgbClr val="7030A0"/>
                </a:solidFill>
              </a:rPr>
              <a:t>only</a:t>
            </a:r>
            <a:r>
              <a:rPr lang="en-US" sz="2000" kern="0" dirty="0">
                <a:solidFill>
                  <a:srgbClr val="7030A0"/>
                </a:solidFill>
              </a:rPr>
              <a:t> at entry points. </a:t>
            </a:r>
          </a:p>
        </p:txBody>
      </p:sp>
    </p:spTree>
    <p:extLst>
      <p:ext uri="{BB962C8B-B14F-4D97-AF65-F5344CB8AC3E}">
        <p14:creationId xmlns:p14="http://schemas.microsoft.com/office/powerpoint/2010/main" val="176355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up)">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left)">
                                      <p:cBhvr>
                                        <p:cTn id="16" dur="500"/>
                                        <p:tgtEl>
                                          <p:spTgt spid="7"/>
                                        </p:tgtEl>
                                      </p:cBhvr>
                                    </p:animEffect>
                                  </p:childTnLst>
                                </p:cTn>
                              </p:par>
                            </p:childTnLst>
                          </p:cTn>
                        </p:par>
                        <p:par>
                          <p:cTn id="17" fill="hold">
                            <p:stCondLst>
                              <p:cond delay="500"/>
                            </p:stCondLst>
                            <p:childTnLst>
                              <p:par>
                                <p:cTn id="18" presetID="22" presetClass="entr" presetSubtype="4" fill="hold" grpId="0" nodeType="after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wipe(down)">
                                      <p:cBhvr>
                                        <p:cTn id="20" dur="500"/>
                                        <p:tgtEl>
                                          <p:spTgt spid="10">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par>
                          <p:cTn id="26" fill="hold">
                            <p:stCondLst>
                              <p:cond delay="500"/>
                            </p:stCondLst>
                            <p:childTnLst>
                              <p:par>
                                <p:cTn id="27" presetID="22" presetClass="entr" presetSubtype="4" fill="hold" grpId="0" nodeType="after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wipe(down)">
                                      <p:cBhvr>
                                        <p:cTn id="29" dur="500"/>
                                        <p:tgtEl>
                                          <p:spTgt spid="11"/>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wipe(left)">
                                      <p:cBhvr>
                                        <p:cTn id="34" dur="500"/>
                                        <p:tgtEl>
                                          <p:spTgt spid="14"/>
                                        </p:tgtEl>
                                      </p:cBhvr>
                                    </p:animEffect>
                                  </p:childTnLst>
                                </p:cTn>
                              </p:par>
                            </p:childTnLst>
                          </p:cTn>
                        </p:par>
                        <p:par>
                          <p:cTn id="35" fill="hold">
                            <p:stCondLst>
                              <p:cond delay="500"/>
                            </p:stCondLst>
                            <p:childTnLst>
                              <p:par>
                                <p:cTn id="36" presetID="22" presetClass="entr" presetSubtype="4"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wipe(down)">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up)">
                                      <p:cBhvr>
                                        <p:cTn id="43" dur="500"/>
                                        <p:tgtEl>
                                          <p:spTgt spid="22"/>
                                        </p:tgtEl>
                                      </p:cBhvr>
                                    </p:animEffect>
                                  </p:childTnLst>
                                </p:cTn>
                              </p:par>
                            </p:childTnLst>
                          </p:cTn>
                        </p:par>
                        <p:par>
                          <p:cTn id="44" fill="hold">
                            <p:stCondLst>
                              <p:cond delay="500"/>
                            </p:stCondLst>
                            <p:childTnLst>
                              <p:par>
                                <p:cTn id="45" presetID="22" presetClass="entr" presetSubtype="1"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up)">
                                      <p:cBhvr>
                                        <p:cTn id="47" dur="5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1" fill="hold" grpId="1" nodeType="clickEffect">
                                  <p:stCondLst>
                                    <p:cond delay="0"/>
                                  </p:stCondLst>
                                  <p:childTnLst>
                                    <p:set>
                                      <p:cBhvr>
                                        <p:cTn id="51" dur="1" fill="hold">
                                          <p:stCondLst>
                                            <p:cond delay="0"/>
                                          </p:stCondLst>
                                        </p:cTn>
                                        <p:tgtEl>
                                          <p:spTgt spid="16"/>
                                        </p:tgtEl>
                                        <p:attrNameLst>
                                          <p:attrName>style.visibility</p:attrName>
                                        </p:attrNameLst>
                                      </p:cBhvr>
                                      <p:to>
                                        <p:strVal val="visible"/>
                                      </p:to>
                                    </p:set>
                                    <p:animEffect transition="in" filter="wipe(up)">
                                      <p:cBhvr>
                                        <p:cTn id="52" dur="500"/>
                                        <p:tgtEl>
                                          <p:spTgt spid="16"/>
                                        </p:tgtEl>
                                      </p:cBhvr>
                                    </p:animEffec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7"/>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build="p"/>
      <p:bldP spid="11" grpId="0"/>
      <p:bldP spid="14" grpId="0" animBg="1"/>
      <p:bldP spid="15" grpId="0"/>
      <p:bldP spid="16" grpId="1"/>
      <p:bldP spid="17" grpId="0"/>
      <p:bldP spid="20" grpId="0" animBg="1"/>
      <p:bldP spid="21" grpId="0"/>
      <p:bldP spid="22" grpId="0" animBg="1"/>
      <p:bldP spid="2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Recovering Caller Identity</a:t>
            </a:r>
          </a:p>
        </p:txBody>
      </p:sp>
      <p:sp>
        <p:nvSpPr>
          <p:cNvPr id="3" name="Content Placeholder 2"/>
          <p:cNvSpPr>
            <a:spLocks noGrp="1"/>
          </p:cNvSpPr>
          <p:nvPr>
            <p:ph idx="1"/>
          </p:nvPr>
        </p:nvSpPr>
        <p:spPr/>
        <p:txBody>
          <a:bodyPr>
            <a:normAutofit fontScale="85000" lnSpcReduction="20000"/>
          </a:bodyPr>
          <a:lstStyle/>
          <a:p>
            <a:r>
              <a:rPr lang="en-US" dirty="0"/>
              <a:t>Android fails to provide the caller identity information to most of </a:t>
            </a:r>
            <a:r>
              <a:rPr lang="en-US" dirty="0" err="1"/>
              <a:t>callee</a:t>
            </a:r>
            <a:r>
              <a:rPr lang="en-US" dirty="0"/>
              <a:t> components:</a:t>
            </a:r>
          </a:p>
          <a:p>
            <a:pPr lvl="1"/>
            <a:r>
              <a:rPr lang="en-US" sz="2600" dirty="0" err="1">
                <a:solidFill>
                  <a:srgbClr val="0000FF"/>
                </a:solidFill>
              </a:rPr>
              <a:t>Binder.getCallingUID</a:t>
            </a:r>
            <a:r>
              <a:rPr lang="en-US" sz="2600" dirty="0">
                <a:solidFill>
                  <a:srgbClr val="0000FF"/>
                </a:solidFill>
              </a:rPr>
              <a:t>() works </a:t>
            </a:r>
            <a:r>
              <a:rPr lang="en-US" sz="2600" u="sng" dirty="0">
                <a:solidFill>
                  <a:srgbClr val="0000FF"/>
                </a:solidFill>
              </a:rPr>
              <a:t>only</a:t>
            </a:r>
            <a:r>
              <a:rPr lang="en-US" sz="2600" dirty="0">
                <a:solidFill>
                  <a:srgbClr val="0000FF"/>
                </a:solidFill>
              </a:rPr>
              <a:t> in the Binder thread* in which most components’ entry functions </a:t>
            </a:r>
            <a:r>
              <a:rPr lang="en-US" sz="2600" u="sng" dirty="0">
                <a:solidFill>
                  <a:srgbClr val="0000FF"/>
                </a:solidFill>
              </a:rPr>
              <a:t>do not</a:t>
            </a:r>
            <a:r>
              <a:rPr lang="en-US" sz="2600" dirty="0">
                <a:solidFill>
                  <a:srgbClr val="0000FF"/>
                </a:solidFill>
              </a:rPr>
              <a:t> run.</a:t>
            </a:r>
          </a:p>
          <a:p>
            <a:r>
              <a:rPr lang="en-US" dirty="0"/>
              <a:t>For each </a:t>
            </a:r>
            <a:r>
              <a:rPr lang="en-US" b="1" dirty="0"/>
              <a:t>risky </a:t>
            </a:r>
            <a:r>
              <a:rPr lang="en-US" dirty="0"/>
              <a:t>IPC call intercepted, we retrieve the recent Binder logs from:</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6</a:t>
            </a:fld>
            <a:endParaRPr lang="en-US" altLang="zh-CN" dirty="0"/>
          </a:p>
        </p:txBody>
      </p:sp>
      <p:sp>
        <p:nvSpPr>
          <p:cNvPr id="6" name="Rectangle 5"/>
          <p:cNvSpPr>
            <a:spLocks noChangeArrowheads="1"/>
          </p:cNvSpPr>
          <p:nvPr/>
        </p:nvSpPr>
        <p:spPr bwMode="auto">
          <a:xfrm>
            <a:off x="1524000" y="6626226"/>
            <a:ext cx="8382000" cy="276999"/>
          </a:xfrm>
          <a:prstGeom prst="rect">
            <a:avLst/>
          </a:prstGeom>
          <a:noFill/>
          <a:ln w="9525">
            <a:noFill/>
            <a:miter lim="800000"/>
            <a:headEnd/>
            <a:tailEnd/>
          </a:ln>
        </p:spPr>
        <p:txBody>
          <a:bodyPr>
            <a:spAutoFit/>
          </a:bodyPr>
          <a:lstStyle/>
          <a:p>
            <a:pPr eaLnBrk="1" hangingPunct="1"/>
            <a:r>
              <a:rPr lang="en-US" altLang="zh-CN" sz="1200" dirty="0"/>
              <a:t>* </a:t>
            </a:r>
            <a:r>
              <a:rPr lang="en-US" sz="1200" dirty="0" err="1"/>
              <a:t>Backes</a:t>
            </a:r>
            <a:r>
              <a:rPr lang="en-US" sz="1200" dirty="0"/>
              <a:t> </a:t>
            </a:r>
            <a:r>
              <a:rPr lang="en-US" altLang="zh-CN" sz="1200" dirty="0"/>
              <a:t>et al. </a:t>
            </a:r>
            <a:r>
              <a:rPr lang="en-US" altLang="zh-CN" sz="1200" b="1" dirty="0" err="1"/>
              <a:t>Scippa</a:t>
            </a:r>
            <a:r>
              <a:rPr lang="en-US" altLang="zh-CN" sz="1200" b="1" dirty="0"/>
              <a:t>: System-Centric IPC Provenance on Android</a:t>
            </a:r>
            <a:r>
              <a:rPr lang="en-US" altLang="zh-CN" sz="1200" dirty="0"/>
              <a:t>. ACSAC’14.</a:t>
            </a:r>
          </a:p>
        </p:txBody>
      </p:sp>
      <p:sp>
        <p:nvSpPr>
          <p:cNvPr id="32" name="矩形 3"/>
          <p:cNvSpPr/>
          <p:nvPr/>
        </p:nvSpPr>
        <p:spPr>
          <a:xfrm>
            <a:off x="3429000" y="3657600"/>
            <a:ext cx="7010400" cy="2952328"/>
          </a:xfrm>
          <a:prstGeom prst="rect">
            <a:avLst/>
          </a:prstGeom>
          <a:solidFill>
            <a:sysClr val="window" lastClr="FFFFFF"/>
          </a:solidFill>
          <a:ln w="19050" cap="flat" cmpd="sng" algn="ctr">
            <a:solidFill>
              <a:sysClr val="windowText" lastClr="000000"/>
            </a:solidFill>
            <a:prstDash val="solid"/>
          </a:ln>
          <a:effectLst/>
        </p:spPr>
        <p:txBody>
          <a:bodyPr rtlCol="0" anchor="ctr"/>
          <a:lstStyle/>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a:t>
            </a:r>
            <a:endParaRPr lang="zh-CN" altLang="en-US" sz="2200" kern="0" dirty="0">
              <a:solidFill>
                <a:prstClr val="black"/>
              </a:solidFill>
              <a:latin typeface="Times New Roman" panose="02020603050405020304" pitchFamily="18" charset="0"/>
              <a:ea typeface="宋体" charset="-122"/>
              <a:cs typeface="Times New Roman" pitchFamily="18" charset="0"/>
            </a:endParaRP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177341: call  from 7569:7590 to 173 :0 </a:t>
            </a:r>
            <a:r>
              <a:rPr lang="en-US" altLang="zh-CN" sz="2200" kern="0" dirty="0">
                <a:solidFill>
                  <a:prstClr val="white">
                    <a:lumMod val="65000"/>
                  </a:prstClr>
                </a:solidFill>
                <a:latin typeface="Times New Roman" panose="02020603050405020304" pitchFamily="18" charset="0"/>
                <a:ea typeface="宋体" charset="-122"/>
                <a:cs typeface="Times New Roman" pitchFamily="18" charset="0"/>
              </a:rPr>
              <a:t>node 176320 handle</a:t>
            </a: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177342: reply from 173:1462 to 597:624 </a:t>
            </a:r>
            <a:r>
              <a:rPr lang="en-US" altLang="zh-CN" sz="2200" kern="0" dirty="0">
                <a:solidFill>
                  <a:prstClr val="white">
                    <a:lumMod val="65000"/>
                  </a:prstClr>
                </a:solidFill>
                <a:latin typeface="Times New Roman" panose="02020603050405020304" pitchFamily="18" charset="0"/>
                <a:ea typeface="宋体" charset="-122"/>
                <a:cs typeface="Times New Roman" pitchFamily="18" charset="0"/>
              </a:rPr>
              <a:t>node 0 handle -1 </a:t>
            </a: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177343: </a:t>
            </a:r>
            <a:r>
              <a:rPr lang="en-US" altLang="zh-CN" sz="2200" kern="0" dirty="0" err="1">
                <a:solidFill>
                  <a:prstClr val="black"/>
                </a:solidFill>
                <a:latin typeface="Times New Roman" panose="02020603050405020304" pitchFamily="18" charset="0"/>
                <a:ea typeface="宋体" charset="-122"/>
                <a:cs typeface="Times New Roman" pitchFamily="18" charset="0"/>
              </a:rPr>
              <a:t>async</a:t>
            </a:r>
            <a:r>
              <a:rPr lang="en-US" altLang="zh-CN" sz="2200" kern="0" dirty="0">
                <a:solidFill>
                  <a:prstClr val="black"/>
                </a:solidFill>
                <a:latin typeface="Times New Roman" panose="02020603050405020304" pitchFamily="18" charset="0"/>
                <a:ea typeface="宋体" charset="-122"/>
                <a:cs typeface="Times New Roman" pitchFamily="18" charset="0"/>
              </a:rPr>
              <a:t> from 173:475 to 597:0 </a:t>
            </a:r>
            <a:r>
              <a:rPr lang="en-US" altLang="zh-CN" sz="2200" kern="0" dirty="0">
                <a:solidFill>
                  <a:prstClr val="white">
                    <a:lumMod val="65000"/>
                  </a:prstClr>
                </a:solidFill>
                <a:latin typeface="Times New Roman" panose="02020603050405020304" pitchFamily="18" charset="0"/>
                <a:ea typeface="宋体" charset="-122"/>
                <a:cs typeface="Times New Roman" pitchFamily="18" charset="0"/>
              </a:rPr>
              <a:t>node 857 handle 2 </a:t>
            </a: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177344: reply from 173:310 to 7569:7590 </a:t>
            </a:r>
            <a:r>
              <a:rPr lang="en-US" altLang="zh-CN" sz="2200" kern="0" dirty="0">
                <a:solidFill>
                  <a:prstClr val="white">
                    <a:lumMod val="65000"/>
                  </a:prstClr>
                </a:solidFill>
                <a:latin typeface="Times New Roman" panose="02020603050405020304" pitchFamily="18" charset="0"/>
                <a:ea typeface="宋体" charset="-122"/>
                <a:cs typeface="Times New Roman" pitchFamily="18" charset="0"/>
              </a:rPr>
              <a:t>node 0 handle -1</a:t>
            </a: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177345: call  from 6767:6767 to 597 :0 </a:t>
            </a:r>
            <a:r>
              <a:rPr lang="en-US" altLang="zh-CN" sz="2200" kern="0" dirty="0">
                <a:solidFill>
                  <a:prstClr val="white">
                    <a:lumMod val="65000"/>
                  </a:prstClr>
                </a:solidFill>
                <a:latin typeface="Times New Roman" panose="02020603050405020304" pitchFamily="18" charset="0"/>
                <a:ea typeface="宋体" charset="-122"/>
                <a:cs typeface="Times New Roman" pitchFamily="18" charset="0"/>
              </a:rPr>
              <a:t>node 4298 handle 1 </a:t>
            </a: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177346: reply from 597:1277 to 6767:6767 </a:t>
            </a:r>
            <a:r>
              <a:rPr lang="en-US" altLang="zh-CN" sz="2200" kern="0" dirty="0">
                <a:solidFill>
                  <a:prstClr val="white">
                    <a:lumMod val="65000"/>
                  </a:prstClr>
                </a:solidFill>
                <a:latin typeface="Times New Roman" panose="02020603050405020304" pitchFamily="18" charset="0"/>
                <a:ea typeface="宋体" charset="-122"/>
                <a:cs typeface="Times New Roman" pitchFamily="18" charset="0"/>
              </a:rPr>
              <a:t>node 0 handle -1 </a:t>
            </a:r>
          </a:p>
          <a:p>
            <a:pPr eaLnBrk="1" fontAlgn="auto" hangingPunct="1">
              <a:spcBef>
                <a:spcPts val="0"/>
              </a:spcBef>
              <a:spcAft>
                <a:spcPts val="0"/>
              </a:spcAft>
              <a:defRPr/>
            </a:pPr>
            <a:r>
              <a:rPr lang="en-US" altLang="zh-CN" sz="2200" kern="0" dirty="0">
                <a:solidFill>
                  <a:prstClr val="black"/>
                </a:solidFill>
                <a:latin typeface="Times New Roman" panose="02020603050405020304" pitchFamily="18" charset="0"/>
                <a:ea typeface="宋体" charset="-122"/>
                <a:cs typeface="Times New Roman" pitchFamily="18" charset="0"/>
              </a:rPr>
              <a:t>······</a:t>
            </a:r>
            <a:endParaRPr lang="zh-CN" altLang="en-US" sz="2200" kern="0" dirty="0">
              <a:solidFill>
                <a:prstClr val="black"/>
              </a:solidFill>
              <a:latin typeface="Times New Roman" panose="02020603050405020304" pitchFamily="18" charset="0"/>
              <a:ea typeface="宋体" charset="-122"/>
              <a:cs typeface="Times New Roman" pitchFamily="18" charset="0"/>
            </a:endParaRPr>
          </a:p>
        </p:txBody>
      </p:sp>
      <p:sp>
        <p:nvSpPr>
          <p:cNvPr id="33" name="矩形 4"/>
          <p:cNvSpPr/>
          <p:nvPr/>
        </p:nvSpPr>
        <p:spPr>
          <a:xfrm>
            <a:off x="5589240" y="4161656"/>
            <a:ext cx="648072" cy="288032"/>
          </a:xfrm>
          <a:prstGeom prst="rect">
            <a:avLst/>
          </a:prstGeom>
          <a:noFill/>
          <a:ln w="28575" cap="flat" cmpd="sng" algn="ctr">
            <a:solidFill>
              <a:srgbClr val="C00000"/>
            </a:solidFill>
            <a:prstDash val="solid"/>
          </a:ln>
          <a:effectLst/>
        </p:spPr>
        <p:txBody>
          <a:bodyPr rtlCol="0" anchor="ctr"/>
          <a:lstStyle/>
          <a:p>
            <a:pPr algn="ctr" eaLnBrk="1" fontAlgn="auto" hangingPunct="1">
              <a:spcBef>
                <a:spcPts val="0"/>
              </a:spcBef>
              <a:spcAft>
                <a:spcPts val="0"/>
              </a:spcAft>
              <a:defRPr/>
            </a:pPr>
            <a:endParaRPr lang="zh-CN" altLang="en-US" kern="0">
              <a:solidFill>
                <a:srgbClr val="C00000"/>
              </a:solidFill>
              <a:latin typeface="Calibri"/>
              <a:ea typeface="宋体" charset="-122"/>
              <a:cs typeface=""/>
            </a:endParaRPr>
          </a:p>
        </p:txBody>
      </p:sp>
      <p:sp>
        <p:nvSpPr>
          <p:cNvPr id="37" name="TextBox 36"/>
          <p:cNvSpPr txBox="1"/>
          <p:nvPr/>
        </p:nvSpPr>
        <p:spPr>
          <a:xfrm>
            <a:off x="5301208" y="3729608"/>
            <a:ext cx="1080120" cy="369332"/>
          </a:xfrm>
          <a:prstGeom prst="rect">
            <a:avLst/>
          </a:prstGeom>
          <a:noFill/>
        </p:spPr>
        <p:txBody>
          <a:bodyPr wrap="square" lIns="0" rIns="0" rtlCol="0">
            <a:spAutoFit/>
          </a:bodyPr>
          <a:lstStyle/>
          <a:p>
            <a:pPr algn="ctr" eaLnBrk="1" fontAlgn="auto" hangingPunct="1">
              <a:spcBef>
                <a:spcPts val="0"/>
              </a:spcBef>
              <a:spcAft>
                <a:spcPts val="0"/>
              </a:spcAft>
            </a:pPr>
            <a:r>
              <a:rPr lang="en-US" altLang="zh-CN" dirty="0">
                <a:solidFill>
                  <a:srgbClr val="C00000"/>
                </a:solidFill>
                <a:latin typeface="Times New Roman" pitchFamily="18" charset="0"/>
                <a:ea typeface="宋体" charset="-122"/>
                <a:cs typeface="Times New Roman" pitchFamily="18" charset="0"/>
              </a:rPr>
              <a:t>(attack app)</a:t>
            </a:r>
            <a:endParaRPr lang="zh-CN" altLang="en-US" dirty="0">
              <a:solidFill>
                <a:srgbClr val="C00000"/>
              </a:solidFill>
              <a:latin typeface="Times New Roman" pitchFamily="18" charset="0"/>
              <a:ea typeface="宋体" charset="-122"/>
              <a:cs typeface="Times New Roman" pitchFamily="18" charset="0"/>
            </a:endParaRPr>
          </a:p>
        </p:txBody>
      </p:sp>
      <p:sp>
        <p:nvSpPr>
          <p:cNvPr id="39" name="TextBox 38"/>
          <p:cNvSpPr txBox="1"/>
          <p:nvPr/>
        </p:nvSpPr>
        <p:spPr>
          <a:xfrm>
            <a:off x="5301208" y="6177880"/>
            <a:ext cx="1080120" cy="369332"/>
          </a:xfrm>
          <a:prstGeom prst="rect">
            <a:avLst/>
          </a:prstGeom>
          <a:noFill/>
        </p:spPr>
        <p:txBody>
          <a:bodyPr wrap="square" lIns="0" rIns="0" rtlCol="0">
            <a:spAutoFit/>
          </a:bodyPr>
          <a:lstStyle/>
          <a:p>
            <a:pPr algn="ctr" eaLnBrk="1" fontAlgn="auto" hangingPunct="1">
              <a:spcBef>
                <a:spcPts val="0"/>
              </a:spcBef>
              <a:spcAft>
                <a:spcPts val="0"/>
              </a:spcAft>
            </a:pPr>
            <a:r>
              <a:rPr lang="en-US" altLang="zh-CN" dirty="0">
                <a:solidFill>
                  <a:srgbClr val="3366FF"/>
                </a:solidFill>
                <a:latin typeface="Times New Roman" pitchFamily="18" charset="0"/>
                <a:ea typeface="宋体" charset="-122"/>
                <a:cs typeface="Times New Roman" pitchFamily="18" charset="0"/>
              </a:rPr>
              <a:t>(victim app)</a:t>
            </a:r>
            <a:endParaRPr lang="zh-CN" altLang="en-US" dirty="0">
              <a:solidFill>
                <a:srgbClr val="3366FF"/>
              </a:solidFill>
              <a:latin typeface="Times New Roman" pitchFamily="18" charset="0"/>
              <a:ea typeface="宋体" charset="-122"/>
              <a:cs typeface="Times New Roman" pitchFamily="18" charset="0"/>
            </a:endParaRPr>
          </a:p>
        </p:txBody>
      </p:sp>
      <p:grpSp>
        <p:nvGrpSpPr>
          <p:cNvPr id="50" name="Group 49"/>
          <p:cNvGrpSpPr/>
          <p:nvPr/>
        </p:nvGrpSpPr>
        <p:grpSpPr>
          <a:xfrm>
            <a:off x="5589240" y="5529808"/>
            <a:ext cx="648072" cy="720032"/>
            <a:chOff x="3553459" y="5529808"/>
            <a:chExt cx="648072" cy="720032"/>
          </a:xfrm>
        </p:grpSpPr>
        <p:sp>
          <p:nvSpPr>
            <p:cNvPr id="36" name="矩形 8"/>
            <p:cNvSpPr/>
            <p:nvPr/>
          </p:nvSpPr>
          <p:spPr>
            <a:xfrm>
              <a:off x="3553459" y="5529808"/>
              <a:ext cx="648072" cy="288032"/>
            </a:xfrm>
            <a:prstGeom prst="rect">
              <a:avLst/>
            </a:prstGeom>
            <a:noFill/>
            <a:ln w="28575" cap="flat" cmpd="sng" algn="ctr">
              <a:solidFill>
                <a:srgbClr val="3366FF"/>
              </a:solidFill>
              <a:prstDash val="solid"/>
            </a:ln>
            <a:effectLst/>
          </p:spPr>
          <p:txBody>
            <a:bodyPr rtlCol="0" anchor="ctr"/>
            <a:lstStyle/>
            <a:p>
              <a:pPr algn="ctr" eaLnBrk="1" fontAlgn="auto" hangingPunct="1">
                <a:spcBef>
                  <a:spcPts val="0"/>
                </a:spcBef>
                <a:spcAft>
                  <a:spcPts val="0"/>
                </a:spcAft>
                <a:defRPr/>
              </a:pPr>
              <a:endParaRPr lang="zh-CN" altLang="en-US" kern="0">
                <a:solidFill>
                  <a:prstClr val="black"/>
                </a:solidFill>
                <a:latin typeface="Calibri"/>
                <a:ea typeface="宋体" charset="-122"/>
                <a:cs typeface=""/>
              </a:endParaRPr>
            </a:p>
          </p:txBody>
        </p:sp>
        <p:cxnSp>
          <p:nvCxnSpPr>
            <p:cNvPr id="41" name="直接连接符 14"/>
            <p:cNvCxnSpPr/>
            <p:nvPr/>
          </p:nvCxnSpPr>
          <p:spPr>
            <a:xfrm>
              <a:off x="3697475" y="5817840"/>
              <a:ext cx="0" cy="432000"/>
            </a:xfrm>
            <a:prstGeom prst="line">
              <a:avLst/>
            </a:prstGeom>
            <a:noFill/>
            <a:ln w="28575" cap="flat" cmpd="sng" algn="ctr">
              <a:solidFill>
                <a:srgbClr val="3366FF"/>
              </a:solidFill>
              <a:prstDash val="solid"/>
            </a:ln>
            <a:effectLst/>
          </p:spPr>
        </p:cxnSp>
      </p:grpSp>
      <p:sp>
        <p:nvSpPr>
          <p:cNvPr id="47" name="TextBox 11"/>
          <p:cNvSpPr txBox="1">
            <a:spLocks noChangeArrowheads="1"/>
          </p:cNvSpPr>
          <p:nvPr/>
        </p:nvSpPr>
        <p:spPr bwMode="auto">
          <a:xfrm>
            <a:off x="2914650" y="3067250"/>
            <a:ext cx="6362700" cy="437951"/>
          </a:xfrm>
          <a:prstGeom prst="rect">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wrap="square" anchor="ctr">
            <a:noAutofit/>
          </a:bodyPr>
          <a:lstStyle/>
          <a:p>
            <a:pPr algn="ctr" eaLnBrk="1" hangingPunct="1">
              <a:defRPr/>
            </a:pPr>
            <a:r>
              <a:rPr lang="en-US" altLang="zh-CN" sz="2400" dirty="0">
                <a:solidFill>
                  <a:schemeClr val="dk1"/>
                </a:solidFill>
                <a:latin typeface="Times New Roman" charset="0"/>
                <a:ea typeface="Times New Roman" charset="0"/>
                <a:cs typeface="Times New Roman" charset="0"/>
              </a:rPr>
              <a:t>/sys/kernel/debug/binder/</a:t>
            </a:r>
            <a:r>
              <a:rPr lang="en-US" altLang="zh-CN" sz="2400" dirty="0" err="1">
                <a:solidFill>
                  <a:schemeClr val="dk1"/>
                </a:solidFill>
                <a:latin typeface="Times New Roman" charset="0"/>
                <a:ea typeface="Times New Roman" charset="0"/>
                <a:cs typeface="Times New Roman" charset="0"/>
              </a:rPr>
              <a:t>transaction_log</a:t>
            </a:r>
            <a:endParaRPr lang="en-US" altLang="zh-CN" sz="2400" dirty="0">
              <a:solidFill>
                <a:schemeClr val="dk1"/>
              </a:solidFill>
              <a:latin typeface="Times New Roman" charset="0"/>
              <a:ea typeface="Times New Roman" charset="0"/>
              <a:cs typeface="Times New Roman" charset="0"/>
            </a:endParaRPr>
          </a:p>
        </p:txBody>
      </p:sp>
      <p:sp>
        <p:nvSpPr>
          <p:cNvPr id="48" name="Right Arrow 47"/>
          <p:cNvSpPr/>
          <p:nvPr/>
        </p:nvSpPr>
        <p:spPr>
          <a:xfrm>
            <a:off x="2133601" y="5503168"/>
            <a:ext cx="1219200" cy="288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1735832" y="5715000"/>
            <a:ext cx="1693169" cy="861774"/>
          </a:xfrm>
          <a:prstGeom prst="rect">
            <a:avLst/>
          </a:prstGeom>
          <a:noFill/>
        </p:spPr>
        <p:txBody>
          <a:bodyPr wrap="square" lIns="0" rIns="0" rtlCol="0">
            <a:spAutoFit/>
          </a:bodyPr>
          <a:lstStyle/>
          <a:p>
            <a:pPr algn="ctr">
              <a:lnSpc>
                <a:spcPct val="125000"/>
              </a:lnSpc>
            </a:pPr>
            <a:r>
              <a:rPr lang="en-US" sz="2000" dirty="0">
                <a:latin typeface="+mn-lt"/>
                <a:ea typeface="Times New Roman" charset="0"/>
                <a:cs typeface="Times New Roman" charset="0"/>
              </a:rPr>
              <a:t>1</a:t>
            </a:r>
            <a:r>
              <a:rPr lang="en-US" sz="2000" baseline="30000" dirty="0">
                <a:latin typeface="+mn-lt"/>
                <a:ea typeface="Times New Roman" charset="0"/>
                <a:cs typeface="Times New Roman" charset="0"/>
              </a:rPr>
              <a:t>st</a:t>
            </a:r>
            <a:r>
              <a:rPr lang="en-US" sz="2000" dirty="0">
                <a:latin typeface="+mn-lt"/>
                <a:ea typeface="Times New Roman" charset="0"/>
                <a:cs typeface="Times New Roman" charset="0"/>
              </a:rPr>
              <a:t> “call from” with </a:t>
            </a:r>
            <a:r>
              <a:rPr lang="en-US" sz="2000" dirty="0" err="1">
                <a:latin typeface="+mn-lt"/>
                <a:ea typeface="Times New Roman" charset="0"/>
                <a:cs typeface="Times New Roman" charset="0"/>
              </a:rPr>
              <a:t>callee</a:t>
            </a:r>
            <a:r>
              <a:rPr lang="en-US" sz="2000" dirty="0">
                <a:latin typeface="+mn-lt"/>
                <a:ea typeface="Times New Roman" charset="0"/>
                <a:cs typeface="Times New Roman" charset="0"/>
              </a:rPr>
              <a:t> PID</a:t>
            </a:r>
          </a:p>
        </p:txBody>
      </p:sp>
      <p:sp>
        <p:nvSpPr>
          <p:cNvPr id="52" name="Rectangle 51"/>
          <p:cNvSpPr/>
          <p:nvPr/>
        </p:nvSpPr>
        <p:spPr>
          <a:xfrm>
            <a:off x="4419600" y="5503168"/>
            <a:ext cx="1169640" cy="31467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1735832" y="4286707"/>
            <a:ext cx="1693169" cy="861774"/>
          </a:xfrm>
          <a:prstGeom prst="rect">
            <a:avLst/>
          </a:prstGeom>
          <a:noFill/>
        </p:spPr>
        <p:txBody>
          <a:bodyPr wrap="square" lIns="0" rIns="0" rtlCol="0">
            <a:spAutoFit/>
          </a:bodyPr>
          <a:lstStyle/>
          <a:p>
            <a:pPr algn="ctr">
              <a:lnSpc>
                <a:spcPct val="125000"/>
              </a:lnSpc>
            </a:pPr>
            <a:r>
              <a:rPr lang="en-US" sz="2000" dirty="0">
                <a:latin typeface="+mn-lt"/>
                <a:ea typeface="Times New Roman" charset="0"/>
                <a:cs typeface="Times New Roman" charset="0"/>
              </a:rPr>
              <a:t>The nearest </a:t>
            </a:r>
            <a:br>
              <a:rPr lang="en-US" sz="2000" dirty="0">
                <a:latin typeface="+mn-lt"/>
                <a:ea typeface="Times New Roman" charset="0"/>
                <a:cs typeface="Times New Roman" charset="0"/>
              </a:rPr>
            </a:br>
            <a:r>
              <a:rPr lang="en-US" sz="2000" dirty="0">
                <a:latin typeface="+mn-lt"/>
                <a:ea typeface="Times New Roman" charset="0"/>
                <a:cs typeface="Times New Roman" charset="0"/>
              </a:rPr>
              <a:t>app process</a:t>
            </a:r>
          </a:p>
        </p:txBody>
      </p:sp>
      <p:sp>
        <p:nvSpPr>
          <p:cNvPr id="54" name="Rectangle 53"/>
          <p:cNvSpPr/>
          <p:nvPr/>
        </p:nvSpPr>
        <p:spPr>
          <a:xfrm>
            <a:off x="4419600" y="4144966"/>
            <a:ext cx="1169640" cy="314672"/>
          </a:xfrm>
          <a:prstGeom prst="rect">
            <a:avLst/>
          </a:prstGeom>
          <a:solidFill>
            <a:srgbClr val="FFFF00">
              <a:alpha val="2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051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wipe(up)">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1"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up)">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500"/>
                                        <p:tgtEl>
                                          <p:spTgt spid="48"/>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51"/>
                                        </p:tgtEl>
                                        <p:attrNameLst>
                                          <p:attrName>style.visibility</p:attrName>
                                        </p:attrNameLst>
                                      </p:cBhvr>
                                      <p:to>
                                        <p:strVal val="visible"/>
                                      </p:to>
                                    </p:set>
                                    <p:animEffect transition="in" filter="wipe(left)">
                                      <p:cBhvr>
                                        <p:cTn id="31" dur="500"/>
                                        <p:tgtEl>
                                          <p:spTgt spid="51"/>
                                        </p:tgtEl>
                                      </p:cBhvr>
                                    </p:animEffect>
                                  </p:childTnLst>
                                </p:cTn>
                              </p:par>
                            </p:childTnLst>
                          </p:cTn>
                        </p:par>
                        <p:par>
                          <p:cTn id="32" fill="hold">
                            <p:stCondLst>
                              <p:cond delay="500"/>
                            </p:stCondLst>
                            <p:childTnLst>
                              <p:par>
                                <p:cTn id="33" presetID="22" presetClass="entr" presetSubtype="8" fill="hold" grpId="0" nodeType="after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wipe(left)">
                                      <p:cBhvr>
                                        <p:cTn id="35" dur="500"/>
                                        <p:tgtEl>
                                          <p:spTgt spid="52"/>
                                        </p:tgtEl>
                                      </p:cBhvr>
                                    </p:animEffect>
                                  </p:childTnLst>
                                </p:cTn>
                              </p:par>
                            </p:childTnLst>
                          </p:cTn>
                        </p:par>
                        <p:par>
                          <p:cTn id="36" fill="hold">
                            <p:stCondLst>
                              <p:cond delay="1000"/>
                            </p:stCondLst>
                            <p:childTnLst>
                              <p:par>
                                <p:cTn id="37" presetID="22" presetClass="entr" presetSubtype="1" fill="hold" nodeType="after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up)">
                                      <p:cBhvr>
                                        <p:cTn id="39" dur="500"/>
                                        <p:tgtEl>
                                          <p:spTgt spid="50"/>
                                        </p:tgtEl>
                                      </p:cBhvr>
                                    </p:animEffect>
                                  </p:childTnLst>
                                </p:cTn>
                              </p:par>
                            </p:childTnLst>
                          </p:cTn>
                        </p:par>
                        <p:par>
                          <p:cTn id="40" fill="hold">
                            <p:stCondLst>
                              <p:cond delay="1500"/>
                            </p:stCondLst>
                            <p:childTnLst>
                              <p:par>
                                <p:cTn id="41" presetID="22" presetClass="entr" presetSubtype="1" fill="hold" grpId="0" nodeType="after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up)">
                                      <p:cBhvr>
                                        <p:cTn id="43" dur="500"/>
                                        <p:tgtEl>
                                          <p:spTgt spid="39"/>
                                        </p:tgtEl>
                                      </p:cBhvr>
                                    </p:animEffec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3.33333E-6 3.7037E-7 L -3.33333E-6 -0.20116 " pathEditMode="relative" rAng="0" ptsTypes="AA">
                                      <p:cBhvr>
                                        <p:cTn id="47" dur="2000" fill="hold"/>
                                        <p:tgtEl>
                                          <p:spTgt spid="48"/>
                                        </p:tgtEl>
                                        <p:attrNameLst>
                                          <p:attrName>ppt_x</p:attrName>
                                          <p:attrName>ppt_y</p:attrName>
                                        </p:attrNameLst>
                                      </p:cBhvr>
                                      <p:rCtr x="0" y="-10069"/>
                                    </p:animMotion>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3"/>
                                        </p:tgtEl>
                                        <p:attrNameLst>
                                          <p:attrName>style.visibility</p:attrName>
                                        </p:attrNameLst>
                                      </p:cBhvr>
                                      <p:to>
                                        <p:strVal val="visible"/>
                                      </p:to>
                                    </p:set>
                                  </p:childTnLst>
                                </p:cTn>
                              </p:par>
                            </p:childTnLst>
                          </p:cTn>
                        </p:par>
                        <p:par>
                          <p:cTn id="52" fill="hold">
                            <p:stCondLst>
                              <p:cond delay="0"/>
                            </p:stCondLst>
                            <p:childTnLst>
                              <p:par>
                                <p:cTn id="53" presetID="22" presetClass="entr" presetSubtype="8" fill="hold" grpId="0" nodeType="after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wipe(left)">
                                      <p:cBhvr>
                                        <p:cTn id="55" dur="500"/>
                                        <p:tgtEl>
                                          <p:spTgt spid="54"/>
                                        </p:tgtEl>
                                      </p:cBhvr>
                                    </p:animEffect>
                                  </p:childTnLst>
                                </p:cTn>
                              </p:par>
                            </p:childTnLst>
                          </p:cTn>
                        </p:par>
                        <p:par>
                          <p:cTn id="56" fill="hold">
                            <p:stCondLst>
                              <p:cond delay="500"/>
                            </p:stCondLst>
                            <p:childTnLst>
                              <p:par>
                                <p:cTn id="57" presetID="22" presetClass="entr" presetSubtype="4" fill="hold" grpId="0" nodeType="afterEffect">
                                  <p:stCondLst>
                                    <p:cond delay="0"/>
                                  </p:stCondLst>
                                  <p:childTnLst>
                                    <p:set>
                                      <p:cBhvr>
                                        <p:cTn id="58" dur="1" fill="hold">
                                          <p:stCondLst>
                                            <p:cond delay="0"/>
                                          </p:stCondLst>
                                        </p:cTn>
                                        <p:tgtEl>
                                          <p:spTgt spid="33"/>
                                        </p:tgtEl>
                                        <p:attrNameLst>
                                          <p:attrName>style.visibility</p:attrName>
                                        </p:attrNameLst>
                                      </p:cBhvr>
                                      <p:to>
                                        <p:strVal val="visible"/>
                                      </p:to>
                                    </p:set>
                                    <p:animEffect transition="in" filter="wipe(down)">
                                      <p:cBhvr>
                                        <p:cTn id="59" dur="500"/>
                                        <p:tgtEl>
                                          <p:spTgt spid="33"/>
                                        </p:tgtEl>
                                      </p:cBhvr>
                                    </p:animEffect>
                                  </p:childTnLst>
                                </p:cTn>
                              </p:par>
                            </p:childTnLst>
                          </p:cTn>
                        </p:par>
                        <p:par>
                          <p:cTn id="60" fill="hold">
                            <p:stCondLst>
                              <p:cond delay="1000"/>
                            </p:stCondLst>
                            <p:childTnLst>
                              <p:par>
                                <p:cTn id="61" presetID="22" presetClass="entr" presetSubtype="4"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Effect transition="in" filter="wipe(down)">
                                      <p:cBhvr>
                                        <p:cTn id="6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2" grpId="0" animBg="1"/>
      <p:bldP spid="33" grpId="0" animBg="1"/>
      <p:bldP spid="37" grpId="0"/>
      <p:bldP spid="39" grpId="0"/>
      <p:bldP spid="47" grpId="0" animBg="1"/>
      <p:bldP spid="48" grpId="0" animBg="1"/>
      <p:bldP spid="48" grpId="1" animBg="1"/>
      <p:bldP spid="51" grpId="0"/>
      <p:bldP spid="52" grpId="0" animBg="1"/>
      <p:bldP spid="53" grpId="0"/>
      <p:bldP spid="5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7</a:t>
            </a:fld>
            <a:endParaRPr lang="en-US" altLang="zh-CN" dirty="0"/>
          </a:p>
        </p:txBody>
      </p:sp>
      <p:sp>
        <p:nvSpPr>
          <p:cNvPr id="7" name="Content Placeholder 2"/>
          <p:cNvSpPr>
            <a:spLocks noGrp="1"/>
          </p:cNvSpPr>
          <p:nvPr>
            <p:ph idx="1"/>
          </p:nvPr>
        </p:nvSpPr>
        <p:spPr>
          <a:xfrm>
            <a:off x="1790700" y="990601"/>
            <a:ext cx="8610600" cy="461665"/>
          </a:xfrm>
        </p:spPr>
        <p:txBody>
          <a:bodyPr/>
          <a:lstStyle/>
          <a:p>
            <a:pPr marL="0" indent="0">
              <a:buNone/>
            </a:pPr>
            <a:r>
              <a:rPr lang="en-US" sz="2400" dirty="0"/>
              <a:t>We select ten high-profile open source apps that are well-tested:</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1416430"/>
            <a:ext cx="5943600" cy="4146171"/>
          </a:xfrm>
          <a:prstGeom prst="rect">
            <a:avLst/>
          </a:prstGeom>
        </p:spPr>
      </p:pic>
      <p:sp>
        <p:nvSpPr>
          <p:cNvPr id="9" name="TextBox 11"/>
          <p:cNvSpPr txBox="1">
            <a:spLocks noChangeArrowheads="1"/>
          </p:cNvSpPr>
          <p:nvPr/>
        </p:nvSpPr>
        <p:spPr bwMode="auto">
          <a:xfrm>
            <a:off x="2241550" y="5653088"/>
            <a:ext cx="7708900" cy="823913"/>
          </a:xfrm>
          <a:prstGeom prst="rect">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wrap="square" anchor="ctr">
            <a:noAutofit/>
          </a:bodyPr>
          <a:lstStyle/>
          <a:p>
            <a:pPr algn="ctr" eaLnBrk="1" hangingPunct="1">
              <a:defRPr/>
            </a:pPr>
            <a:r>
              <a:rPr lang="en-US" altLang="zh-CN" sz="2400" dirty="0">
                <a:solidFill>
                  <a:schemeClr val="dk1"/>
                </a:solidFill>
                <a:latin typeface="Times New Roman" charset="0"/>
                <a:ea typeface="Times New Roman" charset="0"/>
                <a:cs typeface="Times New Roman" charset="0"/>
              </a:rPr>
              <a:t>Identify </a:t>
            </a:r>
            <a:r>
              <a:rPr lang="en-US" altLang="zh-CN" sz="2400" b="1" dirty="0">
                <a:solidFill>
                  <a:schemeClr val="dk1"/>
                </a:solidFill>
                <a:latin typeface="Times New Roman" charset="0"/>
                <a:ea typeface="Times New Roman" charset="0"/>
                <a:cs typeface="Times New Roman" charset="0"/>
              </a:rPr>
              <a:t>35 risky components </a:t>
            </a:r>
            <a:r>
              <a:rPr lang="en-US" altLang="zh-CN" sz="2400" dirty="0">
                <a:solidFill>
                  <a:schemeClr val="dk1"/>
                </a:solidFill>
                <a:latin typeface="Times New Roman" charset="0"/>
                <a:ea typeface="Times New Roman" charset="0"/>
                <a:cs typeface="Times New Roman" charset="0"/>
              </a:rPr>
              <a:t>that </a:t>
            </a:r>
            <a:r>
              <a:rPr lang="en-US" altLang="zh-CN" sz="2400" dirty="0" err="1">
                <a:solidFill>
                  <a:schemeClr val="dk1"/>
                </a:solidFill>
                <a:latin typeface="Times New Roman" charset="0"/>
                <a:ea typeface="Times New Roman" charset="0"/>
                <a:cs typeface="Times New Roman" charset="0"/>
              </a:rPr>
              <a:t>SCLib</a:t>
            </a:r>
            <a:r>
              <a:rPr lang="en-US" altLang="zh-CN" sz="2400" dirty="0">
                <a:solidFill>
                  <a:schemeClr val="dk1"/>
                </a:solidFill>
                <a:latin typeface="Times New Roman" charset="0"/>
                <a:ea typeface="Times New Roman" charset="0"/>
                <a:cs typeface="Times New Roman" charset="0"/>
              </a:rPr>
              <a:t> can contribute more protection.</a:t>
            </a:r>
          </a:p>
        </p:txBody>
      </p:sp>
    </p:spTree>
    <p:extLst>
      <p:ext uri="{BB962C8B-B14F-4D97-AF65-F5344CB8AC3E}">
        <p14:creationId xmlns:p14="http://schemas.microsoft.com/office/powerpoint/2010/main" val="1150273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Footprint</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8</a:t>
            </a:fld>
            <a:endParaRPr lang="en-US" altLang="zh-C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1295" y="1143000"/>
            <a:ext cx="6649413" cy="4038600"/>
          </a:xfrm>
          <a:prstGeom prst="rect">
            <a:avLst/>
          </a:prstGeom>
        </p:spPr>
      </p:pic>
      <p:sp>
        <p:nvSpPr>
          <p:cNvPr id="6" name="TextBox 11"/>
          <p:cNvSpPr txBox="1">
            <a:spLocks noChangeArrowheads="1"/>
          </p:cNvSpPr>
          <p:nvPr/>
        </p:nvSpPr>
        <p:spPr bwMode="auto">
          <a:xfrm>
            <a:off x="2241550" y="5424488"/>
            <a:ext cx="7708900" cy="823913"/>
          </a:xfrm>
          <a:prstGeom prst="rect">
            <a:avLst/>
          </a:prstGeom>
          <a:gradFill rotWithShape="1">
            <a:gsLst>
              <a:gs pos="0">
                <a:srgbClr val="CFFFFF"/>
              </a:gs>
              <a:gs pos="35001">
                <a:srgbClr val="DDFEFF"/>
              </a:gs>
              <a:gs pos="100000">
                <a:srgbClr val="F0FFFF"/>
              </a:gs>
            </a:gsLst>
            <a:lin ang="16200000" scaled="1"/>
          </a:gradFill>
          <a:ln w="9525">
            <a:solidFill>
              <a:srgbClr val="B6DCDF"/>
            </a:solidFill>
            <a:miter lim="800000"/>
            <a:headEnd/>
            <a:tailEnd/>
          </a:ln>
          <a:effectLst>
            <a:outerShdw blurRad="63500" dist="20000" dir="5400000" rotWithShape="0">
              <a:srgbClr val="000000">
                <a:alpha val="37999"/>
              </a:srgbClr>
            </a:outerShdw>
          </a:effectLst>
        </p:spPr>
        <p:txBody>
          <a:bodyPr wrap="square" anchor="ctr">
            <a:noAutofit/>
          </a:bodyPr>
          <a:lstStyle/>
          <a:p>
            <a:pPr algn="ctr" eaLnBrk="1" hangingPunct="1">
              <a:defRPr/>
            </a:pPr>
            <a:r>
              <a:rPr lang="en-US" altLang="zh-CN" sz="2400" dirty="0" err="1">
                <a:solidFill>
                  <a:schemeClr val="dk1"/>
                </a:solidFill>
                <a:latin typeface="Times New Roman" charset="0"/>
                <a:ea typeface="Times New Roman" charset="0"/>
                <a:cs typeface="Times New Roman" charset="0"/>
              </a:rPr>
              <a:t>SCLib</a:t>
            </a:r>
            <a:r>
              <a:rPr lang="en-US" altLang="zh-CN" sz="2400" dirty="0">
                <a:solidFill>
                  <a:schemeClr val="dk1"/>
                </a:solidFill>
                <a:latin typeface="Times New Roman" charset="0"/>
                <a:ea typeface="Times New Roman" charset="0"/>
                <a:cs typeface="Times New Roman" charset="0"/>
              </a:rPr>
              <a:t> introduces </a:t>
            </a:r>
            <a:r>
              <a:rPr lang="en-US" altLang="zh-CN" sz="2400" b="1" dirty="0">
                <a:solidFill>
                  <a:schemeClr val="dk1"/>
                </a:solidFill>
                <a:latin typeface="Times New Roman" charset="0"/>
                <a:ea typeface="Times New Roman" charset="0"/>
                <a:cs typeface="Times New Roman" charset="0"/>
              </a:rPr>
              <a:t>negligible code footprint </a:t>
            </a:r>
            <a:r>
              <a:rPr lang="en-US" altLang="zh-CN" sz="2400" dirty="0">
                <a:solidFill>
                  <a:schemeClr val="dk1"/>
                </a:solidFill>
                <a:latin typeface="Times New Roman" charset="0"/>
                <a:ea typeface="Times New Roman" charset="0"/>
                <a:cs typeface="Times New Roman" charset="0"/>
              </a:rPr>
              <a:t>— less than 0.3% stub code in all cases.</a:t>
            </a:r>
          </a:p>
        </p:txBody>
      </p:sp>
    </p:spTree>
    <p:extLst>
      <p:ext uri="{BB962C8B-B14F-4D97-AF65-F5344CB8AC3E}">
        <p14:creationId xmlns:p14="http://schemas.microsoft.com/office/powerpoint/2010/main" val="833204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Security Evaluation</a:t>
            </a:r>
          </a:p>
        </p:txBody>
      </p:sp>
      <p:sp>
        <p:nvSpPr>
          <p:cNvPr id="4" name="Slide Number Placeholder 3"/>
          <p:cNvSpPr>
            <a:spLocks noGrp="1"/>
          </p:cNvSpPr>
          <p:nvPr>
            <p:ph type="sldNum" sz="quarter" idx="12"/>
          </p:nvPr>
        </p:nvSpPr>
        <p:spPr/>
        <p:txBody>
          <a:bodyPr/>
          <a:lstStyle/>
          <a:p>
            <a:pPr>
              <a:defRPr/>
            </a:pPr>
            <a:fld id="{B3C6D4E1-96D2-4C03-A9B2-EE74463B845D}" type="slidenum">
              <a:rPr lang="en-US" altLang="zh-CN" smtClean="0"/>
              <a:pPr>
                <a:defRPr/>
              </a:pPr>
              <a:t>9</a:t>
            </a:fld>
            <a:endParaRPr lang="en-US" altLang="zh-CN" dirty="0"/>
          </a:p>
        </p:txBody>
      </p:sp>
      <p:sp>
        <p:nvSpPr>
          <p:cNvPr id="5" name="Content Placeholder 2"/>
          <p:cNvSpPr>
            <a:spLocks noGrp="1"/>
          </p:cNvSpPr>
          <p:nvPr>
            <p:ph idx="1"/>
          </p:nvPr>
        </p:nvSpPr>
        <p:spPr>
          <a:xfrm>
            <a:off x="1790700" y="990601"/>
            <a:ext cx="8610600" cy="830997"/>
          </a:xfrm>
        </p:spPr>
        <p:txBody>
          <a:bodyPr/>
          <a:lstStyle/>
          <a:p>
            <a:pPr marL="0" indent="0" algn="ctr">
              <a:buNone/>
            </a:pPr>
            <a:r>
              <a:rPr lang="en-US" sz="2400" dirty="0"/>
              <a:t>We perform eight detailed security case studies to demonstrate </a:t>
            </a:r>
            <a:r>
              <a:rPr lang="en-US" sz="2400" dirty="0" err="1"/>
              <a:t>SCLib’s</a:t>
            </a:r>
            <a:r>
              <a:rPr lang="en-US" sz="2400" dirty="0"/>
              <a:t> unique values.</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47900" y="1752600"/>
            <a:ext cx="7696200" cy="3858398"/>
          </a:xfrm>
          <a:prstGeom prst="rect">
            <a:avLst/>
          </a:prstGeom>
        </p:spPr>
      </p:pic>
      <p:sp>
        <p:nvSpPr>
          <p:cNvPr id="7" name="Line Callout 1 6"/>
          <p:cNvSpPr/>
          <p:nvPr/>
        </p:nvSpPr>
        <p:spPr>
          <a:xfrm>
            <a:off x="2438400" y="2209801"/>
            <a:ext cx="304800" cy="311863"/>
          </a:xfrm>
          <a:prstGeom prst="borderCallout1">
            <a:avLst>
              <a:gd name="adj1" fmla="val 101404"/>
              <a:gd name="adj2" fmla="val 1780"/>
              <a:gd name="adj3" fmla="val 1129451"/>
              <a:gd name="adj4" fmla="val -272843"/>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p:cNvSpPr txBox="1">
            <a:spLocks/>
          </p:cNvSpPr>
          <p:nvPr/>
        </p:nvSpPr>
        <p:spPr bwMode="auto">
          <a:xfrm>
            <a:off x="1524001" y="5626410"/>
            <a:ext cx="3479515" cy="769441"/>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C00000"/>
                </a:solidFill>
              </a:rPr>
              <a:t>Fixing vulnerable components </a:t>
            </a:r>
          </a:p>
          <a:p>
            <a:pPr marL="0" indent="0">
              <a:buNone/>
            </a:pPr>
            <a:r>
              <a:rPr lang="en-US" sz="2000" kern="0" dirty="0">
                <a:solidFill>
                  <a:srgbClr val="C00000"/>
                </a:solidFill>
              </a:rPr>
              <a:t>without losing compatibility.</a:t>
            </a:r>
          </a:p>
        </p:txBody>
      </p:sp>
      <p:sp>
        <p:nvSpPr>
          <p:cNvPr id="10" name="Line Callout 1 9"/>
          <p:cNvSpPr/>
          <p:nvPr/>
        </p:nvSpPr>
        <p:spPr>
          <a:xfrm>
            <a:off x="2435832" y="2583598"/>
            <a:ext cx="307369" cy="921603"/>
          </a:xfrm>
          <a:prstGeom prst="borderCallout1">
            <a:avLst>
              <a:gd name="adj1" fmla="val 100289"/>
              <a:gd name="adj2" fmla="val 86224"/>
              <a:gd name="adj3" fmla="val 340450"/>
              <a:gd name="adj4" fmla="val 799914"/>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Line Callout 1 10"/>
          <p:cNvSpPr/>
          <p:nvPr/>
        </p:nvSpPr>
        <p:spPr>
          <a:xfrm>
            <a:off x="2435831" y="3584259"/>
            <a:ext cx="307369" cy="606742"/>
          </a:xfrm>
          <a:prstGeom prst="borderCallout1">
            <a:avLst>
              <a:gd name="adj1" fmla="val 100289"/>
              <a:gd name="adj2" fmla="val 86224"/>
              <a:gd name="adj3" fmla="val 357168"/>
              <a:gd name="adj4" fmla="val 1752559"/>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p:cNvSpPr txBox="1">
            <a:spLocks/>
          </p:cNvSpPr>
          <p:nvPr/>
        </p:nvSpPr>
        <p:spPr bwMode="auto">
          <a:xfrm>
            <a:off x="4800600" y="5641821"/>
            <a:ext cx="3124200" cy="1015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0000FF"/>
                </a:solidFill>
              </a:rPr>
              <a:t>Enforcing security beyond Android’s existing security mechanisms.</a:t>
            </a:r>
          </a:p>
        </p:txBody>
      </p:sp>
      <p:sp>
        <p:nvSpPr>
          <p:cNvPr id="13" name="Content Placeholder 2"/>
          <p:cNvSpPr txBox="1">
            <a:spLocks/>
          </p:cNvSpPr>
          <p:nvPr/>
        </p:nvSpPr>
        <p:spPr bwMode="auto">
          <a:xfrm>
            <a:off x="7772400" y="5641821"/>
            <a:ext cx="3048000" cy="1015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kumimoji="1" sz="3200">
                <a:solidFill>
                  <a:schemeClr val="tx1"/>
                </a:solidFill>
                <a:latin typeface="Candara" pitchFamily="34" charset="0"/>
                <a:ea typeface="宋体" charset="0"/>
                <a:cs typeface="宋体" charset="0"/>
              </a:defRPr>
            </a:lvl1pPr>
            <a:lvl2pPr marL="742950" indent="-285750" algn="l" rtl="0" eaLnBrk="0" fontAlgn="base" hangingPunct="0">
              <a:spcBef>
                <a:spcPct val="20000"/>
              </a:spcBef>
              <a:spcAft>
                <a:spcPct val="0"/>
              </a:spcAft>
              <a:buChar char="–"/>
              <a:defRPr kumimoji="1" sz="2800">
                <a:solidFill>
                  <a:schemeClr val="tx1"/>
                </a:solidFill>
                <a:latin typeface="Candara" pitchFamily="34" charset="0"/>
                <a:ea typeface="宋体" charset="0"/>
              </a:defRPr>
            </a:lvl2pPr>
            <a:lvl3pPr marL="1143000" indent="-228600" algn="l" rtl="0" eaLnBrk="0" fontAlgn="base" hangingPunct="0">
              <a:spcBef>
                <a:spcPct val="20000"/>
              </a:spcBef>
              <a:spcAft>
                <a:spcPct val="0"/>
              </a:spcAft>
              <a:buChar char="•"/>
              <a:defRPr kumimoji="1" sz="2400">
                <a:solidFill>
                  <a:schemeClr val="tx1"/>
                </a:solidFill>
                <a:latin typeface="Candara" pitchFamily="34" charset="0"/>
                <a:ea typeface="宋体" charset="0"/>
              </a:defRPr>
            </a:lvl3pPr>
            <a:lvl4pPr marL="16002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4pPr>
            <a:lvl5pPr marL="2057400" indent="-228600" algn="l" rtl="0" eaLnBrk="0" fontAlgn="base" hangingPunct="0">
              <a:spcBef>
                <a:spcPct val="20000"/>
              </a:spcBef>
              <a:spcAft>
                <a:spcPct val="0"/>
              </a:spcAft>
              <a:buChar char="»"/>
              <a:defRPr kumimoji="1" sz="2000">
                <a:solidFill>
                  <a:schemeClr val="tx1"/>
                </a:solidFill>
                <a:latin typeface="Candara" pitchFamily="34" charset="0"/>
                <a:ea typeface="宋体"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000" kern="0" dirty="0">
                <a:solidFill>
                  <a:srgbClr val="00B050"/>
                </a:solidFill>
              </a:rPr>
              <a:t>Fixing system weaknesses with a broader platform and app coverage.</a:t>
            </a:r>
          </a:p>
        </p:txBody>
      </p:sp>
    </p:spTree>
    <p:extLst>
      <p:ext uri="{BB962C8B-B14F-4D97-AF65-F5344CB8AC3E}">
        <p14:creationId xmlns:p14="http://schemas.microsoft.com/office/powerpoint/2010/main" val="97490780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3287</TotalTime>
  <Words>954</Words>
  <Application>Microsoft Macintosh PowerPoint</Application>
  <PresentationFormat>Widescreen</PresentationFormat>
  <Paragraphs>125</Paragraphs>
  <Slides>13</Slides>
  <Notes>7</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Candara</vt:lpstr>
      <vt:lpstr>Times New Roman</vt:lpstr>
      <vt:lpstr>Default Design</vt:lpstr>
      <vt:lpstr>SCLib: A Practical and Lightweight  Defense against Component Hijacking  in Android Applications</vt:lpstr>
      <vt:lpstr>Component Hijacking on Android</vt:lpstr>
      <vt:lpstr>Existing Works</vt:lpstr>
      <vt:lpstr>SCLib: Secure Component Library</vt:lpstr>
      <vt:lpstr>In-app MAC Policy Design</vt:lpstr>
      <vt:lpstr>Recovering Caller Identity</vt:lpstr>
      <vt:lpstr>Evaluation</vt:lpstr>
      <vt:lpstr>Code Footprint</vt:lpstr>
      <vt:lpstr>Security Evaluation</vt:lpstr>
      <vt:lpstr>Performance Evaluation</vt:lpstr>
      <vt:lpstr>Conclusion</vt:lpstr>
      <vt:lpstr> </vt:lpstr>
      <vt:lpstr>Two Deployment Models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Permission Escalation Attacks on Android: Problems and Mitigations</dc:title>
  <dc:creator>WU Daoyuan</dc:creator>
  <cp:lastModifiedBy>Wu Daoyuan</cp:lastModifiedBy>
  <cp:revision>931</cp:revision>
  <dcterms:created xsi:type="dcterms:W3CDTF">2016-11-18T04:32:59Z</dcterms:created>
  <dcterms:modified xsi:type="dcterms:W3CDTF">2025-03-30T17:31:54Z</dcterms:modified>
</cp:coreProperties>
</file>