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8ac8a04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8ac8a04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8ac8a04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8ac8a04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8ac8a04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8ac8a04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8ac8a04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8ac8a04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8ac8a04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8ac8a04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8ac8a04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8ac8a04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key learnings and takeaways from analysis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8ac8a04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8ac8a04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dapak2002/MGSC-410-Homework-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Homework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Darren Pak </a:t>
            </a:r>
            <a:endParaRPr/>
          </a:p>
        </p:txBody>
      </p:sp>
      <p:pic>
        <p:nvPicPr>
          <p:cNvPr id="61" name="Google Shape;61;p13"/>
          <p:cNvPicPr preferRelativeResize="0"/>
          <p:nvPr/>
        </p:nvPicPr>
        <p:blipFill>
          <a:blip r:embed="rId3">
            <a:alphaModFix/>
          </a:blip>
          <a:stretch>
            <a:fillRect/>
          </a:stretch>
        </p:blipFill>
        <p:spPr>
          <a:xfrm>
            <a:off x="4812300" y="532650"/>
            <a:ext cx="3486546" cy="1961176"/>
          </a:xfrm>
          <a:prstGeom prst="rect">
            <a:avLst/>
          </a:prstGeom>
          <a:noFill/>
          <a:ln>
            <a:noFill/>
          </a:ln>
        </p:spPr>
      </p:pic>
      <p:sp>
        <p:nvSpPr>
          <p:cNvPr id="62" name="Google Shape;62;p13"/>
          <p:cNvSpPr txBox="1"/>
          <p:nvPr/>
        </p:nvSpPr>
        <p:spPr>
          <a:xfrm>
            <a:off x="5194625" y="1940550"/>
            <a:ext cx="2721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rgbClr val="FFFFFF"/>
                </a:solidFill>
                <a:latin typeface="Merriweather"/>
                <a:ea typeface="Merriweather"/>
                <a:cs typeface="Merriweather"/>
                <a:sym typeface="Merriweather"/>
              </a:rPr>
              <a:t>Analysis</a:t>
            </a:r>
            <a:endParaRPr sz="290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8" name="Google Shape;68;p14"/>
          <p:cNvSpPr txBox="1"/>
          <p:nvPr>
            <p:ph idx="1" type="body"/>
          </p:nvPr>
        </p:nvSpPr>
        <p:spPr>
          <a:xfrm>
            <a:off x="311700" y="1152475"/>
            <a:ext cx="5013000" cy="37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Twitter Airline Sentiment dataset available on Kaggle contains 14,641 tweets(rows) about six major US airlines, including American, Delta, Southwest, United, US Airways, and Virgin America. The goal of the dataset is to classify the sentiment of each tweet as positive, negative, or neutral. The columns I </a:t>
            </a:r>
            <a:r>
              <a:rPr lang="en"/>
              <a:t>chose to use for my dataset are "airline_sentiment", "airline_sentiment_confidence", "airline", "negativereason",  and "user_timezone". </a:t>
            </a:r>
            <a:endParaRPr/>
          </a:p>
        </p:txBody>
      </p:sp>
      <p:pic>
        <p:nvPicPr>
          <p:cNvPr id="69" name="Google Shape;69;p14"/>
          <p:cNvPicPr preferRelativeResize="0"/>
          <p:nvPr/>
        </p:nvPicPr>
        <p:blipFill>
          <a:blip r:embed="rId3">
            <a:alphaModFix/>
          </a:blip>
          <a:stretch>
            <a:fillRect/>
          </a:stretch>
        </p:blipFill>
        <p:spPr>
          <a:xfrm>
            <a:off x="3747475" y="275220"/>
            <a:ext cx="5084826" cy="796800"/>
          </a:xfrm>
          <a:prstGeom prst="rect">
            <a:avLst/>
          </a:prstGeom>
          <a:noFill/>
          <a:ln>
            <a:noFill/>
          </a:ln>
        </p:spPr>
      </p:pic>
      <p:pic>
        <p:nvPicPr>
          <p:cNvPr id="70" name="Google Shape;70;p14"/>
          <p:cNvPicPr preferRelativeResize="0"/>
          <p:nvPr/>
        </p:nvPicPr>
        <p:blipFill>
          <a:blip r:embed="rId4">
            <a:alphaModFix/>
          </a:blip>
          <a:stretch>
            <a:fillRect/>
          </a:stretch>
        </p:blipFill>
        <p:spPr>
          <a:xfrm>
            <a:off x="5363020" y="1224845"/>
            <a:ext cx="3572551" cy="1505800"/>
          </a:xfrm>
          <a:prstGeom prst="rect">
            <a:avLst/>
          </a:prstGeom>
          <a:noFill/>
          <a:ln>
            <a:noFill/>
          </a:ln>
        </p:spPr>
      </p:pic>
      <p:pic>
        <p:nvPicPr>
          <p:cNvPr id="71" name="Google Shape;71;p14"/>
          <p:cNvPicPr preferRelativeResize="0"/>
          <p:nvPr/>
        </p:nvPicPr>
        <p:blipFill>
          <a:blip r:embed="rId5">
            <a:alphaModFix/>
          </a:blip>
          <a:stretch>
            <a:fillRect/>
          </a:stretch>
        </p:blipFill>
        <p:spPr>
          <a:xfrm>
            <a:off x="6498375" y="2883476"/>
            <a:ext cx="1301852" cy="107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and Analysis Tools</a:t>
            </a:r>
            <a:endParaRPr/>
          </a:p>
        </p:txBody>
      </p:sp>
      <p:sp>
        <p:nvSpPr>
          <p:cNvPr id="77" name="Google Shape;77;p15"/>
          <p:cNvSpPr txBox="1"/>
          <p:nvPr>
            <p:ph idx="1" type="body"/>
          </p:nvPr>
        </p:nvSpPr>
        <p:spPr>
          <a:xfrm>
            <a:off x="5363650" y="980850"/>
            <a:ext cx="3572400" cy="4194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Overall, the data quality was mostly intact. The important </a:t>
            </a:r>
            <a:r>
              <a:rPr lang="en"/>
              <a:t>columns</a:t>
            </a:r>
            <a:r>
              <a:rPr lang="en"/>
              <a:t> like “airline_sentiment” had no missing values, however there still was clean up to be done. This was mainly in the “negativereason” and “user_timezone” column that were patched up with filler values to avoid errors.</a:t>
            </a:r>
            <a:endParaRPr/>
          </a:p>
          <a:p>
            <a:pPr indent="0" lvl="0" marL="0" rtl="0" algn="l">
              <a:spcBef>
                <a:spcPts val="1200"/>
              </a:spcBef>
              <a:spcAft>
                <a:spcPts val="0"/>
              </a:spcAft>
              <a:buNone/>
            </a:pPr>
            <a:r>
              <a:rPr lang="en"/>
              <a:t>For my tools I </a:t>
            </a:r>
            <a:r>
              <a:rPr lang="en"/>
              <a:t>chose to go with Rstudio as my tool of choice for the analysis because it offers great plotting and personal ease of use.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590975" y="1206601"/>
            <a:ext cx="3317949" cy="1164825"/>
          </a:xfrm>
          <a:prstGeom prst="rect">
            <a:avLst/>
          </a:prstGeom>
          <a:noFill/>
          <a:ln>
            <a:noFill/>
          </a:ln>
        </p:spPr>
      </p:pic>
      <p:pic>
        <p:nvPicPr>
          <p:cNvPr id="79" name="Google Shape;79;p15"/>
          <p:cNvPicPr preferRelativeResize="0"/>
          <p:nvPr/>
        </p:nvPicPr>
        <p:blipFill>
          <a:blip r:embed="rId4">
            <a:alphaModFix/>
          </a:blip>
          <a:stretch>
            <a:fillRect/>
          </a:stretch>
        </p:blipFill>
        <p:spPr>
          <a:xfrm>
            <a:off x="624772" y="2619797"/>
            <a:ext cx="4095950" cy="1050800"/>
          </a:xfrm>
          <a:prstGeom prst="rect">
            <a:avLst/>
          </a:prstGeom>
          <a:noFill/>
          <a:ln>
            <a:noFill/>
          </a:ln>
        </p:spPr>
      </p:pic>
      <p:pic>
        <p:nvPicPr>
          <p:cNvPr id="80" name="Google Shape;80;p15"/>
          <p:cNvPicPr preferRelativeResize="0"/>
          <p:nvPr/>
        </p:nvPicPr>
        <p:blipFill>
          <a:blip r:embed="rId5">
            <a:alphaModFix/>
          </a:blip>
          <a:stretch>
            <a:fillRect/>
          </a:stretch>
        </p:blipFill>
        <p:spPr>
          <a:xfrm>
            <a:off x="1132775" y="3670597"/>
            <a:ext cx="1463921" cy="1168103"/>
          </a:xfrm>
          <a:prstGeom prst="rect">
            <a:avLst/>
          </a:prstGeom>
          <a:noFill/>
          <a:ln>
            <a:noFill/>
          </a:ln>
        </p:spPr>
      </p:pic>
      <p:pic>
        <p:nvPicPr>
          <p:cNvPr id="81" name="Google Shape;81;p15"/>
          <p:cNvPicPr preferRelativeResize="0"/>
          <p:nvPr/>
        </p:nvPicPr>
        <p:blipFill>
          <a:blip r:embed="rId6">
            <a:alphaModFix/>
          </a:blip>
          <a:stretch>
            <a:fillRect/>
          </a:stretch>
        </p:blipFill>
        <p:spPr>
          <a:xfrm>
            <a:off x="2596712" y="3660162"/>
            <a:ext cx="1463925" cy="118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Distribution</a:t>
            </a:r>
            <a:endParaRPr/>
          </a:p>
        </p:txBody>
      </p:sp>
      <p:sp>
        <p:nvSpPr>
          <p:cNvPr id="87" name="Google Shape;87;p16"/>
          <p:cNvSpPr txBox="1"/>
          <p:nvPr>
            <p:ph idx="1" type="body"/>
          </p:nvPr>
        </p:nvSpPr>
        <p:spPr>
          <a:xfrm>
            <a:off x="311700" y="939100"/>
            <a:ext cx="4354800" cy="3929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first two questions are targeted towards better understanding the data and to dig for statistics that were of interest. </a:t>
            </a:r>
            <a:endParaRPr/>
          </a:p>
          <a:p>
            <a:pPr indent="0" lvl="0" marL="0" rtl="0" algn="l">
              <a:spcBef>
                <a:spcPts val="1200"/>
              </a:spcBef>
              <a:spcAft>
                <a:spcPts val="0"/>
              </a:spcAft>
              <a:buNone/>
            </a:pPr>
            <a:r>
              <a:rPr lang="en"/>
              <a:t>This graph shows the distribution of sentiment in percentages for each airline. We can see that for every single airline, negative sentiment is the majority. When a person tweets about an airline, this is usually to complain or highlight a negative experience rather than a positive one, which can explained by this observation. </a:t>
            </a:r>
            <a:endParaRPr/>
          </a:p>
          <a:p>
            <a:pPr indent="0" lvl="0" marL="0" rtl="0" algn="l">
              <a:spcBef>
                <a:spcPts val="1200"/>
              </a:spcBef>
              <a:spcAft>
                <a:spcPts val="1200"/>
              </a:spcAft>
              <a:buNone/>
            </a:pPr>
            <a:r>
              <a:rPr lang="en"/>
              <a:t>Another noticeable trend is that American, United, and US Airways have a significantly higher proportion of negative tweets when compared to the Delta, Southwest, and Virgin America who have a more even distribution. </a:t>
            </a:r>
            <a:endParaRPr/>
          </a:p>
        </p:txBody>
      </p:sp>
      <p:pic>
        <p:nvPicPr>
          <p:cNvPr id="88" name="Google Shape;88;p16"/>
          <p:cNvPicPr preferRelativeResize="0"/>
          <p:nvPr/>
        </p:nvPicPr>
        <p:blipFill>
          <a:blip r:embed="rId3">
            <a:alphaModFix/>
          </a:blip>
          <a:stretch>
            <a:fillRect/>
          </a:stretch>
        </p:blipFill>
        <p:spPr>
          <a:xfrm>
            <a:off x="4636948" y="1030798"/>
            <a:ext cx="4354850" cy="374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5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airlines getting negative feedback?</a:t>
            </a:r>
            <a:endParaRPr/>
          </a:p>
        </p:txBody>
      </p:sp>
      <p:sp>
        <p:nvSpPr>
          <p:cNvPr id="94" name="Google Shape;94;p17"/>
          <p:cNvSpPr txBox="1"/>
          <p:nvPr>
            <p:ph idx="1" type="body"/>
          </p:nvPr>
        </p:nvSpPr>
        <p:spPr>
          <a:xfrm>
            <a:off x="5032450" y="1063175"/>
            <a:ext cx="3553200" cy="390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Next, I looked into </a:t>
            </a:r>
            <a:r>
              <a:rPr lang="en"/>
              <a:t>the reasons why airlines might be getting negative reviews.</a:t>
            </a:r>
            <a:endParaRPr/>
          </a:p>
          <a:p>
            <a:pPr indent="0" lvl="0" marL="0" rtl="0" algn="l">
              <a:spcBef>
                <a:spcPts val="1200"/>
              </a:spcBef>
              <a:spcAft>
                <a:spcPts val="1200"/>
              </a:spcAft>
              <a:buNone/>
            </a:pPr>
            <a:r>
              <a:rPr lang="en"/>
              <a:t>From the “negativereason” column, I created a bar chart to plot the frequencies of each reason. The top issue with the airlines was Customer Service. This shows how airlines may be able to improve their relationship with customers through investing into ensuring on-time flights and resolving customer service issues in a timely manner.</a:t>
            </a:r>
            <a:endParaRPr/>
          </a:p>
        </p:txBody>
      </p:sp>
      <p:pic>
        <p:nvPicPr>
          <p:cNvPr id="95" name="Google Shape;95;p17"/>
          <p:cNvPicPr preferRelativeResize="0"/>
          <p:nvPr/>
        </p:nvPicPr>
        <p:blipFill>
          <a:blip r:embed="rId3">
            <a:alphaModFix/>
          </a:blip>
          <a:stretch>
            <a:fillRect/>
          </a:stretch>
        </p:blipFill>
        <p:spPr>
          <a:xfrm>
            <a:off x="152400" y="1183100"/>
            <a:ext cx="4721150" cy="34182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Trying to Predict Airline Sentiment</a:t>
            </a:r>
            <a:endParaRPr/>
          </a:p>
        </p:txBody>
      </p:sp>
      <p:sp>
        <p:nvSpPr>
          <p:cNvPr id="101" name="Google Shape;101;p18"/>
          <p:cNvSpPr txBox="1"/>
          <p:nvPr>
            <p:ph idx="1" type="body"/>
          </p:nvPr>
        </p:nvSpPr>
        <p:spPr>
          <a:xfrm>
            <a:off x="311700" y="1152475"/>
            <a:ext cx="37140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Using a logistic </a:t>
            </a:r>
            <a:r>
              <a:rPr lang="en"/>
              <a:t>regression</a:t>
            </a:r>
            <a:r>
              <a:rPr lang="en"/>
              <a:t> model, I was using Airline, Reason, and Timezone to predict Airline Sentiment. I used an 80/20 training test split and overall the model performed well. </a:t>
            </a:r>
            <a:endParaRPr/>
          </a:p>
          <a:p>
            <a:pPr indent="0" lvl="0" marL="0" rtl="0" algn="l">
              <a:spcBef>
                <a:spcPts val="1200"/>
              </a:spcBef>
              <a:spcAft>
                <a:spcPts val="0"/>
              </a:spcAft>
              <a:buNone/>
            </a:pPr>
            <a:r>
              <a:rPr lang="en"/>
              <a:t>With only a small portion of false positives in from neutral, the model was able to perfectly predict all of the negative reviews. This shows us that the logistic regression model is proficient in being able to predict Airline Sentiment given Reason and Timezone of the user.</a:t>
            </a:r>
            <a:endParaRPr/>
          </a:p>
          <a:p>
            <a:pPr indent="0" lvl="0" marL="0" rtl="0" algn="l">
              <a:spcBef>
                <a:spcPts val="1200"/>
              </a:spcBef>
              <a:spcAft>
                <a:spcPts val="1200"/>
              </a:spcAft>
              <a:buNone/>
            </a:pPr>
            <a:r>
              <a:rPr lang="en"/>
              <a:t>However, a fatal flaw to this model is it might have result from bias because Reason and Airline Sentiment are too closely related. In future iterations, this may have different predictors. </a:t>
            </a:r>
            <a:endParaRPr/>
          </a:p>
        </p:txBody>
      </p:sp>
      <p:pic>
        <p:nvPicPr>
          <p:cNvPr id="102" name="Google Shape;102;p18"/>
          <p:cNvPicPr preferRelativeResize="0"/>
          <p:nvPr/>
        </p:nvPicPr>
        <p:blipFill rotWithShape="1">
          <a:blip r:embed="rId3">
            <a:alphaModFix/>
          </a:blip>
          <a:srcRect b="0" l="0" r="0" t="1107"/>
          <a:stretch/>
        </p:blipFill>
        <p:spPr>
          <a:xfrm>
            <a:off x="4079150" y="1240338"/>
            <a:ext cx="5123325" cy="324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08" name="Google Shape;108;p19"/>
          <p:cNvSpPr txBox="1"/>
          <p:nvPr>
            <p:ph idx="1" type="body"/>
          </p:nvPr>
        </p:nvSpPr>
        <p:spPr>
          <a:xfrm>
            <a:off x="311700" y="1171950"/>
            <a:ext cx="8520600" cy="3416400"/>
          </a:xfrm>
          <a:prstGeom prst="rect">
            <a:avLst/>
          </a:prstGeom>
        </p:spPr>
        <p:txBody>
          <a:bodyPr anchorCtr="0" anchor="t" bIns="91425" lIns="91425" spcFirstLastPara="1" rIns="91425" wrap="square" tIns="91425">
            <a:normAutofit fontScale="92500" lnSpcReduction="10000"/>
          </a:bodyPr>
          <a:lstStyle/>
          <a:p>
            <a:pPr indent="457200" lvl="0" marL="0" rtl="0" algn="l">
              <a:spcBef>
                <a:spcPts val="0"/>
              </a:spcBef>
              <a:spcAft>
                <a:spcPts val="1200"/>
              </a:spcAft>
              <a:buNone/>
            </a:pPr>
            <a:r>
              <a:rPr lang="en"/>
              <a:t>The main takeaway from the analysis is that Twitter users are more </a:t>
            </a:r>
            <a:r>
              <a:rPr lang="en"/>
              <a:t>likely to leave negative Tweets over positive/neutral ones. From this, we see that the purpose of creating this dataset was going to be most useful to the airlines mentioned. Also, if you ever need to choose an airline to fly with, we find that Delta, Southwest, and Virgin America are your best choices into avoiding bad experiences. By taking a deeper dive into the data, important information on what areas should be improved in their service can be extracted as seen in the Top 10 chart.  Airlines have been notorious for a lack of customer service, and the analysis proves that customers are finding some point to be unacceptable, thus posting it on the internet. From the logistic regression model, we are able to find that Airline Sentiment is very predictable through models using the other data available like Timezone and Reason. Although the model was not perfect, is was able to showcase its use through an attractive confusion matrix.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of the material can be found on Github: </a:t>
            </a:r>
            <a:r>
              <a:rPr lang="en" u="sng">
                <a:solidFill>
                  <a:schemeClr val="hlink"/>
                </a:solidFill>
                <a:hlinkClick r:id="rId3"/>
              </a:rPr>
              <a:t>https://github.com/dapak2002/MGSC-410-Homework-1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