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Lst>
  <p:sldSz cx="10691813" cy="7559675"/>
  <p:notesSz cx="7559675" cy="10691813"/>
  <p:embeddedFontLst>
    <p:embeddedFont>
      <p:font typeface="Century" panose="02040604050505020304" pitchFamily="18" charset="0"/>
      <p:regular r:id="rId28"/>
    </p:embeddedFont>
    <p:embeddedFont>
      <p:font typeface="Century Gothic" panose="020B0502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E0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da1f055ce_0_1: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da1f055ce_0_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36a89f55e_2_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36a89f55e_2_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df3b1b9db_0_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df3b1b9db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df3b1b9db_0_1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df3b1b9db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ec80ec4ae_4_3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7" name="Google Shape;177;gaec80ec4ae_4_3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ec80ec4ae_4_5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6" name="Google Shape;186;gaec80ec4ae_4_5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4" name="Google Shape;194;p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3" name="Google Shape;203;p1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9" name="Google Shape;209;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5" name="Google Shape;225;p1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da1f055ce_0_1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da1f055ce_0_1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3" name="Google Shape;233;p1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0" name="Google Shape;240;p1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7" name="Google Shape;247;p1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2" name="Google Shape;252;p17:notes"/>
          <p:cNvSpPr>
            <a:spLocks noGrp="1" noRot="1" noChangeAspect="1"/>
          </p:cNvSpPr>
          <p:nvPr>
            <p:ph type="sldImg" idx="2"/>
          </p:nvPr>
        </p:nvSpPr>
        <p:spPr>
          <a:xfrm>
            <a:off x="946150" y="801688"/>
            <a:ext cx="56689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9" name="Google Shape;259;p1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da1f055ce_0_28: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da1f055ce_0_2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da1f055ce_0_1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da1f055ce_0_1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da1f055ce_0_3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da1f055ce_0_3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da1f055ce_0_4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da1f055ce_0_4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1" name="Google Shape;111;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0" name="Google Shape;120;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36a89f55e_2_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36a89f55e_2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534600" y="1769040"/>
            <a:ext cx="9622440" cy="438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534600" y="1769040"/>
            <a:ext cx="96224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534600" y="4059360"/>
            <a:ext cx="96224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34600" y="176904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5465160" y="176904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534600" y="405936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5465160" y="405936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34600" y="1769040"/>
            <a:ext cx="30981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3787920" y="1769040"/>
            <a:ext cx="30981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7041600" y="1769040"/>
            <a:ext cx="30981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534600" y="4059360"/>
            <a:ext cx="30981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3787920" y="4059360"/>
            <a:ext cx="30981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7041600" y="4059360"/>
            <a:ext cx="30981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body" idx="1"/>
          </p:nvPr>
        </p:nvSpPr>
        <p:spPr>
          <a:xfrm>
            <a:off x="534600" y="1769040"/>
            <a:ext cx="962244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534600" y="1769040"/>
            <a:ext cx="469548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5465160" y="1769040"/>
            <a:ext cx="469548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534600" y="301320"/>
            <a:ext cx="962244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534600" y="176904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5465160" y="1769040"/>
            <a:ext cx="469548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534600" y="405936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534600" y="1769040"/>
            <a:ext cx="469548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5465160" y="176904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5465160" y="405936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534600" y="176904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5465160" y="1769040"/>
            <a:ext cx="4695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534600" y="4059360"/>
            <a:ext cx="96224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4600" y="301320"/>
            <a:ext cx="9622440" cy="126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534600" y="1769040"/>
            <a:ext cx="9622440" cy="438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534600" y="6887160"/>
            <a:ext cx="249084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9" name="Google Shape;9;p1"/>
          <p:cNvSpPr txBox="1">
            <a:spLocks noGrp="1"/>
          </p:cNvSpPr>
          <p:nvPr>
            <p:ph type="ftr" idx="11"/>
          </p:nvPr>
        </p:nvSpPr>
        <p:spPr>
          <a:xfrm>
            <a:off x="3656520" y="6887160"/>
            <a:ext cx="338904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10" name="Google Shape;10;p1"/>
          <p:cNvSpPr txBox="1">
            <a:spLocks noGrp="1"/>
          </p:cNvSpPr>
          <p:nvPr>
            <p:ph type="sldNum" idx="12"/>
          </p:nvPr>
        </p:nvSpPr>
        <p:spPr>
          <a:xfrm>
            <a:off x="7665840" y="6887160"/>
            <a:ext cx="2490840" cy="5212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latin typeface="Times New Roman"/>
                <a:ea typeface="Times New Roman"/>
                <a:cs typeface="Times New Roman"/>
                <a:sym typeface="Times New Roman"/>
              </a:defRPr>
            </a:lvl1pPr>
            <a:lvl2pPr marL="0" marR="0" lvl="1" indent="0" algn="r" rtl="0">
              <a:spcBef>
                <a:spcPts val="0"/>
              </a:spcBef>
              <a:buNone/>
              <a:defRPr sz="1400" b="0" i="0" u="none" strike="noStrike" cap="none">
                <a:latin typeface="Times New Roman"/>
                <a:ea typeface="Times New Roman"/>
                <a:cs typeface="Times New Roman"/>
                <a:sym typeface="Times New Roman"/>
              </a:defRPr>
            </a:lvl2pPr>
            <a:lvl3pPr marL="0" marR="0" lvl="2" indent="0" algn="r" rtl="0">
              <a:spcBef>
                <a:spcPts val="0"/>
              </a:spcBef>
              <a:buNone/>
              <a:defRPr sz="1400" b="0" i="0" u="none" strike="noStrike" cap="none">
                <a:latin typeface="Times New Roman"/>
                <a:ea typeface="Times New Roman"/>
                <a:cs typeface="Times New Roman"/>
                <a:sym typeface="Times New Roman"/>
              </a:defRPr>
            </a:lvl3pPr>
            <a:lvl4pPr marL="0" marR="0" lvl="3" indent="0" algn="r" rtl="0">
              <a:spcBef>
                <a:spcPts val="0"/>
              </a:spcBef>
              <a:buNone/>
              <a:defRPr sz="1400" b="0" i="0" u="none" strike="noStrike" cap="none">
                <a:latin typeface="Times New Roman"/>
                <a:ea typeface="Times New Roman"/>
                <a:cs typeface="Times New Roman"/>
                <a:sym typeface="Times New Roman"/>
              </a:defRPr>
            </a:lvl4pPr>
            <a:lvl5pPr marL="0" marR="0" lvl="4" indent="0" algn="r" rtl="0">
              <a:spcBef>
                <a:spcPts val="0"/>
              </a:spcBef>
              <a:buNone/>
              <a:defRPr sz="1400" b="0" i="0" u="none" strike="noStrike" cap="none">
                <a:latin typeface="Times New Roman"/>
                <a:ea typeface="Times New Roman"/>
                <a:cs typeface="Times New Roman"/>
                <a:sym typeface="Times New Roman"/>
              </a:defRPr>
            </a:lvl5pPr>
            <a:lvl6pPr marL="0" marR="0" lvl="5" indent="0" algn="r" rtl="0">
              <a:spcBef>
                <a:spcPts val="0"/>
              </a:spcBef>
              <a:buNone/>
              <a:defRPr sz="1400" b="0" i="0" u="none" strike="noStrike" cap="none">
                <a:latin typeface="Times New Roman"/>
                <a:ea typeface="Times New Roman"/>
                <a:cs typeface="Times New Roman"/>
                <a:sym typeface="Times New Roman"/>
              </a:defRPr>
            </a:lvl6pPr>
            <a:lvl7pPr marL="0" marR="0" lvl="6" indent="0" algn="r" rtl="0">
              <a:spcBef>
                <a:spcPts val="0"/>
              </a:spcBef>
              <a:buNone/>
              <a:defRPr sz="1400" b="0" i="0" u="none" strike="noStrike" cap="none">
                <a:latin typeface="Times New Roman"/>
                <a:ea typeface="Times New Roman"/>
                <a:cs typeface="Times New Roman"/>
                <a:sym typeface="Times New Roman"/>
              </a:defRPr>
            </a:lvl7pPr>
            <a:lvl8pPr marL="0" marR="0" lvl="7" indent="0" algn="r" rtl="0">
              <a:spcBef>
                <a:spcPts val="0"/>
              </a:spcBef>
              <a:buNone/>
              <a:defRPr sz="1400" b="0" i="0" u="none" strike="noStrike" cap="none">
                <a:latin typeface="Times New Roman"/>
                <a:ea typeface="Times New Roman"/>
                <a:cs typeface="Times New Roman"/>
                <a:sym typeface="Times New Roman"/>
              </a:defRPr>
            </a:lvl8pPr>
            <a:lvl9pPr marL="0" marR="0" lvl="8" indent="0" algn="r" rtl="0">
              <a:spcBef>
                <a:spcPts val="0"/>
              </a:spcBef>
              <a:buNone/>
              <a:defRPr sz="1400" b="0" i="0" u="none" strike="noStrike" cap="non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l-G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growvisits.com/how-affiliate-marketing-can-benefit-travel-and-tourism-businesses/e41d0ee366ac" TargetMode="External"/><Relationship Id="rId3" Type="http://schemas.openxmlformats.org/officeDocument/2006/relationships/image" Target="../media/image19.png"/><Relationship Id="rId7" Type="http://schemas.openxmlformats.org/officeDocument/2006/relationships/hyperlink" Target="https://medium.com/@mariondrgn/tripadvisor-a-usability-case-study-"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onemorecupof-coffee.com/tripadvisor-affiliate-program-review/" TargetMode="External"/><Relationship Id="rId11" Type="http://schemas.openxmlformats.org/officeDocument/2006/relationships/hyperlink" Target="https://www.statista.com/statistics/225435/tripadvisor-total-revenue/" TargetMode="External"/><Relationship Id="rId5" Type="http://schemas.openxmlformats.org/officeDocument/2006/relationships/hyperlink" Target="https://tripadvisor.mediaroom.com/gr-about-us" TargetMode="External"/><Relationship Id="rId10" Type="http://schemas.openxmlformats.org/officeDocument/2006/relationships/hyperlink" Target="https://ir.tripadvisor.com/static-files/126a0776-ed8e-426a-860a-462a3e8bae17" TargetMode="External"/><Relationship Id="rId4" Type="http://schemas.openxmlformats.org/officeDocument/2006/relationships/hyperlink" Target="https://el.wikipedia.org/wiki/TripAdvisor" TargetMode="External"/><Relationship Id="rId9" Type="http://schemas.openxmlformats.org/officeDocument/2006/relationships/hyperlink" Target="https://ir.tripadvisor.com/static-files/7f810a58-4748-4a48-9d5e-9f898dd8c2d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7613" r="12495" b="2837"/>
          <a:stretch/>
        </p:blipFill>
        <p:spPr>
          <a:xfrm>
            <a:off x="0" y="0"/>
            <a:ext cx="10691801" cy="7559675"/>
          </a:xfrm>
          <a:prstGeom prst="rect">
            <a:avLst/>
          </a:prstGeom>
          <a:noFill/>
          <a:ln>
            <a:noFill/>
          </a:ln>
        </p:spPr>
      </p:pic>
      <p:sp>
        <p:nvSpPr>
          <p:cNvPr id="64" name="Google Shape;64;p14"/>
          <p:cNvSpPr txBox="1"/>
          <p:nvPr/>
        </p:nvSpPr>
        <p:spPr>
          <a:xfrm>
            <a:off x="2269950" y="2316052"/>
            <a:ext cx="3947700" cy="17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6700" b="1" dirty="0">
                <a:solidFill>
                  <a:srgbClr val="3C7381"/>
                </a:solidFill>
                <a:latin typeface="Century Gothic"/>
                <a:ea typeface="Century Gothic"/>
                <a:cs typeface="Century Gothic"/>
                <a:sym typeface="Century Gothic"/>
              </a:rPr>
              <a:t>Ομάδα </a:t>
            </a:r>
            <a:endParaRPr sz="6700" b="1" dirty="0">
              <a:solidFill>
                <a:srgbClr val="3C7381"/>
              </a:solidFill>
              <a:latin typeface="Century Gothic"/>
              <a:ea typeface="Century Gothic"/>
              <a:cs typeface="Century Gothic"/>
              <a:sym typeface="Century Gothic"/>
            </a:endParaRPr>
          </a:p>
        </p:txBody>
      </p:sp>
      <p:sp>
        <p:nvSpPr>
          <p:cNvPr id="65" name="Google Shape;65;p14"/>
          <p:cNvSpPr txBox="1"/>
          <p:nvPr/>
        </p:nvSpPr>
        <p:spPr>
          <a:xfrm>
            <a:off x="861400" y="3083100"/>
            <a:ext cx="5933700" cy="17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8000" b="1" dirty="0">
                <a:solidFill>
                  <a:srgbClr val="3C7381"/>
                </a:solidFill>
                <a:latin typeface="Century Gothic"/>
                <a:ea typeface="Century Gothic"/>
                <a:cs typeface="Century Gothic"/>
                <a:sym typeface="Century Gothic"/>
              </a:rPr>
              <a:t>Πύραυλος</a:t>
            </a:r>
            <a:endParaRPr sz="8000" b="1" dirty="0">
              <a:solidFill>
                <a:srgbClr val="3C738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rot="-1712307">
            <a:off x="5684055" y="2254084"/>
            <a:ext cx="5838826" cy="2762251"/>
          </a:xfrm>
          <a:prstGeom prst="rect">
            <a:avLst/>
          </a:prstGeom>
          <a:noFill/>
          <a:ln>
            <a:noFill/>
          </a:ln>
        </p:spPr>
      </p:pic>
      <p:sp>
        <p:nvSpPr>
          <p:cNvPr id="147" name="Google Shape;147;p23"/>
          <p:cNvSpPr txBox="1"/>
          <p:nvPr/>
        </p:nvSpPr>
        <p:spPr>
          <a:xfrm>
            <a:off x="737200" y="2697600"/>
            <a:ext cx="4685100" cy="2985600"/>
          </a:xfrm>
          <a:prstGeom prst="rect">
            <a:avLst/>
          </a:prstGeom>
          <a:noFill/>
          <a:ln>
            <a:noFill/>
          </a:ln>
        </p:spPr>
        <p:txBody>
          <a:bodyPr spcFirstLastPara="1" wrap="square" lIns="0" tIns="0" rIns="0" bIns="0" anchor="t" anchorCtr="0">
            <a:noAutofit/>
          </a:bodyPr>
          <a:lstStyle/>
          <a:p>
            <a:pPr marL="0" marR="0" lvl="0" indent="0" algn="l" rtl="0">
              <a:spcBef>
                <a:spcPts val="1414"/>
              </a:spcBef>
              <a:spcAft>
                <a:spcPts val="0"/>
              </a:spcAft>
              <a:buNone/>
            </a:pPr>
            <a:r>
              <a:rPr lang="el-GR" sz="1800" dirty="0">
                <a:latin typeface="Century Gothic"/>
                <a:ea typeface="Century Gothic"/>
                <a:cs typeface="Century Gothic"/>
                <a:sym typeface="Century Gothic"/>
              </a:rPr>
              <a:t>1. Κόσος</a:t>
            </a:r>
            <a:endParaRPr sz="1800" dirty="0">
              <a:latin typeface="Century Gothic"/>
              <a:ea typeface="Century Gothic"/>
              <a:cs typeface="Century Gothic"/>
              <a:sym typeface="Century Gothic"/>
            </a:endParaRPr>
          </a:p>
          <a:p>
            <a:pPr marL="0" marR="0" lvl="0" indent="0" algn="l" rtl="0">
              <a:spcBef>
                <a:spcPts val="1414"/>
              </a:spcBef>
              <a:spcAft>
                <a:spcPts val="0"/>
              </a:spcAft>
              <a:buNone/>
            </a:pPr>
            <a:r>
              <a:rPr lang="el-GR" sz="1800" dirty="0">
                <a:latin typeface="Century Gothic"/>
                <a:ea typeface="Century Gothic"/>
                <a:cs typeface="Century Gothic"/>
                <a:sym typeface="Century Gothic"/>
              </a:rPr>
              <a:t>2. Στάσεις Ταξιδιού</a:t>
            </a:r>
            <a:endParaRPr sz="1800" dirty="0">
              <a:latin typeface="Century Gothic"/>
              <a:ea typeface="Century Gothic"/>
              <a:cs typeface="Century Gothic"/>
              <a:sym typeface="Century Gothic"/>
            </a:endParaRPr>
          </a:p>
          <a:p>
            <a:pPr marL="0" marR="0" lvl="0" indent="0" algn="l" rtl="0">
              <a:spcBef>
                <a:spcPts val="1414"/>
              </a:spcBef>
              <a:spcAft>
                <a:spcPts val="0"/>
              </a:spcAft>
              <a:buNone/>
            </a:pPr>
            <a:r>
              <a:rPr lang="el-GR" sz="1800" dirty="0">
                <a:latin typeface="Century Gothic"/>
                <a:ea typeface="Century Gothic"/>
                <a:cs typeface="Century Gothic"/>
                <a:sym typeface="Century Gothic"/>
              </a:rPr>
              <a:t>3. Διάρκεια Ταξιδιού</a:t>
            </a:r>
            <a:endParaRPr sz="1800" dirty="0">
              <a:latin typeface="Century Gothic"/>
              <a:ea typeface="Century Gothic"/>
              <a:cs typeface="Century Gothic"/>
              <a:sym typeface="Century Gothic"/>
            </a:endParaRPr>
          </a:p>
          <a:p>
            <a:pPr marL="0" marR="0" lvl="0" indent="0" algn="l" rtl="0">
              <a:spcBef>
                <a:spcPts val="1414"/>
              </a:spcBef>
              <a:spcAft>
                <a:spcPts val="0"/>
              </a:spcAft>
              <a:buNone/>
            </a:pPr>
            <a:r>
              <a:rPr lang="el-GR" sz="1800" dirty="0">
                <a:latin typeface="Century Gothic"/>
                <a:ea typeface="Century Gothic"/>
                <a:cs typeface="Century Gothic"/>
                <a:sym typeface="Century Gothic"/>
              </a:rPr>
              <a:t>4. Ταξιδιωτικές Εταιρείες</a:t>
            </a:r>
            <a:endParaRPr sz="1800" dirty="0">
              <a:latin typeface="Century Gothic"/>
              <a:ea typeface="Century Gothic"/>
              <a:cs typeface="Century Gothic"/>
              <a:sym typeface="Century Gothic"/>
            </a:endParaRPr>
          </a:p>
        </p:txBody>
      </p:sp>
      <p:sp>
        <p:nvSpPr>
          <p:cNvPr id="148" name="Google Shape;148;p23"/>
          <p:cNvSpPr txBox="1"/>
          <p:nvPr/>
        </p:nvSpPr>
        <p:spPr>
          <a:xfrm>
            <a:off x="619925" y="671700"/>
            <a:ext cx="5427300" cy="13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l-GR" sz="5700" b="1" dirty="0">
                <a:solidFill>
                  <a:schemeClr val="dk1"/>
                </a:solidFill>
                <a:latin typeface="Century Gothic"/>
                <a:ea typeface="Century Gothic"/>
                <a:cs typeface="Century Gothic"/>
                <a:sym typeface="Century Gothic"/>
              </a:rPr>
              <a:t>Πτήσεις</a:t>
            </a:r>
            <a:endParaRPr sz="5700"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l-GR" sz="2900" b="1" dirty="0">
                <a:solidFill>
                  <a:schemeClr val="dk1"/>
                </a:solidFill>
                <a:latin typeface="Century Gothic"/>
                <a:ea typeface="Century Gothic"/>
                <a:cs typeface="Century Gothic"/>
                <a:sym typeface="Century Gothic"/>
              </a:rPr>
              <a:t>Η Tripadvisor δημιουργεί</a:t>
            </a:r>
            <a:endParaRPr sz="2900"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l-GR" sz="2900" b="1" dirty="0">
                <a:solidFill>
                  <a:schemeClr val="dk1"/>
                </a:solidFill>
                <a:latin typeface="Century Gothic"/>
                <a:ea typeface="Century Gothic"/>
                <a:cs typeface="Century Gothic"/>
                <a:sym typeface="Century Gothic"/>
              </a:rPr>
              <a:t>ένα “flyscore” συγκρίνοντάς</a:t>
            </a:r>
            <a:endParaRPr sz="2900" b="1" dirty="0">
              <a:solidFill>
                <a:schemeClr val="dk1"/>
              </a:solidFill>
              <a:latin typeface="Century Gothic"/>
              <a:ea typeface="Century Gothic"/>
              <a:cs typeface="Century Gothic"/>
              <a:sym typeface="Century Gothic"/>
            </a:endParaRPr>
          </a:p>
        </p:txBody>
      </p:sp>
      <p:pic>
        <p:nvPicPr>
          <p:cNvPr id="149" name="Google Shape;149;p23"/>
          <p:cNvPicPr preferRelativeResize="0"/>
          <p:nvPr/>
        </p:nvPicPr>
        <p:blipFill>
          <a:blip r:embed="rId4">
            <a:alphaModFix/>
          </a:blip>
          <a:stretch>
            <a:fillRect/>
          </a:stretch>
        </p:blipFill>
        <p:spPr>
          <a:xfrm rot="-478580">
            <a:off x="-1680249" y="4132027"/>
            <a:ext cx="10691798" cy="30939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53"/>
        <p:cNvGrpSpPr/>
        <p:nvPr/>
      </p:nvGrpSpPr>
      <p:grpSpPr>
        <a:xfrm>
          <a:off x="0" y="0"/>
          <a:ext cx="0" cy="0"/>
          <a:chOff x="0" y="0"/>
          <a:chExt cx="0" cy="0"/>
        </a:xfrm>
      </p:grpSpPr>
      <p:sp>
        <p:nvSpPr>
          <p:cNvPr id="154" name="Google Shape;154;p24"/>
          <p:cNvSpPr txBox="1">
            <a:spLocks noGrp="1"/>
          </p:cNvSpPr>
          <p:nvPr>
            <p:ph type="subTitle" idx="1"/>
          </p:nvPr>
        </p:nvSpPr>
        <p:spPr>
          <a:xfrm>
            <a:off x="5099725" y="3270800"/>
            <a:ext cx="4761900" cy="313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sz="2000" dirty="0">
                <a:latin typeface="Century Gothic"/>
                <a:ea typeface="Century Gothic"/>
                <a:cs typeface="Century Gothic"/>
                <a:sym typeface="Century Gothic"/>
              </a:rPr>
              <a:t>Από φαγητό “του δρόμου” έως και εκλεκτό φαγητό</a:t>
            </a:r>
            <a:endParaRPr sz="2000" dirty="0">
              <a:latin typeface="Century Gothic"/>
              <a:ea typeface="Century Gothic"/>
              <a:cs typeface="Century Gothic"/>
              <a:sym typeface="Century Gothic"/>
            </a:endParaRPr>
          </a:p>
          <a:p>
            <a:pPr marL="0" lvl="0" indent="0" algn="l" rtl="0">
              <a:spcBef>
                <a:spcPts val="0"/>
              </a:spcBef>
              <a:spcAft>
                <a:spcPts val="0"/>
              </a:spcAft>
              <a:buNone/>
            </a:pPr>
            <a:endParaRPr sz="2000" dirty="0">
              <a:latin typeface="Century Gothic"/>
              <a:ea typeface="Century Gothic"/>
              <a:cs typeface="Century Gothic"/>
              <a:sym typeface="Century Gothic"/>
            </a:endParaRPr>
          </a:p>
          <a:p>
            <a:pPr marL="0" lvl="0" indent="0" algn="l" rtl="0">
              <a:spcBef>
                <a:spcPts val="0"/>
              </a:spcBef>
              <a:spcAft>
                <a:spcPts val="0"/>
              </a:spcAft>
              <a:buNone/>
            </a:pPr>
            <a:r>
              <a:rPr lang="el-GR" sz="2000" dirty="0">
                <a:latin typeface="Century Gothic"/>
                <a:ea typeface="Century Gothic"/>
                <a:cs typeface="Century Gothic"/>
                <a:sym typeface="Century Gothic"/>
              </a:rPr>
              <a:t>Εστιατόρια ταξινομημένα ανά περιοχή και κατηγορία δεδομένου του μενού τους</a:t>
            </a:r>
            <a:endParaRPr sz="2000" dirty="0">
              <a:latin typeface="Century Gothic"/>
              <a:ea typeface="Century Gothic"/>
              <a:cs typeface="Century Gothic"/>
              <a:sym typeface="Century Gothic"/>
            </a:endParaRPr>
          </a:p>
          <a:p>
            <a:pPr marL="0" lvl="0" indent="0" algn="l" rtl="0">
              <a:spcBef>
                <a:spcPts val="0"/>
              </a:spcBef>
              <a:spcAft>
                <a:spcPts val="0"/>
              </a:spcAft>
              <a:buNone/>
            </a:pPr>
            <a:endParaRPr sz="2000" dirty="0">
              <a:latin typeface="Century Gothic"/>
              <a:ea typeface="Century Gothic"/>
              <a:cs typeface="Century Gothic"/>
              <a:sym typeface="Century Gothic"/>
            </a:endParaRPr>
          </a:p>
          <a:p>
            <a:pPr marL="0" lvl="0" indent="0" algn="l" rtl="0">
              <a:spcBef>
                <a:spcPts val="0"/>
              </a:spcBef>
              <a:spcAft>
                <a:spcPts val="0"/>
              </a:spcAft>
              <a:buNone/>
            </a:pPr>
            <a:r>
              <a:rPr lang="el-GR" sz="2000" dirty="0">
                <a:latin typeface="Century Gothic"/>
                <a:ea typeface="Century Gothic"/>
                <a:cs typeface="Century Gothic"/>
                <a:sym typeface="Century Gothic"/>
              </a:rPr>
              <a:t>Δυνατότητα κριτικής</a:t>
            </a:r>
            <a:endParaRPr sz="2000" dirty="0">
              <a:latin typeface="Century Gothic"/>
              <a:ea typeface="Century Gothic"/>
              <a:cs typeface="Century Gothic"/>
              <a:sym typeface="Century Gothic"/>
            </a:endParaRPr>
          </a:p>
          <a:p>
            <a:pPr marL="0" lvl="0" indent="0" algn="l" rtl="0">
              <a:spcBef>
                <a:spcPts val="0"/>
              </a:spcBef>
              <a:spcAft>
                <a:spcPts val="0"/>
              </a:spcAft>
              <a:buNone/>
            </a:pPr>
            <a:endParaRPr sz="2000" dirty="0">
              <a:latin typeface="Century Gothic"/>
              <a:ea typeface="Century Gothic"/>
              <a:cs typeface="Century Gothic"/>
              <a:sym typeface="Century Gothic"/>
            </a:endParaRPr>
          </a:p>
          <a:p>
            <a:pPr marL="0" lvl="0" indent="0" algn="l" rtl="0">
              <a:spcBef>
                <a:spcPts val="0"/>
              </a:spcBef>
              <a:spcAft>
                <a:spcPts val="0"/>
              </a:spcAft>
              <a:buNone/>
            </a:pPr>
            <a:r>
              <a:rPr lang="el-GR" sz="2000" dirty="0">
                <a:latin typeface="Century Gothic"/>
                <a:ea typeface="Century Gothic"/>
                <a:cs typeface="Century Gothic"/>
                <a:sym typeface="Century Gothic"/>
              </a:rPr>
              <a:t>Δυνατότητα κράτησης </a:t>
            </a:r>
            <a:endParaRPr sz="2000" dirty="0">
              <a:latin typeface="Century Gothic"/>
              <a:ea typeface="Century Gothic"/>
              <a:cs typeface="Century Gothic"/>
              <a:sym typeface="Century Gothic"/>
            </a:endParaRPr>
          </a:p>
          <a:p>
            <a:pPr marL="457200" lvl="0" indent="0" algn="l" rtl="0">
              <a:spcBef>
                <a:spcPts val="0"/>
              </a:spcBef>
              <a:spcAft>
                <a:spcPts val="0"/>
              </a:spcAft>
              <a:buNone/>
            </a:pPr>
            <a:endParaRPr dirty="0">
              <a:latin typeface="Century Gothic"/>
              <a:ea typeface="Century Gothic"/>
              <a:cs typeface="Century Gothic"/>
              <a:sym typeface="Century Gothic"/>
            </a:endParaRPr>
          </a:p>
        </p:txBody>
      </p:sp>
      <p:pic>
        <p:nvPicPr>
          <p:cNvPr id="155" name="Google Shape;155;p24"/>
          <p:cNvPicPr preferRelativeResize="0"/>
          <p:nvPr/>
        </p:nvPicPr>
        <p:blipFill>
          <a:blip r:embed="rId3">
            <a:alphaModFix/>
          </a:blip>
          <a:stretch>
            <a:fillRect/>
          </a:stretch>
        </p:blipFill>
        <p:spPr>
          <a:xfrm>
            <a:off x="876975" y="948137"/>
            <a:ext cx="3698127" cy="2770726"/>
          </a:xfrm>
          <a:prstGeom prst="rect">
            <a:avLst/>
          </a:prstGeom>
          <a:noFill/>
          <a:ln>
            <a:noFill/>
          </a:ln>
        </p:spPr>
      </p:pic>
      <p:pic>
        <p:nvPicPr>
          <p:cNvPr id="156" name="Google Shape;156;p24"/>
          <p:cNvPicPr preferRelativeResize="0"/>
          <p:nvPr/>
        </p:nvPicPr>
        <p:blipFill>
          <a:blip r:embed="rId4">
            <a:alphaModFix/>
          </a:blip>
          <a:stretch>
            <a:fillRect/>
          </a:stretch>
        </p:blipFill>
        <p:spPr>
          <a:xfrm>
            <a:off x="878888" y="3840806"/>
            <a:ext cx="3694300" cy="2770725"/>
          </a:xfrm>
          <a:prstGeom prst="rect">
            <a:avLst/>
          </a:prstGeom>
          <a:noFill/>
          <a:ln>
            <a:noFill/>
          </a:ln>
        </p:spPr>
      </p:pic>
      <p:sp>
        <p:nvSpPr>
          <p:cNvPr id="157" name="Google Shape;157;p24"/>
          <p:cNvSpPr txBox="1"/>
          <p:nvPr/>
        </p:nvSpPr>
        <p:spPr>
          <a:xfrm>
            <a:off x="4980875" y="1202275"/>
            <a:ext cx="5427300" cy="13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l-GR" sz="5700" b="1" dirty="0">
                <a:solidFill>
                  <a:schemeClr val="dk1"/>
                </a:solidFill>
                <a:latin typeface="Century Gothic"/>
                <a:ea typeface="Century Gothic"/>
                <a:cs typeface="Century Gothic"/>
                <a:sym typeface="Century Gothic"/>
              </a:rPr>
              <a:t>Εστιατόρια</a:t>
            </a:r>
            <a:endParaRPr sz="5700"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l-GR" sz="2900" b="1" dirty="0">
                <a:solidFill>
                  <a:schemeClr val="dk1"/>
                </a:solidFill>
                <a:latin typeface="Century Gothic"/>
                <a:ea typeface="Century Gothic"/>
                <a:cs typeface="Century Gothic"/>
                <a:sym typeface="Century Gothic"/>
              </a:rPr>
              <a:t>Πάνω από 4,3</a:t>
            </a:r>
            <a:endParaRPr sz="2900"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l-GR" sz="2900" b="1" dirty="0">
                <a:solidFill>
                  <a:schemeClr val="dk1"/>
                </a:solidFill>
                <a:latin typeface="Century Gothic"/>
                <a:ea typeface="Century Gothic"/>
                <a:cs typeface="Century Gothic"/>
                <a:sym typeface="Century Gothic"/>
              </a:rPr>
              <a:t>εκατομμύρια επιλογές</a:t>
            </a:r>
            <a:endParaRPr sz="2900" b="1" dirty="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61"/>
        <p:cNvGrpSpPr/>
        <p:nvPr/>
      </p:nvGrpSpPr>
      <p:grpSpPr>
        <a:xfrm>
          <a:off x="0" y="0"/>
          <a:ext cx="0" cy="0"/>
          <a:chOff x="0" y="0"/>
          <a:chExt cx="0" cy="0"/>
        </a:xfrm>
      </p:grpSpPr>
      <p:sp>
        <p:nvSpPr>
          <p:cNvPr id="162" name="Google Shape;162;p25"/>
          <p:cNvSpPr/>
          <p:nvPr/>
        </p:nvSpPr>
        <p:spPr>
          <a:xfrm>
            <a:off x="4869625" y="3730300"/>
            <a:ext cx="5565900" cy="31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5"/>
          <p:cNvSpPr txBox="1">
            <a:spLocks noGrp="1"/>
          </p:cNvSpPr>
          <p:nvPr>
            <p:ph type="title"/>
          </p:nvPr>
        </p:nvSpPr>
        <p:spPr>
          <a:xfrm>
            <a:off x="534600" y="682325"/>
            <a:ext cx="6523800" cy="12621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l-GR" sz="4300" b="1" dirty="0">
                <a:solidFill>
                  <a:schemeClr val="dk1"/>
                </a:solidFill>
                <a:latin typeface="Century Gothic"/>
                <a:ea typeface="Century Gothic"/>
                <a:cs typeface="Century Gothic"/>
                <a:sym typeface="Century Gothic"/>
              </a:rPr>
              <a:t>Δραστηριότητες</a:t>
            </a:r>
            <a:endParaRPr sz="1600" dirty="0">
              <a:latin typeface="Century Gothic"/>
              <a:ea typeface="Century Gothic"/>
              <a:cs typeface="Century Gothic"/>
              <a:sym typeface="Century Gothic"/>
            </a:endParaRPr>
          </a:p>
        </p:txBody>
      </p:sp>
      <p:sp>
        <p:nvSpPr>
          <p:cNvPr id="164" name="Google Shape;164;p25"/>
          <p:cNvSpPr txBox="1">
            <a:spLocks noGrp="1"/>
          </p:cNvSpPr>
          <p:nvPr>
            <p:ph type="body" idx="1"/>
          </p:nvPr>
        </p:nvSpPr>
        <p:spPr>
          <a:xfrm>
            <a:off x="534600" y="2150050"/>
            <a:ext cx="4335000" cy="43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Century Gothic"/>
                <a:ea typeface="Century Gothic"/>
                <a:cs typeface="Century Gothic"/>
                <a:sym typeface="Century Gothic"/>
              </a:rPr>
              <a:t>Η TripAdvisor σας προτείνει πράγματα που πρέπει να κάνετε, όπως:</a:t>
            </a: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l-GR" dirty="0">
                <a:latin typeface="Century Gothic"/>
                <a:ea typeface="Century Gothic"/>
                <a:cs typeface="Century Gothic"/>
                <a:sym typeface="Century Gothic"/>
              </a:rPr>
              <a:t>Μνημεία και αγάλματα προς επίσκεψη</a:t>
            </a:r>
            <a:endParaRPr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l-GR" dirty="0">
                <a:latin typeface="Century Gothic"/>
                <a:ea typeface="Century Gothic"/>
                <a:cs typeface="Century Gothic"/>
                <a:sym typeface="Century Gothic"/>
              </a:rPr>
              <a:t>Ιστορικές τοποθεσίες</a:t>
            </a:r>
            <a:endParaRPr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l-GR" dirty="0">
                <a:latin typeface="Century Gothic"/>
                <a:ea typeface="Century Gothic"/>
                <a:cs typeface="Century Gothic"/>
                <a:sym typeface="Century Gothic"/>
              </a:rPr>
              <a:t>Μουσεία</a:t>
            </a:r>
            <a:endParaRPr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l-GR" dirty="0">
                <a:latin typeface="Century Gothic"/>
                <a:ea typeface="Century Gothic"/>
                <a:cs typeface="Century Gothic"/>
                <a:sym typeface="Century Gothic"/>
              </a:rPr>
              <a:t>Θέατρα </a:t>
            </a:r>
            <a:endParaRPr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l-GR" dirty="0">
                <a:latin typeface="Century Gothic"/>
                <a:ea typeface="Century Gothic"/>
                <a:cs typeface="Century Gothic"/>
                <a:sym typeface="Century Gothic"/>
              </a:rPr>
              <a:t>Συναυλίες</a:t>
            </a:r>
            <a:endParaRPr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l-GR" dirty="0">
                <a:latin typeface="Century Gothic"/>
                <a:ea typeface="Century Gothic"/>
                <a:cs typeface="Century Gothic"/>
                <a:sym typeface="Century Gothic"/>
              </a:rPr>
              <a:t>Νυχτερινή ζωή</a:t>
            </a:r>
            <a:endParaRPr dirty="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Char char="●"/>
            </a:pPr>
            <a:r>
              <a:rPr lang="el-GR" dirty="0">
                <a:latin typeface="Century Gothic"/>
                <a:ea typeface="Century Gothic"/>
                <a:cs typeface="Century Gothic"/>
                <a:sym typeface="Century Gothic"/>
              </a:rPr>
              <a:t>Ψώνια</a:t>
            </a:r>
            <a:endParaRPr dirty="0">
              <a:latin typeface="Century Gothic"/>
              <a:ea typeface="Century Gothic"/>
              <a:cs typeface="Century Gothic"/>
              <a:sym typeface="Century Gothic"/>
            </a:endParaRPr>
          </a:p>
          <a:p>
            <a:pPr marL="914400" lvl="0" indent="0" algn="l" rtl="0">
              <a:spcBef>
                <a:spcPts val="0"/>
              </a:spcBef>
              <a:spcAft>
                <a:spcPts val="0"/>
              </a:spcAft>
              <a:buNone/>
            </a:pPr>
            <a:r>
              <a:rPr lang="el-GR" dirty="0">
                <a:latin typeface="Century Gothic"/>
                <a:ea typeface="Century Gothic"/>
                <a:cs typeface="Century Gothic"/>
                <a:sym typeface="Century Gothic"/>
              </a:rPr>
              <a:t> </a:t>
            </a:r>
            <a:endParaRPr dirty="0">
              <a:latin typeface="Century Gothic"/>
              <a:ea typeface="Century Gothic"/>
              <a:cs typeface="Century Gothic"/>
              <a:sym typeface="Century Gothic"/>
            </a:endParaRPr>
          </a:p>
        </p:txBody>
      </p:sp>
      <p:pic>
        <p:nvPicPr>
          <p:cNvPr id="165" name="Google Shape;165;p25"/>
          <p:cNvPicPr preferRelativeResize="0"/>
          <p:nvPr/>
        </p:nvPicPr>
        <p:blipFill>
          <a:blip r:embed="rId3">
            <a:alphaModFix/>
          </a:blip>
          <a:stretch>
            <a:fillRect/>
          </a:stretch>
        </p:blipFill>
        <p:spPr>
          <a:xfrm>
            <a:off x="4211250" y="3598326"/>
            <a:ext cx="6898599" cy="4588875"/>
          </a:xfrm>
          <a:prstGeom prst="rect">
            <a:avLst/>
          </a:prstGeom>
          <a:noFill/>
          <a:ln>
            <a:noFill/>
          </a:ln>
        </p:spPr>
      </p:pic>
      <p:sp>
        <p:nvSpPr>
          <p:cNvPr id="166" name="Google Shape;166;p25"/>
          <p:cNvSpPr txBox="1">
            <a:spLocks noGrp="1"/>
          </p:cNvSpPr>
          <p:nvPr>
            <p:ph type="body" idx="2"/>
          </p:nvPr>
        </p:nvSpPr>
        <p:spPr>
          <a:xfrm>
            <a:off x="5312750" y="4572624"/>
            <a:ext cx="4695600" cy="1861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l-GR" dirty="0">
                <a:latin typeface="Century Gothic"/>
                <a:ea typeface="Century Gothic"/>
                <a:cs typeface="Century Gothic"/>
                <a:sym typeface="Century Gothic"/>
              </a:rPr>
              <a:t>Δεν ξέρετε ποιός θέλετε να είναι ο επόμενος προορισμός σας;</a:t>
            </a:r>
            <a:endParaRPr dirty="0">
              <a:latin typeface="Century Gothic"/>
              <a:ea typeface="Century Gothic"/>
              <a:cs typeface="Century Gothic"/>
              <a:sym typeface="Century Gothic"/>
            </a:endParaRPr>
          </a:p>
          <a:p>
            <a:pPr marL="0" lvl="0" indent="0" algn="ctr" rtl="0">
              <a:spcBef>
                <a:spcPts val="0"/>
              </a:spcBef>
              <a:spcAft>
                <a:spcPts val="0"/>
              </a:spcAft>
              <a:buNone/>
            </a:pPr>
            <a:endParaRPr dirty="0">
              <a:latin typeface="Century Gothic"/>
              <a:ea typeface="Century Gothic"/>
              <a:cs typeface="Century Gothic"/>
              <a:sym typeface="Century Gothic"/>
            </a:endParaRPr>
          </a:p>
          <a:p>
            <a:pPr marL="0" lvl="0" indent="0" algn="ctr" rtl="0">
              <a:spcBef>
                <a:spcPts val="0"/>
              </a:spcBef>
              <a:spcAft>
                <a:spcPts val="0"/>
              </a:spcAft>
              <a:buNone/>
            </a:pPr>
            <a:r>
              <a:rPr lang="el-GR" dirty="0">
                <a:latin typeface="Century Gothic"/>
                <a:ea typeface="Century Gothic"/>
                <a:cs typeface="Century Gothic"/>
                <a:sym typeface="Century Gothic"/>
              </a:rPr>
              <a:t>Η TripAdvisor σας δίνει τη δυνατότητα να διαβάσετε τις κριτικές και προτιμήσεις εκατομμυρίων ταξιδιωτών και να επιλέξετε τον προορισμό που σας ταιριάζει.</a:t>
            </a:r>
            <a:endParaRPr dirty="0">
              <a:latin typeface="Century Gothic"/>
              <a:ea typeface="Century Gothic"/>
              <a:cs typeface="Century Gothic"/>
              <a:sym typeface="Century Gothic"/>
            </a:endParaRPr>
          </a:p>
        </p:txBody>
      </p:sp>
      <p:sp>
        <p:nvSpPr>
          <p:cNvPr id="167" name="Google Shape;167;p25"/>
          <p:cNvSpPr txBox="1"/>
          <p:nvPr/>
        </p:nvSpPr>
        <p:spPr>
          <a:xfrm>
            <a:off x="6231800" y="3879575"/>
            <a:ext cx="2857500" cy="6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2000" b="1" i="1" dirty="0">
                <a:solidFill>
                  <a:schemeClr val="dk1"/>
                </a:solidFill>
                <a:latin typeface="Century Gothic"/>
                <a:ea typeface="Century Gothic"/>
                <a:cs typeface="Century Gothic"/>
                <a:sym typeface="Century Gothic"/>
              </a:rPr>
              <a:t>Travel Forum</a:t>
            </a:r>
            <a:endParaRPr sz="2000" dirty="0">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t="-2819" b="20858"/>
          <a:stretch/>
        </p:blipFill>
        <p:spPr>
          <a:xfrm>
            <a:off x="6500575" y="-770203"/>
            <a:ext cx="4983849" cy="3666076"/>
          </a:xfrm>
          <a:prstGeom prst="rect">
            <a:avLst/>
          </a:prstGeom>
          <a:noFill/>
          <a:ln>
            <a:noFill/>
          </a:ln>
        </p:spPr>
      </p:pic>
      <p:sp>
        <p:nvSpPr>
          <p:cNvPr id="173" name="Google Shape;173;p26"/>
          <p:cNvSpPr txBox="1"/>
          <p:nvPr/>
        </p:nvSpPr>
        <p:spPr>
          <a:xfrm>
            <a:off x="1239700" y="3195700"/>
            <a:ext cx="8212500" cy="2925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l-GR" sz="1800" i="0" u="none" strike="noStrike" cap="none" dirty="0">
                <a:latin typeface="Century Gothic"/>
                <a:ea typeface="Century Gothic"/>
                <a:cs typeface="Century Gothic"/>
                <a:sym typeface="Century Gothic"/>
              </a:rPr>
              <a:t>Το </a:t>
            </a:r>
            <a:r>
              <a:rPr lang="el-GR" sz="1800" b="1" i="0" u="none" strike="noStrike" cap="none" dirty="0">
                <a:latin typeface="Century Gothic"/>
                <a:ea typeface="Century Gothic"/>
                <a:cs typeface="Century Gothic"/>
                <a:sym typeface="Century Gothic"/>
              </a:rPr>
              <a:t>Tripadvisor</a:t>
            </a:r>
            <a:r>
              <a:rPr lang="el-GR" sz="1800" i="0" u="none" strike="noStrike" cap="none" dirty="0">
                <a:latin typeface="Century Gothic"/>
                <a:ea typeface="Century Gothic"/>
                <a:cs typeface="Century Gothic"/>
                <a:sym typeface="Century Gothic"/>
              </a:rPr>
              <a:t> είναι γνωστό για συμβουλές, μέρη για επίσκεψη και κριτικές για εστιατόρια. Μια ολόκληρη κοινότητα βρίσκεται πίσω από </a:t>
            </a:r>
            <a:r>
              <a:rPr lang="el-GR" sz="1800" dirty="0">
                <a:latin typeface="Century Gothic"/>
                <a:ea typeface="Century Gothic"/>
                <a:cs typeface="Century Gothic"/>
                <a:sym typeface="Century Gothic"/>
              </a:rPr>
              <a:t>την εφαρμογή </a:t>
            </a:r>
            <a:r>
              <a:rPr lang="el-GR" sz="1800" i="0" u="none" strike="noStrike" cap="none" dirty="0">
                <a:latin typeface="Century Gothic"/>
                <a:ea typeface="Century Gothic"/>
                <a:cs typeface="Century Gothic"/>
                <a:sym typeface="Century Gothic"/>
              </a:rPr>
              <a:t>και  είναι γνωστή σε όλο τον κόσμο!</a:t>
            </a:r>
            <a:endParaRPr sz="1800" i="0" u="none" strike="noStrike" cap="none" dirty="0">
              <a:latin typeface="Century Gothic"/>
              <a:ea typeface="Century Gothic"/>
              <a:cs typeface="Century Gothic"/>
              <a:sym typeface="Century Gothic"/>
            </a:endParaRPr>
          </a:p>
          <a:p>
            <a:pPr marL="0" marR="0" lvl="0" indent="0" algn="ctr" rtl="0">
              <a:spcBef>
                <a:spcPts val="1414"/>
              </a:spcBef>
              <a:spcAft>
                <a:spcPts val="0"/>
              </a:spcAft>
              <a:buNone/>
            </a:pPr>
            <a:r>
              <a:rPr lang="el-GR" sz="1800" i="0" u="none" strike="noStrike" cap="none" dirty="0">
                <a:latin typeface="Century Gothic"/>
                <a:ea typeface="Century Gothic"/>
                <a:cs typeface="Century Gothic"/>
                <a:sym typeface="Century Gothic"/>
              </a:rPr>
              <a:t>Η εφαρμογή της εταιρείας επιτρέπει στους χρήστες να βρουν ενδιαφέρουσες δραστηριότητες ενώ ταξιδεύουν, με βάση τις κριτικές άλλων χρηστών. Οι χρήστες μπορούν να βρουν μέρη ανάλογα με την οικονομική τους υπόσταση και τις προτιμήσεις τους.</a:t>
            </a:r>
            <a:endParaRPr sz="1800" i="0" u="none" strike="noStrike" cap="none" dirty="0">
              <a:latin typeface="Century Gothic"/>
              <a:ea typeface="Century Gothic"/>
              <a:cs typeface="Century Gothic"/>
              <a:sym typeface="Century Gothic"/>
            </a:endParaRPr>
          </a:p>
          <a:p>
            <a:pPr marL="0" marR="0" lvl="0" indent="0" algn="ctr" rtl="0">
              <a:spcBef>
                <a:spcPts val="1414"/>
              </a:spcBef>
              <a:spcAft>
                <a:spcPts val="0"/>
              </a:spcAft>
              <a:buNone/>
            </a:pPr>
            <a:r>
              <a:rPr lang="el-GR" sz="1800" i="0" u="none" strike="noStrike" cap="none" dirty="0">
                <a:latin typeface="Century Gothic"/>
                <a:ea typeface="Century Gothic"/>
                <a:cs typeface="Century Gothic"/>
                <a:sym typeface="Century Gothic"/>
              </a:rPr>
              <a:t>Σε αντίθεση, εταιρείες όπως SkyScanner ,Kayak &amp; booking ειδικεύονται είτε σε αναζήτηση αεροπορικών είτε ξενοδοχείων!</a:t>
            </a:r>
            <a:endParaRPr sz="1800" i="0" u="none" strike="noStrike" cap="none" dirty="0">
              <a:latin typeface="Century Gothic"/>
              <a:ea typeface="Century Gothic"/>
              <a:cs typeface="Century Gothic"/>
              <a:sym typeface="Century Gothic"/>
            </a:endParaRPr>
          </a:p>
        </p:txBody>
      </p:sp>
      <p:sp>
        <p:nvSpPr>
          <p:cNvPr id="174" name="Google Shape;174;p26"/>
          <p:cNvSpPr txBox="1"/>
          <p:nvPr/>
        </p:nvSpPr>
        <p:spPr>
          <a:xfrm>
            <a:off x="2632250" y="1184950"/>
            <a:ext cx="5427300" cy="13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5700" b="1" dirty="0">
                <a:solidFill>
                  <a:schemeClr val="dk1"/>
                </a:solidFill>
                <a:latin typeface="Century Gothic"/>
                <a:ea typeface="Century Gothic"/>
                <a:cs typeface="Century Gothic"/>
                <a:sym typeface="Century Gothic"/>
              </a:rPr>
              <a:t>Tripadvisor</a:t>
            </a:r>
            <a:endParaRPr sz="5700" b="1" dirty="0">
              <a:solidFill>
                <a:schemeClr val="dk1"/>
              </a:solidFill>
              <a:latin typeface="Century Gothic"/>
              <a:ea typeface="Century Gothic"/>
              <a:cs typeface="Century Gothic"/>
              <a:sym typeface="Century Gothic"/>
            </a:endParaRPr>
          </a:p>
          <a:p>
            <a:pPr marL="0" lvl="0" indent="0" algn="ctr" rtl="0">
              <a:spcBef>
                <a:spcPts val="0"/>
              </a:spcBef>
              <a:spcAft>
                <a:spcPts val="0"/>
              </a:spcAft>
              <a:buNone/>
            </a:pPr>
            <a:r>
              <a:rPr lang="el-GR" sz="2900" b="1" dirty="0">
                <a:solidFill>
                  <a:schemeClr val="dk1"/>
                </a:solidFill>
                <a:latin typeface="Century Gothic"/>
                <a:ea typeface="Century Gothic"/>
                <a:cs typeface="Century Gothic"/>
                <a:sym typeface="Century Gothic"/>
              </a:rPr>
              <a:t>Που διαφοροποιείται;</a:t>
            </a:r>
            <a:endParaRPr sz="2900" b="1" dirty="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604950" y="1633300"/>
            <a:ext cx="4293050" cy="4293050"/>
          </a:xfrm>
          <a:prstGeom prst="rect">
            <a:avLst/>
          </a:prstGeom>
          <a:noFill/>
          <a:ln>
            <a:noFill/>
          </a:ln>
        </p:spPr>
      </p:pic>
      <p:sp>
        <p:nvSpPr>
          <p:cNvPr id="180" name="Google Shape;180;p27"/>
          <p:cNvSpPr txBox="1">
            <a:spLocks noGrp="1"/>
          </p:cNvSpPr>
          <p:nvPr>
            <p:ph type="subTitle" idx="4294967295"/>
          </p:nvPr>
        </p:nvSpPr>
        <p:spPr>
          <a:xfrm>
            <a:off x="6386175" y="1537938"/>
            <a:ext cx="3562200" cy="4483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l-GR" sz="2000" dirty="0">
                <a:latin typeface="Century Gothic"/>
                <a:ea typeface="Century Gothic"/>
                <a:cs typeface="Century Gothic"/>
                <a:sym typeface="Century Gothic"/>
              </a:rPr>
              <a:t>Το TripAdvisor δημιουργεί ως επι το πλείστον έσοδα μέσω της διαφήμισης</a:t>
            </a:r>
            <a:endParaRPr dirty="0">
              <a:latin typeface="Century Gothic"/>
              <a:ea typeface="Century Gothic"/>
              <a:cs typeface="Century Gothic"/>
              <a:sym typeface="Century Gothic"/>
            </a:endParaRPr>
          </a:p>
        </p:txBody>
      </p:sp>
      <p:sp>
        <p:nvSpPr>
          <p:cNvPr id="181" name="Google Shape;181;p27"/>
          <p:cNvSpPr txBox="1"/>
          <p:nvPr/>
        </p:nvSpPr>
        <p:spPr>
          <a:xfrm rot="-570572">
            <a:off x="567783" y="2831582"/>
            <a:ext cx="4488784" cy="17338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7900" b="1" dirty="0">
                <a:solidFill>
                  <a:schemeClr val="dk1"/>
                </a:solidFill>
                <a:latin typeface="Century Gothic"/>
                <a:ea typeface="Century Gothic"/>
                <a:cs typeface="Century Gothic"/>
                <a:sym typeface="Century Gothic"/>
              </a:rPr>
              <a:t>Business</a:t>
            </a:r>
            <a:endParaRPr sz="3600" dirty="0"/>
          </a:p>
        </p:txBody>
      </p:sp>
      <p:sp>
        <p:nvSpPr>
          <p:cNvPr id="182" name="Google Shape;182;p27"/>
          <p:cNvSpPr txBox="1"/>
          <p:nvPr/>
        </p:nvSpPr>
        <p:spPr>
          <a:xfrm rot="-570572">
            <a:off x="2063858" y="3518582"/>
            <a:ext cx="4488784" cy="17338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7900" b="1" dirty="0">
                <a:solidFill>
                  <a:schemeClr val="dk1"/>
                </a:solidFill>
                <a:latin typeface="Century Gothic"/>
                <a:ea typeface="Century Gothic"/>
                <a:cs typeface="Century Gothic"/>
                <a:sym typeface="Century Gothic"/>
              </a:rPr>
              <a:t>Model</a:t>
            </a:r>
            <a:endParaRPr sz="3600" dirty="0"/>
          </a:p>
        </p:txBody>
      </p:sp>
      <p:sp>
        <p:nvSpPr>
          <p:cNvPr id="183" name="Google Shape;183;p27"/>
          <p:cNvSpPr txBox="1"/>
          <p:nvPr/>
        </p:nvSpPr>
        <p:spPr>
          <a:xfrm rot="-570704">
            <a:off x="958607" y="2457284"/>
            <a:ext cx="2173076" cy="13049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5500" b="1" dirty="0">
                <a:solidFill>
                  <a:schemeClr val="dk1"/>
                </a:solidFill>
                <a:latin typeface="Century Gothic"/>
                <a:ea typeface="Century Gothic"/>
                <a:cs typeface="Century Gothic"/>
                <a:sym typeface="Century Gothic"/>
              </a:rPr>
              <a:t>The</a:t>
            </a:r>
            <a:endParaRPr sz="5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87"/>
        <p:cNvGrpSpPr/>
        <p:nvPr/>
      </p:nvGrpSpPr>
      <p:grpSpPr>
        <a:xfrm>
          <a:off x="0" y="0"/>
          <a:ext cx="0" cy="0"/>
          <a:chOff x="0" y="0"/>
          <a:chExt cx="0" cy="0"/>
        </a:xfrm>
      </p:grpSpPr>
      <p:sp>
        <p:nvSpPr>
          <p:cNvPr id="188" name="Google Shape;188;p28"/>
          <p:cNvSpPr/>
          <p:nvPr/>
        </p:nvSpPr>
        <p:spPr>
          <a:xfrm>
            <a:off x="7959273" y="4912449"/>
            <a:ext cx="1540200" cy="1540200"/>
          </a:xfrm>
          <a:prstGeom prst="plaque">
            <a:avLst>
              <a:gd name="adj" fmla="val 5000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8"/>
          <p:cNvSpPr txBox="1"/>
          <p:nvPr/>
        </p:nvSpPr>
        <p:spPr>
          <a:xfrm>
            <a:off x="2632250" y="1565950"/>
            <a:ext cx="5427300" cy="13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5700" b="1" dirty="0">
                <a:solidFill>
                  <a:schemeClr val="dk1"/>
                </a:solidFill>
                <a:latin typeface="Century Gothic"/>
                <a:ea typeface="Century Gothic"/>
                <a:cs typeface="Century Gothic"/>
                <a:sym typeface="Century Gothic"/>
              </a:rPr>
              <a:t>Φιλοσοφία</a:t>
            </a:r>
            <a:endParaRPr sz="5700" b="1" dirty="0">
              <a:solidFill>
                <a:schemeClr val="dk1"/>
              </a:solidFill>
              <a:latin typeface="Century Gothic"/>
              <a:ea typeface="Century Gothic"/>
              <a:cs typeface="Century Gothic"/>
              <a:sym typeface="Century Gothic"/>
            </a:endParaRPr>
          </a:p>
          <a:p>
            <a:pPr marL="0" lvl="0" indent="0" algn="ctr" rtl="0">
              <a:spcBef>
                <a:spcPts val="0"/>
              </a:spcBef>
              <a:spcAft>
                <a:spcPts val="0"/>
              </a:spcAft>
              <a:buNone/>
            </a:pPr>
            <a:r>
              <a:rPr lang="el-GR" sz="2900" b="1" dirty="0">
                <a:solidFill>
                  <a:schemeClr val="dk1"/>
                </a:solidFill>
                <a:latin typeface="Century Gothic"/>
                <a:ea typeface="Century Gothic"/>
                <a:cs typeface="Century Gothic"/>
                <a:sym typeface="Century Gothic"/>
              </a:rPr>
              <a:t>Equity ✦ Diversity ✦ Inclusion</a:t>
            </a:r>
            <a:endParaRPr sz="2900" b="1" dirty="0">
              <a:solidFill>
                <a:schemeClr val="dk1"/>
              </a:solidFill>
              <a:latin typeface="Century Gothic"/>
              <a:ea typeface="Century Gothic"/>
              <a:cs typeface="Century Gothic"/>
              <a:sym typeface="Century Gothic"/>
            </a:endParaRPr>
          </a:p>
        </p:txBody>
      </p:sp>
      <p:sp>
        <p:nvSpPr>
          <p:cNvPr id="190" name="Google Shape;190;p28"/>
          <p:cNvSpPr/>
          <p:nvPr/>
        </p:nvSpPr>
        <p:spPr>
          <a:xfrm>
            <a:off x="927847" y="452899"/>
            <a:ext cx="5505000" cy="5505000"/>
          </a:xfrm>
          <a:prstGeom prst="plaque">
            <a:avLst>
              <a:gd name="adj" fmla="val 5000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8"/>
          <p:cNvSpPr txBox="1"/>
          <p:nvPr/>
        </p:nvSpPr>
        <p:spPr>
          <a:xfrm>
            <a:off x="1574975" y="3576700"/>
            <a:ext cx="7542000" cy="2115900"/>
          </a:xfrm>
          <a:prstGeom prst="rect">
            <a:avLst/>
          </a:prstGeom>
          <a:noFill/>
          <a:ln>
            <a:noFill/>
          </a:ln>
        </p:spPr>
        <p:txBody>
          <a:bodyPr spcFirstLastPara="1" wrap="square" lIns="0" tIns="0" rIns="0" bIns="0" anchor="t" anchorCtr="0">
            <a:noAutofit/>
          </a:bodyPr>
          <a:lstStyle/>
          <a:p>
            <a:pPr marL="0" marR="0" lvl="0" indent="0" algn="ctr" rtl="0">
              <a:spcBef>
                <a:spcPts val="1414"/>
              </a:spcBef>
              <a:spcAft>
                <a:spcPts val="0"/>
              </a:spcAft>
              <a:buNone/>
            </a:pPr>
            <a:r>
              <a:rPr lang="el-GR" sz="1800" dirty="0">
                <a:latin typeface="Century Gothic"/>
                <a:ea typeface="Century Gothic"/>
                <a:cs typeface="Century Gothic"/>
                <a:sym typeface="Century Gothic"/>
              </a:rPr>
              <a:t>Πιστεύουμε στην υπεράσπιση των διαφορετικών προοπτικών, εμπειριών και στους υπαλλήλους μας, των ταξιδιωτών, των υποψηφίων, των επιχειρηματικών εταίρων και των συναδέλφων της βιομηχανίας. Αυτό μας εμπνέει να θέτουμε μεγαλύτερους στόχους, να ενεργούμε  άφοβα, να βελτιωνόμαστε συνεχώς και να θυμόμαστε πάντα - είμαστε καλύτερα μαζί.</a:t>
            </a:r>
            <a:endParaRPr sz="1800" i="0" u="none" strike="noStrike" cap="none" dirty="0">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95"/>
        <p:cNvGrpSpPr/>
        <p:nvPr/>
      </p:nvGrpSpPr>
      <p:grpSpPr>
        <a:xfrm>
          <a:off x="0" y="0"/>
          <a:ext cx="0" cy="0"/>
          <a:chOff x="0" y="0"/>
          <a:chExt cx="0" cy="0"/>
        </a:xfrm>
      </p:grpSpPr>
      <p:sp>
        <p:nvSpPr>
          <p:cNvPr id="196" name="Google Shape;196;p29"/>
          <p:cNvSpPr/>
          <p:nvPr/>
        </p:nvSpPr>
        <p:spPr>
          <a:xfrm rot="7457440">
            <a:off x="6743139" y="1321902"/>
            <a:ext cx="1023977" cy="885599"/>
          </a:xfrm>
          <a:prstGeom prst="triangle">
            <a:avLst>
              <a:gd name="adj" fmla="val 5000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9"/>
          <p:cNvSpPr/>
          <p:nvPr/>
        </p:nvSpPr>
        <p:spPr>
          <a:xfrm rot="-2349171">
            <a:off x="6075993" y="2864382"/>
            <a:ext cx="3746013" cy="3239991"/>
          </a:xfrm>
          <a:prstGeom prst="triangle">
            <a:avLst>
              <a:gd name="adj" fmla="val 5000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9"/>
          <p:cNvSpPr txBox="1"/>
          <p:nvPr/>
        </p:nvSpPr>
        <p:spPr>
          <a:xfrm>
            <a:off x="1199225" y="2788525"/>
            <a:ext cx="8304000" cy="4456200"/>
          </a:xfrm>
          <a:prstGeom prst="rect">
            <a:avLst/>
          </a:prstGeom>
          <a:noFill/>
          <a:ln>
            <a:noFill/>
          </a:ln>
        </p:spPr>
        <p:txBody>
          <a:bodyPr spcFirstLastPara="1" wrap="square" lIns="0" tIns="0" rIns="0" bIns="0" anchor="t" anchorCtr="0">
            <a:noAutofit/>
          </a:bodyPr>
          <a:lstStyle/>
          <a:p>
            <a:pPr marL="432000" marR="0" lvl="0" indent="-364005" algn="l" rtl="0">
              <a:spcBef>
                <a:spcPts val="0"/>
              </a:spcBef>
              <a:spcAft>
                <a:spcPts val="0"/>
              </a:spcAft>
              <a:buClr>
                <a:srgbClr val="000000"/>
              </a:buClr>
              <a:buSzPts val="1800"/>
              <a:buFont typeface="Century Gothic"/>
              <a:buChar char="●"/>
            </a:pPr>
            <a:r>
              <a:rPr lang="el-GR" sz="1800" i="0" u="none" strike="noStrike" cap="none" dirty="0">
                <a:latin typeface="Century Gothic"/>
                <a:ea typeface="Century Gothic"/>
                <a:cs typeface="Century Gothic"/>
                <a:sym typeface="Century Gothic"/>
              </a:rPr>
              <a:t>Το TripAdvisor -κερδίζει από όλα τα κλικ που συμβαίνουν στον ιστότοπο η την εφαρμογή αντίστοιχα! Αυτό σημαίνει ότι όποτε κάποιος επισκέπτεται τον ιστότοπο του TripAdvisor και κάνει κλικ σε έναν σύνδεσμο, είτε πρόκειται για διαφήμιση είτε για  εμπορικούς συνεργάτες του, πληρώνεται για αυτό. Ωστόσο δεν υπάρχει ακριβής υπολογισμός του πόσο αξίζει κάθε κλικ, καθώς κάθε  διαφημιζόμενος έχει διαφορετική συμφωνία.</a:t>
            </a:r>
            <a:endParaRPr sz="1800" i="0" u="none" strike="noStrike" cap="none" dirty="0">
              <a:latin typeface="Century Gothic"/>
              <a:ea typeface="Century Gothic"/>
              <a:cs typeface="Century Gothic"/>
              <a:sym typeface="Century Gothic"/>
            </a:endParaRPr>
          </a:p>
          <a:p>
            <a:pPr marL="432000" marR="0" lvl="0" indent="-364005" algn="l" rtl="0">
              <a:spcBef>
                <a:spcPts val="1414"/>
              </a:spcBef>
              <a:spcAft>
                <a:spcPts val="0"/>
              </a:spcAft>
              <a:buClr>
                <a:srgbClr val="000000"/>
              </a:buClr>
              <a:buSzPts val="1800"/>
              <a:buFont typeface="Century Gothic"/>
              <a:buChar char="●"/>
            </a:pPr>
            <a:r>
              <a:rPr lang="el-GR" sz="1800" i="0" u="none" strike="noStrike" cap="none" dirty="0">
                <a:latin typeface="Century Gothic"/>
                <a:ea typeface="Century Gothic"/>
                <a:cs typeface="Century Gothic"/>
                <a:sym typeface="Century Gothic"/>
              </a:rPr>
              <a:t>Η ίδια η εταιρεία κατά κάποιον τρόπο αποτελεί affiliate ,καθώς δεν πουλάει εμπορεύματα η υλικά αγαθά άλλα υπηρεσίες τρίτων</a:t>
            </a:r>
            <a:endParaRPr sz="1800" i="0" u="none" strike="noStrike" cap="none" dirty="0">
              <a:latin typeface="Century Gothic"/>
              <a:ea typeface="Century Gothic"/>
              <a:cs typeface="Century Gothic"/>
              <a:sym typeface="Century Gothic"/>
            </a:endParaRPr>
          </a:p>
          <a:p>
            <a:pPr marL="432000" marR="0" lvl="0" indent="-364005" algn="l" rtl="0">
              <a:spcBef>
                <a:spcPts val="1414"/>
              </a:spcBef>
              <a:spcAft>
                <a:spcPts val="0"/>
              </a:spcAft>
              <a:buClr>
                <a:srgbClr val="000000"/>
              </a:buClr>
              <a:buSzPts val="1800"/>
              <a:buFont typeface="Century Gothic"/>
              <a:buChar char="●"/>
            </a:pPr>
            <a:r>
              <a:rPr lang="el-GR" sz="1800" i="0" u="none" strike="noStrike" cap="none" dirty="0">
                <a:latin typeface="Century Gothic"/>
                <a:ea typeface="Century Gothic"/>
                <a:cs typeface="Century Gothic"/>
                <a:sym typeface="Century Gothic"/>
              </a:rPr>
              <a:t>Όμως, εάν κάποιος επιλέξει να εργαστεί ως affiliate της Tripadvisor,κερδίζει μέχρι και 50% απο τα κέρδη της  για το συγκεκριμένο link  ! </a:t>
            </a:r>
            <a:endParaRPr sz="1800" i="0" u="none" strike="noStrike" cap="none" dirty="0">
              <a:latin typeface="Century Gothic"/>
              <a:ea typeface="Century Gothic"/>
              <a:cs typeface="Century Gothic"/>
              <a:sym typeface="Century Gothic"/>
            </a:endParaRPr>
          </a:p>
        </p:txBody>
      </p:sp>
      <p:sp>
        <p:nvSpPr>
          <p:cNvPr id="199" name="Google Shape;199;p29"/>
          <p:cNvSpPr txBox="1"/>
          <p:nvPr/>
        </p:nvSpPr>
        <p:spPr>
          <a:xfrm>
            <a:off x="2632250" y="880150"/>
            <a:ext cx="5427300" cy="13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5700" b="1" dirty="0">
                <a:solidFill>
                  <a:schemeClr val="dk1"/>
                </a:solidFill>
                <a:latin typeface="Century Gothic"/>
                <a:ea typeface="Century Gothic"/>
                <a:cs typeface="Century Gothic"/>
                <a:sym typeface="Century Gothic"/>
              </a:rPr>
              <a:t>Tripadvisor</a:t>
            </a:r>
            <a:endParaRPr sz="5700" b="1" dirty="0">
              <a:solidFill>
                <a:schemeClr val="dk1"/>
              </a:solidFill>
              <a:latin typeface="Century Gothic"/>
              <a:ea typeface="Century Gothic"/>
              <a:cs typeface="Century Gothic"/>
              <a:sym typeface="Century Gothic"/>
            </a:endParaRPr>
          </a:p>
          <a:p>
            <a:pPr marL="0" lvl="0" indent="0" algn="ctr" rtl="0">
              <a:spcBef>
                <a:spcPts val="0"/>
              </a:spcBef>
              <a:spcAft>
                <a:spcPts val="0"/>
              </a:spcAft>
              <a:buNone/>
            </a:pPr>
            <a:r>
              <a:rPr lang="el-GR" sz="2900" b="1" dirty="0">
                <a:solidFill>
                  <a:schemeClr val="dk1"/>
                </a:solidFill>
                <a:latin typeface="Century Gothic"/>
                <a:ea typeface="Century Gothic"/>
                <a:cs typeface="Century Gothic"/>
                <a:sym typeface="Century Gothic"/>
              </a:rPr>
              <a:t>a big affiliate</a:t>
            </a:r>
            <a:endParaRPr sz="2900" b="1" dirty="0">
              <a:solidFill>
                <a:schemeClr val="dk1"/>
              </a:solidFill>
              <a:latin typeface="Century Gothic"/>
              <a:ea typeface="Century Gothic"/>
              <a:cs typeface="Century Gothic"/>
              <a:sym typeface="Century Gothic"/>
            </a:endParaRPr>
          </a:p>
        </p:txBody>
      </p:sp>
      <p:sp>
        <p:nvSpPr>
          <p:cNvPr id="200" name="Google Shape;200;p29"/>
          <p:cNvSpPr/>
          <p:nvPr/>
        </p:nvSpPr>
        <p:spPr>
          <a:xfrm rot="1893915">
            <a:off x="528098" y="1654998"/>
            <a:ext cx="2372059" cy="2051665"/>
          </a:xfrm>
          <a:prstGeom prst="triangle">
            <a:avLst>
              <a:gd name="adj" fmla="val 5000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204"/>
        <p:cNvGrpSpPr/>
        <p:nvPr/>
      </p:nvGrpSpPr>
      <p:grpSpPr>
        <a:xfrm>
          <a:off x="0" y="0"/>
          <a:ext cx="0" cy="0"/>
          <a:chOff x="0" y="0"/>
          <a:chExt cx="0" cy="0"/>
        </a:xfrm>
      </p:grpSpPr>
      <p:sp>
        <p:nvSpPr>
          <p:cNvPr id="205" name="Google Shape;205;p30"/>
          <p:cNvSpPr txBox="1"/>
          <p:nvPr/>
        </p:nvSpPr>
        <p:spPr>
          <a:xfrm>
            <a:off x="534600" y="682320"/>
            <a:ext cx="9622500" cy="1262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l-GR" sz="4400" b="1" i="0" u="none" strike="noStrike" cap="none" dirty="0">
                <a:latin typeface="Century Gothic"/>
                <a:ea typeface="Century Gothic"/>
                <a:cs typeface="Century Gothic"/>
                <a:sym typeface="Century Gothic"/>
              </a:rPr>
              <a:t>Get Links &amp; Πως συμβάλλουν!</a:t>
            </a:r>
            <a:endParaRPr sz="4400" b="1" i="0" u="none" strike="noStrike" cap="none" dirty="0">
              <a:latin typeface="Century Gothic"/>
              <a:ea typeface="Century Gothic"/>
              <a:cs typeface="Century Gothic"/>
              <a:sym typeface="Century Gothic"/>
            </a:endParaRPr>
          </a:p>
        </p:txBody>
      </p:sp>
      <p:sp>
        <p:nvSpPr>
          <p:cNvPr id="206" name="Google Shape;206;p30"/>
          <p:cNvSpPr txBox="1"/>
          <p:nvPr/>
        </p:nvSpPr>
        <p:spPr>
          <a:xfrm>
            <a:off x="432000" y="2514720"/>
            <a:ext cx="9622500" cy="44184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00"/>
              </a:buClr>
              <a:buSzPts val="990"/>
              <a:buFont typeface="Noto Sans Symbols"/>
              <a:buChar char="●"/>
            </a:pPr>
            <a:r>
              <a:rPr lang="el-GR" sz="2100" b="1" i="0" u="none" strike="noStrike" cap="none" dirty="0">
                <a:latin typeface="Century Gothic"/>
                <a:ea typeface="Century Gothic"/>
                <a:cs typeface="Century Gothic"/>
                <a:sym typeface="Century Gothic"/>
              </a:rPr>
              <a:t>Text Links</a:t>
            </a:r>
            <a:r>
              <a:rPr lang="el-GR" sz="1900" i="0" u="none" strike="noStrike" cap="none" dirty="0">
                <a:latin typeface="Century Gothic"/>
                <a:ea typeface="Century Gothic"/>
                <a:cs typeface="Century Gothic"/>
                <a:sym typeface="Century Gothic"/>
              </a:rPr>
              <a:t>: Ένα από τα ευκολότερα εργαλεία για χρήση είναι οι σύνδεσμοι κειμένου. Μπορείτε να συνδεθείτε απευθείας σε ένα συγκεκριμένο ξενοδοχείο, ή αξιοθέατο, ή ακόμα και στην κεντρική σελίδα του TripAdvisor. Οι σύνδεσμοι κειμένου είναι ευέλικτοι και μπορούν να ενσωματωθούν σε μια εικόνα ή να υπερσυνδεθούν σε κάποιο κείμενο. Αυτό διασφαλίζει ότι δεν αφαιρεί το περιεχόμενο του ιστότοπού σας, αλλά εξακολουθεί να σας δίνει το πλεονέκτημα για να προσελκύσετε επισκέπτες στον ιστότοπο του TripAdvisor.</a:t>
            </a:r>
            <a:endParaRPr sz="1900" i="0" u="none" strike="noStrike" cap="none" dirty="0">
              <a:latin typeface="Century Gothic"/>
              <a:ea typeface="Century Gothic"/>
              <a:cs typeface="Century Gothic"/>
              <a:sym typeface="Century Gothic"/>
            </a:endParaRPr>
          </a:p>
          <a:p>
            <a:pPr marL="432000" marR="0" lvl="0" indent="-324000" algn="l" rtl="0">
              <a:spcBef>
                <a:spcPts val="1414"/>
              </a:spcBef>
              <a:spcAft>
                <a:spcPts val="0"/>
              </a:spcAft>
              <a:buClr>
                <a:srgbClr val="000000"/>
              </a:buClr>
              <a:buSzPts val="990"/>
              <a:buFont typeface="Noto Sans Symbols"/>
              <a:buChar char="●"/>
            </a:pPr>
            <a:r>
              <a:rPr lang="el-GR" sz="2100" b="1" i="0" u="none" strike="noStrike" cap="none" dirty="0">
                <a:latin typeface="Century Gothic"/>
                <a:ea typeface="Century Gothic"/>
                <a:cs typeface="Century Gothic"/>
                <a:sym typeface="Century Gothic"/>
              </a:rPr>
              <a:t>Banners</a:t>
            </a:r>
            <a:r>
              <a:rPr lang="el-GR" sz="1900" i="0" u="none" strike="noStrike" cap="none" dirty="0">
                <a:latin typeface="Century Gothic"/>
                <a:ea typeface="Century Gothic"/>
                <a:cs typeface="Century Gothic"/>
                <a:sym typeface="Century Gothic"/>
              </a:rPr>
              <a:t>: Όταν χρησιμοποιείτε banners, είναι σημαντικό να έχετε τη σωστή τοποθέτηση. Κατά μέσο όρο,πρέπει να έχετε 1 ή 2 ανά σελίδα, ώστε να μην υπερφορτώνεται τον ιστότοπο με διαφημίσεις. Επίσης, τοποθετήστε τα σε σωστά μέρη. Το TripAdvisor προσφέρει μια ποικιλία  banners από ξενοδοχεία, σε πτήσεις προς αξιοθέατα, οπότε φροντίστε να χρησιμοποιήσετε τον σωστό τύπο banner στο σωστό μέρος.</a:t>
            </a:r>
            <a:endParaRPr sz="1900" i="0" u="none" strike="noStrike" cap="none" dirty="0">
              <a:latin typeface="Century Gothic"/>
              <a:ea typeface="Century Gothic"/>
              <a:cs typeface="Century Gothic"/>
              <a:sym typeface="Century Gothic"/>
            </a:endParaRPr>
          </a:p>
          <a:p>
            <a:pPr marL="432000" marR="0" lvl="0" indent="-266850" algn="l" rtl="0">
              <a:spcBef>
                <a:spcPts val="1414"/>
              </a:spcBef>
              <a:spcAft>
                <a:spcPts val="0"/>
              </a:spcAft>
              <a:buClr>
                <a:srgbClr val="000000"/>
              </a:buClr>
              <a:buSzPts val="900"/>
              <a:buFont typeface="Noto Sans Symbols"/>
              <a:buNone/>
            </a:pPr>
            <a:endParaRPr sz="1900" i="0" u="none" strike="noStrike" cap="none" dirty="0">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210"/>
        <p:cNvGrpSpPr/>
        <p:nvPr/>
      </p:nvGrpSpPr>
      <p:grpSpPr>
        <a:xfrm>
          <a:off x="0" y="0"/>
          <a:ext cx="0" cy="0"/>
          <a:chOff x="0" y="0"/>
          <a:chExt cx="0" cy="0"/>
        </a:xfrm>
      </p:grpSpPr>
      <p:sp>
        <p:nvSpPr>
          <p:cNvPr id="211" name="Google Shape;211;p31"/>
          <p:cNvSpPr/>
          <p:nvPr/>
        </p:nvSpPr>
        <p:spPr>
          <a:xfrm>
            <a:off x="275" y="1921625"/>
            <a:ext cx="10691700" cy="563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1"/>
          <p:cNvSpPr/>
          <p:nvPr/>
        </p:nvSpPr>
        <p:spPr>
          <a:xfrm>
            <a:off x="175" y="2297300"/>
            <a:ext cx="10691700" cy="5262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13" name="Google Shape;213;p31"/>
          <p:cNvPicPr preferRelativeResize="0"/>
          <p:nvPr/>
        </p:nvPicPr>
        <p:blipFill rotWithShape="1">
          <a:blip r:embed="rId3">
            <a:alphaModFix/>
          </a:blip>
          <a:srcRect/>
          <a:stretch/>
        </p:blipFill>
        <p:spPr>
          <a:xfrm>
            <a:off x="216000" y="2864850"/>
            <a:ext cx="10344600" cy="4063950"/>
          </a:xfrm>
          <a:prstGeom prst="rect">
            <a:avLst/>
          </a:prstGeom>
          <a:noFill/>
          <a:ln>
            <a:noFill/>
          </a:ln>
        </p:spPr>
      </p:pic>
      <p:sp>
        <p:nvSpPr>
          <p:cNvPr id="214" name="Google Shape;214;p31"/>
          <p:cNvSpPr txBox="1"/>
          <p:nvPr/>
        </p:nvSpPr>
        <p:spPr>
          <a:xfrm>
            <a:off x="534650" y="378895"/>
            <a:ext cx="9622500" cy="1262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l-GR" sz="4400" b="1" dirty="0">
                <a:latin typeface="Century Gothic"/>
                <a:ea typeface="Century Gothic"/>
                <a:cs typeface="Century Gothic"/>
                <a:sym typeface="Century Gothic"/>
              </a:rPr>
              <a:t>Banner Example</a:t>
            </a:r>
            <a:endParaRPr sz="4400" b="1" i="0" u="none" strike="noStrike" cap="none" dirty="0">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226"/>
        <p:cNvGrpSpPr/>
        <p:nvPr/>
      </p:nvGrpSpPr>
      <p:grpSpPr>
        <a:xfrm>
          <a:off x="0" y="0"/>
          <a:ext cx="0" cy="0"/>
          <a:chOff x="0" y="0"/>
          <a:chExt cx="0" cy="0"/>
        </a:xfrm>
      </p:grpSpPr>
      <p:sp>
        <p:nvSpPr>
          <p:cNvPr id="227" name="Google Shape;227;p33"/>
          <p:cNvSpPr/>
          <p:nvPr/>
        </p:nvSpPr>
        <p:spPr>
          <a:xfrm>
            <a:off x="50" y="0"/>
            <a:ext cx="10691700" cy="5895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28" name="Google Shape;228;p33"/>
          <p:cNvPicPr preferRelativeResize="0"/>
          <p:nvPr/>
        </p:nvPicPr>
        <p:blipFill rotWithShape="1">
          <a:blip r:embed="rId3">
            <a:alphaModFix/>
          </a:blip>
          <a:srcRect t="11793"/>
          <a:stretch/>
        </p:blipFill>
        <p:spPr>
          <a:xfrm>
            <a:off x="143900" y="679075"/>
            <a:ext cx="10404000" cy="4699700"/>
          </a:xfrm>
          <a:prstGeom prst="rect">
            <a:avLst/>
          </a:prstGeom>
          <a:noFill/>
          <a:ln>
            <a:noFill/>
          </a:ln>
        </p:spPr>
      </p:pic>
      <p:sp>
        <p:nvSpPr>
          <p:cNvPr id="229" name="Google Shape;229;p33"/>
          <p:cNvSpPr txBox="1"/>
          <p:nvPr/>
        </p:nvSpPr>
        <p:spPr>
          <a:xfrm>
            <a:off x="534650" y="6057095"/>
            <a:ext cx="9622500" cy="1262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l-GR" sz="3200" b="1" dirty="0">
                <a:latin typeface="Century Gothic"/>
                <a:ea typeface="Century Gothic"/>
                <a:cs typeface="Century Gothic"/>
                <a:sym typeface="Century Gothic"/>
              </a:rPr>
              <a:t>Η μεγαλύτερη πλατφόρμα ταξιδιών στον κόσμο!</a:t>
            </a:r>
            <a:endParaRPr sz="3200" b="1" i="0" u="none" strike="noStrike" cap="none" dirty="0">
              <a:latin typeface="Century Gothic"/>
              <a:ea typeface="Century Gothic"/>
              <a:cs typeface="Century Gothic"/>
              <a:sym typeface="Century Gothic"/>
            </a:endParaRPr>
          </a:p>
        </p:txBody>
      </p:sp>
      <p:sp>
        <p:nvSpPr>
          <p:cNvPr id="230" name="Google Shape;230;p33"/>
          <p:cNvSpPr/>
          <p:nvPr/>
        </p:nvSpPr>
        <p:spPr>
          <a:xfrm>
            <a:off x="3749300" y="5013575"/>
            <a:ext cx="3193200" cy="968100"/>
          </a:xfrm>
          <a:prstGeom prst="triangle">
            <a:avLst>
              <a:gd name="adj" fmla="val 50000"/>
            </a:avLst>
          </a:prstGeom>
          <a:solidFill>
            <a:srgbClr val="34E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mt="60000"/>
          </a:blip>
          <a:srcRect l="2870" t="12313" r="1444" b="25905"/>
          <a:stretch/>
        </p:blipFill>
        <p:spPr>
          <a:xfrm>
            <a:off x="-148050" y="0"/>
            <a:ext cx="10839850" cy="7559676"/>
          </a:xfrm>
          <a:prstGeom prst="rect">
            <a:avLst/>
          </a:prstGeom>
          <a:noFill/>
          <a:ln>
            <a:noFill/>
          </a:ln>
        </p:spPr>
      </p:pic>
      <p:sp>
        <p:nvSpPr>
          <p:cNvPr id="71" name="Google Shape;71;p15"/>
          <p:cNvSpPr txBox="1"/>
          <p:nvPr/>
        </p:nvSpPr>
        <p:spPr>
          <a:xfrm>
            <a:off x="2808950" y="1569400"/>
            <a:ext cx="5073900" cy="92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4500" b="1" dirty="0">
                <a:latin typeface="Century Gothic"/>
                <a:ea typeface="Century Gothic"/>
                <a:cs typeface="Century Gothic"/>
                <a:sym typeface="Century Gothic"/>
              </a:rPr>
              <a:t>let’s talk about</a:t>
            </a:r>
            <a:endParaRPr sz="4500" b="1" dirty="0">
              <a:latin typeface="Century Gothic"/>
              <a:ea typeface="Century Gothic"/>
              <a:cs typeface="Century Gothic"/>
              <a:sym typeface="Century Gothic"/>
            </a:endParaRPr>
          </a:p>
        </p:txBody>
      </p:sp>
      <p:sp>
        <p:nvSpPr>
          <p:cNvPr id="72" name="Google Shape;72;p15"/>
          <p:cNvSpPr txBox="1"/>
          <p:nvPr/>
        </p:nvSpPr>
        <p:spPr>
          <a:xfrm>
            <a:off x="707375" y="1967388"/>
            <a:ext cx="9129000" cy="17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7300" b="1" dirty="0">
                <a:latin typeface="Century Gothic"/>
                <a:ea typeface="Century Gothic"/>
                <a:cs typeface="Century Gothic"/>
                <a:sym typeface="Century Gothic"/>
              </a:rPr>
              <a:t>Affiliate Marketing</a:t>
            </a:r>
            <a:endParaRPr sz="7300" b="1" dirty="0">
              <a:latin typeface="Century Gothic"/>
              <a:ea typeface="Century Gothic"/>
              <a:cs typeface="Century Gothic"/>
              <a:sym typeface="Century Gothic"/>
            </a:endParaRPr>
          </a:p>
        </p:txBody>
      </p:sp>
      <p:pic>
        <p:nvPicPr>
          <p:cNvPr id="73" name="Google Shape;73;p15"/>
          <p:cNvPicPr preferRelativeResize="0"/>
          <p:nvPr/>
        </p:nvPicPr>
        <p:blipFill>
          <a:blip r:embed="rId4">
            <a:alphaModFix/>
          </a:blip>
          <a:stretch>
            <a:fillRect/>
          </a:stretch>
        </p:blipFill>
        <p:spPr>
          <a:xfrm>
            <a:off x="3347825" y="4504700"/>
            <a:ext cx="3996141" cy="1854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234"/>
        <p:cNvGrpSpPr/>
        <p:nvPr/>
      </p:nvGrpSpPr>
      <p:grpSpPr>
        <a:xfrm>
          <a:off x="0" y="0"/>
          <a:ext cx="0" cy="0"/>
          <a:chOff x="0" y="0"/>
          <a:chExt cx="0" cy="0"/>
        </a:xfrm>
      </p:grpSpPr>
      <p:pic>
        <p:nvPicPr>
          <p:cNvPr id="235" name="Google Shape;235;p34"/>
          <p:cNvPicPr preferRelativeResize="0"/>
          <p:nvPr/>
        </p:nvPicPr>
        <p:blipFill>
          <a:blip r:embed="rId3">
            <a:alphaModFix/>
          </a:blip>
          <a:stretch>
            <a:fillRect/>
          </a:stretch>
        </p:blipFill>
        <p:spPr>
          <a:xfrm rot="-1033580">
            <a:off x="5072478" y="3449449"/>
            <a:ext cx="5075020" cy="5075004"/>
          </a:xfrm>
          <a:prstGeom prst="rect">
            <a:avLst/>
          </a:prstGeom>
          <a:noFill/>
          <a:ln>
            <a:noFill/>
          </a:ln>
        </p:spPr>
      </p:pic>
      <p:sp>
        <p:nvSpPr>
          <p:cNvPr id="236" name="Google Shape;236;p34"/>
          <p:cNvSpPr txBox="1"/>
          <p:nvPr/>
        </p:nvSpPr>
        <p:spPr>
          <a:xfrm>
            <a:off x="534600" y="734770"/>
            <a:ext cx="9622500" cy="1262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l-GR" sz="3500" b="1" dirty="0">
                <a:latin typeface="Century Gothic"/>
                <a:ea typeface="Century Gothic"/>
                <a:cs typeface="Century Gothic"/>
                <a:sym typeface="Century Gothic"/>
              </a:rPr>
              <a:t>Οι συνθήκες που ευνοούν το Trip Advisor</a:t>
            </a:r>
            <a:endParaRPr sz="3500" i="0" u="none" strike="noStrike" cap="none" dirty="0">
              <a:latin typeface="Century Gothic"/>
              <a:ea typeface="Century Gothic"/>
              <a:cs typeface="Century Gothic"/>
              <a:sym typeface="Century Gothic"/>
            </a:endParaRPr>
          </a:p>
        </p:txBody>
      </p:sp>
      <p:sp>
        <p:nvSpPr>
          <p:cNvPr id="237" name="Google Shape;237;p34"/>
          <p:cNvSpPr txBox="1"/>
          <p:nvPr/>
        </p:nvSpPr>
        <p:spPr>
          <a:xfrm>
            <a:off x="534575" y="2571802"/>
            <a:ext cx="9622500" cy="4332600"/>
          </a:xfrm>
          <a:prstGeom prst="rect">
            <a:avLst/>
          </a:prstGeom>
          <a:noFill/>
          <a:ln>
            <a:noFill/>
          </a:ln>
        </p:spPr>
        <p:txBody>
          <a:bodyPr spcFirstLastPara="1" wrap="square" lIns="0" tIns="0" rIns="0" bIns="0" anchor="t" anchorCtr="0">
            <a:noAutofit/>
          </a:bodyPr>
          <a:lstStyle/>
          <a:p>
            <a:pPr marL="432000" marR="0" lvl="0" indent="-366862" algn="l" rtl="0">
              <a:spcBef>
                <a:spcPts val="0"/>
              </a:spcBef>
              <a:spcAft>
                <a:spcPts val="0"/>
              </a:spcAft>
              <a:buClr>
                <a:srgbClr val="000000"/>
              </a:buClr>
              <a:buSzPts val="1800"/>
              <a:buFont typeface="Century Gothic"/>
              <a:buChar char="●"/>
            </a:pPr>
            <a:r>
              <a:rPr lang="el-GR" sz="1800" i="0" u="none" strike="noStrike" cap="none" dirty="0">
                <a:latin typeface="Century Gothic"/>
                <a:ea typeface="Century Gothic"/>
                <a:cs typeface="Century Gothic"/>
                <a:sym typeface="Century Gothic"/>
              </a:rPr>
              <a:t>Παγκόσμια αγορά ταξιδιών που ανέρχεται στα 1,7 τρισεκατομμύρια δολάρια. </a:t>
            </a:r>
            <a:endParaRPr sz="1800" i="0" u="none" strike="noStrike" cap="none" dirty="0">
              <a:latin typeface="Century Gothic"/>
              <a:ea typeface="Century Gothic"/>
              <a:cs typeface="Century Gothic"/>
              <a:sym typeface="Century Gothic"/>
            </a:endParaRPr>
          </a:p>
          <a:p>
            <a:pPr marL="432000" marR="0" lvl="0" indent="-366862" algn="l" rtl="0">
              <a:spcBef>
                <a:spcPts val="1414"/>
              </a:spcBef>
              <a:spcAft>
                <a:spcPts val="0"/>
              </a:spcAft>
              <a:buClr>
                <a:srgbClr val="000000"/>
              </a:buClr>
              <a:buSzPts val="1800"/>
              <a:buFont typeface="Century Gothic"/>
              <a:buChar char="●"/>
            </a:pPr>
            <a:r>
              <a:rPr lang="el-GR" sz="1800" i="0" u="none" strike="noStrike" cap="none" dirty="0">
                <a:latin typeface="Century Gothic"/>
                <a:ea typeface="Century Gothic"/>
                <a:cs typeface="Century Gothic"/>
                <a:sym typeface="Century Gothic"/>
              </a:rPr>
              <a:t>Οι ταξιδιωτικές κρατήσεις στρέφονται στο διαδίκτυο και στο smartphone κατ</a:t>
            </a:r>
            <a:r>
              <a:rPr lang="el-GR" sz="1800" dirty="0">
                <a:latin typeface="Century Gothic"/>
                <a:ea typeface="Century Gothic"/>
                <a:cs typeface="Century Gothic"/>
                <a:sym typeface="Century Gothic"/>
              </a:rPr>
              <a:t>’</a:t>
            </a:r>
            <a:r>
              <a:rPr lang="el-GR" sz="1800" i="0" u="none" strike="noStrike" cap="none" dirty="0">
                <a:latin typeface="Century Gothic"/>
                <a:ea typeface="Century Gothic"/>
                <a:cs typeface="Century Gothic"/>
                <a:sym typeface="Century Gothic"/>
              </a:rPr>
              <a:t> επέκταση.</a:t>
            </a:r>
            <a:endParaRPr sz="1800" i="0" u="none" strike="noStrike" cap="none" dirty="0">
              <a:latin typeface="Century Gothic"/>
              <a:ea typeface="Century Gothic"/>
              <a:cs typeface="Century Gothic"/>
              <a:sym typeface="Century Gothic"/>
            </a:endParaRPr>
          </a:p>
          <a:p>
            <a:pPr marL="432000" marR="0" lvl="0" indent="-366862" algn="l" rtl="0">
              <a:spcBef>
                <a:spcPts val="1414"/>
              </a:spcBef>
              <a:spcAft>
                <a:spcPts val="0"/>
              </a:spcAft>
              <a:buClr>
                <a:srgbClr val="000000"/>
              </a:buClr>
              <a:buSzPts val="1800"/>
              <a:buFont typeface="Century Gothic"/>
              <a:buChar char="●"/>
            </a:pPr>
            <a:r>
              <a:rPr lang="el-GR" sz="1800" i="0" u="none" strike="noStrike" cap="none" dirty="0">
                <a:latin typeface="Century Gothic"/>
                <a:ea typeface="Century Gothic"/>
                <a:cs typeface="Century Gothic"/>
                <a:sym typeface="Century Gothic"/>
              </a:rPr>
              <a:t>Μεγάλες ψηφιακές περιηγήσεις και ευκαιρίες αγοράς δραστηριοτήτων. </a:t>
            </a:r>
            <a:endParaRPr sz="1800" i="0" u="none" strike="noStrike" cap="none" dirty="0">
              <a:latin typeface="Century Gothic"/>
              <a:ea typeface="Century Gothic"/>
              <a:cs typeface="Century Gothic"/>
              <a:sym typeface="Century Gothic"/>
            </a:endParaRPr>
          </a:p>
          <a:p>
            <a:pPr marL="432000" marR="0" lvl="0" indent="-366862" algn="l" rtl="0">
              <a:spcBef>
                <a:spcPts val="1414"/>
              </a:spcBef>
              <a:spcAft>
                <a:spcPts val="0"/>
              </a:spcAft>
              <a:buClr>
                <a:srgbClr val="000000"/>
              </a:buClr>
              <a:buSzPts val="1800"/>
              <a:buFont typeface="Century Gothic"/>
              <a:buChar char="●"/>
            </a:pPr>
            <a:r>
              <a:rPr lang="el-GR" sz="1800" i="0" u="none" strike="noStrike" cap="none" dirty="0">
                <a:latin typeface="Century Gothic"/>
                <a:ea typeface="Century Gothic"/>
                <a:cs typeface="Century Gothic"/>
                <a:sym typeface="Century Gothic"/>
              </a:rPr>
              <a:t>Το περιεχόμενο και η κοινότητα του TripAdvisor ενισχύουν την αφοσίωση στην επωνυμία και </a:t>
            </a:r>
            <a:r>
              <a:rPr lang="el-GR" sz="1800" dirty="0">
                <a:latin typeface="Century Gothic"/>
                <a:ea typeface="Century Gothic"/>
                <a:cs typeface="Century Gothic"/>
                <a:sym typeface="Century Gothic"/>
              </a:rPr>
              <a:t>έχουν</a:t>
            </a:r>
            <a:r>
              <a:rPr lang="el-GR" sz="1800" i="0" u="none" strike="noStrike" cap="none" dirty="0">
                <a:latin typeface="Century Gothic"/>
                <a:ea typeface="Century Gothic"/>
                <a:cs typeface="Century Gothic"/>
                <a:sym typeface="Century Gothic"/>
              </a:rPr>
              <a:t> σημαντική επιρροή στο ταξιδιωτικό εμπόριο.</a:t>
            </a:r>
            <a:endParaRPr sz="1800" i="0" u="none" strike="noStrike" cap="none" dirty="0">
              <a:latin typeface="Century Gothic"/>
              <a:ea typeface="Century Gothic"/>
              <a:cs typeface="Century Gothic"/>
              <a:sym typeface="Century Gothic"/>
            </a:endParaRPr>
          </a:p>
          <a:p>
            <a:pPr marL="432000" marR="0" lvl="0" indent="-366862" algn="l" rtl="0">
              <a:spcBef>
                <a:spcPts val="1414"/>
              </a:spcBef>
              <a:spcAft>
                <a:spcPts val="0"/>
              </a:spcAft>
              <a:buClr>
                <a:srgbClr val="000000"/>
              </a:buClr>
              <a:buSzPts val="1800"/>
              <a:buFont typeface="Century Gothic"/>
              <a:buChar char="●"/>
            </a:pPr>
            <a:r>
              <a:rPr lang="el-GR" sz="1800" i="0" u="none" strike="noStrike" cap="none" dirty="0">
                <a:latin typeface="Century Gothic"/>
                <a:ea typeface="Century Gothic"/>
                <a:cs typeface="Century Gothic"/>
                <a:sym typeface="Century Gothic"/>
              </a:rPr>
              <a:t>Δημιουργώντας μια πιο ελκυστική εμπειρία από άκρο σε άκρο χρήστη τοποθετείται καλά για μακροπρόθεσμη κερδοφόρα ανάπτυξη.</a:t>
            </a:r>
            <a:endParaRPr sz="1800" i="0" u="none" strike="noStrike" cap="none" dirty="0">
              <a:latin typeface="Century Gothic"/>
              <a:ea typeface="Century Gothic"/>
              <a:cs typeface="Century Gothic"/>
              <a:sym typeface="Century Gothic"/>
            </a:endParaRPr>
          </a:p>
          <a:p>
            <a:pPr marL="431999" marR="0" lvl="0" indent="-366862" algn="l" rtl="0">
              <a:spcBef>
                <a:spcPts val="1414"/>
              </a:spcBef>
              <a:spcAft>
                <a:spcPts val="0"/>
              </a:spcAft>
              <a:buClr>
                <a:srgbClr val="000000"/>
              </a:buClr>
              <a:buSzPts val="1800"/>
              <a:buFont typeface="Century Gothic"/>
              <a:buChar char="●"/>
            </a:pPr>
            <a:r>
              <a:rPr lang="el-GR" sz="1800" dirty="0">
                <a:latin typeface="Century Gothic"/>
                <a:ea typeface="Century Gothic"/>
                <a:cs typeface="Century Gothic"/>
                <a:sym typeface="Century Gothic"/>
              </a:rPr>
              <a:t>Ετήσια</a:t>
            </a:r>
            <a:r>
              <a:rPr lang="el-GR" sz="1800" i="0" u="none" strike="noStrike" cap="none" dirty="0">
                <a:latin typeface="Century Gothic"/>
                <a:ea typeface="Century Gothic"/>
                <a:cs typeface="Century Gothic"/>
                <a:sym typeface="Century Gothic"/>
              </a:rPr>
              <a:t> έσοδα:</a:t>
            </a:r>
            <a:r>
              <a:rPr lang="el-GR" sz="1800" dirty="0">
                <a:latin typeface="Century Gothic"/>
                <a:ea typeface="Century Gothic"/>
                <a:cs typeface="Century Gothic"/>
                <a:sym typeface="Century Gothic"/>
              </a:rPr>
              <a:t> </a:t>
            </a:r>
            <a:r>
              <a:rPr lang="el-GR" sz="1800" i="0" u="none" strike="noStrike" cap="none" dirty="0">
                <a:latin typeface="Century Gothic"/>
                <a:ea typeface="Century Gothic"/>
                <a:cs typeface="Century Gothic"/>
                <a:sym typeface="Century Gothic"/>
              </a:rPr>
              <a:t>1.24b το 2014 σε 1.6b το 2018 </a:t>
            </a:r>
            <a:endParaRPr sz="1800" i="0" u="none" strike="noStrike" cap="none" dirty="0">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241"/>
        <p:cNvGrpSpPr/>
        <p:nvPr/>
      </p:nvGrpSpPr>
      <p:grpSpPr>
        <a:xfrm>
          <a:off x="0" y="0"/>
          <a:ext cx="0" cy="0"/>
          <a:chOff x="0" y="0"/>
          <a:chExt cx="0" cy="0"/>
        </a:xfrm>
      </p:grpSpPr>
      <p:sp>
        <p:nvSpPr>
          <p:cNvPr id="242" name="Google Shape;242;p35"/>
          <p:cNvSpPr/>
          <p:nvPr/>
        </p:nvSpPr>
        <p:spPr>
          <a:xfrm>
            <a:off x="50" y="1664675"/>
            <a:ext cx="10691700" cy="5895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5"/>
          <p:cNvSpPr txBox="1"/>
          <p:nvPr/>
        </p:nvSpPr>
        <p:spPr>
          <a:xfrm>
            <a:off x="534600" y="185720"/>
            <a:ext cx="9622500" cy="1262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l-GR" sz="3900" b="1" i="0" u="none" strike="noStrike" cap="none" dirty="0">
                <a:latin typeface="Century Gothic"/>
                <a:ea typeface="Century Gothic"/>
                <a:cs typeface="Century Gothic"/>
                <a:sym typeface="Century Gothic"/>
              </a:rPr>
              <a:t>Χρηματοοικονομικά </a:t>
            </a:r>
            <a:r>
              <a:rPr lang="el-GR" sz="3900" b="1" dirty="0">
                <a:latin typeface="Century Gothic"/>
                <a:ea typeface="Century Gothic"/>
                <a:cs typeface="Century Gothic"/>
                <a:sym typeface="Century Gothic"/>
              </a:rPr>
              <a:t>στοιχεία</a:t>
            </a:r>
            <a:endParaRPr sz="3900" i="0" u="none" strike="noStrike" cap="none" dirty="0">
              <a:latin typeface="Century Gothic"/>
              <a:ea typeface="Century Gothic"/>
              <a:cs typeface="Century Gothic"/>
              <a:sym typeface="Century Gothic"/>
            </a:endParaRPr>
          </a:p>
        </p:txBody>
      </p:sp>
      <p:pic>
        <p:nvPicPr>
          <p:cNvPr id="244" name="Google Shape;244;p35"/>
          <p:cNvPicPr preferRelativeResize="0"/>
          <p:nvPr/>
        </p:nvPicPr>
        <p:blipFill rotWithShape="1">
          <a:blip r:embed="rId3">
            <a:alphaModFix/>
          </a:blip>
          <a:srcRect l="737" t="1782" r="992" b="12922"/>
          <a:stretch/>
        </p:blipFill>
        <p:spPr>
          <a:xfrm>
            <a:off x="1459200" y="2652548"/>
            <a:ext cx="7773250" cy="391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248"/>
        <p:cNvGrpSpPr/>
        <p:nvPr/>
      </p:nvGrpSpPr>
      <p:grpSpPr>
        <a:xfrm>
          <a:off x="0" y="0"/>
          <a:ext cx="0" cy="0"/>
          <a:chOff x="0" y="0"/>
          <a:chExt cx="0" cy="0"/>
        </a:xfrm>
      </p:grpSpPr>
      <p:pic>
        <p:nvPicPr>
          <p:cNvPr id="249" name="Google Shape;249;p36"/>
          <p:cNvPicPr preferRelativeResize="0"/>
          <p:nvPr/>
        </p:nvPicPr>
        <p:blipFill rotWithShape="1">
          <a:blip r:embed="rId3">
            <a:alphaModFix/>
          </a:blip>
          <a:srcRect b="5598"/>
          <a:stretch/>
        </p:blipFill>
        <p:spPr>
          <a:xfrm>
            <a:off x="1097900" y="1588449"/>
            <a:ext cx="8495999" cy="4382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253"/>
        <p:cNvGrpSpPr/>
        <p:nvPr/>
      </p:nvGrpSpPr>
      <p:grpSpPr>
        <a:xfrm>
          <a:off x="0" y="0"/>
          <a:ext cx="0" cy="0"/>
          <a:chOff x="0" y="0"/>
          <a:chExt cx="0" cy="0"/>
        </a:xfrm>
      </p:grpSpPr>
      <p:pic>
        <p:nvPicPr>
          <p:cNvPr id="254" name="Google Shape;254;p37"/>
          <p:cNvPicPr preferRelativeResize="0"/>
          <p:nvPr/>
        </p:nvPicPr>
        <p:blipFill rotWithShape="1">
          <a:blip r:embed="rId3">
            <a:alphaModFix/>
          </a:blip>
          <a:srcRect l="932" t="60609" r="932" b="31801"/>
          <a:stretch/>
        </p:blipFill>
        <p:spPr>
          <a:xfrm>
            <a:off x="0" y="6732950"/>
            <a:ext cx="10691801" cy="826725"/>
          </a:xfrm>
          <a:prstGeom prst="rect">
            <a:avLst/>
          </a:prstGeom>
          <a:noFill/>
          <a:ln>
            <a:noFill/>
          </a:ln>
        </p:spPr>
      </p:pic>
      <p:sp>
        <p:nvSpPr>
          <p:cNvPr id="255" name="Google Shape;255;p37"/>
          <p:cNvSpPr txBox="1"/>
          <p:nvPr/>
        </p:nvSpPr>
        <p:spPr>
          <a:xfrm>
            <a:off x="534600" y="157945"/>
            <a:ext cx="9622500" cy="1262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l-GR" sz="4600" b="1" i="0" u="none" strike="noStrike" cap="none" dirty="0">
                <a:latin typeface="Century Gothic"/>
                <a:ea typeface="Century Gothic"/>
                <a:cs typeface="Century Gothic"/>
                <a:sym typeface="Century Gothic"/>
              </a:rPr>
              <a:t>Tripadvisor In Numbers</a:t>
            </a:r>
            <a:endParaRPr sz="4600" b="1" i="0" u="none" strike="noStrike" cap="none" dirty="0">
              <a:latin typeface="Century Gothic"/>
              <a:ea typeface="Century Gothic"/>
              <a:cs typeface="Century Gothic"/>
              <a:sym typeface="Century Gothic"/>
            </a:endParaRPr>
          </a:p>
        </p:txBody>
      </p:sp>
      <p:sp>
        <p:nvSpPr>
          <p:cNvPr id="256" name="Google Shape;256;p37"/>
          <p:cNvSpPr txBox="1"/>
          <p:nvPr/>
        </p:nvSpPr>
        <p:spPr>
          <a:xfrm>
            <a:off x="534625" y="1663948"/>
            <a:ext cx="9622500" cy="4515900"/>
          </a:xfrm>
          <a:prstGeom prst="rect">
            <a:avLst/>
          </a:prstGeom>
          <a:noFill/>
          <a:ln>
            <a:noFill/>
          </a:ln>
        </p:spPr>
        <p:txBody>
          <a:bodyPr spcFirstLastPara="1" wrap="square" lIns="0" tIns="0" rIns="0" bIns="0" anchor="t" anchorCtr="0">
            <a:noAutofit/>
          </a:bodyPr>
          <a:lstStyle/>
          <a:p>
            <a:pPr marL="432000" marR="0" lvl="0" indent="-279550" algn="l" rtl="0">
              <a:spcBef>
                <a:spcPts val="0"/>
              </a:spcBef>
              <a:spcAft>
                <a:spcPts val="0"/>
              </a:spcAft>
              <a:buClr>
                <a:srgbClr val="000000"/>
              </a:buClr>
              <a:buSzPts val="740"/>
              <a:buFont typeface="Century Gothic"/>
              <a:buChar char="●"/>
            </a:pPr>
            <a:r>
              <a:rPr lang="el-GR" sz="2500" i="0" u="none" strike="noStrike" cap="none" dirty="0">
                <a:latin typeface="Century Gothic"/>
                <a:ea typeface="Century Gothic"/>
                <a:cs typeface="Century Gothic"/>
                <a:sym typeface="Century Gothic"/>
              </a:rPr>
              <a:t>460εκ. Διαφορετικοί Χρήστες</a:t>
            </a:r>
            <a:endParaRPr sz="2500" i="0" u="none" strike="noStrike" cap="none" dirty="0">
              <a:latin typeface="Century Gothic"/>
              <a:ea typeface="Century Gothic"/>
              <a:cs typeface="Century Gothic"/>
              <a:sym typeface="Century Gothic"/>
            </a:endParaRPr>
          </a:p>
          <a:p>
            <a:pPr marL="432000" marR="0" lvl="0" indent="-279550" algn="l" rtl="0">
              <a:spcBef>
                <a:spcPts val="1414"/>
              </a:spcBef>
              <a:spcAft>
                <a:spcPts val="0"/>
              </a:spcAft>
              <a:buClr>
                <a:srgbClr val="000000"/>
              </a:buClr>
              <a:buSzPts val="740"/>
              <a:buFont typeface="Century Gothic"/>
              <a:buChar char="●"/>
            </a:pPr>
            <a:r>
              <a:rPr lang="el-GR" sz="2500" i="0" u="none" strike="noStrike" cap="none" dirty="0">
                <a:latin typeface="Century Gothic"/>
                <a:ea typeface="Century Gothic"/>
                <a:cs typeface="Century Gothic"/>
                <a:sym typeface="Century Gothic"/>
              </a:rPr>
              <a:t>80εκ. email κάθε εβδομάδα</a:t>
            </a:r>
            <a:endParaRPr sz="2500" i="0" u="none" strike="noStrike" cap="none" dirty="0">
              <a:latin typeface="Century Gothic"/>
              <a:ea typeface="Century Gothic"/>
              <a:cs typeface="Century Gothic"/>
              <a:sym typeface="Century Gothic"/>
            </a:endParaRPr>
          </a:p>
          <a:p>
            <a:pPr marL="432000" marR="0" lvl="0" indent="-279550" algn="l" rtl="0">
              <a:spcBef>
                <a:spcPts val="1414"/>
              </a:spcBef>
              <a:spcAft>
                <a:spcPts val="0"/>
              </a:spcAft>
              <a:buClr>
                <a:srgbClr val="000000"/>
              </a:buClr>
              <a:buSzPts val="740"/>
              <a:buFont typeface="Century Gothic"/>
              <a:buChar char="●"/>
            </a:pPr>
            <a:r>
              <a:rPr lang="el-GR" sz="2500" i="0" u="none" strike="noStrike" cap="none" dirty="0">
                <a:latin typeface="Century Gothic"/>
                <a:ea typeface="Century Gothic"/>
                <a:cs typeface="Century Gothic"/>
                <a:sym typeface="Century Gothic"/>
              </a:rPr>
              <a:t>830εκ. κριτικές &amp; γνώμες</a:t>
            </a:r>
            <a:endParaRPr sz="2500" i="0" u="none" strike="noStrike" cap="none" dirty="0">
              <a:latin typeface="Century Gothic"/>
              <a:ea typeface="Century Gothic"/>
              <a:cs typeface="Century Gothic"/>
              <a:sym typeface="Century Gothic"/>
            </a:endParaRPr>
          </a:p>
          <a:p>
            <a:pPr marL="432000" marR="0" lvl="0" indent="-279550" algn="l" rtl="0">
              <a:spcBef>
                <a:spcPts val="1414"/>
              </a:spcBef>
              <a:spcAft>
                <a:spcPts val="0"/>
              </a:spcAft>
              <a:buClr>
                <a:srgbClr val="000000"/>
              </a:buClr>
              <a:buSzPts val="740"/>
              <a:buFont typeface="Century Gothic"/>
              <a:buChar char="●"/>
            </a:pPr>
            <a:r>
              <a:rPr lang="el-GR" sz="2500" i="0" u="none" strike="noStrike" cap="none" dirty="0">
                <a:latin typeface="Century Gothic"/>
                <a:ea typeface="Century Gothic"/>
                <a:cs typeface="Century Gothic"/>
                <a:sym typeface="Century Gothic"/>
              </a:rPr>
              <a:t>8.6εκ. καταλύματα,εστιατόρια &amp; πόλοι έλξης</a:t>
            </a:r>
            <a:endParaRPr sz="2500" i="0" u="none" strike="noStrike" cap="none" dirty="0">
              <a:latin typeface="Century Gothic"/>
              <a:ea typeface="Century Gothic"/>
              <a:cs typeface="Century Gothic"/>
              <a:sym typeface="Century Gothic"/>
            </a:endParaRPr>
          </a:p>
          <a:p>
            <a:pPr marL="432000" marR="0" lvl="0" indent="-279550" algn="l" rtl="0">
              <a:spcBef>
                <a:spcPts val="1414"/>
              </a:spcBef>
              <a:spcAft>
                <a:spcPts val="0"/>
              </a:spcAft>
              <a:buClr>
                <a:srgbClr val="000000"/>
              </a:buClr>
              <a:buSzPts val="740"/>
              <a:buFont typeface="Century Gothic"/>
              <a:buChar char="●"/>
            </a:pPr>
            <a:r>
              <a:rPr lang="el-GR" sz="2500" i="0" u="none" strike="noStrike" cap="none" dirty="0">
                <a:latin typeface="Century Gothic"/>
                <a:ea typeface="Century Gothic"/>
                <a:cs typeface="Century Gothic"/>
                <a:sym typeface="Century Gothic"/>
              </a:rPr>
              <a:t>136χιλ. προορισμούς</a:t>
            </a:r>
            <a:endParaRPr sz="2500" i="0" u="none" strike="noStrike" cap="none" dirty="0">
              <a:latin typeface="Century Gothic"/>
              <a:ea typeface="Century Gothic"/>
              <a:cs typeface="Century Gothic"/>
              <a:sym typeface="Century Gothic"/>
            </a:endParaRPr>
          </a:p>
          <a:p>
            <a:pPr marL="432000" marR="0" lvl="0" indent="-279550" algn="l" rtl="0">
              <a:spcBef>
                <a:spcPts val="1414"/>
              </a:spcBef>
              <a:spcAft>
                <a:spcPts val="0"/>
              </a:spcAft>
              <a:buClr>
                <a:srgbClr val="000000"/>
              </a:buClr>
              <a:buSzPts val="740"/>
              <a:buFont typeface="Century Gothic"/>
              <a:buChar char="●"/>
            </a:pPr>
            <a:r>
              <a:rPr lang="el-GR" sz="2500" i="0" u="none" strike="noStrike" cap="none" dirty="0">
                <a:latin typeface="Century Gothic"/>
                <a:ea typeface="Century Gothic"/>
                <a:cs typeface="Century Gothic"/>
                <a:sym typeface="Century Gothic"/>
              </a:rPr>
              <a:t>160εκ. Φωτογραφίες </a:t>
            </a:r>
            <a:r>
              <a:rPr lang="el-GR" sz="2500" dirty="0">
                <a:latin typeface="Century Gothic"/>
                <a:ea typeface="Century Gothic"/>
                <a:cs typeface="Century Gothic"/>
                <a:sym typeface="Century Gothic"/>
              </a:rPr>
              <a:t>από</a:t>
            </a:r>
            <a:r>
              <a:rPr lang="el-GR" sz="2500" i="0" u="none" strike="noStrike" cap="none" dirty="0">
                <a:latin typeface="Century Gothic"/>
                <a:ea typeface="Century Gothic"/>
                <a:cs typeface="Century Gothic"/>
                <a:sym typeface="Century Gothic"/>
              </a:rPr>
              <a:t> χρήστες</a:t>
            </a:r>
            <a:endParaRPr sz="2500" i="0" u="none" strike="noStrike" cap="none" dirty="0">
              <a:latin typeface="Century Gothic"/>
              <a:ea typeface="Century Gothic"/>
              <a:cs typeface="Century Gothic"/>
              <a:sym typeface="Century Gothic"/>
            </a:endParaRPr>
          </a:p>
          <a:p>
            <a:pPr marL="432000" marR="0" lvl="0" indent="-279550" algn="l" rtl="0">
              <a:spcBef>
                <a:spcPts val="1414"/>
              </a:spcBef>
              <a:spcAft>
                <a:spcPts val="0"/>
              </a:spcAft>
              <a:buClr>
                <a:srgbClr val="000000"/>
              </a:buClr>
              <a:buSzPts val="740"/>
              <a:buFont typeface="Century Gothic"/>
              <a:buChar char="●"/>
            </a:pPr>
            <a:r>
              <a:rPr lang="el-GR" sz="2500" i="0" u="none" strike="noStrike" cap="none" dirty="0">
                <a:latin typeface="Century Gothic"/>
                <a:ea typeface="Century Gothic"/>
                <a:cs typeface="Century Gothic"/>
                <a:sym typeface="Century Gothic"/>
              </a:rPr>
              <a:t>3228 Εργαζόμενοι</a:t>
            </a:r>
            <a:endParaRPr sz="2500" i="0" u="none" strike="noStrike" cap="none" dirty="0">
              <a:latin typeface="Century Gothic"/>
              <a:ea typeface="Century Gothic"/>
              <a:cs typeface="Century Gothic"/>
              <a:sym typeface="Century Gothic"/>
            </a:endParaRPr>
          </a:p>
          <a:p>
            <a:pPr marL="432000" marR="0" lvl="0" indent="-279550" algn="l" rtl="0">
              <a:spcBef>
                <a:spcPts val="1414"/>
              </a:spcBef>
              <a:spcAft>
                <a:spcPts val="0"/>
              </a:spcAft>
              <a:buClr>
                <a:srgbClr val="000000"/>
              </a:buClr>
              <a:buSzPts val="740"/>
              <a:buFont typeface="Century Gothic"/>
              <a:buChar char="●"/>
            </a:pPr>
            <a:r>
              <a:rPr lang="el-GR" sz="2500" i="0" u="none" strike="noStrike" cap="none" dirty="0">
                <a:latin typeface="Century Gothic"/>
                <a:ea typeface="Century Gothic"/>
                <a:cs typeface="Century Gothic"/>
                <a:sym typeface="Century Gothic"/>
              </a:rPr>
              <a:t>315 εκ. Λήψης της </a:t>
            </a:r>
            <a:r>
              <a:rPr lang="el-GR" sz="2500" dirty="0">
                <a:latin typeface="Century Gothic"/>
                <a:ea typeface="Century Gothic"/>
                <a:cs typeface="Century Gothic"/>
                <a:sym typeface="Century Gothic"/>
              </a:rPr>
              <a:t>εφαρμογης</a:t>
            </a:r>
            <a:r>
              <a:rPr lang="el-GR" sz="2500" i="0" u="none" strike="noStrike" cap="none" dirty="0">
                <a:latin typeface="Century Gothic"/>
                <a:ea typeface="Century Gothic"/>
                <a:cs typeface="Century Gothic"/>
                <a:sym typeface="Century Gothic"/>
              </a:rPr>
              <a:t> ( 50% μέσω smartphone) </a:t>
            </a:r>
            <a:endParaRPr sz="2500" i="0" u="none" strike="noStrike" cap="none" dirty="0">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260"/>
        <p:cNvGrpSpPr/>
        <p:nvPr/>
      </p:nvGrpSpPr>
      <p:grpSpPr>
        <a:xfrm>
          <a:off x="0" y="0"/>
          <a:ext cx="0" cy="0"/>
          <a:chOff x="0" y="0"/>
          <a:chExt cx="0" cy="0"/>
        </a:xfrm>
      </p:grpSpPr>
      <p:pic>
        <p:nvPicPr>
          <p:cNvPr id="261" name="Google Shape;261;p38"/>
          <p:cNvPicPr preferRelativeResize="0"/>
          <p:nvPr/>
        </p:nvPicPr>
        <p:blipFill rotWithShape="1">
          <a:blip r:embed="rId3">
            <a:alphaModFix/>
          </a:blip>
          <a:srcRect t="-2819" b="20858"/>
          <a:stretch/>
        </p:blipFill>
        <p:spPr>
          <a:xfrm>
            <a:off x="6846650" y="534599"/>
            <a:ext cx="3164700" cy="2327925"/>
          </a:xfrm>
          <a:prstGeom prst="rect">
            <a:avLst/>
          </a:prstGeom>
          <a:noFill/>
          <a:ln>
            <a:noFill/>
          </a:ln>
        </p:spPr>
      </p:pic>
      <p:sp>
        <p:nvSpPr>
          <p:cNvPr id="262" name="Google Shape;262;p38"/>
          <p:cNvSpPr txBox="1"/>
          <p:nvPr/>
        </p:nvSpPr>
        <p:spPr>
          <a:xfrm>
            <a:off x="811098" y="2383976"/>
            <a:ext cx="8307600" cy="3839700"/>
          </a:xfrm>
          <a:prstGeom prst="rect">
            <a:avLst/>
          </a:prstGeom>
          <a:noFill/>
          <a:ln>
            <a:noFill/>
          </a:ln>
        </p:spPr>
        <p:txBody>
          <a:bodyPr spcFirstLastPara="1" wrap="square" lIns="0" tIns="0" rIns="0" bIns="0" anchor="t" anchorCtr="0">
            <a:noAutofit/>
          </a:bodyPr>
          <a:lstStyle/>
          <a:p>
            <a:pPr marL="432000" marR="0" lvl="0" indent="-285900" algn="l" rtl="0">
              <a:spcBef>
                <a:spcPts val="0"/>
              </a:spcBef>
              <a:spcAft>
                <a:spcPts val="0"/>
              </a:spcAft>
              <a:buSzPts val="300"/>
              <a:buFont typeface="Century Gothic"/>
              <a:buChar char="●"/>
            </a:pPr>
            <a:r>
              <a:rPr lang="el-GR" i="0" u="none" strike="noStrike" cap="none" dirty="0">
                <a:latin typeface="Century Gothic"/>
                <a:ea typeface="Century Gothic"/>
                <a:cs typeface="Century Gothic"/>
                <a:sym typeface="Century Gothic"/>
              </a:rPr>
              <a:t>https://transferwise.com/gb/blog/travel-affiliate-programs</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sng" strike="noStrike" cap="none" dirty="0">
                <a:latin typeface="Century Gothic"/>
                <a:ea typeface="Century Gothic"/>
                <a:cs typeface="Century Gothic"/>
                <a:sym typeface="Century Gothic"/>
                <a:hlinkClick r:id="rId4"/>
              </a:rPr>
              <a:t>https://el.wikipedia.org/wiki/TripAdvisor</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sng" strike="noStrike" cap="none" dirty="0">
                <a:latin typeface="Century Gothic"/>
                <a:ea typeface="Century Gothic"/>
                <a:cs typeface="Century Gothic"/>
                <a:sym typeface="Century Gothic"/>
                <a:hlinkClick r:id="rId5"/>
              </a:rPr>
              <a:t>https://tripadvisor.mediaroom.com/gr-about-us</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sng" strike="noStrike" cap="none" dirty="0">
                <a:latin typeface="Century Gothic"/>
                <a:ea typeface="Century Gothic"/>
                <a:cs typeface="Century Gothic"/>
                <a:sym typeface="Century Gothic"/>
                <a:hlinkClick r:id="rId6"/>
              </a:rPr>
              <a:t>https://onemorecupof-coffee.com/tripadvisor-affiliate-program-review/</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sng" strike="noStrike" cap="none" dirty="0">
                <a:latin typeface="Century Gothic"/>
                <a:ea typeface="Century Gothic"/>
                <a:cs typeface="Century Gothic"/>
                <a:sym typeface="Century Gothic"/>
                <a:hlinkClick r:id="rId7"/>
              </a:rPr>
              <a:t>https://medium.com/@mariondrgn/tripadvisor-a-usability-case-study-</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sng" strike="noStrike" cap="none" dirty="0">
                <a:latin typeface="Century Gothic"/>
                <a:ea typeface="Century Gothic"/>
                <a:cs typeface="Century Gothic"/>
                <a:sym typeface="Century Gothic"/>
                <a:hlinkClick r:id="rId8"/>
              </a:rPr>
              <a:t>https://www.growvisits.com/how-affiliate-marketing-can-benefit-travel-and-tourism-businesses/e41d0ee366ac</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sng" strike="noStrike" cap="none" dirty="0">
                <a:latin typeface="Century Gothic"/>
                <a:ea typeface="Century Gothic"/>
                <a:cs typeface="Century Gothic"/>
                <a:sym typeface="Century Gothic"/>
                <a:hlinkClick r:id="rId9"/>
              </a:rPr>
              <a:t>https://ir.tripadvisor.com/static-files/7f810a58-4748-4a48-9d5e-9f898dd8c2dc</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sng" strike="noStrike" cap="none" dirty="0">
                <a:latin typeface="Century Gothic"/>
                <a:ea typeface="Century Gothic"/>
                <a:cs typeface="Century Gothic"/>
                <a:sym typeface="Century Gothic"/>
                <a:hlinkClick r:id="rId10"/>
              </a:rPr>
              <a:t>https://ir.tripadvisor.com/static-files/126a0776-ed8e-426a-860a-462a3e8bae17</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sng" strike="noStrike" cap="none" dirty="0">
                <a:latin typeface="Century Gothic"/>
                <a:ea typeface="Century Gothic"/>
                <a:cs typeface="Century Gothic"/>
                <a:sym typeface="Century Gothic"/>
                <a:hlinkClick r:id="rId11"/>
              </a:rPr>
              <a:t>https://www.statista.com/statistics/225435/tripadvisor-total-revenue/</a:t>
            </a:r>
            <a:endParaRPr i="0" u="none" strike="noStrike" cap="none" dirty="0">
              <a:latin typeface="Century Gothic"/>
              <a:ea typeface="Century Gothic"/>
              <a:cs typeface="Century Gothic"/>
              <a:sym typeface="Century Gothic"/>
            </a:endParaRPr>
          </a:p>
          <a:p>
            <a:pPr marL="432000" marR="0" lvl="0" indent="-285900" algn="l" rtl="0">
              <a:spcBef>
                <a:spcPts val="1414"/>
              </a:spcBef>
              <a:spcAft>
                <a:spcPts val="0"/>
              </a:spcAft>
              <a:buSzPts val="300"/>
              <a:buFont typeface="Century Gothic"/>
              <a:buChar char="●"/>
            </a:pPr>
            <a:r>
              <a:rPr lang="el-GR" i="0" u="none" strike="noStrike" cap="none" dirty="0">
                <a:latin typeface="Century Gothic"/>
                <a:ea typeface="Century Gothic"/>
                <a:cs typeface="Century Gothic"/>
                <a:sym typeface="Century Gothic"/>
              </a:rPr>
              <a:t>https://expandedramblings.com/index.php/tripadvisor-statistics/</a:t>
            </a:r>
            <a:endParaRPr i="0" u="none" strike="noStrike" cap="none" dirty="0">
              <a:latin typeface="Century Gothic"/>
              <a:ea typeface="Century Gothic"/>
              <a:cs typeface="Century Gothic"/>
              <a:sym typeface="Century Gothic"/>
            </a:endParaRPr>
          </a:p>
          <a:p>
            <a:pPr marL="432000" marR="0" lvl="0" indent="-266850" algn="l" rtl="0">
              <a:spcBef>
                <a:spcPts val="1414"/>
              </a:spcBef>
              <a:spcAft>
                <a:spcPts val="0"/>
              </a:spcAft>
              <a:buClr>
                <a:srgbClr val="000000"/>
              </a:buClr>
              <a:buSzPts val="900"/>
              <a:buFont typeface="Noto Sans Symbols"/>
              <a:buNone/>
            </a:pPr>
            <a:endParaRPr i="0" u="none" strike="noStrike" cap="none" dirty="0">
              <a:latin typeface="Century Gothic"/>
              <a:ea typeface="Century Gothic"/>
              <a:cs typeface="Century Gothic"/>
              <a:sym typeface="Century Gothic"/>
            </a:endParaRPr>
          </a:p>
        </p:txBody>
      </p:sp>
      <p:sp>
        <p:nvSpPr>
          <p:cNvPr id="263" name="Google Shape;263;p38"/>
          <p:cNvSpPr txBox="1"/>
          <p:nvPr/>
        </p:nvSpPr>
        <p:spPr>
          <a:xfrm>
            <a:off x="1192100" y="793675"/>
            <a:ext cx="6429600" cy="1262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l-GR" sz="4600" b="1" dirty="0">
                <a:latin typeface="Century Gothic"/>
                <a:ea typeface="Century Gothic"/>
                <a:cs typeface="Century Gothic"/>
                <a:sym typeface="Century Gothic"/>
              </a:rPr>
              <a:t>Βιβλιογραφία</a:t>
            </a:r>
            <a:endParaRPr sz="4600" b="1" i="0" u="none" strike="noStrike" cap="none" dirty="0">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7401-EF26-4CF1-B025-04AAD90C78DF}"/>
              </a:ext>
            </a:extLst>
          </p:cNvPr>
          <p:cNvSpPr>
            <a:spLocks noGrp="1"/>
          </p:cNvSpPr>
          <p:nvPr>
            <p:ph type="title"/>
          </p:nvPr>
        </p:nvSpPr>
        <p:spPr/>
        <p:txBody>
          <a:bodyPr/>
          <a:lstStyle/>
          <a:p>
            <a:pPr algn="ctr"/>
            <a:r>
              <a:rPr lang="el-GR" sz="4800" b="1" u="sng" dirty="0">
                <a:latin typeface="Century" panose="02040604050505020304" pitchFamily="18" charset="0"/>
              </a:rPr>
              <a:t>Στοιχεία ομάδας</a:t>
            </a:r>
            <a:endParaRPr lang="en-US" sz="4800" b="1" u="sng" dirty="0">
              <a:latin typeface="Century" panose="02040604050505020304" pitchFamily="18" charset="0"/>
            </a:endParaRPr>
          </a:p>
        </p:txBody>
      </p:sp>
      <p:sp>
        <p:nvSpPr>
          <p:cNvPr id="3" name="Text Placeholder 2">
            <a:extLst>
              <a:ext uri="{FF2B5EF4-FFF2-40B4-BE49-F238E27FC236}">
                <a16:creationId xmlns:a16="http://schemas.microsoft.com/office/drawing/2014/main" id="{787CB3AD-5C18-42A0-8941-63845985E07B}"/>
              </a:ext>
            </a:extLst>
          </p:cNvPr>
          <p:cNvSpPr>
            <a:spLocks noGrp="1"/>
          </p:cNvSpPr>
          <p:nvPr>
            <p:ph type="body" idx="1"/>
          </p:nvPr>
        </p:nvSpPr>
        <p:spPr/>
        <p:txBody>
          <a:bodyPr/>
          <a:lstStyle/>
          <a:p>
            <a:pPr marL="571500" indent="-342900">
              <a:buFont typeface="Arial" panose="020B0604020202020204" pitchFamily="34" charset="0"/>
              <a:buChar char="•"/>
            </a:pPr>
            <a:r>
              <a:rPr lang="el-GR" sz="2400" b="1" dirty="0">
                <a:latin typeface="Century" panose="02040604050505020304" pitchFamily="18" charset="0"/>
              </a:rPr>
              <a:t>Νικόλαος Τσικούλης </a:t>
            </a:r>
            <a:r>
              <a:rPr lang="en-US" sz="2800" b="1" dirty="0">
                <a:latin typeface="Century" panose="02040604050505020304" pitchFamily="18" charset="0"/>
              </a:rPr>
              <a:t>dai19281</a:t>
            </a:r>
            <a:endParaRPr lang="en-US" sz="2400" b="1" dirty="0">
              <a:latin typeface="Century" panose="02040604050505020304" pitchFamily="18" charset="0"/>
            </a:endParaRPr>
          </a:p>
          <a:p>
            <a:pPr marL="571500" indent="-342900">
              <a:buFont typeface="Arial" panose="020B0604020202020204" pitchFamily="34" charset="0"/>
              <a:buChar char="•"/>
            </a:pPr>
            <a:endParaRPr lang="en-US" sz="2400" b="1" dirty="0">
              <a:latin typeface="Century" panose="02040604050505020304" pitchFamily="18" charset="0"/>
            </a:endParaRPr>
          </a:p>
          <a:p>
            <a:pPr marL="571500" indent="-342900">
              <a:buFont typeface="Arial" panose="020B0604020202020204" pitchFamily="34" charset="0"/>
              <a:buChar char="•"/>
            </a:pPr>
            <a:r>
              <a:rPr lang="en-US" sz="2400" b="1" dirty="0">
                <a:latin typeface="Century" panose="02040604050505020304" pitchFamily="18" charset="0"/>
              </a:rPr>
              <a:t>Ntavor Pavits</a:t>
            </a:r>
            <a:r>
              <a:rPr lang="el-GR" sz="2400" b="1" dirty="0">
                <a:latin typeface="Century" panose="02040604050505020304" pitchFamily="18" charset="0"/>
              </a:rPr>
              <a:t> </a:t>
            </a:r>
            <a:r>
              <a:rPr lang="en-US" sz="2800" b="1" dirty="0">
                <a:latin typeface="Century" panose="02040604050505020304" pitchFamily="18" charset="0"/>
              </a:rPr>
              <a:t>dai18169</a:t>
            </a:r>
            <a:endParaRPr lang="en-US" sz="2400" b="1" dirty="0">
              <a:latin typeface="Century" panose="02040604050505020304" pitchFamily="18" charset="0"/>
            </a:endParaRPr>
          </a:p>
          <a:p>
            <a:pPr marL="571500" indent="-342900">
              <a:buFont typeface="Arial" panose="020B0604020202020204" pitchFamily="34" charset="0"/>
              <a:buChar char="•"/>
            </a:pPr>
            <a:endParaRPr lang="en-US" sz="2400" b="1" dirty="0">
              <a:latin typeface="Century" panose="02040604050505020304" pitchFamily="18" charset="0"/>
            </a:endParaRPr>
          </a:p>
          <a:p>
            <a:pPr marL="571500" indent="-342900">
              <a:buFont typeface="Arial" panose="020B0604020202020204" pitchFamily="34" charset="0"/>
              <a:buChar char="•"/>
            </a:pPr>
            <a:r>
              <a:rPr lang="el-GR" sz="2400" b="1" dirty="0">
                <a:latin typeface="Century" panose="02040604050505020304" pitchFamily="18" charset="0"/>
              </a:rPr>
              <a:t>Ιωάννης Χαρχάντης </a:t>
            </a:r>
            <a:r>
              <a:rPr lang="en-US" sz="2800" b="1" dirty="0">
                <a:latin typeface="Century" panose="02040604050505020304" pitchFamily="18" charset="0"/>
              </a:rPr>
              <a:t>it1523</a:t>
            </a:r>
            <a:endParaRPr lang="en-US" sz="2400" b="1" dirty="0">
              <a:latin typeface="Century" panose="02040604050505020304" pitchFamily="18" charset="0"/>
            </a:endParaRPr>
          </a:p>
          <a:p>
            <a:pPr marL="571500" indent="-342900">
              <a:buFont typeface="Arial" panose="020B0604020202020204" pitchFamily="34" charset="0"/>
              <a:buChar char="•"/>
            </a:pPr>
            <a:endParaRPr lang="el-GR" sz="2400" b="1" dirty="0">
              <a:latin typeface="Century" panose="02040604050505020304" pitchFamily="18" charset="0"/>
            </a:endParaRPr>
          </a:p>
          <a:p>
            <a:pPr marL="571500" indent="-342900">
              <a:buFont typeface="Arial" panose="020B0604020202020204" pitchFamily="34" charset="0"/>
              <a:buChar char="•"/>
            </a:pPr>
            <a:r>
              <a:rPr lang="el-GR" sz="2400" b="1" dirty="0">
                <a:latin typeface="Century" panose="02040604050505020304" pitchFamily="18" charset="0"/>
              </a:rPr>
              <a:t>Θωμάς Βασιλειάδης </a:t>
            </a:r>
            <a:r>
              <a:rPr lang="en-US" sz="2800" b="1" dirty="0">
                <a:latin typeface="Century" panose="02040604050505020304" pitchFamily="18" charset="0"/>
              </a:rPr>
              <a:t>dai17120</a:t>
            </a:r>
            <a:endParaRPr lang="en-US" sz="2400" b="1" dirty="0">
              <a:latin typeface="Century" panose="02040604050505020304" pitchFamily="18" charset="0"/>
            </a:endParaRPr>
          </a:p>
          <a:p>
            <a:pPr marL="571500" indent="-342900">
              <a:buFont typeface="Arial" panose="020B0604020202020204" pitchFamily="34" charset="0"/>
              <a:buChar char="•"/>
            </a:pPr>
            <a:endParaRPr lang="el-GR" sz="2400" b="1" dirty="0">
              <a:latin typeface="Century" panose="02040604050505020304" pitchFamily="18" charset="0"/>
            </a:endParaRPr>
          </a:p>
          <a:p>
            <a:pPr marL="571500" indent="-342900">
              <a:buFont typeface="Arial" panose="020B0604020202020204" pitchFamily="34" charset="0"/>
              <a:buChar char="•"/>
            </a:pPr>
            <a:r>
              <a:rPr lang="el-GR" sz="2400" b="1" dirty="0">
                <a:latin typeface="Century" panose="02040604050505020304" pitchFamily="18" charset="0"/>
              </a:rPr>
              <a:t>Θεόδωρος Ισλαμίδης </a:t>
            </a:r>
            <a:r>
              <a:rPr lang="en-US" sz="2800" b="1" dirty="0">
                <a:latin typeface="Century" panose="02040604050505020304" pitchFamily="18" charset="0"/>
              </a:rPr>
              <a:t>dai17029</a:t>
            </a:r>
            <a:endParaRPr lang="en-US" sz="2400" b="1" dirty="0">
              <a:latin typeface="Century" panose="02040604050505020304" pitchFamily="18" charset="0"/>
            </a:endParaRPr>
          </a:p>
          <a:p>
            <a:pPr marL="571500" indent="-342900">
              <a:buFont typeface="Arial" panose="020B0604020202020204" pitchFamily="34" charset="0"/>
              <a:buChar char="•"/>
            </a:pPr>
            <a:endParaRPr lang="en-US" sz="2400" b="1" dirty="0">
              <a:latin typeface="Century" panose="02040604050505020304" pitchFamily="18" charset="0"/>
            </a:endParaRPr>
          </a:p>
          <a:p>
            <a:pPr marL="571500" indent="-342900">
              <a:buFont typeface="Arial" panose="020B0604020202020204" pitchFamily="34" charset="0"/>
              <a:buChar char="•"/>
            </a:pPr>
            <a:r>
              <a:rPr lang="el-GR" sz="2400" b="1" dirty="0">
                <a:latin typeface="Century" panose="02040604050505020304" pitchFamily="18" charset="0"/>
              </a:rPr>
              <a:t>Γεώργιος-Παναγιώτης Ζευτερίδης </a:t>
            </a:r>
            <a:r>
              <a:rPr lang="en-US" sz="2800" b="1" dirty="0">
                <a:latin typeface="Century" panose="02040604050505020304" pitchFamily="18" charset="0"/>
              </a:rPr>
              <a:t>dai19083</a:t>
            </a:r>
            <a:endParaRPr lang="en-US" sz="2400" b="1" dirty="0">
              <a:latin typeface="Century" panose="02040604050505020304" pitchFamily="18" charset="0"/>
            </a:endParaRPr>
          </a:p>
        </p:txBody>
      </p:sp>
    </p:spTree>
    <p:extLst>
      <p:ext uri="{BB962C8B-B14F-4D97-AF65-F5344CB8AC3E}">
        <p14:creationId xmlns:p14="http://schemas.microsoft.com/office/powerpoint/2010/main" val="353014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77"/>
        <p:cNvGrpSpPr/>
        <p:nvPr/>
      </p:nvGrpSpPr>
      <p:grpSpPr>
        <a:xfrm>
          <a:off x="0" y="0"/>
          <a:ext cx="0" cy="0"/>
          <a:chOff x="0" y="0"/>
          <a:chExt cx="0" cy="0"/>
        </a:xfrm>
      </p:grpSpPr>
      <p:sp>
        <p:nvSpPr>
          <p:cNvPr id="78" name="Google Shape;78;p16"/>
          <p:cNvSpPr/>
          <p:nvPr/>
        </p:nvSpPr>
        <p:spPr>
          <a:xfrm>
            <a:off x="1529750" y="1194200"/>
            <a:ext cx="1418100" cy="1418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6"/>
          <p:cNvSpPr/>
          <p:nvPr/>
        </p:nvSpPr>
        <p:spPr>
          <a:xfrm>
            <a:off x="-309850" y="-645400"/>
            <a:ext cx="5097300" cy="5097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6"/>
          <p:cNvSpPr txBox="1"/>
          <p:nvPr/>
        </p:nvSpPr>
        <p:spPr>
          <a:xfrm>
            <a:off x="1529750" y="1475838"/>
            <a:ext cx="7632300" cy="46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5700" b="1" dirty="0">
                <a:latin typeface="Century Gothic"/>
                <a:ea typeface="Century Gothic"/>
                <a:cs typeface="Century Gothic"/>
                <a:sym typeface="Century Gothic"/>
              </a:rPr>
              <a:t>Affiliate Marketing</a:t>
            </a:r>
            <a:endParaRPr sz="5700" b="1" dirty="0">
              <a:latin typeface="Century Gothic"/>
              <a:ea typeface="Century Gothic"/>
              <a:cs typeface="Century Gothic"/>
              <a:sym typeface="Century Gothic"/>
            </a:endParaRPr>
          </a:p>
          <a:p>
            <a:pPr marL="0" lvl="0" indent="0" algn="ctr" rtl="0">
              <a:spcBef>
                <a:spcPts val="0"/>
              </a:spcBef>
              <a:spcAft>
                <a:spcPts val="0"/>
              </a:spcAft>
              <a:buNone/>
            </a:pPr>
            <a:endParaRPr sz="2400" dirty="0">
              <a:latin typeface="Century Gothic"/>
              <a:ea typeface="Century Gothic"/>
              <a:cs typeface="Century Gothic"/>
              <a:sym typeface="Century Gothic"/>
            </a:endParaRPr>
          </a:p>
          <a:p>
            <a:pPr marL="0" lvl="0" indent="0" algn="ctr" rtl="0">
              <a:spcBef>
                <a:spcPts val="0"/>
              </a:spcBef>
              <a:spcAft>
                <a:spcPts val="0"/>
              </a:spcAft>
              <a:buNone/>
            </a:pPr>
            <a:r>
              <a:rPr lang="el-GR" sz="2400" dirty="0">
                <a:latin typeface="Century Gothic"/>
                <a:ea typeface="Century Gothic"/>
                <a:cs typeface="Century Gothic"/>
                <a:sym typeface="Century Gothic"/>
              </a:rPr>
              <a:t>Το affiliate marketing είναι ένα εμπορικό μοντέλο που περιγράφει τη σχέση μεταξύ του εμπόρου ενός προϊόντος/υπηρεσίας (merchant) και του συνεργάτη (affiliate).</a:t>
            </a:r>
            <a:endParaRPr sz="2400" dirty="0">
              <a:latin typeface="Century Gothic"/>
              <a:ea typeface="Century Gothic"/>
              <a:cs typeface="Century Gothic"/>
              <a:sym typeface="Century Gothic"/>
            </a:endParaRPr>
          </a:p>
          <a:p>
            <a:pPr marL="0" lvl="0" indent="0" algn="ctr" rtl="0">
              <a:spcBef>
                <a:spcPts val="0"/>
              </a:spcBef>
              <a:spcAft>
                <a:spcPts val="0"/>
              </a:spcAft>
              <a:buNone/>
            </a:pPr>
            <a:endParaRPr sz="2400" dirty="0">
              <a:latin typeface="Century Gothic"/>
              <a:ea typeface="Century Gothic"/>
              <a:cs typeface="Century Gothic"/>
              <a:sym typeface="Century Gothic"/>
            </a:endParaRPr>
          </a:p>
          <a:p>
            <a:pPr marL="0" lvl="0" indent="0" algn="ctr" rtl="0">
              <a:spcBef>
                <a:spcPts val="0"/>
              </a:spcBef>
              <a:spcAft>
                <a:spcPts val="0"/>
              </a:spcAft>
              <a:buNone/>
            </a:pPr>
            <a:r>
              <a:rPr lang="el-GR" sz="2400" dirty="0">
                <a:latin typeface="Century Gothic"/>
                <a:ea typeface="Century Gothic"/>
                <a:cs typeface="Century Gothic"/>
                <a:sym typeface="Century Gothic"/>
              </a:rPr>
              <a:t>Με το affiliate marketing οι συνεργάτες διαφημίζουν τα προιοντα του merchant και με κάθε επιτυχημένη ενέργεια (πώληση, εγγραφή κ.ο.κ.) αμείβονται με την ανάλογη προμήθεια.</a:t>
            </a:r>
            <a:endParaRPr sz="2400" dirty="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84"/>
        <p:cNvGrpSpPr/>
        <p:nvPr/>
      </p:nvGrpSpPr>
      <p:grpSpPr>
        <a:xfrm>
          <a:off x="0" y="0"/>
          <a:ext cx="0" cy="0"/>
          <a:chOff x="0" y="0"/>
          <a:chExt cx="0" cy="0"/>
        </a:xfrm>
      </p:grpSpPr>
      <p:sp>
        <p:nvSpPr>
          <p:cNvPr id="85" name="Google Shape;85;p17"/>
          <p:cNvSpPr/>
          <p:nvPr/>
        </p:nvSpPr>
        <p:spPr>
          <a:xfrm>
            <a:off x="6036750" y="0"/>
            <a:ext cx="4655100" cy="755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7"/>
          <p:cNvSpPr/>
          <p:nvPr/>
        </p:nvSpPr>
        <p:spPr>
          <a:xfrm>
            <a:off x="390400" y="709338"/>
            <a:ext cx="6141000" cy="6141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7" name="Google Shape;87;p17"/>
          <p:cNvPicPr preferRelativeResize="0"/>
          <p:nvPr/>
        </p:nvPicPr>
        <p:blipFill rotWithShape="1">
          <a:blip r:embed="rId3">
            <a:alphaModFix/>
          </a:blip>
          <a:srcRect/>
          <a:stretch/>
        </p:blipFill>
        <p:spPr>
          <a:xfrm>
            <a:off x="724875" y="1475813"/>
            <a:ext cx="5472000" cy="4608000"/>
          </a:xfrm>
          <a:prstGeom prst="rect">
            <a:avLst/>
          </a:prstGeom>
          <a:noFill/>
          <a:ln>
            <a:noFill/>
          </a:ln>
        </p:spPr>
      </p:pic>
      <p:sp>
        <p:nvSpPr>
          <p:cNvPr id="88" name="Google Shape;88;p17"/>
          <p:cNvSpPr txBox="1"/>
          <p:nvPr/>
        </p:nvSpPr>
        <p:spPr>
          <a:xfrm>
            <a:off x="6798950" y="1475825"/>
            <a:ext cx="3629700" cy="46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GR" sz="2400" dirty="0">
                <a:latin typeface="Century Gothic"/>
                <a:ea typeface="Century Gothic"/>
                <a:cs typeface="Century Gothic"/>
                <a:sym typeface="Century Gothic"/>
              </a:rPr>
              <a:t>Οι affiliates στέλνουν χρήστες στους merchants και αν ολοκληρωθούν επιτυχώς οι αγορές, αμείβονται συνήθως ποσοστιαία. </a:t>
            </a:r>
            <a:endParaRPr sz="2400" dirty="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92"/>
        <p:cNvGrpSpPr/>
        <p:nvPr/>
      </p:nvGrpSpPr>
      <p:grpSpPr>
        <a:xfrm>
          <a:off x="0" y="0"/>
          <a:ext cx="0" cy="0"/>
          <a:chOff x="0" y="0"/>
          <a:chExt cx="0" cy="0"/>
        </a:xfrm>
      </p:grpSpPr>
      <p:sp>
        <p:nvSpPr>
          <p:cNvPr id="93" name="Google Shape;93;p18"/>
          <p:cNvSpPr/>
          <p:nvPr/>
        </p:nvSpPr>
        <p:spPr>
          <a:xfrm>
            <a:off x="1069175" y="0"/>
            <a:ext cx="9622800" cy="755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8"/>
          <p:cNvSpPr txBox="1"/>
          <p:nvPr/>
        </p:nvSpPr>
        <p:spPr>
          <a:xfrm>
            <a:off x="1990325" y="1475825"/>
            <a:ext cx="7780200" cy="46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GR" sz="2400" b="1" dirty="0">
                <a:latin typeface="Century Gothic"/>
                <a:ea typeface="Century Gothic"/>
                <a:cs typeface="Century Gothic"/>
                <a:sym typeface="Century Gothic"/>
              </a:rPr>
              <a:t>Ποιον ενδιαφέρει το Affiliate Marketing;</a:t>
            </a:r>
            <a:endParaRPr sz="2400" b="1" dirty="0">
              <a:latin typeface="Century Gothic"/>
              <a:ea typeface="Century Gothic"/>
              <a:cs typeface="Century Gothic"/>
              <a:sym typeface="Century Gothic"/>
            </a:endParaRPr>
          </a:p>
          <a:p>
            <a:pPr marL="0" lvl="0" indent="0" algn="l" rtl="0">
              <a:spcBef>
                <a:spcPts val="0"/>
              </a:spcBef>
              <a:spcAft>
                <a:spcPts val="0"/>
              </a:spcAft>
              <a:buNone/>
            </a:pPr>
            <a:endParaRPr sz="2400" dirty="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l-GR" sz="2400" dirty="0">
                <a:latin typeface="Century Gothic"/>
                <a:ea typeface="Century Gothic"/>
                <a:cs typeface="Century Gothic"/>
                <a:sym typeface="Century Gothic"/>
              </a:rPr>
              <a:t>Επιχειρήσεις που προωθούνται από τους affiliates</a:t>
            </a:r>
            <a:endParaRPr sz="2400" dirty="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l-GR" sz="2400" dirty="0">
                <a:latin typeface="Century Gothic"/>
                <a:ea typeface="Century Gothic"/>
                <a:cs typeface="Century Gothic"/>
                <a:sym typeface="Century Gothic"/>
              </a:rPr>
              <a:t>Επιχειρήσεις ή freelancers που αμείβονται από merchants για τις προωθητικές τους ενέργειες</a:t>
            </a:r>
            <a:endParaRPr sz="2400" dirty="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l-GR" sz="2400" dirty="0">
                <a:latin typeface="Century Gothic"/>
                <a:ea typeface="Century Gothic"/>
                <a:cs typeface="Century Gothic"/>
                <a:sym typeface="Century Gothic"/>
              </a:rPr>
              <a:t>Δίκτυα που συνδέουν τους affiliates με τους merchants</a:t>
            </a:r>
            <a:endParaRPr sz="2400" dirty="0">
              <a:latin typeface="Century Gothic"/>
              <a:ea typeface="Century Gothic"/>
              <a:cs typeface="Century Gothic"/>
              <a:sym typeface="Century Gothic"/>
            </a:endParaRPr>
          </a:p>
        </p:txBody>
      </p:sp>
      <p:cxnSp>
        <p:nvCxnSpPr>
          <p:cNvPr id="95" name="Google Shape;95;p18"/>
          <p:cNvCxnSpPr/>
          <p:nvPr/>
        </p:nvCxnSpPr>
        <p:spPr>
          <a:xfrm>
            <a:off x="2089850" y="2782875"/>
            <a:ext cx="4776900" cy="0"/>
          </a:xfrm>
          <a:prstGeom prst="straightConnector1">
            <a:avLst/>
          </a:prstGeom>
          <a:noFill/>
          <a:ln w="28575" cap="flat" cmpd="sng">
            <a:solidFill>
              <a:srgbClr val="34E0A1"/>
            </a:solidFill>
            <a:prstDash val="solid"/>
            <a:round/>
            <a:headEnd type="none" w="med" len="med"/>
            <a:tailEnd type="none" w="med" len="med"/>
          </a:ln>
        </p:spPr>
      </p:cxnSp>
      <p:cxnSp>
        <p:nvCxnSpPr>
          <p:cNvPr id="96" name="Google Shape;96;p18"/>
          <p:cNvCxnSpPr/>
          <p:nvPr/>
        </p:nvCxnSpPr>
        <p:spPr>
          <a:xfrm>
            <a:off x="1218675" y="-19875"/>
            <a:ext cx="0" cy="5605500"/>
          </a:xfrm>
          <a:prstGeom prst="straightConnector1">
            <a:avLst/>
          </a:prstGeom>
          <a:noFill/>
          <a:ln w="28575" cap="flat" cmpd="sng">
            <a:solidFill>
              <a:srgbClr val="34E0A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00"/>
        <p:cNvGrpSpPr/>
        <p:nvPr/>
      </p:nvGrpSpPr>
      <p:grpSpPr>
        <a:xfrm>
          <a:off x="0" y="0"/>
          <a:ext cx="0" cy="0"/>
          <a:chOff x="0" y="0"/>
          <a:chExt cx="0" cy="0"/>
        </a:xfrm>
      </p:grpSpPr>
      <p:sp>
        <p:nvSpPr>
          <p:cNvPr id="101" name="Google Shape;101;p19"/>
          <p:cNvSpPr/>
          <p:nvPr/>
        </p:nvSpPr>
        <p:spPr>
          <a:xfrm>
            <a:off x="3021500" y="693425"/>
            <a:ext cx="4648800" cy="4648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9"/>
          <p:cNvSpPr txBox="1"/>
          <p:nvPr/>
        </p:nvSpPr>
        <p:spPr>
          <a:xfrm>
            <a:off x="1455800" y="733638"/>
            <a:ext cx="7780200" cy="456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4700" b="1" dirty="0">
                <a:latin typeface="Century Gothic"/>
                <a:ea typeface="Century Gothic"/>
                <a:cs typeface="Century Gothic"/>
                <a:sym typeface="Century Gothic"/>
              </a:rPr>
              <a:t>Affiliate</a:t>
            </a:r>
            <a:endParaRPr sz="4700" b="1" dirty="0">
              <a:latin typeface="Century Gothic"/>
              <a:ea typeface="Century Gothic"/>
              <a:cs typeface="Century Gothic"/>
              <a:sym typeface="Century Gothic"/>
            </a:endParaRPr>
          </a:p>
          <a:p>
            <a:pPr marL="0" lvl="0" indent="0" algn="ctr" rtl="0">
              <a:spcBef>
                <a:spcPts val="0"/>
              </a:spcBef>
              <a:spcAft>
                <a:spcPts val="0"/>
              </a:spcAft>
              <a:buNone/>
            </a:pPr>
            <a:r>
              <a:rPr lang="el-GR" sz="4700" b="1" dirty="0">
                <a:latin typeface="Century Gothic"/>
                <a:ea typeface="Century Gothic"/>
                <a:cs typeface="Century Gothic"/>
                <a:sym typeface="Century Gothic"/>
              </a:rPr>
              <a:t>Marketing</a:t>
            </a:r>
            <a:endParaRPr sz="4700" b="1" dirty="0">
              <a:latin typeface="Century Gothic"/>
              <a:ea typeface="Century Gothic"/>
              <a:cs typeface="Century Gothic"/>
              <a:sym typeface="Century Gothic"/>
            </a:endParaRPr>
          </a:p>
          <a:p>
            <a:pPr marL="0" lvl="0" indent="0" algn="ctr" rtl="0">
              <a:spcBef>
                <a:spcPts val="0"/>
              </a:spcBef>
              <a:spcAft>
                <a:spcPts val="0"/>
              </a:spcAft>
              <a:buNone/>
            </a:pPr>
            <a:r>
              <a:rPr lang="el-GR" sz="2400" b="1" dirty="0">
                <a:latin typeface="Century Gothic"/>
                <a:ea typeface="Century Gothic"/>
                <a:cs typeface="Century Gothic"/>
                <a:sym typeface="Century Gothic"/>
              </a:rPr>
              <a:t>στον Τουρισμό</a:t>
            </a:r>
            <a:endParaRPr sz="2400" dirty="0">
              <a:latin typeface="Century Gothic"/>
              <a:ea typeface="Century Gothic"/>
              <a:cs typeface="Century Gothic"/>
              <a:sym typeface="Century Gothic"/>
            </a:endParaRPr>
          </a:p>
        </p:txBody>
      </p:sp>
      <p:pic>
        <p:nvPicPr>
          <p:cNvPr id="103" name="Google Shape;103;p19"/>
          <p:cNvPicPr preferRelativeResize="0"/>
          <p:nvPr/>
        </p:nvPicPr>
        <p:blipFill>
          <a:blip r:embed="rId3">
            <a:alphaModFix/>
          </a:blip>
          <a:stretch>
            <a:fillRect/>
          </a:stretch>
        </p:blipFill>
        <p:spPr>
          <a:xfrm>
            <a:off x="4089162" y="6541057"/>
            <a:ext cx="1833626" cy="478186"/>
          </a:xfrm>
          <a:prstGeom prst="rect">
            <a:avLst/>
          </a:prstGeom>
          <a:noFill/>
          <a:ln>
            <a:noFill/>
          </a:ln>
        </p:spPr>
      </p:pic>
      <p:pic>
        <p:nvPicPr>
          <p:cNvPr id="104" name="Google Shape;104;p19"/>
          <p:cNvPicPr preferRelativeResize="0"/>
          <p:nvPr/>
        </p:nvPicPr>
        <p:blipFill>
          <a:blip r:embed="rId4">
            <a:alphaModFix/>
          </a:blip>
          <a:stretch>
            <a:fillRect/>
          </a:stretch>
        </p:blipFill>
        <p:spPr>
          <a:xfrm>
            <a:off x="1778063" y="6016917"/>
            <a:ext cx="1590787" cy="497130"/>
          </a:xfrm>
          <a:prstGeom prst="rect">
            <a:avLst/>
          </a:prstGeom>
          <a:noFill/>
          <a:ln>
            <a:noFill/>
          </a:ln>
        </p:spPr>
      </p:pic>
      <p:pic>
        <p:nvPicPr>
          <p:cNvPr id="105" name="Google Shape;105;p19"/>
          <p:cNvPicPr preferRelativeResize="0"/>
          <p:nvPr/>
        </p:nvPicPr>
        <p:blipFill rotWithShape="1">
          <a:blip r:embed="rId5">
            <a:alphaModFix/>
          </a:blip>
          <a:srcRect l="8520" t="34278" r="8512" b="34281"/>
          <a:stretch/>
        </p:blipFill>
        <p:spPr>
          <a:xfrm>
            <a:off x="3519453" y="5922112"/>
            <a:ext cx="2718285" cy="686750"/>
          </a:xfrm>
          <a:prstGeom prst="rect">
            <a:avLst/>
          </a:prstGeom>
          <a:noFill/>
          <a:ln>
            <a:noFill/>
          </a:ln>
        </p:spPr>
      </p:pic>
      <p:pic>
        <p:nvPicPr>
          <p:cNvPr id="106" name="Google Shape;106;p19"/>
          <p:cNvPicPr preferRelativeResize="0"/>
          <p:nvPr/>
        </p:nvPicPr>
        <p:blipFill rotWithShape="1">
          <a:blip r:embed="rId6">
            <a:alphaModFix/>
          </a:blip>
          <a:srcRect l="2189" t="31032" r="2189" b="31035"/>
          <a:stretch/>
        </p:blipFill>
        <p:spPr>
          <a:xfrm>
            <a:off x="2315962" y="6541039"/>
            <a:ext cx="1647475" cy="478201"/>
          </a:xfrm>
          <a:prstGeom prst="rect">
            <a:avLst/>
          </a:prstGeom>
          <a:noFill/>
          <a:ln>
            <a:noFill/>
          </a:ln>
        </p:spPr>
      </p:pic>
      <p:pic>
        <p:nvPicPr>
          <p:cNvPr id="107" name="Google Shape;107;p19"/>
          <p:cNvPicPr preferRelativeResize="0"/>
          <p:nvPr/>
        </p:nvPicPr>
        <p:blipFill rotWithShape="1">
          <a:blip r:embed="rId7">
            <a:alphaModFix/>
          </a:blip>
          <a:srcRect l="12631" t="27889" r="12847" b="27819"/>
          <a:stretch/>
        </p:blipFill>
        <p:spPr>
          <a:xfrm>
            <a:off x="6112250" y="6608850"/>
            <a:ext cx="2527951" cy="342600"/>
          </a:xfrm>
          <a:prstGeom prst="rect">
            <a:avLst/>
          </a:prstGeom>
          <a:noFill/>
          <a:ln>
            <a:noFill/>
          </a:ln>
        </p:spPr>
      </p:pic>
      <p:pic>
        <p:nvPicPr>
          <p:cNvPr id="108" name="Google Shape;108;p19"/>
          <p:cNvPicPr preferRelativeResize="0"/>
          <p:nvPr/>
        </p:nvPicPr>
        <p:blipFill>
          <a:blip r:embed="rId8">
            <a:alphaModFix/>
          </a:blip>
          <a:stretch>
            <a:fillRect/>
          </a:stretch>
        </p:blipFill>
        <p:spPr>
          <a:xfrm>
            <a:off x="6391713" y="5997428"/>
            <a:ext cx="2522024" cy="536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12"/>
        <p:cNvGrpSpPr/>
        <p:nvPr/>
      </p:nvGrpSpPr>
      <p:grpSpPr>
        <a:xfrm>
          <a:off x="0" y="0"/>
          <a:ext cx="0" cy="0"/>
          <a:chOff x="0" y="0"/>
          <a:chExt cx="0" cy="0"/>
        </a:xfrm>
      </p:grpSpPr>
      <p:sp>
        <p:nvSpPr>
          <p:cNvPr id="113" name="Google Shape;113;p20"/>
          <p:cNvSpPr/>
          <p:nvPr/>
        </p:nvSpPr>
        <p:spPr>
          <a:xfrm>
            <a:off x="3059800" y="1666900"/>
            <a:ext cx="4846800" cy="143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0"/>
          <p:cNvSpPr/>
          <p:nvPr/>
        </p:nvSpPr>
        <p:spPr>
          <a:xfrm>
            <a:off x="3337600" y="1236025"/>
            <a:ext cx="4291200" cy="219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0"/>
          <p:cNvSpPr txBox="1"/>
          <p:nvPr/>
        </p:nvSpPr>
        <p:spPr>
          <a:xfrm>
            <a:off x="2080550" y="412976"/>
            <a:ext cx="6530700" cy="1866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l-GR" sz="4000" b="1" dirty="0">
                <a:latin typeface="Century Gothic"/>
                <a:ea typeface="Century Gothic"/>
                <a:cs typeface="Century Gothic"/>
                <a:sym typeface="Century Gothic"/>
              </a:rPr>
              <a:t>Affiliate Marketing</a:t>
            </a:r>
            <a:endParaRPr sz="4000" b="1" dirty="0">
              <a:latin typeface="Century Gothic"/>
              <a:ea typeface="Century Gothic"/>
              <a:cs typeface="Century Gothic"/>
              <a:sym typeface="Century Gothic"/>
            </a:endParaRPr>
          </a:p>
          <a:p>
            <a:pPr marL="0" marR="0" lvl="0" indent="0" algn="ctr" rtl="0">
              <a:spcBef>
                <a:spcPts val="0"/>
              </a:spcBef>
              <a:spcAft>
                <a:spcPts val="0"/>
              </a:spcAft>
              <a:buNone/>
            </a:pPr>
            <a:r>
              <a:rPr lang="el-GR" sz="2100" b="1" dirty="0">
                <a:latin typeface="Century Gothic"/>
                <a:ea typeface="Century Gothic"/>
                <a:cs typeface="Century Gothic"/>
                <a:sym typeface="Century Gothic"/>
              </a:rPr>
              <a:t>Ενδεικτικές εφαρμογές στον τουρισμό</a:t>
            </a:r>
            <a:endParaRPr sz="2100" b="1" dirty="0">
              <a:latin typeface="Century Gothic"/>
              <a:ea typeface="Century Gothic"/>
              <a:cs typeface="Century Gothic"/>
              <a:sym typeface="Century Gothic"/>
            </a:endParaRPr>
          </a:p>
        </p:txBody>
      </p:sp>
      <p:sp>
        <p:nvSpPr>
          <p:cNvPr id="116" name="Google Shape;116;p20"/>
          <p:cNvSpPr txBox="1"/>
          <p:nvPr/>
        </p:nvSpPr>
        <p:spPr>
          <a:xfrm>
            <a:off x="1242550" y="2524500"/>
            <a:ext cx="8206800" cy="4045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l-GR" sz="1800" i="0" u="none" strike="noStrike" cap="none" dirty="0">
                <a:latin typeface="Century Gothic"/>
                <a:ea typeface="Century Gothic"/>
                <a:cs typeface="Century Gothic"/>
                <a:sym typeface="Century Gothic"/>
              </a:rPr>
              <a:t>Το Affiliate marketing δίνει τη δυνατότητα στις επιχειρήσεις να προωθήσουν  τα προϊόντα τους με μικρό κόστος και να επεκτείνουν την εμβέλειά τους, ενώ οι affiliates κερδίζουν χρήματα με ένα  σε μεγάλο βαθμό παθητικό τρόπο.</a:t>
            </a:r>
            <a:endParaRPr sz="1800" i="0" u="none" strike="noStrike" cap="none" dirty="0">
              <a:latin typeface="Century Gothic"/>
              <a:ea typeface="Century Gothic"/>
              <a:cs typeface="Century Gothic"/>
              <a:sym typeface="Century Gothic"/>
            </a:endParaRPr>
          </a:p>
          <a:p>
            <a:pPr marL="0" marR="0" lvl="0" indent="0" algn="l" rtl="0">
              <a:spcBef>
                <a:spcPts val="1414"/>
              </a:spcBef>
              <a:spcAft>
                <a:spcPts val="0"/>
              </a:spcAft>
              <a:buNone/>
            </a:pPr>
            <a:endParaRPr sz="1800" dirty="0">
              <a:latin typeface="Century Gothic"/>
              <a:ea typeface="Century Gothic"/>
              <a:cs typeface="Century Gothic"/>
              <a:sym typeface="Century Gothic"/>
            </a:endParaRPr>
          </a:p>
          <a:p>
            <a:pPr marL="0" marR="0" lvl="0" indent="0" algn="l" rtl="0">
              <a:spcBef>
                <a:spcPts val="1414"/>
              </a:spcBef>
              <a:spcAft>
                <a:spcPts val="0"/>
              </a:spcAft>
              <a:buNone/>
            </a:pPr>
            <a:r>
              <a:rPr lang="el-GR" sz="1800" dirty="0">
                <a:latin typeface="Century Gothic"/>
                <a:ea typeface="Century Gothic"/>
                <a:cs typeface="Century Gothic"/>
                <a:sym typeface="Century Gothic"/>
              </a:rPr>
              <a:t>Στον τουρισμό το affiliate marketing αξιοποιείται μεσα από</a:t>
            </a:r>
            <a:r>
              <a:rPr lang="el-GR" sz="1800" i="0" u="none" strike="noStrike" cap="none" dirty="0">
                <a:latin typeface="Century Gothic"/>
                <a:ea typeface="Century Gothic"/>
                <a:cs typeface="Century Gothic"/>
                <a:sym typeface="Century Gothic"/>
              </a:rPr>
              <a:t>:</a:t>
            </a:r>
            <a:endParaRPr sz="1800" i="0" u="none" strike="noStrike" cap="none" dirty="0">
              <a:latin typeface="Century Gothic"/>
              <a:ea typeface="Century Gothic"/>
              <a:cs typeface="Century Gothic"/>
              <a:sym typeface="Century Gothic"/>
            </a:endParaRPr>
          </a:p>
          <a:p>
            <a:pPr marL="432000" marR="0" lvl="0" indent="-381150" algn="l" rtl="0">
              <a:spcBef>
                <a:spcPts val="1414"/>
              </a:spcBef>
              <a:spcAft>
                <a:spcPts val="0"/>
              </a:spcAft>
              <a:buClr>
                <a:srgbClr val="FFFFFF"/>
              </a:buClr>
              <a:buSzPts val="1800"/>
              <a:buFont typeface="Century Gothic"/>
              <a:buChar char="●"/>
            </a:pPr>
            <a:r>
              <a:rPr lang="el-GR" sz="1800" dirty="0">
                <a:latin typeface="Century Gothic"/>
                <a:ea typeface="Century Gothic"/>
                <a:cs typeface="Century Gothic"/>
                <a:sym typeface="Century Gothic"/>
              </a:rPr>
              <a:t>Ταξιδιωτικά Blogs</a:t>
            </a:r>
            <a:r>
              <a:rPr lang="el-GR" sz="1800" i="0" u="none" strike="noStrike" cap="none" dirty="0">
                <a:latin typeface="Century Gothic"/>
                <a:ea typeface="Century Gothic"/>
                <a:cs typeface="Century Gothic"/>
                <a:sym typeface="Century Gothic"/>
              </a:rPr>
              <a:t> (που ονομάζονται «συνεργάτες» ή «εκδότες»)</a:t>
            </a:r>
            <a:endParaRPr sz="1800" i="0" u="none" strike="noStrike" cap="none" dirty="0">
              <a:latin typeface="Century Gothic"/>
              <a:ea typeface="Century Gothic"/>
              <a:cs typeface="Century Gothic"/>
              <a:sym typeface="Century Gothic"/>
            </a:endParaRPr>
          </a:p>
          <a:p>
            <a:pPr marL="432000" marR="0" lvl="0" indent="-381150" algn="l" rtl="0">
              <a:spcBef>
                <a:spcPts val="1414"/>
              </a:spcBef>
              <a:spcAft>
                <a:spcPts val="0"/>
              </a:spcAft>
              <a:buClr>
                <a:srgbClr val="FFFFFF"/>
              </a:buClr>
              <a:buSzPts val="1800"/>
              <a:buFont typeface="Century Gothic"/>
              <a:buChar char="●"/>
            </a:pPr>
            <a:r>
              <a:rPr lang="el-GR" sz="1800" dirty="0">
                <a:latin typeface="Century Gothic"/>
                <a:ea typeface="Century Gothic"/>
                <a:cs typeface="Century Gothic"/>
                <a:sym typeface="Century Gothic"/>
              </a:rPr>
              <a:t>Με συνδέσμους σε </a:t>
            </a:r>
            <a:r>
              <a:rPr lang="el-GR" sz="1800" i="0" u="none" strike="noStrike" cap="none" dirty="0">
                <a:latin typeface="Century Gothic"/>
                <a:ea typeface="Century Gothic"/>
                <a:cs typeface="Century Gothic"/>
                <a:sym typeface="Century Gothic"/>
              </a:rPr>
              <a:t>ιστότοπους, τα ιστολόγιά τους και στα κανάλια κοινωνικών μέσων </a:t>
            </a:r>
            <a:endParaRPr sz="1800" i="0" u="none" strike="noStrike" cap="none" dirty="0">
              <a:latin typeface="Century Gothic"/>
              <a:ea typeface="Century Gothic"/>
              <a:cs typeface="Century Gothic"/>
              <a:sym typeface="Century Gothic"/>
            </a:endParaRPr>
          </a:p>
          <a:p>
            <a:pPr marL="432000" marR="0" lvl="0" indent="-381150" algn="l" rtl="0">
              <a:spcBef>
                <a:spcPts val="1414"/>
              </a:spcBef>
              <a:spcAft>
                <a:spcPts val="0"/>
              </a:spcAft>
              <a:buClr>
                <a:srgbClr val="FFFFFF"/>
              </a:buClr>
              <a:buSzPts val="1800"/>
              <a:buFont typeface="Century Gothic"/>
              <a:buChar char="●"/>
            </a:pPr>
            <a:r>
              <a:rPr lang="el-GR" sz="1800" dirty="0">
                <a:latin typeface="Century Gothic"/>
                <a:ea typeface="Century Gothic"/>
                <a:cs typeface="Century Gothic"/>
                <a:sym typeface="Century Gothic"/>
              </a:rPr>
              <a:t>Σ</a:t>
            </a:r>
            <a:r>
              <a:rPr lang="el-GR" sz="1800" i="0" u="none" strike="noStrike" cap="none" dirty="0">
                <a:latin typeface="Century Gothic"/>
                <a:ea typeface="Century Gothic"/>
                <a:cs typeface="Century Gothic"/>
                <a:sym typeface="Century Gothic"/>
              </a:rPr>
              <a:t>ε σελίδες με προϊόντα και υπηρεσίες στους ιστότοπους τουριστικών πρακτόρων ή ταξιδιωτικών εταιρειών (οι λεγόμενοι «έμποροι» ή «διαφημιστές»)</a:t>
            </a:r>
            <a:endParaRPr sz="1800" i="0" u="none" strike="noStrike" cap="none" dirty="0">
              <a:latin typeface="Century Gothic"/>
              <a:ea typeface="Century Gothic"/>
              <a:cs typeface="Century Gothic"/>
              <a:sym typeface="Century Gothic"/>
            </a:endParaRPr>
          </a:p>
          <a:p>
            <a:pPr marL="165149" marR="0" lvl="0" indent="0" algn="l" rtl="0">
              <a:spcBef>
                <a:spcPts val="1414"/>
              </a:spcBef>
              <a:spcAft>
                <a:spcPts val="0"/>
              </a:spcAft>
              <a:buClr>
                <a:srgbClr val="000000"/>
              </a:buClr>
              <a:buSzPts val="900"/>
              <a:buFont typeface="Noto Sans Symbols"/>
              <a:buNone/>
            </a:pPr>
            <a:endParaRPr sz="1800" i="0" u="none" strike="noStrike" cap="none" dirty="0">
              <a:latin typeface="Century Gothic"/>
              <a:ea typeface="Century Gothic"/>
              <a:cs typeface="Century Gothic"/>
              <a:sym typeface="Century Gothic"/>
            </a:endParaRPr>
          </a:p>
        </p:txBody>
      </p:sp>
      <p:cxnSp>
        <p:nvCxnSpPr>
          <p:cNvPr id="117" name="Google Shape;117;p20"/>
          <p:cNvCxnSpPr/>
          <p:nvPr/>
        </p:nvCxnSpPr>
        <p:spPr>
          <a:xfrm>
            <a:off x="664625" y="-43350"/>
            <a:ext cx="0" cy="566370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21"/>
        <p:cNvGrpSpPr/>
        <p:nvPr/>
      </p:nvGrpSpPr>
      <p:grpSpPr>
        <a:xfrm>
          <a:off x="0" y="0"/>
          <a:ext cx="0" cy="0"/>
          <a:chOff x="0" y="0"/>
          <a:chExt cx="0" cy="0"/>
        </a:xfrm>
      </p:grpSpPr>
      <p:sp>
        <p:nvSpPr>
          <p:cNvPr id="122" name="Google Shape;122;p21"/>
          <p:cNvSpPr/>
          <p:nvPr/>
        </p:nvSpPr>
        <p:spPr>
          <a:xfrm>
            <a:off x="0" y="13"/>
            <a:ext cx="4525500" cy="7559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1"/>
          <p:cNvSpPr/>
          <p:nvPr/>
        </p:nvSpPr>
        <p:spPr>
          <a:xfrm rot="5400000">
            <a:off x="824550" y="4112050"/>
            <a:ext cx="2844300" cy="4557600"/>
          </a:xfrm>
          <a:prstGeom prst="chevron">
            <a:avLst>
              <a:gd name="adj" fmla="val 6355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1"/>
          <p:cNvSpPr txBox="1"/>
          <p:nvPr/>
        </p:nvSpPr>
        <p:spPr>
          <a:xfrm>
            <a:off x="5021950" y="1983224"/>
            <a:ext cx="4685100" cy="4901700"/>
          </a:xfrm>
          <a:prstGeom prst="rect">
            <a:avLst/>
          </a:prstGeom>
          <a:noFill/>
          <a:ln>
            <a:noFill/>
          </a:ln>
        </p:spPr>
        <p:txBody>
          <a:bodyPr spcFirstLastPara="1" wrap="square" lIns="0" tIns="0" rIns="0" bIns="0" anchor="t" anchorCtr="0">
            <a:noAutofit/>
          </a:bodyPr>
          <a:lstStyle/>
          <a:p>
            <a:pPr marL="0" marR="0" lvl="0" indent="0" algn="l" rtl="0">
              <a:spcBef>
                <a:spcPts val="1414"/>
              </a:spcBef>
              <a:spcAft>
                <a:spcPts val="0"/>
              </a:spcAft>
              <a:buNone/>
            </a:pPr>
            <a:r>
              <a:rPr lang="el-GR" sz="1800" i="0" u="none" strike="noStrike" cap="none" dirty="0">
                <a:latin typeface="Century Gothic"/>
                <a:ea typeface="Century Gothic"/>
                <a:cs typeface="Century Gothic"/>
                <a:sym typeface="Century Gothic"/>
              </a:rPr>
              <a:t>Είναι η  μεγαλύτερη ταξιδιωτική πλατφόρμα στον κόσμο. Βοηθά 463 εκατομμύρια ταξιδιώτες κάθε μήνα να κάνουν το κάθε τους ταξίδι μοναδικό και αξέχαστο.</a:t>
            </a:r>
            <a:endParaRPr sz="1800" i="0" u="none" strike="noStrike" cap="none" dirty="0">
              <a:latin typeface="Century Gothic"/>
              <a:ea typeface="Century Gothic"/>
              <a:cs typeface="Century Gothic"/>
              <a:sym typeface="Century Gothic"/>
            </a:endParaRPr>
          </a:p>
          <a:p>
            <a:pPr marL="0" marR="0" lvl="0" indent="0" algn="l" rtl="0">
              <a:spcBef>
                <a:spcPts val="1414"/>
              </a:spcBef>
              <a:spcAft>
                <a:spcPts val="0"/>
              </a:spcAft>
              <a:buNone/>
            </a:pPr>
            <a:r>
              <a:rPr lang="el-GR" sz="1800" i="0" u="none" strike="noStrike" cap="none" dirty="0">
                <a:latin typeface="Century Gothic"/>
                <a:ea typeface="Century Gothic"/>
                <a:cs typeface="Century Gothic"/>
                <a:sym typeface="Century Gothic"/>
              </a:rPr>
              <a:t>Οι </a:t>
            </a:r>
            <a:r>
              <a:rPr lang="el-GR" sz="1800" dirty="0">
                <a:latin typeface="Century Gothic"/>
                <a:ea typeface="Century Gothic"/>
                <a:cs typeface="Century Gothic"/>
                <a:sym typeface="Century Gothic"/>
              </a:rPr>
              <a:t>χρήστες </a:t>
            </a:r>
            <a:r>
              <a:rPr lang="el-GR" sz="1800" i="0" u="none" strike="noStrike" cap="none" dirty="0">
                <a:latin typeface="Century Gothic"/>
                <a:ea typeface="Century Gothic"/>
                <a:cs typeface="Century Gothic"/>
                <a:sym typeface="Century Gothic"/>
              </a:rPr>
              <a:t>απευθύνονται στο Tripadvisor για να συγκρίνουν χαμηλές τιμές σε ξενοδοχεία, πτήσεις και κρουαζιέρες, να κάνουν κράτηση σε δημοφιλείς περιηγήσεις και αξιοθέατα, καθώς επίσης και να κρατήσουν τραπέζια σε εστιατόρια.</a:t>
            </a:r>
            <a:endParaRPr sz="1800" i="0" u="none" strike="noStrike" cap="none" dirty="0">
              <a:latin typeface="Century Gothic"/>
              <a:ea typeface="Century Gothic"/>
              <a:cs typeface="Century Gothic"/>
              <a:sym typeface="Century Gothic"/>
            </a:endParaRPr>
          </a:p>
          <a:p>
            <a:pPr marL="0" marR="0" lvl="0" indent="0" algn="l" rtl="0">
              <a:spcBef>
                <a:spcPts val="1414"/>
              </a:spcBef>
              <a:spcAft>
                <a:spcPts val="0"/>
              </a:spcAft>
              <a:buNone/>
            </a:pPr>
            <a:r>
              <a:rPr lang="el-GR" sz="1800" i="0" u="none" strike="noStrike" cap="none" dirty="0">
                <a:latin typeface="Century Gothic"/>
                <a:ea typeface="Century Gothic"/>
                <a:cs typeface="Century Gothic"/>
                <a:sym typeface="Century Gothic"/>
              </a:rPr>
              <a:t>Το Tripadvisor, ο απόλυτος σύντροφος για τα ταξίδια σας, είναι διαθέσιμο σε 49 αγορές και 28 γλώσσες.</a:t>
            </a:r>
            <a:endParaRPr sz="1800" i="0" u="none" strike="noStrike" cap="none" dirty="0">
              <a:latin typeface="Century Gothic"/>
              <a:ea typeface="Century Gothic"/>
              <a:cs typeface="Century Gothic"/>
              <a:sym typeface="Century Gothic"/>
            </a:endParaRPr>
          </a:p>
        </p:txBody>
      </p:sp>
      <p:pic>
        <p:nvPicPr>
          <p:cNvPr id="125" name="Google Shape;125;p21"/>
          <p:cNvPicPr preferRelativeResize="0"/>
          <p:nvPr/>
        </p:nvPicPr>
        <p:blipFill rotWithShape="1">
          <a:blip r:embed="rId3">
            <a:alphaModFix/>
          </a:blip>
          <a:srcRect/>
          <a:stretch/>
        </p:blipFill>
        <p:spPr>
          <a:xfrm>
            <a:off x="611200" y="953424"/>
            <a:ext cx="3303100" cy="2338175"/>
          </a:xfrm>
          <a:prstGeom prst="rect">
            <a:avLst/>
          </a:prstGeom>
          <a:noFill/>
          <a:ln>
            <a:noFill/>
          </a:ln>
        </p:spPr>
      </p:pic>
      <p:sp>
        <p:nvSpPr>
          <p:cNvPr id="126" name="Google Shape;126;p21"/>
          <p:cNvSpPr/>
          <p:nvPr/>
        </p:nvSpPr>
        <p:spPr>
          <a:xfrm rot="5400000">
            <a:off x="1790750" y="3451300"/>
            <a:ext cx="944100" cy="1488000"/>
          </a:xfrm>
          <a:prstGeom prst="chevron">
            <a:avLst>
              <a:gd name="adj" fmla="val 635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27" name="Google Shape;127;p21"/>
          <p:cNvPicPr preferRelativeResize="0"/>
          <p:nvPr/>
        </p:nvPicPr>
        <p:blipFill>
          <a:blip r:embed="rId4">
            <a:alphaModFix/>
          </a:blip>
          <a:stretch>
            <a:fillRect/>
          </a:stretch>
        </p:blipFill>
        <p:spPr>
          <a:xfrm>
            <a:off x="516424" y="5034275"/>
            <a:ext cx="3492651" cy="1621175"/>
          </a:xfrm>
          <a:prstGeom prst="rect">
            <a:avLst/>
          </a:prstGeom>
          <a:noFill/>
          <a:ln>
            <a:noFill/>
          </a:ln>
        </p:spPr>
      </p:pic>
      <p:sp>
        <p:nvSpPr>
          <p:cNvPr id="128" name="Google Shape;128;p21"/>
          <p:cNvSpPr txBox="1"/>
          <p:nvPr/>
        </p:nvSpPr>
        <p:spPr>
          <a:xfrm>
            <a:off x="4904675" y="287875"/>
            <a:ext cx="5427300" cy="13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l-GR" sz="5700" b="1" dirty="0">
                <a:solidFill>
                  <a:schemeClr val="dk1"/>
                </a:solidFill>
                <a:latin typeface="Century Gothic"/>
                <a:ea typeface="Century Gothic"/>
                <a:cs typeface="Century Gothic"/>
                <a:sym typeface="Century Gothic"/>
              </a:rPr>
              <a:t>Tripadvisor</a:t>
            </a:r>
            <a:endParaRPr sz="5700"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l-GR" sz="2900" b="1" dirty="0">
                <a:solidFill>
                  <a:schemeClr val="dk1"/>
                </a:solidFill>
                <a:latin typeface="Century Gothic"/>
                <a:ea typeface="Century Gothic"/>
                <a:cs typeface="Century Gothic"/>
                <a:sym typeface="Century Gothic"/>
              </a:rPr>
              <a:t>Εισαγωγή</a:t>
            </a:r>
            <a:endParaRPr sz="2900" b="1" dirty="0">
              <a:solidFill>
                <a:schemeClr val="dk1"/>
              </a:solidFill>
              <a:latin typeface="Century Gothic"/>
              <a:ea typeface="Century Gothic"/>
              <a:cs typeface="Century Gothic"/>
              <a:sym typeface="Century Gothic"/>
            </a:endParaRPr>
          </a:p>
        </p:txBody>
      </p:sp>
      <p:sp>
        <p:nvSpPr>
          <p:cNvPr id="129" name="Google Shape;129;p21"/>
          <p:cNvSpPr txBox="1"/>
          <p:nvPr/>
        </p:nvSpPr>
        <p:spPr>
          <a:xfrm>
            <a:off x="6909275" y="1332800"/>
            <a:ext cx="1034400" cy="309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1300" dirty="0">
                <a:latin typeface="Century Gothic"/>
                <a:ea typeface="Century Gothic"/>
                <a:cs typeface="Century Gothic"/>
                <a:sym typeface="Century Gothic"/>
              </a:rPr>
              <a:t>Since 2000</a:t>
            </a:r>
            <a:endParaRPr sz="1300" dirty="0">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133"/>
        <p:cNvGrpSpPr/>
        <p:nvPr/>
      </p:nvGrpSpPr>
      <p:grpSpPr>
        <a:xfrm>
          <a:off x="0" y="0"/>
          <a:ext cx="0" cy="0"/>
          <a:chOff x="0" y="0"/>
          <a:chExt cx="0" cy="0"/>
        </a:xfrm>
      </p:grpSpPr>
      <p:sp>
        <p:nvSpPr>
          <p:cNvPr id="134" name="Google Shape;134;p22"/>
          <p:cNvSpPr/>
          <p:nvPr/>
        </p:nvSpPr>
        <p:spPr>
          <a:xfrm>
            <a:off x="175" y="4222325"/>
            <a:ext cx="10691700" cy="3337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2"/>
          <p:cNvSpPr/>
          <p:nvPr/>
        </p:nvSpPr>
        <p:spPr>
          <a:xfrm>
            <a:off x="1125675" y="5266173"/>
            <a:ext cx="4102200" cy="114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1800" dirty="0">
                <a:latin typeface="Century Gothic"/>
                <a:ea typeface="Century Gothic"/>
                <a:cs typeface="Century Gothic"/>
                <a:sym typeface="Century Gothic"/>
              </a:rPr>
              <a:t>Αναζήτηση σε περισσότερους</a:t>
            </a:r>
            <a:endParaRPr sz="1800" dirty="0">
              <a:latin typeface="Century Gothic"/>
              <a:ea typeface="Century Gothic"/>
              <a:cs typeface="Century Gothic"/>
              <a:sym typeface="Century Gothic"/>
            </a:endParaRPr>
          </a:p>
          <a:p>
            <a:pPr marL="0" lvl="0" indent="0" algn="ctr" rtl="0">
              <a:spcBef>
                <a:spcPts val="0"/>
              </a:spcBef>
              <a:spcAft>
                <a:spcPts val="0"/>
              </a:spcAft>
              <a:buNone/>
            </a:pPr>
            <a:r>
              <a:rPr lang="el-GR" sz="1800" dirty="0">
                <a:latin typeface="Century Gothic"/>
                <a:ea typeface="Century Gothic"/>
                <a:cs typeface="Century Gothic"/>
                <a:sym typeface="Century Gothic"/>
              </a:rPr>
              <a:t>από 200 ιστότοπους</a:t>
            </a:r>
            <a:endParaRPr sz="1800" dirty="0">
              <a:latin typeface="Century Gothic"/>
              <a:ea typeface="Century Gothic"/>
              <a:cs typeface="Century Gothic"/>
              <a:sym typeface="Century Gothic"/>
            </a:endParaRPr>
          </a:p>
        </p:txBody>
      </p:sp>
      <p:pic>
        <p:nvPicPr>
          <p:cNvPr id="136" name="Google Shape;136;p22"/>
          <p:cNvPicPr preferRelativeResize="0"/>
          <p:nvPr/>
        </p:nvPicPr>
        <p:blipFill rotWithShape="1">
          <a:blip r:embed="rId3">
            <a:alphaModFix/>
          </a:blip>
          <a:srcRect l="11157" t="4852" r="16014"/>
          <a:stretch/>
        </p:blipFill>
        <p:spPr>
          <a:xfrm>
            <a:off x="1125675" y="2452438"/>
            <a:ext cx="4102125" cy="2813733"/>
          </a:xfrm>
          <a:prstGeom prst="rect">
            <a:avLst/>
          </a:prstGeom>
          <a:noFill/>
          <a:ln>
            <a:noFill/>
          </a:ln>
        </p:spPr>
      </p:pic>
      <p:pic>
        <p:nvPicPr>
          <p:cNvPr id="137" name="Google Shape;137;p22"/>
          <p:cNvPicPr preferRelativeResize="0"/>
          <p:nvPr/>
        </p:nvPicPr>
        <p:blipFill rotWithShape="1">
          <a:blip r:embed="rId4">
            <a:alphaModFix/>
          </a:blip>
          <a:srcRect l="5915" t="4628" r="5924" b="4619"/>
          <a:stretch/>
        </p:blipFill>
        <p:spPr>
          <a:xfrm>
            <a:off x="5463863" y="2452450"/>
            <a:ext cx="4102125" cy="2813725"/>
          </a:xfrm>
          <a:prstGeom prst="rect">
            <a:avLst/>
          </a:prstGeom>
          <a:noFill/>
          <a:ln>
            <a:noFill/>
          </a:ln>
        </p:spPr>
      </p:pic>
      <p:sp>
        <p:nvSpPr>
          <p:cNvPr id="138" name="Google Shape;138;p22"/>
          <p:cNvSpPr txBox="1"/>
          <p:nvPr/>
        </p:nvSpPr>
        <p:spPr>
          <a:xfrm>
            <a:off x="2889900" y="847425"/>
            <a:ext cx="4911900" cy="9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4700" b="1" dirty="0">
                <a:solidFill>
                  <a:schemeClr val="dk1"/>
                </a:solidFill>
                <a:latin typeface="Century Gothic"/>
                <a:ea typeface="Century Gothic"/>
                <a:cs typeface="Century Gothic"/>
                <a:sym typeface="Century Gothic"/>
              </a:rPr>
              <a:t>Ξενοδοχεία</a:t>
            </a:r>
            <a:endParaRPr dirty="0"/>
          </a:p>
        </p:txBody>
      </p:sp>
      <p:sp>
        <p:nvSpPr>
          <p:cNvPr id="139" name="Google Shape;139;p22"/>
          <p:cNvSpPr/>
          <p:nvPr/>
        </p:nvSpPr>
        <p:spPr>
          <a:xfrm>
            <a:off x="1125675" y="6411563"/>
            <a:ext cx="4102200" cy="96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5463825" y="5266173"/>
            <a:ext cx="4102200" cy="1145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l-GR" sz="1800" dirty="0">
                <a:latin typeface="Century Gothic"/>
                <a:ea typeface="Century Gothic"/>
                <a:cs typeface="Century Gothic"/>
                <a:sym typeface="Century Gothic"/>
              </a:rPr>
              <a:t>Εξοικονόμηση τιμής</a:t>
            </a:r>
            <a:endParaRPr sz="1800" dirty="0">
              <a:latin typeface="Century Gothic"/>
              <a:ea typeface="Century Gothic"/>
              <a:cs typeface="Century Gothic"/>
              <a:sym typeface="Century Gothic"/>
            </a:endParaRPr>
          </a:p>
          <a:p>
            <a:pPr marL="0" lvl="0" indent="0" algn="ctr" rtl="0">
              <a:spcBef>
                <a:spcPts val="0"/>
              </a:spcBef>
              <a:spcAft>
                <a:spcPts val="0"/>
              </a:spcAft>
              <a:buNone/>
            </a:pPr>
            <a:r>
              <a:rPr lang="el-GR" sz="1800" dirty="0">
                <a:latin typeface="Century Gothic"/>
                <a:ea typeface="Century Gothic"/>
                <a:cs typeface="Century Gothic"/>
                <a:sym typeface="Century Gothic"/>
              </a:rPr>
              <a:t>έως και 30%</a:t>
            </a:r>
            <a:endParaRPr sz="1800" dirty="0">
              <a:latin typeface="Century Gothic"/>
              <a:ea typeface="Century Gothic"/>
              <a:cs typeface="Century Gothic"/>
              <a:sym typeface="Century Gothic"/>
            </a:endParaRPr>
          </a:p>
        </p:txBody>
      </p:sp>
      <p:sp>
        <p:nvSpPr>
          <p:cNvPr id="141" name="Google Shape;141;p22"/>
          <p:cNvSpPr/>
          <p:nvPr/>
        </p:nvSpPr>
        <p:spPr>
          <a:xfrm>
            <a:off x="5463825" y="6411563"/>
            <a:ext cx="4102200" cy="96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1141</Words>
  <Application>Microsoft Office PowerPoint</Application>
  <PresentationFormat>Custom</PresentationFormat>
  <Paragraphs>131</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Century</vt:lpstr>
      <vt:lpstr>Arial</vt:lpstr>
      <vt:lpstr>Century Gothic</vt:lpstr>
      <vt:lpstr>Times New Roman</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Δραστηριότητες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Στοιχεία ομάδας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Tsik</cp:lastModifiedBy>
  <cp:revision>3</cp:revision>
  <dcterms:modified xsi:type="dcterms:W3CDTF">2020-12-03T20:59:01Z</dcterms:modified>
</cp:coreProperties>
</file>