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\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    <Relationship Id="rId5" Type="http://schemas.openxmlformats.org/officeDocument/2006/relationships/custom-properties" Target="docProps/custom.xml"/>
</Relationships>

</file>

<file path=docProps\app.xml><?xml version="1.0" encoding="utf-8"?>
<Properties xmlns="http://schemas.openxmlformats.org/officeDocument/2006/extended-properties" xmlns:vt="http://schemas.openxmlformats.org/officeDocument/2006/docPropsVTypes">
  <TotalTime>8600</TotalTime>
  <Words>1119</Words>
  <Application>Microsoft Office PowerPoint</Application>
  <PresentationFormat>宽屏</PresentationFormat>
  <Paragraphs>297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Heiti SC Light</vt:lpstr>
      <vt:lpstr>PingFang SC</vt:lpstr>
      <vt:lpstr>Source Han Sans CN Medium</vt:lpstr>
      <vt:lpstr>DengXian</vt:lpstr>
      <vt:lpstr>DengXian</vt:lpstr>
      <vt:lpstr>黑体</vt:lpstr>
      <vt:lpstr>STKaiti</vt:lpstr>
      <vt:lpstr>Microsoft YaHei</vt:lpstr>
      <vt:lpstr>Microsoft YaHei</vt:lpstr>
      <vt:lpstr>Arial</vt:lpstr>
      <vt:lpstr>Cambria</vt:lpstr>
      <vt:lpstr>Office 主题​​</vt:lpstr>
      <vt:lpstr>NAC-V8.0 定位、架构及方案</vt:lpstr>
      <vt:lpstr>NAC在企业网中部署场景</vt:lpstr>
      <vt:lpstr>NAC-动态入网控制架构</vt:lpstr>
      <vt:lpstr>NAC-联动接口与方案</vt:lpstr>
      <vt:lpstr>分层防御的零信任方案</vt:lpstr>
      <vt:lpstr>新一代身份安全 – 建设内容</vt:lpstr>
      <vt:lpstr>数字化终端及接入环境安全– 能力框架</vt:lpstr>
      <vt:lpstr>重构企业级网络纵深防御 – 建设内容</vt:lpstr>
      <vt:lpstr>移动办公安全保障框架 – 端到端的移动安全保障体系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\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张巨世</cp:lastModifiedBy>
  <cp:revision>467</cp:revision>
  <dcterms:created xsi:type="dcterms:W3CDTF">2019-04-09T09:44:11Z</dcterms:created>
  <dcterms:modified xsi:type="dcterms:W3CDTF">2021-01-12T05:57:56Z</dcterms:modified>
</cp:coreProperties>
</file>

<file path=docProps\custom.xml><?xml version="1.0" encoding="utf-8"?>
<Properties xmlns="http://schemas.openxmlformats.org/officeDocument/2006/custom-properties" xmlns:vt="http://schemas.openxmlformats.org/officeDocument/2006/docPropsVTypes">
  <property fmtid="{5B77E7CE-EC58-BC6A-FAE8-886BEB80DBEB}" pid="2" name="5B77E7CEEC58BC6AFAE8886BEB80DBEB">
    <vt:lpwstr>otCYQxs9Dbw2bUEn/Soxv9pYAoWsCRIsU8+gIbxzzmNcJN13+qHIPyWmbF9hFzPHyi2m8DLwi54E5OVVM5pJ0yGmgAiYTaR6oYUdYZxdjep6I9xviFUFZ9aTScfBW9OGVnAhniuSlf1KSdPvcMxS90OHed7MTpS2xwOCeN4iGQhq6GfJJP46PyLmZQKvfLkRJhu+GFHYS468zTaheuzMq5dh4j4lW2++xOEudJO5L7+GL/YRKOu8vZtEqcERlh86Kds3w5E4BSnfyv1yW+DMTJUbaC/qbLRhxiB66KNMJtgT8Lxmj/Oamftkngy437hI1VW6lOcyRxjWZHofvdQUskePynjl1BbflclTsCvu5MTFBM6qYtXSmmY596SewQQrAGC7+PrZvuHqCN/p0tN2DAZejQfTo3+fHjMpGVhRKqwbpA7ndngvPCdK5Qo7yFgcuUD/yOY0FfjbOHbHeb+snk6lIlXDf32+xCUE2aPqMUvpN9Jv4LnxK2eQegIx8VoACHFnRo8u83UTyM18rZHnRmbZm3Y/S2WU3HTlRwKJNK2cfJ3jrvs0/XVJf+GMOle+FhUFB+fi3BJIZ5hupBzHp9eD+N5CJSetXbfpV1IXvis=</vt:lpwstr>
  </property>
</Properties>
</file>

<file path=ppt\_rels\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\handoutMasters\_rels\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\handoutMasters\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A81DF9-23CB-4E4F-82BC-6B2E3F350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7AD83-ECD9-4F49-8F6F-002BD7DA7C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BA327-E68A-E54A-AE01-5A4945BCEF06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50274-8472-FC4C-9D7A-8B0062DB3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E77A14DD-1072-8A42-BF81-F57B76254A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9DCB-9C95-CB4E-AE9C-AE2FCA2E0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977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\notesMasters\_rels\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\notesMasters\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64374-6678-4994-80A3-A10E85B8A49D}" type="datetimeFigureOut">
              <a:rPr lang="zh-CN" altLang="en-US" smtClean="0"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F6827-C7B8-4123-89ED-BB8AADD2E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7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\notesSlides\_rels\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\notesSlides\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终端、用户、</a:t>
            </a:r>
            <a:r>
              <a:rPr lang="en-US" altLang="zh-CN" dirty="0" err="1" smtClean="0"/>
              <a:t>IoT</a:t>
            </a:r>
            <a:r>
              <a:rPr lang="zh-CN" altLang="en-US" dirty="0" smtClean="0"/>
              <a:t>设备身份鉴别与认证评估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6827-C7B8-4123-89ED-BB8AADD2E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72044"/>
      </p:ext>
    </p:extLst>
  </p:cSld>
  <p:clrMapOvr>
    <a:masterClrMapping/>
  </p:clrMapOvr>
</p:notes>
</file>

<file path=ppt\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4"/>
    <a:srgbClr val="008CFF"/>
    <a:srgbClr val="003296"/>
    <a:srgbClr val="404040"/>
    <a:srgbClr val="1E2530"/>
    <a:srgbClr val="FFCD00"/>
    <a:srgbClr val="008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\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83" r:id="rId3"/>
    <p:sldId id="379" r:id="rId4"/>
    <p:sldId id="382" r:id="rId5"/>
    <p:sldId id="355" r:id="rId6"/>
    <p:sldId id="368" r:id="rId7"/>
    <p:sldId id="365" r:id="rId8"/>
    <p:sldId id="366" r:id="rId9"/>
    <p:sldId id="367" r:id="rId10"/>
    <p:sldId id="3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\slideLayouts\_rels\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\slideLayouts\_rels\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\slideLayouts\_rels\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\slideLayouts\_rels\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\slideLayouts\_rels\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\slideLayouts\_rels\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\slideLayouts\_rels\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_rels\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\slideLayouts\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6CF50BC-9640-B541-A3C1-67988FF26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0D77732-0A5D-0045-867E-F25CAFFF80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9C2A364-229D-CA43-B2FC-C8F3E350F33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05200" y="6161990"/>
            <a:ext cx="5181600" cy="306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en-US" altLang="zh-Hans" dirty="0"/>
              <a:t>2020-01-02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72B9A28-5CB7-FC4D-BF95-F54F4EC90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04279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6600" b="1" i="0" spc="30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Hans" altLang="en-US" dirty="0"/>
              <a:t>点击编辑主标题</a:t>
            </a:r>
            <a:endParaRPr kumimoji="1" lang="zh-CN" altLang="en-US" dirty="0"/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35F52A1A-C97E-D140-98E3-0C7A25D7596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68821" y="3751105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kumimoji="1" lang="zh-CN" altLang="en-US" sz="2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zh-CN" altLang="en-US" dirty="0"/>
              <a:t>点击编辑副标题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269969268"/>
      </p:ext>
    </p:extLst>
  </p:cSld>
  <p:clrMapOvr>
    <a:masterClrMapping/>
  </p:clrMapOvr>
</p:sldLayout>
</file>

<file path=ppt\slideLayouts\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750421"/>
      </p:ext>
    </p:extLst>
  </p:cSld>
  <p:clrMapOvr>
    <a:masterClrMapping/>
  </p:clrMapOvr>
</p:sldLayout>
</file>

<file path=ppt\slideLayouts\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039660"/>
      </p:ext>
    </p:extLst>
  </p:cSld>
  <p:clrMapOvr>
    <a:masterClrMapping/>
  </p:clrMapOvr>
</p:sldLayout>
</file>

<file path=ppt\slideLayouts\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594681"/>
      </p:ext>
    </p:extLst>
  </p:cSld>
  <p:clrMapOvr>
    <a:masterClrMapping/>
  </p:clrMapOvr>
</p:sldLayout>
</file>

<file path=ppt\slideLayouts\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980099"/>
      </p:ext>
    </p:extLst>
  </p:cSld>
  <p:clrMapOvr>
    <a:masterClrMapping/>
  </p:clrMapOvr>
</p:sldLayout>
</file>

<file path=ppt\slideLayouts\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513020"/>
      </p:ext>
    </p:extLst>
  </p:cSld>
  <p:clrMapOvr>
    <a:masterClrMapping/>
  </p:clrMapOvr>
</p:sldLayout>
</file>

<file path=ppt\slideLayouts\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085A5-36F2-A74D-BA22-BCF293C9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00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7A22E-122D-1A4E-8B77-52E45847C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89AF76-B1C1-9949-8FFB-DD47398F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A79AF-0145-CA47-9089-290A76F3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26DE8-30E5-EA41-AB59-A93F7D35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1895F272-3244-DF4B-8494-D773EA2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409176"/>
      </p:ext>
    </p:extLst>
  </p:cSld>
  <p:clrMapOvr>
    <a:masterClrMapping/>
  </p:clrMapOvr>
</p:sldLayout>
</file>

<file path=ppt\slideLayouts\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4FBD8-069D-F644-B570-5BDD3649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3B5F4-980E-1143-895E-E627993D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1AF6FC-BC7A-1B46-81B8-7ABF41948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808CE1-3783-6247-835E-3FACD546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845D68-4ECD-4F44-B327-8F3FFB519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7E016-2559-7C42-B705-49B6CE0C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F4001A-B779-4C44-BD1E-B73CAD80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DB118EB5-DA1D-AF4B-A0F0-201734E3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235545"/>
      </p:ext>
    </p:extLst>
  </p:cSld>
  <p:clrMapOvr>
    <a:masterClrMapping/>
  </p:clrMapOvr>
</p:sldLayout>
</file>

<file path=ppt\slideLayouts\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8A80E-6E77-1645-B07E-8D7A24EC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1C787B-FB52-604E-9486-B4E85546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D4555F-78AC-1449-992E-78E3BFA7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729EFBEE-6C5C-F644-B0D9-6FEB3DA1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496814"/>
      </p:ext>
    </p:extLst>
  </p:cSld>
  <p:clrMapOvr>
    <a:masterClrMapping/>
  </p:clrMapOvr>
</p:sldLayout>
</file>

<file path=ppt\slideLayouts\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E866FC-5FEE-0743-939D-195A4820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8B4106-BD47-B34A-A52D-69FE1642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68D10A0-A39E-A54B-919F-6F652FE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233028"/>
      </p:ext>
    </p:extLst>
  </p:cSld>
  <p:clrMapOvr>
    <a:masterClrMapping/>
  </p:clrMapOvr>
</p:sldLayout>
</file>

<file path=ppt\slideLayouts\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B867-E0AE-B846-A62C-279FEF0CC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168DE-0578-A94D-A0D9-2858128F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1659C8-4F4D-984A-A19B-492CA2B0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62F65-0D80-594A-9D79-1A4383DDF4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37CE5-64F3-A841-8D0F-6F300173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DE38ED6-E2A1-A94C-8C4A-D8A7995D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389832"/>
      </p:ext>
    </p:extLst>
  </p:cSld>
  <p:clrMapOvr>
    <a:masterClrMapping/>
  </p:clrMapOvr>
</p:sldLayout>
</file>

<file path=ppt\slideLayouts\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4F0E929-DB64-4840-8B0A-2ECBDA92FB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84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B4186AC6-1D20-3C47-86C6-BB6DB32DA9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0190" y="3535333"/>
            <a:ext cx="6312137" cy="64819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Hans" altLang="en-US" dirty="0"/>
              <a:t>点击编辑章节副标题</a:t>
            </a:r>
            <a:endParaRPr kumimoji="1" lang="zh-CN" altLang="en-US" dirty="0"/>
          </a:p>
        </p:txBody>
      </p:sp>
      <p:sp>
        <p:nvSpPr>
          <p:cNvPr id="11" name="文本占位符 22">
            <a:extLst>
              <a:ext uri="{FF2B5EF4-FFF2-40B4-BE49-F238E27FC236}">
                <a16:creationId xmlns:a16="http://schemas.microsoft.com/office/drawing/2014/main" id="{8851E170-1177-DA41-9563-39BB116D98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307" y="2432542"/>
            <a:ext cx="1085383" cy="19929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0" b="1" i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zh-Hans" dirty="0"/>
              <a:t>1</a:t>
            </a:r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A532CA6-EA15-734D-AE35-7283C497D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3297" y="2657187"/>
            <a:ext cx="6620897" cy="700145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Hans" altLang="en-US" dirty="0"/>
              <a:t>点击编辑章节大标题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E7855B-322E-5F4C-83A0-299A30BA4B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77553"/>
      </p:ext>
    </p:extLst>
  </p:cSld>
  <p:clrMapOvr>
    <a:masterClrMapping/>
  </p:clrMapOvr>
</p:sldLayout>
</file>

<file path=ppt\slideLayouts\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E14F-EF96-9748-9C9A-B2BC7282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D2D5C6-40A3-9A49-86EA-F6531F521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299834-6601-6A43-9852-9A4B2361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EF984-1C24-594A-B606-6CE8F633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38A69-14F9-454E-874F-C5326C2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9F7AB69-4F62-074E-890F-776C9A55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866435"/>
      </p:ext>
    </p:extLst>
  </p:cSld>
  <p:clrMapOvr>
    <a:masterClrMapping/>
  </p:clrMapOvr>
</p:sldLayout>
</file>

<file path=ppt\slideLayouts\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8D40-76FC-D041-94C9-34589B47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336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5FED6BCD-F1F1-A444-B06D-03E43605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0D94C-71A9-8C43-A21D-CD451101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A09726-48B3-3B4A-8E15-E75D01AF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D1E9573-150C-924E-8602-0C18E6E4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447706"/>
      </p:ext>
    </p:extLst>
  </p:cSld>
  <p:clrMapOvr>
    <a:masterClrMapping/>
  </p:clrMapOvr>
</p:sldLayout>
</file>

<file path=ppt\slideLayouts\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C2524-4088-C349-BB1E-81F10704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E81E8E3-F192-C74D-B55D-14D75308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AB2AD-4872-8C4B-8A0F-CCC331C5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3BFBDD-5541-3247-BCFA-41B17EBA9E7C}" type="datetimeFigureOut">
              <a:rPr kumimoji="1" lang="zh-CN" altLang="en-US" smtClean="0"/>
              <a:t>2021/1/12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CB39D-DC8E-F14A-8C08-2045263D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FF34BD5-2E75-B745-806D-3DC19A56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96479E-E0FD-1344-B8CC-089C9B16E2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774641"/>
      </p:ext>
    </p:extLst>
  </p:cSld>
  <p:clrMapOvr>
    <a:masterClrMapping/>
  </p:clrMapOvr>
</p:sldLayout>
</file>

<file path=ppt\slideLayouts\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AA1BDD-6CA1-C546-8C51-4780E405F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"/>
            <a:ext cx="12192000" cy="6855480"/>
          </a:xfrm>
          <a:prstGeom prst="rect">
            <a:avLst/>
          </a:prstGeom>
        </p:spPr>
      </p:pic>
      <p:sp>
        <p:nvSpPr>
          <p:cNvPr id="6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262772" y="1097280"/>
            <a:ext cx="11624428" cy="5175260"/>
          </a:xfrm>
          <a:prstGeom prst="rect">
            <a:avLst/>
          </a:prstGeom>
        </p:spPr>
        <p:txBody>
          <a:bodyPr lIns="108000" tIns="0" rIns="10800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spc="100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点击编辑正文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0229850" y="6286419"/>
            <a:ext cx="1657350" cy="584200"/>
          </a:xfrm>
        </p:spPr>
        <p:txBody>
          <a:bodyPr/>
          <a:lstStyle>
            <a:lvl1pPr algn="dist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www.qianxin.com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62772" y="132735"/>
            <a:ext cx="10056812" cy="71973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300"/>
              </a:lnSpc>
              <a:defRPr sz="2800" b="1" i="0" baseline="0">
                <a:solidFill>
                  <a:srgbClr val="00329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点击编辑主标题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\slideLayouts\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6B34C19-115A-CB44-BBFE-13AC65119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774" y="3704446"/>
            <a:ext cx="7145110" cy="331399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BE9320B-E24E-3840-87A4-EABD1607BE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Hans" altLang="en-US" dirty="0"/>
              <a:t>点击编辑章节小标题</a:t>
            </a:r>
            <a:endParaRPr kumimoji="1" lang="zh-CN" altLang="en-US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8D859077-42AC-3B4D-93B4-AD3902EDC65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zh-Hans" altLang="en-US" dirty="0"/>
              <a:t>点击编辑内容</a:t>
            </a:r>
            <a:endParaRPr kumimoji="1" lang="en-US" altLang="zh-Han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Han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Han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Hans" altLang="en-US" dirty="0"/>
              <a:t>点击编辑内容</a:t>
            </a:r>
          </a:p>
          <a:p>
            <a:pPr lvl="0"/>
            <a:endParaRPr kumimoji="1" lang="zh-Hans" altLang="en-US" dirty="0"/>
          </a:p>
          <a:p>
            <a:pPr lvl="0"/>
            <a:endParaRPr kumimoji="1"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0F7CB36-4B49-154F-9AF9-FFCFECF867EE}"/>
              </a:ext>
            </a:extLst>
          </p:cNvPr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9175F52A-2BE4-E440-AC69-D3062B56D8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5007"/>
      </p:ext>
    </p:extLst>
  </p:cSld>
  <p:clrMapOvr>
    <a:masterClrMapping/>
  </p:clrMapOvr>
</p:sldLayout>
</file>

<file path=ppt\slideLayouts\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3CE0B03-8CC4-334B-B87B-77DCB923D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755" y="397651"/>
            <a:ext cx="10515600" cy="589491"/>
          </a:xfrm>
          <a:prstGeom prst="rect">
            <a:avLst/>
          </a:prstGeom>
        </p:spPr>
        <p:txBody>
          <a:bodyPr/>
          <a:lstStyle>
            <a:lvl1pPr algn="l">
              <a:defRPr sz="3600" b="1" i="0" spc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Hans" altLang="en-US" dirty="0"/>
              <a:t>点击编辑章节小标题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038E636-1A1D-B444-966A-8F5CAC02520D}"/>
              </a:ext>
            </a:extLst>
          </p:cNvPr>
          <p:cNvCxnSpPr/>
          <p:nvPr userDrawn="1"/>
        </p:nvCxnSpPr>
        <p:spPr>
          <a:xfrm>
            <a:off x="0" y="1213338"/>
            <a:ext cx="12192000" cy="0"/>
          </a:xfrm>
          <a:prstGeom prst="line">
            <a:avLst/>
          </a:prstGeom>
          <a:ln>
            <a:solidFill>
              <a:srgbClr val="003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4662AFE-950F-A34F-A7A0-E9029A7075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421" y="152786"/>
            <a:ext cx="1695323" cy="978071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90A458B1-BCB8-514E-B283-3E08964B51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987" y="1705504"/>
            <a:ext cx="9557280" cy="4402666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3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3pPr>
            <a:lvl4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4pPr>
            <a:lvl5pPr>
              <a:defRPr b="0" i="0"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5pPr>
          </a:lstStyle>
          <a:p>
            <a:pPr lvl="0"/>
            <a:r>
              <a:rPr kumimoji="1" lang="zh-Hans" altLang="en-US" dirty="0"/>
              <a:t>点击编辑内容</a:t>
            </a:r>
            <a:endParaRPr kumimoji="1" lang="en-US" altLang="zh-Hans" dirty="0"/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Han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Hans" altLang="en-US" dirty="0"/>
              <a:t>点击编辑内容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Hans" altLang="en-US" dirty="0"/>
              <a:t>点击编辑内容</a:t>
            </a:r>
          </a:p>
          <a:p>
            <a:pPr lvl="0"/>
            <a:endParaRPr kumimoji="1" lang="zh-Hans" altLang="en-US" dirty="0"/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69320"/>
      </p:ext>
    </p:extLst>
  </p:cSld>
  <p:clrMapOvr>
    <a:masterClrMapping/>
  </p:clrMapOvr>
</p:sldLayout>
</file>

<file path=ppt\slideLayouts\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A0294E-2827-AD46-9D72-102CAE6D20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59BCD291-8A69-0C4F-A9D8-6D97403921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71550"/>
            <a:ext cx="10515600" cy="1127046"/>
          </a:xfrm>
          <a:prstGeom prst="rect">
            <a:avLst/>
          </a:prstGeom>
        </p:spPr>
        <p:txBody>
          <a:bodyPr/>
          <a:lstStyle>
            <a:lvl1pPr algn="ctr">
              <a:defRPr sz="12000" b="1" i="0" spc="30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en-US" altLang="zh-Hans" dirty="0"/>
              <a:t>THANKS!</a:t>
            </a:r>
            <a:endParaRPr kumimoji="1"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5D8333AF-57EA-9E4F-BCF3-ACA4D81DCE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68821" y="4018720"/>
            <a:ext cx="7454358" cy="46278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700" b="0" i="0" spc="1000" baseline="0">
                <a:solidFill>
                  <a:srgbClr val="00329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Hans" altLang="en-US" dirty="0"/>
              <a:t>让冬奥更安全  让世界更</a:t>
            </a:r>
            <a:r>
              <a:rPr kumimoji="1" lang="zh-CN" altLang="en-US" dirty="0"/>
              <a:t>精彩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5F348E-9E75-1240-8BC9-05C2D20CEA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7739" y="458025"/>
            <a:ext cx="2733675" cy="15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1842"/>
      </p:ext>
    </p:extLst>
  </p:cSld>
  <p:clrMapOvr>
    <a:masterClrMapping/>
  </p:clrMapOvr>
</p:sldLayout>
</file>

<file path=ppt\slideLayouts\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710986"/>
      </p:ext>
    </p:extLst>
  </p:cSld>
  <p:clrMapOvr>
    <a:masterClrMapping/>
  </p:clrMapOvr>
</p:sldLayout>
</file>

<file path=ppt\slideLayouts\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776355"/>
      </p:ext>
    </p:extLst>
  </p:cSld>
  <p:clrMapOvr>
    <a:masterClrMapping/>
  </p:clrMapOvr>
</p:sldLayout>
</file>

<file path=ppt\slideLayouts\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26313"/>
      </p:ext>
    </p:extLst>
  </p:cSld>
  <p:clrMapOvr>
    <a:masterClrMapping/>
  </p:clrMapOvr>
</p:sldLayout>
</file>

<file path=ppt\slideLayouts\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541310"/>
      </p:ext>
    </p:extLst>
  </p:cSld>
  <p:clrMapOvr>
    <a:masterClrMapping/>
  </p:clrMapOvr>
</p:sldLayout>
</file>

<file path=ppt\slideMasters\_rels\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\slideMasters\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9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8" r:id="rId4"/>
    <p:sldLayoutId id="2147483660" r:id="rId5"/>
    <p:sldLayoutId id="2147483669" r:id="rId6"/>
    <p:sldLayoutId id="2147483651" r:id="rId7"/>
    <p:sldLayoutId id="2147483661" r:id="rId8"/>
    <p:sldLayoutId id="2147483664" r:id="rId9"/>
    <p:sldLayoutId id="2147483663" r:id="rId10"/>
    <p:sldLayoutId id="2147483662" r:id="rId11"/>
    <p:sldLayoutId id="2147483665" r:id="rId12"/>
    <p:sldLayoutId id="2147483667" r:id="rId13"/>
    <p:sldLayoutId id="2147483666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\slides\_rels\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\slides\_rels\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\slides\_rels\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\slides\_rels\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\slides\_rels\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\slides\_rels\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\slides\_rels\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\slides\_rels\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\slides\_rels\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\slides\_rels\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\slides\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27D725-FA3D-0C42-A9A4-7E94BEB3C5C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 smtClean="0"/>
              <a:t>2020-06-01</a:t>
            </a:r>
            <a:endParaRPr kumimoji="1" lang="zh-CN" altLang="en-US" dirty="0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671C3B34-D7FF-4B4B-A825-92700CFB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063"/>
            <a:ext cx="10515600" cy="11255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smtClean="0">
                <a:latin typeface="微软雅黑" pitchFamily="34" charset="-122"/>
                <a:ea typeface="微软雅黑" pitchFamily="34" charset="-122"/>
              </a:rPr>
              <a:t>NAC-V8.0 </a:t>
            </a:r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定位、架构及方案</a:t>
            </a:r>
            <a:endParaRPr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D0B61A8-C243-4130-B560-8321E9E2A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B96B9-0CB7-774A-B55A-21EB09C7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3A70C-43D6-C443-A47A-67CFADE65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8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NAC</a:t>
            </a:r>
            <a:r>
              <a:rPr lang="zh-CN" altLang="en-US" sz="2800" dirty="0"/>
              <a:t>在企业网中部署</a:t>
            </a:r>
            <a:r>
              <a:rPr lang="zh-CN" altLang="en-US" sz="2800" dirty="0" smtClean="0"/>
              <a:t>场景</a:t>
            </a:r>
            <a:endParaRPr lang="zh-CN" altLang="en-US" sz="2800" dirty="0"/>
          </a:p>
        </p:txBody>
      </p:sp>
      <p:sp>
        <p:nvSpPr>
          <p:cNvPr id="4" name="矩形: 圆角 72">
            <a:extLst>
              <a:ext uri="{FF2B5EF4-FFF2-40B4-BE49-F238E27FC236}">
                <a16:creationId xmlns:a16="http://schemas.microsoft.com/office/drawing/2014/main" id="{BB8DD65D-8749-4986-82B3-78A473F51534}"/>
              </a:ext>
            </a:extLst>
          </p:cNvPr>
          <p:cNvSpPr/>
          <p:nvPr/>
        </p:nvSpPr>
        <p:spPr>
          <a:xfrm>
            <a:off x="560603" y="5754183"/>
            <a:ext cx="8414985" cy="9495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13">
            <a:extLst>
              <a:ext uri="{FF2B5EF4-FFF2-40B4-BE49-F238E27FC236}">
                <a16:creationId xmlns:a16="http://schemas.microsoft.com/office/drawing/2014/main" id="{3D1D3C32-DD1B-45D5-AEFD-9D41C365B4EB}"/>
              </a:ext>
            </a:extLst>
          </p:cNvPr>
          <p:cNvSpPr/>
          <p:nvPr/>
        </p:nvSpPr>
        <p:spPr>
          <a:xfrm>
            <a:off x="552753" y="2864911"/>
            <a:ext cx="8414985" cy="27367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F47C0C-1857-4F4F-A421-F1893FAC1796}"/>
              </a:ext>
            </a:extLst>
          </p:cNvPr>
          <p:cNvSpPr/>
          <p:nvPr/>
        </p:nvSpPr>
        <p:spPr>
          <a:xfrm>
            <a:off x="719666" y="1297674"/>
            <a:ext cx="3974012" cy="5378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E69319-2A3E-4DDF-A972-5A419674FA4E}"/>
              </a:ext>
            </a:extLst>
          </p:cNvPr>
          <p:cNvSpPr/>
          <p:nvPr/>
        </p:nvSpPr>
        <p:spPr>
          <a:xfrm>
            <a:off x="4920101" y="1297675"/>
            <a:ext cx="3886639" cy="5378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A51301-1D68-4065-948B-37DCBB8CEAB0}"/>
              </a:ext>
            </a:extLst>
          </p:cNvPr>
          <p:cNvSpPr/>
          <p:nvPr/>
        </p:nvSpPr>
        <p:spPr>
          <a:xfrm>
            <a:off x="713332" y="2081293"/>
            <a:ext cx="8109528" cy="5378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核心层骨干网络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EA2822-88E6-4A69-9102-82F8B3B1151A}"/>
              </a:ext>
            </a:extLst>
          </p:cNvPr>
          <p:cNvSpPr/>
          <p:nvPr/>
        </p:nvSpPr>
        <p:spPr>
          <a:xfrm>
            <a:off x="713332" y="2973993"/>
            <a:ext cx="1330037" cy="19567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B97D4A-3904-4B9B-9EBD-73FE55B6E924}"/>
              </a:ext>
            </a:extLst>
          </p:cNvPr>
          <p:cNvSpPr/>
          <p:nvPr/>
        </p:nvSpPr>
        <p:spPr>
          <a:xfrm>
            <a:off x="2172679" y="2969379"/>
            <a:ext cx="1330037" cy="19567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43A1ED-8D21-4002-8EB0-974DC6195B0C}"/>
              </a:ext>
            </a:extLst>
          </p:cNvPr>
          <p:cNvSpPr/>
          <p:nvPr/>
        </p:nvSpPr>
        <p:spPr>
          <a:xfrm>
            <a:off x="3613550" y="2969379"/>
            <a:ext cx="1459347" cy="19567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视频专网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69BDE6-B816-4AA4-921E-8E9DDCB84FD7}"/>
              </a:ext>
            </a:extLst>
          </p:cNvPr>
          <p:cNvSpPr/>
          <p:nvPr/>
        </p:nvSpPr>
        <p:spPr>
          <a:xfrm>
            <a:off x="5211442" y="2969379"/>
            <a:ext cx="1450108" cy="19567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660997-6CB0-4542-B797-EC7356435B2D}"/>
              </a:ext>
            </a:extLst>
          </p:cNvPr>
          <p:cNvSpPr/>
          <p:nvPr/>
        </p:nvSpPr>
        <p:spPr>
          <a:xfrm>
            <a:off x="6800095" y="2969379"/>
            <a:ext cx="2022764" cy="19567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各种业务支撑网络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0DFC9E-C4C6-4B55-8F33-F4596E89E380}"/>
              </a:ext>
            </a:extLst>
          </p:cNvPr>
          <p:cNvSpPr/>
          <p:nvPr/>
        </p:nvSpPr>
        <p:spPr>
          <a:xfrm>
            <a:off x="850110" y="6017684"/>
            <a:ext cx="1155697" cy="4415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CC161F-0459-4FBC-B95C-649DC4703034}"/>
              </a:ext>
            </a:extLst>
          </p:cNvPr>
          <p:cNvSpPr/>
          <p:nvPr/>
        </p:nvSpPr>
        <p:spPr>
          <a:xfrm>
            <a:off x="2454094" y="6017683"/>
            <a:ext cx="1280356" cy="4415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0F0287-49B8-4FCF-B229-3B3AA8DA8CE1}"/>
              </a:ext>
            </a:extLst>
          </p:cNvPr>
          <p:cNvSpPr/>
          <p:nvPr/>
        </p:nvSpPr>
        <p:spPr>
          <a:xfrm>
            <a:off x="4182737" y="6017683"/>
            <a:ext cx="1280356" cy="4415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生产设备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6B6F82-B625-4C6E-AF2D-1A61BD870976}"/>
              </a:ext>
            </a:extLst>
          </p:cNvPr>
          <p:cNvSpPr/>
          <p:nvPr/>
        </p:nvSpPr>
        <p:spPr>
          <a:xfrm>
            <a:off x="5911380" y="6017683"/>
            <a:ext cx="1280356" cy="4415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监控设备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CBBD8F-CA08-476F-8A2A-E1B4B7CC58B1}"/>
              </a:ext>
            </a:extLst>
          </p:cNvPr>
          <p:cNvSpPr/>
          <p:nvPr/>
        </p:nvSpPr>
        <p:spPr>
          <a:xfrm>
            <a:off x="7640021" y="6017683"/>
            <a:ext cx="1254959" cy="4441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97688C-E20C-4F70-A977-E2BCA99CE9F9}"/>
              </a:ext>
            </a:extLst>
          </p:cNvPr>
          <p:cNvSpPr/>
          <p:nvPr/>
        </p:nvSpPr>
        <p:spPr>
          <a:xfrm>
            <a:off x="3450464" y="5043001"/>
            <a:ext cx="2737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接入层局域网络（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0" name="对话气泡: 椭圆形 22">
            <a:extLst>
              <a:ext uri="{FF2B5EF4-FFF2-40B4-BE49-F238E27FC236}">
                <a16:creationId xmlns:a16="http://schemas.microsoft.com/office/drawing/2014/main" id="{C1DD5ED9-9C60-446E-933B-1B77F58C9152}"/>
              </a:ext>
            </a:extLst>
          </p:cNvPr>
          <p:cNvSpPr/>
          <p:nvPr/>
        </p:nvSpPr>
        <p:spPr>
          <a:xfrm>
            <a:off x="9196010" y="2081293"/>
            <a:ext cx="2443237" cy="2292415"/>
          </a:xfrm>
          <a:prstGeom prst="wedgeEllipseCallout">
            <a:avLst>
              <a:gd name="adj1" fmla="val -58558"/>
              <a:gd name="adj2" fmla="val 276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接入层没有内部网络防护措施，东西向访问不受限制，属于“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裸奔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”状态。</a:t>
            </a:r>
          </a:p>
          <a:p>
            <a:pPr algn="ctr"/>
            <a:endParaRPr lang="zh-CN" altLang="en-US" dirty="0"/>
          </a:p>
        </p:txBody>
      </p:sp>
      <p:cxnSp>
        <p:nvCxnSpPr>
          <p:cNvPr id="21" name="连接符: 曲线 27">
            <a:extLst>
              <a:ext uri="{FF2B5EF4-FFF2-40B4-BE49-F238E27FC236}">
                <a16:creationId xmlns:a16="http://schemas.microsoft.com/office/drawing/2014/main" id="{044EEC3F-3208-498A-A3E8-BB9BAAAD9467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2706672" y="1835493"/>
            <a:ext cx="7120290" cy="2938026"/>
          </a:xfrm>
          <a:prstGeom prst="curvedConnector2">
            <a:avLst/>
          </a:prstGeom>
          <a:ln w="44450">
            <a:gradFill>
              <a:gsLst>
                <a:gs pos="9000">
                  <a:srgbClr val="FF0000"/>
                </a:gs>
                <a:gs pos="6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6BF8527-EF3A-415D-8F86-3F29C5CA7D32}"/>
              </a:ext>
            </a:extLst>
          </p:cNvPr>
          <p:cNvSpPr/>
          <p:nvPr/>
        </p:nvSpPr>
        <p:spPr>
          <a:xfrm>
            <a:off x="10036870" y="4663936"/>
            <a:ext cx="1423637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非授权访问</a:t>
            </a:r>
            <a:endParaRPr lang="zh-CN" altLang="en-US" dirty="0"/>
          </a:p>
        </p:txBody>
      </p:sp>
      <p:cxnSp>
        <p:nvCxnSpPr>
          <p:cNvPr id="23" name="连接符: 曲线 48">
            <a:extLst>
              <a:ext uri="{FF2B5EF4-FFF2-40B4-BE49-F238E27FC236}">
                <a16:creationId xmlns:a16="http://schemas.microsoft.com/office/drawing/2014/main" id="{60C3F379-41EC-440A-8CF5-B379BB10BF4D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5400000" flipH="1" flipV="1">
            <a:off x="4822915" y="4289040"/>
            <a:ext cx="12700" cy="3457286"/>
          </a:xfrm>
          <a:prstGeom prst="curvedConnector3">
            <a:avLst>
              <a:gd name="adj1" fmla="val 12318260"/>
            </a:avLst>
          </a:prstGeom>
          <a:ln w="50800">
            <a:gradFill flip="none" rotWithShape="1">
              <a:gsLst>
                <a:gs pos="0">
                  <a:srgbClr val="FF0000"/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52">
            <a:extLst>
              <a:ext uri="{FF2B5EF4-FFF2-40B4-BE49-F238E27FC236}">
                <a16:creationId xmlns:a16="http://schemas.microsoft.com/office/drawing/2014/main" id="{52584D24-F4E1-437F-B7EE-63C291D761DB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1427959" y="4916890"/>
            <a:ext cx="8447886" cy="1100794"/>
          </a:xfrm>
          <a:prstGeom prst="curvedConnector2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65">
            <a:extLst>
              <a:ext uri="{FF2B5EF4-FFF2-40B4-BE49-F238E27FC236}">
                <a16:creationId xmlns:a16="http://schemas.microsoft.com/office/drawing/2014/main" id="{16E69111-F192-410A-A1BC-62A7C28EB9A9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8267501" y="5068149"/>
            <a:ext cx="1608344" cy="949533"/>
          </a:xfrm>
          <a:prstGeom prst="curvedConnector2">
            <a:avLst/>
          </a:prstGeom>
          <a:ln w="50800">
            <a:gradFill flip="none" rotWithShape="1">
              <a:gsLst>
                <a:gs pos="0">
                  <a:srgbClr val="FF0000"/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>
            <a:extLst>
              <a:ext uri="{FF2B5EF4-FFF2-40B4-BE49-F238E27FC236}">
                <a16:creationId xmlns:a16="http://schemas.microsoft.com/office/drawing/2014/main" id="{A7ED1FB2-5D2B-4E44-8FB6-26EB4E939BB5}"/>
              </a:ext>
            </a:extLst>
          </p:cNvPr>
          <p:cNvSpPr/>
          <p:nvPr/>
        </p:nvSpPr>
        <p:spPr>
          <a:xfrm rot="16200000">
            <a:off x="7973012" y="4399300"/>
            <a:ext cx="1376048" cy="2429618"/>
          </a:xfrm>
          <a:prstGeom prst="arc">
            <a:avLst>
              <a:gd name="adj1" fmla="val 16200000"/>
              <a:gd name="adj2" fmla="val 3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58CDE1CC-E074-4553-9B7B-4EB9349C1CEB}"/>
              </a:ext>
            </a:extLst>
          </p:cNvPr>
          <p:cNvSpPr/>
          <p:nvPr/>
        </p:nvSpPr>
        <p:spPr>
          <a:xfrm rot="16200000">
            <a:off x="8192138" y="4783963"/>
            <a:ext cx="949534" cy="1772407"/>
          </a:xfrm>
          <a:prstGeom prst="arc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8D851E-AC68-4DA2-BF7F-5DDBC43E84EB}"/>
              </a:ext>
            </a:extLst>
          </p:cNvPr>
          <p:cNvSpPr/>
          <p:nvPr/>
        </p:nvSpPr>
        <p:spPr>
          <a:xfrm rot="16200000">
            <a:off x="7661982" y="3845101"/>
            <a:ext cx="2109758" cy="3375903"/>
          </a:xfrm>
          <a:prstGeom prst="arc">
            <a:avLst>
              <a:gd name="adj1" fmla="val 16200000"/>
              <a:gd name="adj2" fmla="val 3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NAC-</a:t>
            </a:r>
            <a:r>
              <a:rPr lang="zh-CN" altLang="en-US" dirty="0" smtClean="0"/>
              <a:t>动态入网控制架构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0" y="2212307"/>
            <a:ext cx="698832" cy="614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0" y="2900178"/>
            <a:ext cx="698832" cy="5130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83235" y="2809417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失陷检测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34709" y="3069714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设备合规检测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34709" y="5031887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zh-CN" altLang="en-US" dirty="0"/>
              <a:t>探测</a:t>
            </a:r>
          </a:p>
        </p:txBody>
      </p:sp>
      <p:sp>
        <p:nvSpPr>
          <p:cNvPr id="13" name="矩形 12"/>
          <p:cNvSpPr/>
          <p:nvPr/>
        </p:nvSpPr>
        <p:spPr>
          <a:xfrm>
            <a:off x="5283235" y="1603472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身份审核与认证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25282" y="3085379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入网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34709" y="2100633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终端安检联动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83235" y="3705149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视频前端漏洞检测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664881" y="3760738"/>
            <a:ext cx="1578637" cy="46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违规外联探测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64880" y="4304319"/>
            <a:ext cx="1578638" cy="423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弱口令</a:t>
            </a:r>
            <a:r>
              <a:rPr lang="zh-CN" altLang="en-US" dirty="0" smtClean="0"/>
              <a:t>检查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0" y="3853901"/>
            <a:ext cx="698832" cy="3671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72" y="1323049"/>
            <a:ext cx="380377" cy="69883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5283235" y="4631976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行为合规检测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64342" y="5397800"/>
            <a:ext cx="6303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IoT</a:t>
            </a:r>
            <a:endParaRPr lang="zh-CN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8022597" y="4495210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数据支持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025282" y="5397800"/>
            <a:ext cx="1908810" cy="6088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安全联动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469341" y="2087136"/>
            <a:ext cx="863557" cy="148713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69341" y="3678548"/>
            <a:ext cx="863557" cy="259652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662331" y="3601803"/>
            <a:ext cx="107112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smtClean="0"/>
              <a:t>NGSoC</a:t>
            </a:r>
            <a:endParaRPr lang="zh-CN" altLang="en-US" sz="2400" dirty="0"/>
          </a:p>
        </p:txBody>
      </p:sp>
      <p:cxnSp>
        <p:nvCxnSpPr>
          <p:cNvPr id="34" name="直接箭头连接符 33"/>
          <p:cNvCxnSpPr>
            <a:stCxn id="23" idx="3"/>
            <a:endCxn id="13" idx="1"/>
          </p:cNvCxnSpPr>
          <p:nvPr/>
        </p:nvCxnSpPr>
        <p:spPr>
          <a:xfrm>
            <a:off x="1140349" y="1672465"/>
            <a:ext cx="4142886" cy="23542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0" idx="3"/>
            <a:endCxn id="15" idx="1"/>
          </p:cNvCxnSpPr>
          <p:nvPr/>
        </p:nvCxnSpPr>
        <p:spPr>
          <a:xfrm flipV="1">
            <a:off x="1332898" y="2405051"/>
            <a:ext cx="1001811" cy="4256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5" idx="3"/>
            <a:endCxn id="13" idx="1"/>
          </p:cNvCxnSpPr>
          <p:nvPr/>
        </p:nvCxnSpPr>
        <p:spPr>
          <a:xfrm flipV="1">
            <a:off x="4243519" y="1907890"/>
            <a:ext cx="1039716" cy="49716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2193776" y="2841192"/>
            <a:ext cx="2252494" cy="326242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31" idx="3"/>
            <a:endCxn id="39" idx="1"/>
          </p:cNvCxnSpPr>
          <p:nvPr/>
        </p:nvCxnSpPr>
        <p:spPr>
          <a:xfrm flipV="1">
            <a:off x="1332898" y="4472406"/>
            <a:ext cx="860878" cy="50440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0" idx="3"/>
            <a:endCxn id="39" idx="1"/>
          </p:cNvCxnSpPr>
          <p:nvPr/>
        </p:nvCxnSpPr>
        <p:spPr>
          <a:xfrm>
            <a:off x="1332898" y="2830702"/>
            <a:ext cx="860878" cy="164170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5119197" y="2640477"/>
            <a:ext cx="2252494" cy="308563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39" idx="3"/>
            <a:endCxn id="48" idx="1"/>
          </p:cNvCxnSpPr>
          <p:nvPr/>
        </p:nvCxnSpPr>
        <p:spPr>
          <a:xfrm flipV="1">
            <a:off x="4446270" y="4183293"/>
            <a:ext cx="672927" cy="28911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0714367" y="4394651"/>
            <a:ext cx="95410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/>
              <a:t>其他安</a:t>
            </a:r>
            <a:endParaRPr lang="en-US" altLang="zh-CN" sz="2000" dirty="0" smtClean="0"/>
          </a:p>
          <a:p>
            <a:r>
              <a:rPr lang="zh-CN" altLang="en-US" sz="2000" dirty="0" smtClean="0"/>
              <a:t>全产品</a:t>
            </a:r>
            <a:endParaRPr lang="zh-CN" altLang="en-US" sz="2000" dirty="0"/>
          </a:p>
        </p:txBody>
      </p:sp>
      <p:cxnSp>
        <p:nvCxnSpPr>
          <p:cNvPr id="64" name="直接箭头连接符 63"/>
          <p:cNvCxnSpPr>
            <a:stCxn id="13" idx="3"/>
            <a:endCxn id="14" idx="1"/>
          </p:cNvCxnSpPr>
          <p:nvPr/>
        </p:nvCxnSpPr>
        <p:spPr>
          <a:xfrm>
            <a:off x="7192045" y="1907890"/>
            <a:ext cx="833237" cy="148190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4" idx="2"/>
            <a:endCxn id="28" idx="0"/>
          </p:cNvCxnSpPr>
          <p:nvPr/>
        </p:nvCxnSpPr>
        <p:spPr>
          <a:xfrm flipH="1">
            <a:off x="8977002" y="3694214"/>
            <a:ext cx="2685" cy="80099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10530533" y="1397067"/>
            <a:ext cx="1265227" cy="403697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28" idx="3"/>
            <a:endCxn id="71" idx="1"/>
          </p:cNvCxnSpPr>
          <p:nvPr/>
        </p:nvCxnSpPr>
        <p:spPr>
          <a:xfrm flipV="1">
            <a:off x="9931407" y="3415556"/>
            <a:ext cx="599126" cy="138407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8" idx="3"/>
            <a:endCxn id="14" idx="1"/>
          </p:cNvCxnSpPr>
          <p:nvPr/>
        </p:nvCxnSpPr>
        <p:spPr>
          <a:xfrm flipV="1">
            <a:off x="7371691" y="3389797"/>
            <a:ext cx="653591" cy="79349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48" idx="3"/>
            <a:endCxn id="28" idx="1"/>
          </p:cNvCxnSpPr>
          <p:nvPr/>
        </p:nvCxnSpPr>
        <p:spPr>
          <a:xfrm>
            <a:off x="7371691" y="4183293"/>
            <a:ext cx="650906" cy="61633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8" idx="2"/>
            <a:endCxn id="29" idx="2"/>
          </p:cNvCxnSpPr>
          <p:nvPr/>
        </p:nvCxnSpPr>
        <p:spPr>
          <a:xfrm rot="16200000" flipH="1">
            <a:off x="7472302" y="4499250"/>
            <a:ext cx="280526" cy="2734243"/>
          </a:xfrm>
          <a:prstGeom prst="bentConnector3">
            <a:avLst>
              <a:gd name="adj1" fmla="val 18149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39" idx="2"/>
            <a:endCxn id="29" idx="2"/>
          </p:cNvCxnSpPr>
          <p:nvPr/>
        </p:nvCxnSpPr>
        <p:spPr>
          <a:xfrm rot="5400000" flipH="1" flipV="1">
            <a:off x="6101363" y="3225295"/>
            <a:ext cx="96984" cy="5659664"/>
          </a:xfrm>
          <a:prstGeom prst="bentConnector3">
            <a:avLst>
              <a:gd name="adj1" fmla="val -577487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29" idx="3"/>
            <a:endCxn id="14" idx="3"/>
          </p:cNvCxnSpPr>
          <p:nvPr/>
        </p:nvCxnSpPr>
        <p:spPr>
          <a:xfrm flipV="1">
            <a:off x="9934092" y="3389797"/>
            <a:ext cx="12700" cy="2312421"/>
          </a:xfrm>
          <a:prstGeom prst="bentConnector3">
            <a:avLst>
              <a:gd name="adj1" fmla="val 1800000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 rot="206903">
            <a:off x="1627851" y="148085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用户身份认证</a:t>
            </a:r>
            <a:endParaRPr lang="zh-CN" altLang="en-US" sz="1400" dirty="0"/>
          </a:p>
        </p:txBody>
      </p:sp>
      <p:cxnSp>
        <p:nvCxnSpPr>
          <p:cNvPr id="100" name="肘形连接符 99"/>
          <p:cNvCxnSpPr>
            <a:stCxn id="29" idx="3"/>
            <a:endCxn id="71" idx="2"/>
          </p:cNvCxnSpPr>
          <p:nvPr/>
        </p:nvCxnSpPr>
        <p:spPr>
          <a:xfrm flipV="1">
            <a:off x="9934092" y="5434045"/>
            <a:ext cx="1229055" cy="268173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 rot="17290865">
            <a:off x="4080432" y="30552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设备身份认证</a:t>
            </a:r>
            <a:endParaRPr lang="zh-CN" altLang="en-US" sz="1400" dirty="0"/>
          </a:p>
        </p:txBody>
      </p:sp>
      <p:cxnSp>
        <p:nvCxnSpPr>
          <p:cNvPr id="104" name="直接箭头连接符 103"/>
          <p:cNvCxnSpPr>
            <a:stCxn id="39" idx="3"/>
            <a:endCxn id="13" idx="1"/>
          </p:cNvCxnSpPr>
          <p:nvPr/>
        </p:nvCxnSpPr>
        <p:spPr>
          <a:xfrm flipV="1">
            <a:off x="4446270" y="1907890"/>
            <a:ext cx="836965" cy="256451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 rot="18359359">
            <a:off x="7122207" y="3579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异常</a:t>
            </a:r>
            <a:r>
              <a:rPr lang="zh-CN" altLang="en-US" sz="1400" dirty="0" smtClean="0"/>
              <a:t>处置</a:t>
            </a:r>
            <a:endParaRPr lang="zh-CN" altLang="en-US" sz="1400" dirty="0"/>
          </a:p>
        </p:txBody>
      </p:sp>
      <p:sp>
        <p:nvSpPr>
          <p:cNvPr id="108" name="文本框 107"/>
          <p:cNvSpPr txBox="1"/>
          <p:nvPr/>
        </p:nvSpPr>
        <p:spPr>
          <a:xfrm rot="3670906">
            <a:off x="7267061" y="242462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访问授权</a:t>
            </a:r>
            <a:endParaRPr lang="zh-CN" altLang="en-US" sz="1400" dirty="0"/>
          </a:p>
        </p:txBody>
      </p:sp>
      <p:sp>
        <p:nvSpPr>
          <p:cNvPr id="109" name="文本框 108"/>
          <p:cNvSpPr txBox="1"/>
          <p:nvPr/>
        </p:nvSpPr>
        <p:spPr>
          <a:xfrm rot="3684703">
            <a:off x="1045233" y="333823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基于网络的合规评估</a:t>
            </a:r>
            <a:endParaRPr lang="zh-CN" altLang="en-US" sz="1200" dirty="0"/>
          </a:p>
        </p:txBody>
      </p:sp>
      <p:sp>
        <p:nvSpPr>
          <p:cNvPr id="110" name="文本框 109"/>
          <p:cNvSpPr txBox="1"/>
          <p:nvPr/>
        </p:nvSpPr>
        <p:spPr>
          <a:xfrm rot="19712282">
            <a:off x="1050637" y="4781588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基于网络的合规评估</a:t>
            </a:r>
            <a:endParaRPr lang="zh-CN" altLang="en-US" sz="1050" dirty="0"/>
          </a:p>
        </p:txBody>
      </p:sp>
      <p:sp>
        <p:nvSpPr>
          <p:cNvPr id="111" name="文本框 110"/>
          <p:cNvSpPr txBox="1"/>
          <p:nvPr/>
        </p:nvSpPr>
        <p:spPr>
          <a:xfrm rot="20178012">
            <a:off x="1085690" y="2382884"/>
            <a:ext cx="1439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基于主机的合规评估</a:t>
            </a:r>
            <a:endParaRPr lang="zh-CN" altLang="en-US" sz="1050" dirty="0"/>
          </a:p>
        </p:txBody>
      </p:sp>
      <p:sp>
        <p:nvSpPr>
          <p:cNvPr id="112" name="文本框 111"/>
          <p:cNvSpPr txBox="1"/>
          <p:nvPr/>
        </p:nvSpPr>
        <p:spPr>
          <a:xfrm rot="20207464">
            <a:off x="4408024" y="43260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威胁检测</a:t>
            </a:r>
            <a:endParaRPr lang="zh-CN" altLang="en-US" sz="1100" dirty="0"/>
          </a:p>
        </p:txBody>
      </p:sp>
      <p:sp>
        <p:nvSpPr>
          <p:cNvPr id="113" name="文本框 112"/>
          <p:cNvSpPr txBox="1"/>
          <p:nvPr/>
        </p:nvSpPr>
        <p:spPr>
          <a:xfrm rot="20006427">
            <a:off x="4242753" y="215526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设备身份认证</a:t>
            </a:r>
            <a:endParaRPr lang="zh-CN" altLang="en-US" sz="11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9883282" y="570952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安全联动与自动化编排</a:t>
            </a:r>
            <a:endParaRPr lang="zh-CN" altLang="en-US" sz="14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6900556" y="638414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威胁检测联动</a:t>
            </a:r>
            <a:endParaRPr lang="zh-CN" altLang="en-US" sz="1400" dirty="0"/>
          </a:p>
        </p:txBody>
      </p:sp>
      <p:sp>
        <p:nvSpPr>
          <p:cNvPr id="116" name="文本框 115"/>
          <p:cNvSpPr txBox="1"/>
          <p:nvPr/>
        </p:nvSpPr>
        <p:spPr>
          <a:xfrm rot="2598365">
            <a:off x="7164635" y="4463516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设备</a:t>
            </a:r>
            <a:r>
              <a:rPr lang="zh-CN" altLang="en-US" sz="1100" dirty="0" smtClean="0"/>
              <a:t>与分析</a:t>
            </a:r>
            <a:endParaRPr lang="en-US" altLang="zh-CN" sz="1100" dirty="0" smtClean="0"/>
          </a:p>
          <a:p>
            <a:r>
              <a:rPr lang="zh-CN" altLang="en-US" sz="1100" dirty="0" smtClean="0"/>
              <a:t>数据汇总</a:t>
            </a:r>
            <a:endParaRPr lang="zh-CN" altLang="en-US" sz="11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3612501" y="637218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合规检测联动</a:t>
            </a:r>
            <a:endParaRPr lang="zh-CN" altLang="en-US" sz="1400" dirty="0"/>
          </a:p>
        </p:txBody>
      </p:sp>
      <p:sp>
        <p:nvSpPr>
          <p:cNvPr id="121" name="文本框 120"/>
          <p:cNvSpPr txBox="1"/>
          <p:nvPr/>
        </p:nvSpPr>
        <p:spPr>
          <a:xfrm rot="17860138">
            <a:off x="9646027" y="39198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设备大数据</a:t>
            </a:r>
            <a:endParaRPr lang="zh-CN" altLang="en-US" sz="1400" dirty="0"/>
          </a:p>
        </p:txBody>
      </p:sp>
      <p:sp>
        <p:nvSpPr>
          <p:cNvPr id="77" name="矩形 76"/>
          <p:cNvSpPr/>
          <p:nvPr/>
        </p:nvSpPr>
        <p:spPr>
          <a:xfrm>
            <a:off x="8022597" y="1782718"/>
            <a:ext cx="1908810" cy="60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接入网边界联动</a:t>
            </a:r>
            <a:endParaRPr lang="zh-CN" altLang="en-US" dirty="0"/>
          </a:p>
        </p:txBody>
      </p:sp>
      <p:cxnSp>
        <p:nvCxnSpPr>
          <p:cNvPr id="78" name="肘形连接符 77"/>
          <p:cNvCxnSpPr>
            <a:stCxn id="29" idx="3"/>
            <a:endCxn id="77" idx="3"/>
          </p:cNvCxnSpPr>
          <p:nvPr/>
        </p:nvCxnSpPr>
        <p:spPr>
          <a:xfrm flipH="1" flipV="1">
            <a:off x="9931407" y="2087136"/>
            <a:ext cx="2685" cy="3615082"/>
          </a:xfrm>
          <a:prstGeom prst="bentConnector3">
            <a:avLst>
              <a:gd name="adj1" fmla="val -8513966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" idx="0"/>
            <a:endCxn id="77" idx="2"/>
          </p:cNvCxnSpPr>
          <p:nvPr/>
        </p:nvCxnSpPr>
        <p:spPr>
          <a:xfrm flipH="1" flipV="1">
            <a:off x="8977002" y="2391553"/>
            <a:ext cx="2685" cy="6938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706648" y="2407914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/>
              <a:t>接入</a:t>
            </a:r>
            <a:r>
              <a:rPr lang="zh-CN" altLang="en-US" sz="1200" dirty="0" smtClean="0"/>
              <a:t>授权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8678437" y="3764315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 smtClean="0"/>
              <a:t>控制数据</a:t>
            </a:r>
            <a:endParaRPr lang="zh-CN" altLang="en-US" sz="1200" dirty="0"/>
          </a:p>
        </p:txBody>
      </p:sp>
      <p:cxnSp>
        <p:nvCxnSpPr>
          <p:cNvPr id="88" name="肘形连接符 87"/>
          <p:cNvCxnSpPr>
            <a:stCxn id="29" idx="3"/>
            <a:endCxn id="13" idx="0"/>
          </p:cNvCxnSpPr>
          <p:nvPr/>
        </p:nvCxnSpPr>
        <p:spPr>
          <a:xfrm flipH="1" flipV="1">
            <a:off x="6237640" y="1603472"/>
            <a:ext cx="3696452" cy="4098746"/>
          </a:xfrm>
          <a:prstGeom prst="bentConnector4">
            <a:avLst>
              <a:gd name="adj1" fmla="val -6184"/>
              <a:gd name="adj2" fmla="val 105577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7265066" y="11009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身份认证联动</a:t>
            </a:r>
            <a:endParaRPr lang="zh-CN" altLang="en-US" sz="1400" dirty="0"/>
          </a:p>
        </p:txBody>
      </p:sp>
      <p:sp>
        <p:nvSpPr>
          <p:cNvPr id="92" name="文本框 91"/>
          <p:cNvSpPr txBox="1"/>
          <p:nvPr/>
        </p:nvSpPr>
        <p:spPr>
          <a:xfrm>
            <a:off x="10081742" y="2153638"/>
            <a:ext cx="400110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入网授权联动</a:t>
            </a:r>
            <a:endParaRPr lang="zh-CN" altLang="en-US" sz="1400" dirty="0"/>
          </a:p>
        </p:txBody>
      </p:sp>
      <p:cxnSp>
        <p:nvCxnSpPr>
          <p:cNvPr id="93" name="肘形连接符 92"/>
          <p:cNvCxnSpPr>
            <a:stCxn id="29" idx="3"/>
            <a:endCxn id="15" idx="0"/>
          </p:cNvCxnSpPr>
          <p:nvPr/>
        </p:nvCxnSpPr>
        <p:spPr>
          <a:xfrm flipH="1" flipV="1">
            <a:off x="3289114" y="2100633"/>
            <a:ext cx="6644978" cy="3601585"/>
          </a:xfrm>
          <a:prstGeom prst="bentConnector4">
            <a:avLst>
              <a:gd name="adj1" fmla="val -3440"/>
              <a:gd name="adj2" fmla="val 120145"/>
            </a:avLst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3776614" y="108928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合规检测联动</a:t>
            </a:r>
            <a:endParaRPr lang="zh-CN" altLang="en-US" sz="1400" dirty="0"/>
          </a:p>
        </p:txBody>
      </p:sp>
      <p:sp>
        <p:nvSpPr>
          <p:cNvPr id="73" name="文本框 72"/>
          <p:cNvSpPr txBox="1"/>
          <p:nvPr/>
        </p:nvSpPr>
        <p:spPr>
          <a:xfrm>
            <a:off x="10791310" y="1750642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天擎</a:t>
            </a:r>
            <a:endParaRPr lang="zh-CN" altLang="en-US" sz="2400" dirty="0"/>
          </a:p>
        </p:txBody>
      </p:sp>
      <p:sp>
        <p:nvSpPr>
          <p:cNvPr id="79" name="文本框 78"/>
          <p:cNvSpPr txBox="1"/>
          <p:nvPr/>
        </p:nvSpPr>
        <p:spPr>
          <a:xfrm>
            <a:off x="10791310" y="2707821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天眼</a:t>
            </a:r>
            <a:endParaRPr lang="zh-CN" altLang="en-US" sz="2400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4E1F432D-131B-F942-94E9-B09299C7E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29" y="4270791"/>
            <a:ext cx="907633" cy="9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964748" y="2912905"/>
            <a:ext cx="1925668" cy="146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908364" y="4990200"/>
            <a:ext cx="1914846" cy="1232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8972550" y="2965311"/>
            <a:ext cx="1737360" cy="3257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507126" y="1584503"/>
            <a:ext cx="3504847" cy="1021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NAC-</a:t>
            </a:r>
            <a:r>
              <a:rPr lang="zh-CN" altLang="en-US" dirty="0" smtClean="0"/>
              <a:t>联动接口与方案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90662" y="1857390"/>
            <a:ext cx="107112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NGSoC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070706" y="3413689"/>
            <a:ext cx="15664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天擎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天机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119524" y="1875881"/>
            <a:ext cx="8002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天眼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213381" y="3652037"/>
            <a:ext cx="10310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NGFW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46138" y="4363006"/>
            <a:ext cx="1980479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NAC</a:t>
            </a:r>
            <a:r>
              <a:rPr lang="zh-CN" altLang="en-US" sz="2400" dirty="0" smtClean="0"/>
              <a:t>准入控制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205480" y="5369010"/>
            <a:ext cx="11079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 smtClean="0"/>
              <a:t>零信任</a:t>
            </a:r>
            <a:endParaRPr lang="zh-CN" altLang="en-US" sz="2400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220278" y="1862994"/>
            <a:ext cx="43146" cy="416011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533100" y="1771650"/>
            <a:ext cx="0" cy="41600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908364" y="2741456"/>
            <a:ext cx="10007991" cy="2460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1"/>
            <a:endCxn id="56" idx="3"/>
          </p:cNvCxnSpPr>
          <p:nvPr/>
        </p:nvCxnSpPr>
        <p:spPr>
          <a:xfrm flipH="1" flipV="1">
            <a:off x="2890416" y="3646732"/>
            <a:ext cx="2555722" cy="94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1055038">
            <a:off x="3265365" y="36550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基于主机的终端合</a:t>
            </a:r>
            <a:endParaRPr lang="en-US" altLang="zh-CN" sz="1400" dirty="0" smtClean="0"/>
          </a:p>
          <a:p>
            <a:r>
              <a:rPr lang="zh-CN" altLang="en-US" sz="1400" dirty="0" smtClean="0"/>
              <a:t>规评估认证与管控</a:t>
            </a:r>
            <a:endParaRPr lang="zh-CN" altLang="en-US" sz="1400" dirty="0"/>
          </a:p>
        </p:txBody>
      </p:sp>
      <p:sp>
        <p:nvSpPr>
          <p:cNvPr id="27" name="文本框 26"/>
          <p:cNvSpPr txBox="1"/>
          <p:nvPr/>
        </p:nvSpPr>
        <p:spPr>
          <a:xfrm rot="20519997">
            <a:off x="3026886" y="4530358"/>
            <a:ext cx="150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基于网络和传输层的防御联动</a:t>
            </a:r>
            <a:endParaRPr lang="zh-CN" altLang="en-US" sz="1400" dirty="0"/>
          </a:p>
        </p:txBody>
      </p:sp>
      <p:cxnSp>
        <p:nvCxnSpPr>
          <p:cNvPr id="30" name="直接箭头连接符 29"/>
          <p:cNvCxnSpPr>
            <a:stCxn id="8" idx="1"/>
            <a:endCxn id="55" idx="3"/>
          </p:cNvCxnSpPr>
          <p:nvPr/>
        </p:nvCxnSpPr>
        <p:spPr>
          <a:xfrm flipH="1">
            <a:off x="2823210" y="4593839"/>
            <a:ext cx="2622928" cy="1012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112118" y="2842470"/>
            <a:ext cx="400110" cy="1349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dirty="0" smtClean="0"/>
              <a:t>应急响应与处置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stCxn id="8" idx="0"/>
          </p:cNvCxnSpPr>
          <p:nvPr/>
        </p:nvCxnSpPr>
        <p:spPr>
          <a:xfrm flipV="1">
            <a:off x="6436378" y="2607348"/>
            <a:ext cx="0" cy="175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3"/>
            <a:endCxn id="45" idx="1"/>
          </p:cNvCxnSpPr>
          <p:nvPr/>
        </p:nvCxnSpPr>
        <p:spPr>
          <a:xfrm flipV="1">
            <a:off x="7426617" y="4593838"/>
            <a:ext cx="1545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132570" y="4768846"/>
            <a:ext cx="14401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网关类安全产品</a:t>
            </a:r>
            <a:endParaRPr lang="zh-CN" altLang="en-US" sz="2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9287232" y="2556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网关安全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5590135" y="12192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大数据安全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1311789" y="25184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终端</a:t>
            </a:r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1337019" y="4595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身份</a:t>
            </a:r>
            <a:r>
              <a:rPr lang="zh-CN" altLang="en-US" dirty="0" smtClean="0"/>
              <a:t>安全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496320" y="4045460"/>
            <a:ext cx="1261884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dirty="0" smtClean="0"/>
              <a:t>准出联动与</a:t>
            </a:r>
            <a:endParaRPr lang="en-US" altLang="zh-CN" sz="1400" dirty="0" smtClean="0"/>
          </a:p>
          <a:p>
            <a:r>
              <a:rPr lang="zh-CN" altLang="en-US" sz="1400" dirty="0" smtClean="0"/>
              <a:t>访问授权控制</a:t>
            </a:r>
            <a:endParaRPr lang="zh-CN" altLang="en-US" sz="1400" dirty="0"/>
          </a:p>
        </p:txBody>
      </p:sp>
      <p:sp>
        <p:nvSpPr>
          <p:cNvPr id="20" name="圆角矩形标注 19"/>
          <p:cNvSpPr/>
          <p:nvPr/>
        </p:nvSpPr>
        <p:spPr>
          <a:xfrm>
            <a:off x="3727174" y="5599843"/>
            <a:ext cx="4365712" cy="820835"/>
          </a:xfrm>
          <a:prstGeom prst="wedgeRoundRectCallout">
            <a:avLst>
              <a:gd name="adj1" fmla="val -81243"/>
              <a:gd name="adj2" fmla="val -380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零信任侧重在不可信任网络中做到可信访问，准入</a:t>
            </a:r>
            <a:r>
              <a:rPr lang="en-US" altLang="zh-CN" dirty="0" smtClean="0"/>
              <a:t>NAC</a:t>
            </a:r>
            <a:r>
              <a:rPr lang="zh-CN" altLang="en-US" dirty="0" smtClean="0"/>
              <a:t>侧重建立可信的网络环境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150826"/>
      </p:ext>
    </p:extLst>
  </p:cSld>
  <p:clrMapOvr>
    <a:masterClrMapping/>
  </p:clrMapOvr>
</p:sld>
</file>

<file path=ppt\slides\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分层防御的零信任方案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553719" y="1866363"/>
            <a:ext cx="9557280" cy="440266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94002" y="59150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27828A-4D25-46FA-8073-10AFF171913B}"/>
              </a:ext>
            </a:extLst>
          </p:cNvPr>
          <p:cNvSpPr/>
          <p:nvPr/>
        </p:nvSpPr>
        <p:spPr>
          <a:xfrm>
            <a:off x="2051236" y="3351791"/>
            <a:ext cx="1322827" cy="1883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传输、网络与链路层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4FD085A-2ABA-4473-B2BD-5BADCD397D81}"/>
              </a:ext>
            </a:extLst>
          </p:cNvPr>
          <p:cNvSpPr/>
          <p:nvPr/>
        </p:nvSpPr>
        <p:spPr>
          <a:xfrm>
            <a:off x="2048125" y="2643024"/>
            <a:ext cx="1322826" cy="60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1DE162F-3E43-4554-8C67-B1D99AE4B163}"/>
              </a:ext>
            </a:extLst>
          </p:cNvPr>
          <p:cNvSpPr/>
          <p:nvPr/>
        </p:nvSpPr>
        <p:spPr>
          <a:xfrm>
            <a:off x="4249086" y="3994499"/>
            <a:ext cx="3531235" cy="4761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等网络层协议，进行入网感知与访问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B8EAA1E-219B-453A-BFB1-927846E1B0FB}"/>
              </a:ext>
            </a:extLst>
          </p:cNvPr>
          <p:cNvSpPr/>
          <p:nvPr/>
        </p:nvSpPr>
        <p:spPr>
          <a:xfrm>
            <a:off x="4234252" y="4659554"/>
            <a:ext cx="3535232" cy="4761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端口级的设备入网身份认证与网络访问权限管理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C82B1E-BF64-4087-94F2-37B964E96E45}"/>
              </a:ext>
            </a:extLst>
          </p:cNvPr>
          <p:cNvSpPr/>
          <p:nvPr/>
        </p:nvSpPr>
        <p:spPr>
          <a:xfrm>
            <a:off x="4249086" y="3351791"/>
            <a:ext cx="3520398" cy="476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基于传输层通讯协议的行为基线学习与访问控制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8DE5E07-A4FF-4E32-8EB6-0C92C63F5533}"/>
              </a:ext>
            </a:extLst>
          </p:cNvPr>
          <p:cNvSpPr/>
          <p:nvPr/>
        </p:nvSpPr>
        <p:spPr>
          <a:xfrm>
            <a:off x="4237049" y="2709083"/>
            <a:ext cx="3523879" cy="47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访问的协议分析与处理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6409BAC-166B-414B-BE94-BD5F0B7BA03B}"/>
              </a:ext>
            </a:extLst>
          </p:cNvPr>
          <p:cNvSpPr/>
          <p:nvPr/>
        </p:nvSpPr>
        <p:spPr>
          <a:xfrm>
            <a:off x="494386" y="5650350"/>
            <a:ext cx="1322827" cy="10889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7AAC4A4-7C62-4309-A4D1-930521F40C89}"/>
              </a:ext>
            </a:extLst>
          </p:cNvPr>
          <p:cNvSpPr/>
          <p:nvPr/>
        </p:nvSpPr>
        <p:spPr>
          <a:xfrm>
            <a:off x="494387" y="1720276"/>
            <a:ext cx="1322827" cy="6101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632660-D06C-44DD-9A69-4A7F6A122F92}"/>
              </a:ext>
            </a:extLst>
          </p:cNvPr>
          <p:cNvSpPr/>
          <p:nvPr/>
        </p:nvSpPr>
        <p:spPr>
          <a:xfrm>
            <a:off x="497118" y="2646636"/>
            <a:ext cx="1322827" cy="25882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0CF811E-6D96-436B-B9FC-A089FB62DE47}"/>
              </a:ext>
            </a:extLst>
          </p:cNvPr>
          <p:cNvSpPr txBox="1"/>
          <p:nvPr/>
        </p:nvSpPr>
        <p:spPr>
          <a:xfrm>
            <a:off x="5387181" y="1402571"/>
            <a:ext cx="153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578857-420D-4751-911D-5B68C336A48C}"/>
              </a:ext>
            </a:extLst>
          </p:cNvPr>
          <p:cNvSpPr txBox="1"/>
          <p:nvPr/>
        </p:nvSpPr>
        <p:spPr>
          <a:xfrm>
            <a:off x="9334094" y="1297881"/>
            <a:ext cx="22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TrustAccess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零信任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9A810D4-57FE-422C-88C7-BE0A7B838C98}"/>
              </a:ext>
            </a:extLst>
          </p:cNvPr>
          <p:cNvSpPr/>
          <p:nvPr/>
        </p:nvSpPr>
        <p:spPr>
          <a:xfrm>
            <a:off x="4272914" y="5745418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9">
            <a:extLst>
              <a:ext uri="{FF2B5EF4-FFF2-40B4-BE49-F238E27FC236}">
                <a16:creationId xmlns:a16="http://schemas.microsoft.com/office/drawing/2014/main" id="{D24C7CB3-DA52-42C5-AEB7-D96CF2887D3A}"/>
              </a:ext>
            </a:extLst>
          </p:cNvPr>
          <p:cNvSpPr/>
          <p:nvPr/>
        </p:nvSpPr>
        <p:spPr>
          <a:xfrm>
            <a:off x="3965135" y="2479186"/>
            <a:ext cx="3962399" cy="3141569"/>
          </a:xfrm>
          <a:prstGeom prst="roundRect">
            <a:avLst/>
          </a:prstGeom>
          <a:noFill/>
          <a:ln w="31750"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8189810-E454-4997-BB29-C8890CEE5154}"/>
              </a:ext>
            </a:extLst>
          </p:cNvPr>
          <p:cNvSpPr/>
          <p:nvPr/>
        </p:nvSpPr>
        <p:spPr>
          <a:xfrm>
            <a:off x="9011243" y="1720276"/>
            <a:ext cx="1322827" cy="1531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TAP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可信应用代理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8F8FFA9-419A-4E39-9CED-B8DA3C90A3DA}"/>
              </a:ext>
            </a:extLst>
          </p:cNvPr>
          <p:cNvSpPr/>
          <p:nvPr/>
        </p:nvSpPr>
        <p:spPr>
          <a:xfrm>
            <a:off x="10377519" y="1713685"/>
            <a:ext cx="1322827" cy="15310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可信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F51678D-2C90-4D74-9F02-9A0C178A381A}"/>
              </a:ext>
            </a:extLst>
          </p:cNvPr>
          <p:cNvSpPr/>
          <p:nvPr/>
        </p:nvSpPr>
        <p:spPr>
          <a:xfrm>
            <a:off x="8616716" y="1614149"/>
            <a:ext cx="3411199" cy="18984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995A2B9-9180-4FE1-9884-A21E4633DB3F}"/>
              </a:ext>
            </a:extLst>
          </p:cNvPr>
          <p:cNvSpPr/>
          <p:nvPr/>
        </p:nvSpPr>
        <p:spPr>
          <a:xfrm>
            <a:off x="8644900" y="5769310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TrustAccess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Agent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A6A993-D04F-4927-9A76-7CF1E4486253}"/>
              </a:ext>
            </a:extLst>
          </p:cNvPr>
          <p:cNvSpPr/>
          <p:nvPr/>
        </p:nvSpPr>
        <p:spPr>
          <a:xfrm>
            <a:off x="5452156" y="5749032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天机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0CFD49-66BA-43F9-8104-0EEF6C1CAF74}"/>
              </a:ext>
            </a:extLst>
          </p:cNvPr>
          <p:cNvSpPr/>
          <p:nvPr/>
        </p:nvSpPr>
        <p:spPr>
          <a:xfrm>
            <a:off x="9826841" y="5770312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TESS Agent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BDB4AE-5B42-4327-87EF-1B2A6762C756}"/>
              </a:ext>
            </a:extLst>
          </p:cNvPr>
          <p:cNvSpPr/>
          <p:nvPr/>
        </p:nvSpPr>
        <p:spPr>
          <a:xfrm>
            <a:off x="10997518" y="5770312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奇安信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D4D4EAC-0F15-4EC7-9179-DFA3CE9E945F}"/>
              </a:ext>
            </a:extLst>
          </p:cNvPr>
          <p:cNvSpPr/>
          <p:nvPr/>
        </p:nvSpPr>
        <p:spPr>
          <a:xfrm>
            <a:off x="8644900" y="6301433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生物识别适配层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4B44FE0-C9FA-4EC8-B2D4-2BBF4C2B542A}"/>
              </a:ext>
            </a:extLst>
          </p:cNvPr>
          <p:cNvSpPr/>
          <p:nvPr/>
        </p:nvSpPr>
        <p:spPr>
          <a:xfrm>
            <a:off x="6789439" y="5749032"/>
            <a:ext cx="1138095" cy="476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43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\slides\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26990" y="300662"/>
            <a:ext cx="10056812" cy="719732"/>
          </a:xfrm>
        </p:spPr>
        <p:txBody>
          <a:bodyPr/>
          <a:lstStyle/>
          <a:p>
            <a:r>
              <a:rPr lang="zh-CN" altLang="en-US" sz="3200" dirty="0" smtClean="0"/>
              <a:t>新一代</a:t>
            </a:r>
            <a:r>
              <a:rPr lang="zh-CN" altLang="en-US" sz="3200" dirty="0"/>
              <a:t>身份</a:t>
            </a:r>
            <a:r>
              <a:rPr lang="zh-CN" altLang="en-US" sz="3200" dirty="0" smtClean="0"/>
              <a:t>安全 </a:t>
            </a:r>
            <a:r>
              <a:rPr lang="en-US" altLang="zh-CN" sz="3200" dirty="0"/>
              <a:t>– </a:t>
            </a:r>
            <a:r>
              <a:rPr lang="zh-CN" altLang="en-US" sz="3200" dirty="0"/>
              <a:t>建设内容</a:t>
            </a:r>
          </a:p>
        </p:txBody>
      </p:sp>
      <p:grpSp>
        <p:nvGrpSpPr>
          <p:cNvPr id="100" name="组 37"/>
          <p:cNvGrpSpPr/>
          <p:nvPr/>
        </p:nvGrpSpPr>
        <p:grpSpPr>
          <a:xfrm>
            <a:off x="333025" y="5031937"/>
            <a:ext cx="11598245" cy="1749953"/>
            <a:chOff x="262772" y="4652254"/>
            <a:chExt cx="11598245" cy="1749953"/>
          </a:xfrm>
        </p:grpSpPr>
        <p:sp>
          <p:nvSpPr>
            <p:cNvPr id="101" name="矩形 100"/>
            <p:cNvSpPr/>
            <p:nvPr/>
          </p:nvSpPr>
          <p:spPr>
            <a:xfrm>
              <a:off x="262772" y="4652254"/>
              <a:ext cx="11598245" cy="1733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/>
            </a:p>
          </p:txBody>
        </p:sp>
        <p:sp>
          <p:nvSpPr>
            <p:cNvPr id="102" name="圆角矩形 294"/>
            <p:cNvSpPr/>
            <p:nvPr/>
          </p:nvSpPr>
          <p:spPr>
            <a:xfrm>
              <a:off x="751877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103" name="圆角矩形 294"/>
            <p:cNvSpPr/>
            <p:nvPr/>
          </p:nvSpPr>
          <p:spPr>
            <a:xfrm>
              <a:off x="1972101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</a:t>
              </a:r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104" name="圆角矩形 294"/>
            <p:cNvSpPr/>
            <p:nvPr/>
          </p:nvSpPr>
          <p:spPr>
            <a:xfrm>
              <a:off x="751877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</a:t>
              </a:r>
              <a:r>
                <a:rPr lang="en-US" altLang="zh-CN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</a:t>
              </a:r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引擎</a:t>
              </a:r>
            </a:p>
          </p:txBody>
        </p:sp>
        <p:sp>
          <p:nvSpPr>
            <p:cNvPr id="105" name="圆角矩形 294"/>
            <p:cNvSpPr/>
            <p:nvPr/>
          </p:nvSpPr>
          <p:spPr>
            <a:xfrm>
              <a:off x="1972101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国密算法</a:t>
              </a:r>
            </a:p>
          </p:txBody>
        </p:sp>
        <p:sp>
          <p:nvSpPr>
            <p:cNvPr id="106" name="圆角矩形 294"/>
            <p:cNvSpPr/>
            <p:nvPr/>
          </p:nvSpPr>
          <p:spPr>
            <a:xfrm>
              <a:off x="751877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端口隐藏</a:t>
              </a:r>
            </a:p>
          </p:txBody>
        </p:sp>
        <p:sp>
          <p:nvSpPr>
            <p:cNvPr id="107" name="圆角矩形 294"/>
            <p:cNvSpPr/>
            <p:nvPr/>
          </p:nvSpPr>
          <p:spPr>
            <a:xfrm>
              <a:off x="1972101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</a:t>
              </a:r>
            </a:p>
          </p:txBody>
        </p:sp>
        <p:sp>
          <p:nvSpPr>
            <p:cNvPr id="108" name="圆角矩形 294"/>
            <p:cNvSpPr/>
            <p:nvPr/>
          </p:nvSpPr>
          <p:spPr>
            <a:xfrm>
              <a:off x="751877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策略执行</a:t>
              </a:r>
            </a:p>
          </p:txBody>
        </p:sp>
        <p:sp>
          <p:nvSpPr>
            <p:cNvPr id="109" name="圆角矩形 294"/>
            <p:cNvSpPr/>
            <p:nvPr/>
          </p:nvSpPr>
          <p:spPr>
            <a:xfrm>
              <a:off x="1972101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轻量威胁防护</a:t>
              </a:r>
            </a:p>
          </p:txBody>
        </p:sp>
        <p:sp>
          <p:nvSpPr>
            <p:cNvPr id="110" name="圆角矩形 294"/>
            <p:cNvSpPr/>
            <p:nvPr/>
          </p:nvSpPr>
          <p:spPr>
            <a:xfrm>
              <a:off x="9361001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信任评估</a:t>
              </a:r>
            </a:p>
          </p:txBody>
        </p:sp>
        <p:sp>
          <p:nvSpPr>
            <p:cNvPr id="111" name="圆角矩形 294"/>
            <p:cNvSpPr/>
            <p:nvPr/>
          </p:nvSpPr>
          <p:spPr>
            <a:xfrm>
              <a:off x="10581226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规则模型</a:t>
              </a:r>
            </a:p>
          </p:txBody>
        </p:sp>
        <p:sp>
          <p:nvSpPr>
            <p:cNvPr id="112" name="圆角矩形 294"/>
            <p:cNvSpPr/>
            <p:nvPr/>
          </p:nvSpPr>
          <p:spPr>
            <a:xfrm>
              <a:off x="9361001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身份大数据</a:t>
              </a:r>
            </a:p>
          </p:txBody>
        </p:sp>
        <p:sp>
          <p:nvSpPr>
            <p:cNvPr id="113" name="圆角矩形 294"/>
            <p:cNvSpPr/>
            <p:nvPr/>
          </p:nvSpPr>
          <p:spPr>
            <a:xfrm>
              <a:off x="10581226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机器学习模型</a:t>
              </a:r>
            </a:p>
          </p:txBody>
        </p:sp>
        <p:sp>
          <p:nvSpPr>
            <p:cNvPr id="114" name="圆角矩形 294"/>
            <p:cNvSpPr/>
            <p:nvPr/>
          </p:nvSpPr>
          <p:spPr>
            <a:xfrm>
              <a:off x="9361001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</a:p>
          </p:txBody>
        </p:sp>
        <p:sp>
          <p:nvSpPr>
            <p:cNvPr id="115" name="圆角矩形 294"/>
            <p:cNvSpPr/>
            <p:nvPr/>
          </p:nvSpPr>
          <p:spPr>
            <a:xfrm>
              <a:off x="10581226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策略编排</a:t>
              </a:r>
            </a:p>
          </p:txBody>
        </p:sp>
        <p:sp>
          <p:nvSpPr>
            <p:cNvPr id="116" name="圆角矩形 294"/>
            <p:cNvSpPr/>
            <p:nvPr/>
          </p:nvSpPr>
          <p:spPr>
            <a:xfrm>
              <a:off x="9361001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权限分析</a:t>
              </a:r>
            </a:p>
          </p:txBody>
        </p:sp>
        <p:sp>
          <p:nvSpPr>
            <p:cNvPr id="117" name="圆角矩形 294"/>
            <p:cNvSpPr/>
            <p:nvPr/>
          </p:nvSpPr>
          <p:spPr>
            <a:xfrm>
              <a:off x="10581226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账号分析</a:t>
              </a:r>
            </a:p>
          </p:txBody>
        </p:sp>
        <p:sp>
          <p:nvSpPr>
            <p:cNvPr id="118" name="圆角矩形 294"/>
            <p:cNvSpPr/>
            <p:nvPr/>
          </p:nvSpPr>
          <p:spPr>
            <a:xfrm>
              <a:off x="6487645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圆角矩形 294"/>
            <p:cNvSpPr/>
            <p:nvPr/>
          </p:nvSpPr>
          <p:spPr>
            <a:xfrm>
              <a:off x="7707870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账号管理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圆角矩形 294"/>
            <p:cNvSpPr/>
            <p:nvPr/>
          </p:nvSpPr>
          <p:spPr>
            <a:xfrm>
              <a:off x="6487645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</a:p>
          </p:txBody>
        </p:sp>
        <p:sp>
          <p:nvSpPr>
            <p:cNvPr id="121" name="圆角矩形 294"/>
            <p:cNvSpPr/>
            <p:nvPr/>
          </p:nvSpPr>
          <p:spPr>
            <a:xfrm>
              <a:off x="7707870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资源管理</a:t>
              </a:r>
            </a:p>
          </p:txBody>
        </p:sp>
        <p:sp>
          <p:nvSpPr>
            <p:cNvPr id="122" name="圆角矩形 294"/>
            <p:cNvSpPr/>
            <p:nvPr/>
          </p:nvSpPr>
          <p:spPr>
            <a:xfrm>
              <a:off x="6487645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生命周期管理</a:t>
              </a:r>
            </a:p>
          </p:txBody>
        </p:sp>
        <p:sp>
          <p:nvSpPr>
            <p:cNvPr id="123" name="圆角矩形 294"/>
            <p:cNvSpPr/>
            <p:nvPr/>
          </p:nvSpPr>
          <p:spPr>
            <a:xfrm>
              <a:off x="7707870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身份聚合</a:t>
              </a:r>
              <a:endParaRPr lang="zh-CN" alt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圆角矩形 294"/>
            <p:cNvSpPr/>
            <p:nvPr/>
          </p:nvSpPr>
          <p:spPr>
            <a:xfrm>
              <a:off x="6487645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访问审批</a:t>
              </a:r>
            </a:p>
          </p:txBody>
        </p:sp>
        <p:sp>
          <p:nvSpPr>
            <p:cNvPr id="125" name="圆角矩形 294"/>
            <p:cNvSpPr/>
            <p:nvPr/>
          </p:nvSpPr>
          <p:spPr>
            <a:xfrm>
              <a:off x="7707870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权限评估</a:t>
              </a:r>
            </a:p>
          </p:txBody>
        </p:sp>
        <p:sp>
          <p:nvSpPr>
            <p:cNvPr id="126" name="圆角矩形 294"/>
            <p:cNvSpPr/>
            <p:nvPr/>
          </p:nvSpPr>
          <p:spPr>
            <a:xfrm>
              <a:off x="3632244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单点登录</a:t>
              </a:r>
            </a:p>
          </p:txBody>
        </p:sp>
        <p:sp>
          <p:nvSpPr>
            <p:cNvPr id="127" name="圆角矩形 294"/>
            <p:cNvSpPr/>
            <p:nvPr/>
          </p:nvSpPr>
          <p:spPr>
            <a:xfrm>
              <a:off x="4852469" y="5436263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动态授权</a:t>
              </a:r>
            </a:p>
          </p:txBody>
        </p:sp>
        <p:sp>
          <p:nvSpPr>
            <p:cNvPr id="128" name="圆角矩形 294"/>
            <p:cNvSpPr/>
            <p:nvPr/>
          </p:nvSpPr>
          <p:spPr>
            <a:xfrm>
              <a:off x="3632244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自适应认证</a:t>
              </a:r>
            </a:p>
          </p:txBody>
        </p:sp>
        <p:sp>
          <p:nvSpPr>
            <p:cNvPr id="129" name="圆角矩形 294"/>
            <p:cNvSpPr/>
            <p:nvPr/>
          </p:nvSpPr>
          <p:spPr>
            <a:xfrm>
              <a:off x="4852469" y="5782500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手机令牌</a:t>
              </a:r>
            </a:p>
          </p:txBody>
        </p:sp>
        <p:sp>
          <p:nvSpPr>
            <p:cNvPr id="130" name="圆角矩形 294"/>
            <p:cNvSpPr/>
            <p:nvPr/>
          </p:nvSpPr>
          <p:spPr>
            <a:xfrm>
              <a:off x="3632244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身份联邦</a:t>
              </a:r>
            </a:p>
          </p:txBody>
        </p:sp>
        <p:sp>
          <p:nvSpPr>
            <p:cNvPr id="131" name="圆角矩形 294"/>
            <p:cNvSpPr/>
            <p:nvPr/>
          </p:nvSpPr>
          <p:spPr>
            <a:xfrm>
              <a:off x="4852469" y="5090027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特权账号</a:t>
              </a:r>
            </a:p>
          </p:txBody>
        </p:sp>
        <p:sp>
          <p:nvSpPr>
            <p:cNvPr id="132" name="圆角矩形 294"/>
            <p:cNvSpPr/>
            <p:nvPr/>
          </p:nvSpPr>
          <p:spPr>
            <a:xfrm>
              <a:off x="3632244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应用门户</a:t>
              </a:r>
            </a:p>
          </p:txBody>
        </p:sp>
        <p:sp>
          <p:nvSpPr>
            <p:cNvPr id="133" name="圆角矩形 294"/>
            <p:cNvSpPr/>
            <p:nvPr/>
          </p:nvSpPr>
          <p:spPr>
            <a:xfrm>
              <a:off x="4852469" y="4743792"/>
              <a:ext cx="1176429" cy="256835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外部授权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84717" y="4725714"/>
              <a:ext cx="5602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能力模块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112195" y="6002097"/>
              <a:ext cx="1795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业务安全访问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3922506" y="6002097"/>
              <a:ext cx="1795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动态访问控制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6788111" y="6002097"/>
              <a:ext cx="1795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STKaiti" charset="-122"/>
                  <a:ea typeface="STKaiti" charset="-122"/>
                  <a:cs typeface="STKaiti" charset="-122"/>
                </a:rPr>
                <a:t>基础身份管理</a:t>
              </a:r>
              <a:endParaRPr kumimoji="1" lang="zh-CN" altLang="en-US" sz="2000" dirty="0">
                <a:latin typeface="STKaiti" charset="-122"/>
                <a:ea typeface="STKaiti" charset="-122"/>
                <a:cs typeface="STKaiti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709988" y="6002097"/>
              <a:ext cx="1795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latin typeface="STKaiti" charset="-122"/>
                  <a:ea typeface="STKaiti" charset="-122"/>
                  <a:cs typeface="STKaiti" charset="-122"/>
                </a:rPr>
                <a:t>持续信任评估</a:t>
              </a:r>
            </a:p>
          </p:txBody>
        </p:sp>
      </p:grpSp>
      <p:grpSp>
        <p:nvGrpSpPr>
          <p:cNvPr id="139" name="组 3"/>
          <p:cNvGrpSpPr/>
          <p:nvPr/>
        </p:nvGrpSpPr>
        <p:grpSpPr>
          <a:xfrm>
            <a:off x="333025" y="2857727"/>
            <a:ext cx="11598245" cy="1601385"/>
            <a:chOff x="262772" y="2935041"/>
            <a:chExt cx="11598245" cy="1601385"/>
          </a:xfrm>
        </p:grpSpPr>
        <p:sp>
          <p:nvSpPr>
            <p:cNvPr id="140" name="矩形 139"/>
            <p:cNvSpPr/>
            <p:nvPr/>
          </p:nvSpPr>
          <p:spPr>
            <a:xfrm>
              <a:off x="262772" y="2935041"/>
              <a:ext cx="11598245" cy="16013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773774" y="4195056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可信应用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代理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73774" y="3837992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API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代理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73774" y="3480928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可信运维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代理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773774" y="3123864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网络准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入控制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9339103" y="4195056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身份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分析平台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IDA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9339103" y="3837992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可信应用感知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TASS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9339103" y="3480928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可信终端感知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TESS/MTESS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9339103" y="3123864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网络感知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TNSS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483702" y="4195161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身份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管理平台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IDM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483702" y="3837050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4A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483702" y="3478940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PKI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3625232" y="4195056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可信访问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控制台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3625232" y="3836214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智能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ID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系统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3625232" y="3477370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特权账号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管理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625232" y="3118527"/>
              <a:ext cx="2396654" cy="25683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charset="-122"/>
                </a:rPr>
                <a:t>生物特征认证</a:t>
              </a: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284017" y="2966710"/>
              <a:ext cx="5602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技术组件</a:t>
              </a:r>
              <a:endParaRPr kumimoji="1"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157" name="下箭头 156"/>
          <p:cNvSpPr/>
          <p:nvPr/>
        </p:nvSpPr>
        <p:spPr>
          <a:xfrm flipV="1">
            <a:off x="1164626" y="4603868"/>
            <a:ext cx="1313788" cy="42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下箭头 157"/>
          <p:cNvSpPr/>
          <p:nvPr/>
        </p:nvSpPr>
        <p:spPr>
          <a:xfrm flipV="1">
            <a:off x="4189751" y="4639664"/>
            <a:ext cx="1313788" cy="42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下箭头 158"/>
          <p:cNvSpPr/>
          <p:nvPr/>
        </p:nvSpPr>
        <p:spPr>
          <a:xfrm flipV="1">
            <a:off x="7001356" y="4634446"/>
            <a:ext cx="1313788" cy="42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下箭头 159"/>
          <p:cNvSpPr/>
          <p:nvPr/>
        </p:nvSpPr>
        <p:spPr>
          <a:xfrm flipV="1">
            <a:off x="9918508" y="4642829"/>
            <a:ext cx="1313788" cy="427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333024" y="944005"/>
            <a:ext cx="11598245" cy="1715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p:sp>
        <p:nvSpPr>
          <p:cNvPr id="162" name="文本框 161"/>
          <p:cNvSpPr txBox="1"/>
          <p:nvPr/>
        </p:nvSpPr>
        <p:spPr>
          <a:xfrm>
            <a:off x="354970" y="1153280"/>
            <a:ext cx="429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工程举措</a:t>
            </a:r>
            <a:endParaRPr kumimoji="1" lang="zh-CN" altLang="en-US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762690" y="1358723"/>
            <a:ext cx="2383395" cy="926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建设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身份管理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平台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建设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统一认证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门户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集成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密码服务套件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身份治理能力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281729" y="1371316"/>
            <a:ext cx="2627642" cy="738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建设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身份大数据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平台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信任评估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模型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构建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身份安全策略编排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能力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588831" y="1356508"/>
            <a:ext cx="2807179" cy="72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建设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零信任业务访问控制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平台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建设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零信任特权访问控制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平台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15192" y="1356837"/>
            <a:ext cx="2446929" cy="72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构建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全场景的零信任动态访问控制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+mn-ea"/>
              </a:rPr>
              <a:t>能力（执行代理）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3441864" y="1004126"/>
            <a:ext cx="17380" cy="58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6475291" y="999392"/>
            <a:ext cx="17380" cy="58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9224571" y="954150"/>
            <a:ext cx="17380" cy="58797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925491" y="2330722"/>
            <a:ext cx="1098388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建设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身份安全开放平台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14492" y="999392"/>
            <a:ext cx="1100577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身份安全管理办法和实施细则</a:t>
            </a:r>
            <a:endParaRPr lang="zh-CN" altLang="en-US" sz="1400" dirty="0"/>
          </a:p>
        </p:txBody>
      </p:sp>
      <p:sp>
        <p:nvSpPr>
          <p:cNvPr id="172" name="椭圆 171"/>
          <p:cNvSpPr/>
          <p:nvPr/>
        </p:nvSpPr>
        <p:spPr>
          <a:xfrm>
            <a:off x="1251975" y="2801745"/>
            <a:ext cx="1767445" cy="58190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9723960" y="2841214"/>
            <a:ext cx="1767445" cy="58190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99190" y="435626"/>
            <a:ext cx="10056812" cy="719732"/>
          </a:xfrm>
        </p:spPr>
        <p:txBody>
          <a:bodyPr/>
          <a:lstStyle/>
          <a:p>
            <a:r>
              <a:rPr kumimoji="1" lang="zh-CN" altLang="en-US" dirty="0"/>
              <a:t>数字化终端及接入环境安全</a:t>
            </a:r>
            <a:r>
              <a:rPr kumimoji="1" lang="en-US" altLang="zh-CN" dirty="0"/>
              <a:t>– </a:t>
            </a:r>
            <a:r>
              <a:rPr kumimoji="1" lang="zh-CN" altLang="en-US" dirty="0" smtClean="0"/>
              <a:t>能力框架</a:t>
            </a:r>
            <a:endParaRPr lang="zh-CN" altLang="en-US" dirty="0"/>
          </a:p>
        </p:txBody>
      </p:sp>
      <p:cxnSp>
        <p:nvCxnSpPr>
          <p:cNvPr id="5" name="直线箭头连接符 123">
            <a:extLst>
              <a:ext uri="{FF2B5EF4-FFF2-40B4-BE49-F238E27FC236}">
                <a16:creationId xmlns:a16="http://schemas.microsoft.com/office/drawing/2014/main" id="{6F83E80D-3DCC-7942-B581-F246F89522B8}"/>
              </a:ext>
            </a:extLst>
          </p:cNvPr>
          <p:cNvCxnSpPr>
            <a:cxnSpLocks/>
          </p:cNvCxnSpPr>
          <p:nvPr/>
        </p:nvCxnSpPr>
        <p:spPr>
          <a:xfrm flipH="1" flipV="1">
            <a:off x="1496365" y="2705131"/>
            <a:ext cx="2216433" cy="707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124">
            <a:extLst>
              <a:ext uri="{FF2B5EF4-FFF2-40B4-BE49-F238E27FC236}">
                <a16:creationId xmlns:a16="http://schemas.microsoft.com/office/drawing/2014/main" id="{F9BB5D58-2909-2643-9EE7-80797DDA70E2}"/>
              </a:ext>
            </a:extLst>
          </p:cNvPr>
          <p:cNvCxnSpPr>
            <a:cxnSpLocks/>
          </p:cNvCxnSpPr>
          <p:nvPr/>
        </p:nvCxnSpPr>
        <p:spPr>
          <a:xfrm flipH="1" flipV="1">
            <a:off x="1481712" y="5387747"/>
            <a:ext cx="2216433" cy="707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C0CD877-E80D-2244-A642-26D5D7633BB9}"/>
              </a:ext>
            </a:extLst>
          </p:cNvPr>
          <p:cNvSpPr txBox="1">
            <a:spLocks/>
          </p:cNvSpPr>
          <p:nvPr/>
        </p:nvSpPr>
        <p:spPr>
          <a:xfrm>
            <a:off x="382168" y="1315909"/>
            <a:ext cx="1273130" cy="5256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zh-CN"/>
            </a:defPPr>
            <a:lvl1pPr algn="ctr">
              <a:lnSpc>
                <a:spcPct val="120000"/>
              </a:lnSpc>
              <a:defRPr kumimoji="1" sz="1400">
                <a:solidFill>
                  <a:schemeClr val="lt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00000"/>
              </a:lnSpc>
            </a:pP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B352138-37AE-304A-8B51-992A9F4D262A}"/>
              </a:ext>
            </a:extLst>
          </p:cNvPr>
          <p:cNvSpPr/>
          <p:nvPr/>
        </p:nvSpPr>
        <p:spPr>
          <a:xfrm>
            <a:off x="3703458" y="1315908"/>
            <a:ext cx="5627084" cy="5256385"/>
          </a:xfrm>
          <a:prstGeom prst="roundRect">
            <a:avLst>
              <a:gd name="adj" fmla="val 8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终端系统安全栈 </a:t>
            </a:r>
            <a:endParaRPr kumimoji="1" lang="en-US" altLang="zh-CN" sz="1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固定及移动</a:t>
            </a:r>
            <a:r>
              <a:rPr kumimoji="1" lang="en-US" altLang="zh-CN" sz="12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PC</a:t>
            </a:r>
            <a:r>
              <a:rPr kumimoji="1" lang="zh-CN" altLang="en-US" sz="12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、云桌面、手机</a:t>
            </a:r>
            <a:r>
              <a:rPr kumimoji="1" lang="en-US" altLang="zh-CN" sz="12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CN" altLang="en-US" sz="12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平板、国产化终端 的相关图标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6001A8B-58F1-EC47-BE10-514F467AD90A}"/>
              </a:ext>
            </a:extLst>
          </p:cNvPr>
          <p:cNvSpPr/>
          <p:nvPr/>
        </p:nvSpPr>
        <p:spPr>
          <a:xfrm>
            <a:off x="603486" y="5313199"/>
            <a:ext cx="779948" cy="952099"/>
          </a:xfrm>
          <a:prstGeom prst="roundRect">
            <a:avLst>
              <a:gd name="adj" fmla="val 3459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数据安全管理与</a:t>
            </a:r>
            <a:endParaRPr lang="en-US" altLang="zh-CN" sz="11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sz="11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11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1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CC22F9F-604C-D04A-B7C8-06A267FDB202}"/>
              </a:ext>
            </a:extLst>
          </p:cNvPr>
          <p:cNvSpPr/>
          <p:nvPr/>
        </p:nvSpPr>
        <p:spPr>
          <a:xfrm>
            <a:off x="603486" y="4407615"/>
            <a:ext cx="779948" cy="682016"/>
          </a:xfrm>
          <a:prstGeom prst="roundRect">
            <a:avLst>
              <a:gd name="adj" fmla="val 3459"/>
            </a:avLst>
          </a:prstGeom>
          <a:noFill/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1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系统安全平台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19DE7B5-0283-974B-931A-4FC1D982E839}"/>
              </a:ext>
            </a:extLst>
          </p:cNvPr>
          <p:cNvSpPr/>
          <p:nvPr/>
        </p:nvSpPr>
        <p:spPr>
          <a:xfrm>
            <a:off x="603486" y="2596439"/>
            <a:ext cx="779948" cy="682016"/>
          </a:xfrm>
          <a:prstGeom prst="roundRect">
            <a:avLst>
              <a:gd name="adj" fmla="val 3459"/>
            </a:avLst>
          </a:prstGeom>
          <a:noFill/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1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安全态势感知平台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A80925D-BA6F-6146-AC67-A0818104509E}"/>
              </a:ext>
            </a:extLst>
          </p:cNvPr>
          <p:cNvSpPr/>
          <p:nvPr/>
        </p:nvSpPr>
        <p:spPr>
          <a:xfrm>
            <a:off x="603486" y="3502027"/>
            <a:ext cx="779948" cy="682016"/>
          </a:xfrm>
          <a:prstGeom prst="roundRect">
            <a:avLst>
              <a:gd name="adj" fmla="val 3459"/>
            </a:avLst>
          </a:prstGeom>
          <a:noFill/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1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内部威胁感知平台</a:t>
            </a:r>
            <a:endParaRPr lang="en-US" altLang="zh-CN" sz="11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4377073-52FC-A946-BF33-A6D0B39548BC}"/>
              </a:ext>
            </a:extLst>
          </p:cNvPr>
          <p:cNvSpPr/>
          <p:nvPr/>
        </p:nvSpPr>
        <p:spPr>
          <a:xfrm>
            <a:off x="603486" y="1690851"/>
            <a:ext cx="779948" cy="682016"/>
          </a:xfrm>
          <a:prstGeom prst="roundRect">
            <a:avLst>
              <a:gd name="adj" fmla="val 3459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11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身份管理与访问控制平台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E7838B-49DE-B741-AB6C-D5E4290B0A46}"/>
              </a:ext>
            </a:extLst>
          </p:cNvPr>
          <p:cNvSpPr txBox="1">
            <a:spLocks/>
          </p:cNvSpPr>
          <p:nvPr/>
        </p:nvSpPr>
        <p:spPr>
          <a:xfrm>
            <a:off x="6731624" y="3592688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终端工作区隔离</a:t>
            </a:r>
            <a:endParaRPr lang="en-US" altLang="zh-CN" sz="105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D84FCD-B33D-9F44-B8BD-DA9DCABB1883}"/>
              </a:ext>
            </a:extLst>
          </p:cNvPr>
          <p:cNvSpPr txBox="1">
            <a:spLocks/>
          </p:cNvSpPr>
          <p:nvPr/>
        </p:nvSpPr>
        <p:spPr>
          <a:xfrm>
            <a:off x="6731624" y="4088358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终端合规接入管理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7BDE96-539F-9C45-B75A-B7652C7F983D}"/>
              </a:ext>
            </a:extLst>
          </p:cNvPr>
          <p:cNvSpPr txBox="1">
            <a:spLocks/>
          </p:cNvSpPr>
          <p:nvPr/>
        </p:nvSpPr>
        <p:spPr>
          <a:xfrm>
            <a:off x="4298428" y="3971474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终端应用程序控制</a:t>
            </a:r>
            <a:endParaRPr lang="en-US" altLang="zh-CN" sz="105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5FA047-6DC3-3848-9059-F97EE504016C}"/>
              </a:ext>
            </a:extLst>
          </p:cNvPr>
          <p:cNvSpPr txBox="1">
            <a:spLocks/>
          </p:cNvSpPr>
          <p:nvPr/>
        </p:nvSpPr>
        <p:spPr>
          <a:xfrm>
            <a:off x="4298428" y="2288377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终端检测与响应（</a:t>
            </a:r>
            <a:r>
              <a:rPr lang="en-US" altLang="zh-CN" sz="1050" dirty="0"/>
              <a:t>EDR</a:t>
            </a:r>
            <a:r>
              <a:rPr lang="zh-CN" altLang="en-US" sz="1050" dirty="0"/>
              <a:t>）</a:t>
            </a:r>
            <a:endParaRPr lang="en-US" altLang="zh-CN" sz="105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D32380-D14B-BE43-A412-FE0611FA0E97}"/>
              </a:ext>
            </a:extLst>
          </p:cNvPr>
          <p:cNvSpPr txBox="1">
            <a:spLocks/>
          </p:cNvSpPr>
          <p:nvPr/>
        </p:nvSpPr>
        <p:spPr>
          <a:xfrm>
            <a:off x="6731624" y="2601348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文档加密与屏幕水印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24FD48-01A9-4B4F-9630-D51A6F53A555}"/>
              </a:ext>
            </a:extLst>
          </p:cNvPr>
          <p:cNvSpPr txBox="1">
            <a:spLocks/>
          </p:cNvSpPr>
          <p:nvPr/>
        </p:nvSpPr>
        <p:spPr>
          <a:xfrm>
            <a:off x="7817234" y="5942329"/>
            <a:ext cx="951436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终端外设与移动介质管理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3E8F15-2D46-6041-97CE-8D070A1B5A55}"/>
              </a:ext>
            </a:extLst>
          </p:cNvPr>
          <p:cNvSpPr txBox="1">
            <a:spLocks/>
          </p:cNvSpPr>
          <p:nvPr/>
        </p:nvSpPr>
        <p:spPr>
          <a:xfrm>
            <a:off x="4298428" y="3117966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终端恶意代码防护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8ABE5C-FC87-6B48-858C-CC4E3DDC967C}"/>
              </a:ext>
            </a:extLst>
          </p:cNvPr>
          <p:cNvSpPr txBox="1"/>
          <p:nvPr/>
        </p:nvSpPr>
        <p:spPr>
          <a:xfrm>
            <a:off x="4109251" y="5887829"/>
            <a:ext cx="57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终端纳管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FB1E1C-968B-7E43-BB26-09441897C1C2}"/>
              </a:ext>
            </a:extLst>
          </p:cNvPr>
          <p:cNvSpPr txBox="1"/>
          <p:nvPr/>
        </p:nvSpPr>
        <p:spPr>
          <a:xfrm>
            <a:off x="4269122" y="3377455"/>
            <a:ext cx="1517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架构安全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649F47A-698B-0646-ACA8-6D40A35FE395}"/>
              </a:ext>
            </a:extLst>
          </p:cNvPr>
          <p:cNvSpPr txBox="1"/>
          <p:nvPr/>
        </p:nvSpPr>
        <p:spPr>
          <a:xfrm>
            <a:off x="4298924" y="2560947"/>
            <a:ext cx="1517957" cy="279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solidFill>
                  <a:schemeClr val="bg1"/>
                </a:solidFill>
              </a:rPr>
              <a:t>被动防御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E05E9E-1D56-8844-97A0-10C9702DDDED}"/>
              </a:ext>
            </a:extLst>
          </p:cNvPr>
          <p:cNvSpPr txBox="1"/>
          <p:nvPr/>
        </p:nvSpPr>
        <p:spPr>
          <a:xfrm>
            <a:off x="4276348" y="2054322"/>
            <a:ext cx="1517957" cy="2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>
                <a:solidFill>
                  <a:schemeClr val="bg1"/>
                </a:solidFill>
              </a:rPr>
              <a:t>积极防御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9A784B-4EE6-214C-87E0-DE32ADCD160A}"/>
              </a:ext>
            </a:extLst>
          </p:cNvPr>
          <p:cNvSpPr txBox="1"/>
          <p:nvPr/>
        </p:nvSpPr>
        <p:spPr>
          <a:xfrm>
            <a:off x="6696800" y="3854022"/>
            <a:ext cx="1021870" cy="2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接入管控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AF9BBA-2638-344B-9AE6-1A00BE753B67}"/>
              </a:ext>
            </a:extLst>
          </p:cNvPr>
          <p:cNvSpPr txBox="1"/>
          <p:nvPr/>
        </p:nvSpPr>
        <p:spPr>
          <a:xfrm>
            <a:off x="6696800" y="3351644"/>
            <a:ext cx="1021870" cy="2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隔离设施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A39188-8C53-464E-942A-D6A50EA0A804}"/>
              </a:ext>
            </a:extLst>
          </p:cNvPr>
          <p:cNvSpPr txBox="1"/>
          <p:nvPr/>
        </p:nvSpPr>
        <p:spPr>
          <a:xfrm>
            <a:off x="6696800" y="2849266"/>
            <a:ext cx="1021870" cy="2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行为管控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F38830-D0CE-F64C-AA60-D321BE7131CF}"/>
              </a:ext>
            </a:extLst>
          </p:cNvPr>
          <p:cNvSpPr txBox="1"/>
          <p:nvPr/>
        </p:nvSpPr>
        <p:spPr>
          <a:xfrm>
            <a:off x="6696800" y="2035005"/>
            <a:ext cx="1884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数据安全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12398B-2422-5443-B05D-27EE348D78A2}"/>
              </a:ext>
            </a:extLst>
          </p:cNvPr>
          <p:cNvSpPr txBox="1">
            <a:spLocks/>
          </p:cNvSpPr>
          <p:nvPr/>
        </p:nvSpPr>
        <p:spPr>
          <a:xfrm>
            <a:off x="6103675" y="5338560"/>
            <a:ext cx="126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终端安全状态评估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8BE9D85-3DF1-A149-91A9-054F25CFE452}"/>
              </a:ext>
            </a:extLst>
          </p:cNvPr>
          <p:cNvSpPr txBox="1">
            <a:spLocks/>
          </p:cNvSpPr>
          <p:nvPr/>
        </p:nvSpPr>
        <p:spPr>
          <a:xfrm>
            <a:off x="7508670" y="5341701"/>
            <a:ext cx="126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终端日志采集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ACF845C-3DAC-CD45-A48D-0A597D8F9BB7}"/>
              </a:ext>
            </a:extLst>
          </p:cNvPr>
          <p:cNvSpPr txBox="1">
            <a:spLocks/>
          </p:cNvSpPr>
          <p:nvPr/>
        </p:nvSpPr>
        <p:spPr>
          <a:xfrm>
            <a:off x="4659410" y="5338560"/>
            <a:ext cx="1260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终端环境感知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F6F3BC-F4FB-9C43-8C59-989834738691}"/>
              </a:ext>
            </a:extLst>
          </p:cNvPr>
          <p:cNvSpPr txBox="1">
            <a:spLocks/>
          </p:cNvSpPr>
          <p:nvPr/>
        </p:nvSpPr>
        <p:spPr>
          <a:xfrm>
            <a:off x="1928781" y="1315908"/>
            <a:ext cx="1268685" cy="52563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CN"/>
            </a:defPPr>
            <a:lvl1pPr algn="ctr">
              <a:lnSpc>
                <a:spcPct val="120000"/>
              </a:lnSpc>
              <a:defRPr kumimoji="1" sz="1400">
                <a:solidFill>
                  <a:schemeClr val="lt1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/>
              <a:t>终端统一安全运行支撑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1200" dirty="0">
                <a:solidFill>
                  <a:srgbClr val="FF0000"/>
                </a:solidFill>
              </a:rPr>
              <a:t>运行相关图标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9B5D1643-BD3A-EF4D-9CD3-714946486A48}"/>
              </a:ext>
            </a:extLst>
          </p:cNvPr>
          <p:cNvSpPr/>
          <p:nvPr/>
        </p:nvSpPr>
        <p:spPr>
          <a:xfrm>
            <a:off x="2258423" y="3383583"/>
            <a:ext cx="604760" cy="720000"/>
          </a:xfrm>
          <a:prstGeom prst="roundRect">
            <a:avLst>
              <a:gd name="adj" fmla="val 345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调查分析平台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BA772820-AA57-E04B-93A9-398B7F0BD4D3}"/>
              </a:ext>
            </a:extLst>
          </p:cNvPr>
          <p:cNvSpPr/>
          <p:nvPr/>
        </p:nvSpPr>
        <p:spPr>
          <a:xfrm>
            <a:off x="2261552" y="2292159"/>
            <a:ext cx="604760" cy="720000"/>
          </a:xfrm>
          <a:prstGeom prst="roundRect">
            <a:avLst>
              <a:gd name="adj" fmla="val 345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分级管理平台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838F11D6-7E33-BE49-B482-280CEAADD7A9}"/>
              </a:ext>
            </a:extLst>
          </p:cNvPr>
          <p:cNvSpPr/>
          <p:nvPr/>
        </p:nvSpPr>
        <p:spPr>
          <a:xfrm>
            <a:off x="2258423" y="4475007"/>
            <a:ext cx="604760" cy="720000"/>
          </a:xfrm>
          <a:prstGeom prst="roundRect">
            <a:avLst>
              <a:gd name="adj" fmla="val 345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威胁鉴定平台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B661BA62-0130-C14A-A78B-FBF350C34775}"/>
              </a:ext>
            </a:extLst>
          </p:cNvPr>
          <p:cNvSpPr/>
          <p:nvPr/>
        </p:nvSpPr>
        <p:spPr>
          <a:xfrm>
            <a:off x="2258417" y="5566432"/>
            <a:ext cx="624045" cy="720000"/>
          </a:xfrm>
          <a:prstGeom prst="roundRect">
            <a:avLst>
              <a:gd name="adj" fmla="val 345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10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流程化运营操作平台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C8E99E-BC58-1143-B5C3-5BB3B7DFAE79}"/>
              </a:ext>
            </a:extLst>
          </p:cNvPr>
          <p:cNvSpPr txBox="1">
            <a:spLocks/>
          </p:cNvSpPr>
          <p:nvPr/>
        </p:nvSpPr>
        <p:spPr>
          <a:xfrm>
            <a:off x="4298428" y="2802624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终端防火墙与入侵防护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223620A-3096-0546-B744-09253F29B86A}"/>
              </a:ext>
            </a:extLst>
          </p:cNvPr>
          <p:cNvSpPr txBox="1">
            <a:spLocks/>
          </p:cNvSpPr>
          <p:nvPr/>
        </p:nvSpPr>
        <p:spPr>
          <a:xfrm>
            <a:off x="4298428" y="3667294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终端固件扫描及管理</a:t>
            </a:r>
            <a:endParaRPr lang="en-US" altLang="zh-CN" sz="105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94A07B8-59E8-D34F-ABA8-F6CC3CBE3EA1}"/>
              </a:ext>
            </a:extLst>
          </p:cNvPr>
          <p:cNvSpPr txBox="1">
            <a:spLocks/>
          </p:cNvSpPr>
          <p:nvPr/>
        </p:nvSpPr>
        <p:spPr>
          <a:xfrm>
            <a:off x="6759064" y="5942329"/>
            <a:ext cx="972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应用软件及授权管理</a:t>
            </a:r>
            <a:endParaRPr kumimoji="1" lang="en-US" altLang="zh-CN" sz="100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23BCBD-0487-8A42-A0F1-8A6A417EB566}"/>
              </a:ext>
            </a:extLst>
          </p:cNvPr>
          <p:cNvSpPr txBox="1">
            <a:spLocks/>
          </p:cNvSpPr>
          <p:nvPr/>
        </p:nvSpPr>
        <p:spPr>
          <a:xfrm>
            <a:off x="4642726" y="5942329"/>
            <a:ext cx="972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用户注册与服务管理</a:t>
            </a:r>
            <a:endParaRPr kumimoji="1" lang="en-US" altLang="zh-CN" sz="100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12B6C6A-75DB-F440-8F31-DB5028CBFE3C}"/>
              </a:ext>
            </a:extLst>
          </p:cNvPr>
          <p:cNvSpPr txBox="1">
            <a:spLocks/>
          </p:cNvSpPr>
          <p:nvPr/>
        </p:nvSpPr>
        <p:spPr>
          <a:xfrm>
            <a:off x="5700895" y="5942329"/>
            <a:ext cx="972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0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终端资产发现与管理</a:t>
            </a:r>
            <a:endParaRPr kumimoji="1" lang="en-US" altLang="zh-CN" sz="100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E943DFB-AFB5-8040-8A78-887474F483B4}"/>
              </a:ext>
            </a:extLst>
          </p:cNvPr>
          <p:cNvSpPr txBox="1">
            <a:spLocks/>
          </p:cNvSpPr>
          <p:nvPr/>
        </p:nvSpPr>
        <p:spPr>
          <a:xfrm>
            <a:off x="6731624" y="2286056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敏感数据发现与泄露控制</a:t>
            </a:r>
            <a:endParaRPr lang="en-US" altLang="zh-CN" sz="105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05BB6E-D8D0-9F41-A656-C1B336E1536F}"/>
              </a:ext>
            </a:extLst>
          </p:cNvPr>
          <p:cNvSpPr txBox="1">
            <a:spLocks/>
          </p:cNvSpPr>
          <p:nvPr/>
        </p:nvSpPr>
        <p:spPr>
          <a:xfrm>
            <a:off x="6731624" y="3097018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终端行为审计与控制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56C4AD8-5617-1543-9CC3-E33298808029}"/>
              </a:ext>
            </a:extLst>
          </p:cNvPr>
          <p:cNvSpPr txBox="1">
            <a:spLocks/>
          </p:cNvSpPr>
          <p:nvPr/>
        </p:nvSpPr>
        <p:spPr>
          <a:xfrm>
            <a:off x="4298428" y="4612865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安全配置</a:t>
            </a:r>
            <a:r>
              <a:rPr kumimoji="1" lang="en-US" altLang="zh-CN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漏洞</a:t>
            </a:r>
            <a:r>
              <a:rPr kumimoji="1" lang="en-US" altLang="zh-CN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补丁发现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2668B7-B609-DC45-8938-207DF52D8F81}"/>
              </a:ext>
            </a:extLst>
          </p:cNvPr>
          <p:cNvSpPr txBox="1">
            <a:spLocks/>
          </p:cNvSpPr>
          <p:nvPr/>
        </p:nvSpPr>
        <p:spPr>
          <a:xfrm>
            <a:off x="4298428" y="4291334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配置</a:t>
            </a:r>
            <a:r>
              <a:rPr kumimoji="1" lang="en-US" altLang="zh-CN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漏洞修复与补丁管理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6" name="直线箭头连接符 142">
            <a:extLst>
              <a:ext uri="{FF2B5EF4-FFF2-40B4-BE49-F238E27FC236}">
                <a16:creationId xmlns:a16="http://schemas.microsoft.com/office/drawing/2014/main" id="{1C783B44-8CED-334C-9C74-921E2ACBF230}"/>
              </a:ext>
            </a:extLst>
          </p:cNvPr>
          <p:cNvCxnSpPr>
            <a:cxnSpLocks/>
          </p:cNvCxnSpPr>
          <p:nvPr/>
        </p:nvCxnSpPr>
        <p:spPr>
          <a:xfrm>
            <a:off x="9330542" y="2712201"/>
            <a:ext cx="565266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B04A3DE1-E591-9940-BC80-6A9132BE79C6}"/>
              </a:ext>
            </a:extLst>
          </p:cNvPr>
          <p:cNvSpPr/>
          <p:nvPr/>
        </p:nvSpPr>
        <p:spPr>
          <a:xfrm>
            <a:off x="9868987" y="1315908"/>
            <a:ext cx="1730774" cy="5256385"/>
          </a:xfrm>
          <a:prstGeom prst="roundRect">
            <a:avLst>
              <a:gd name="adj" fmla="val 82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末梢网络安全栈</a:t>
            </a:r>
            <a:endParaRPr kumimoji="1" lang="en-US" altLang="zh-CN" sz="14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zh-CN" altLang="en-US" sz="1200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网络相关图标</a:t>
            </a:r>
            <a:endParaRPr kumimoji="1" lang="en-US" altLang="zh-CN" sz="12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4E6B51-C0C0-F64B-83DC-E847D973C082}"/>
              </a:ext>
            </a:extLst>
          </p:cNvPr>
          <p:cNvSpPr txBox="1">
            <a:spLocks/>
          </p:cNvSpPr>
          <p:nvPr/>
        </p:nvSpPr>
        <p:spPr>
          <a:xfrm>
            <a:off x="10169608" y="2783320"/>
            <a:ext cx="475060" cy="831724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网络接入管理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19F58A2-E639-3B4E-9149-C5F99859113B}"/>
              </a:ext>
            </a:extLst>
          </p:cNvPr>
          <p:cNvSpPr txBox="1">
            <a:spLocks/>
          </p:cNvSpPr>
          <p:nvPr/>
        </p:nvSpPr>
        <p:spPr>
          <a:xfrm>
            <a:off x="10168104" y="4311017"/>
            <a:ext cx="118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网络威胁检测与响应（</a:t>
            </a:r>
            <a:r>
              <a:rPr kumimoji="1" lang="en-US" altLang="zh-CN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NDR</a:t>
            </a:r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7B8E3B6-145C-CA4B-817E-8E3052A8E8CC}"/>
              </a:ext>
            </a:extLst>
          </p:cNvPr>
          <p:cNvSpPr txBox="1">
            <a:spLocks/>
          </p:cNvSpPr>
          <p:nvPr/>
        </p:nvSpPr>
        <p:spPr>
          <a:xfrm>
            <a:off x="10168104" y="5345899"/>
            <a:ext cx="118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终端网络访问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行为审计与控制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39C534-4135-244C-A633-607B0DF23939}"/>
              </a:ext>
            </a:extLst>
          </p:cNvPr>
          <p:cNvSpPr txBox="1"/>
          <p:nvPr/>
        </p:nvSpPr>
        <p:spPr>
          <a:xfrm>
            <a:off x="10167342" y="2317611"/>
            <a:ext cx="5317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接入管控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5E86496-F3F5-834A-BFD8-1A99E887BA40}"/>
              </a:ext>
            </a:extLst>
          </p:cNvPr>
          <p:cNvSpPr txBox="1">
            <a:spLocks/>
          </p:cNvSpPr>
          <p:nvPr/>
        </p:nvSpPr>
        <p:spPr>
          <a:xfrm>
            <a:off x="10168104" y="5858181"/>
            <a:ext cx="118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终端网络外发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内容审计与控制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380CA5-330C-A744-95E0-5BA92AA9EF58}"/>
              </a:ext>
            </a:extLst>
          </p:cNvPr>
          <p:cNvSpPr txBox="1">
            <a:spLocks/>
          </p:cNvSpPr>
          <p:nvPr/>
        </p:nvSpPr>
        <p:spPr>
          <a:xfrm>
            <a:off x="10168104" y="4826308"/>
            <a:ext cx="1188000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zh-CN" altLang="en-US" sz="1050" dirty="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网络威胁防护</a:t>
            </a:r>
            <a:endParaRPr kumimoji="1" lang="en-US" altLang="zh-CN" sz="1050" dirty="0">
              <a:solidFill>
                <a:srgbClr val="00329B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99E468-9791-3241-8BD8-CEEABB5AEDFD}"/>
              </a:ext>
            </a:extLst>
          </p:cNvPr>
          <p:cNvSpPr txBox="1"/>
          <p:nvPr/>
        </p:nvSpPr>
        <p:spPr>
          <a:xfrm>
            <a:off x="10156002" y="3985274"/>
            <a:ext cx="12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纵深防御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CA4D507-CB70-464E-BF89-72C67069E776}"/>
              </a:ext>
            </a:extLst>
          </p:cNvPr>
          <p:cNvSpPr txBox="1">
            <a:spLocks/>
          </p:cNvSpPr>
          <p:nvPr/>
        </p:nvSpPr>
        <p:spPr>
          <a:xfrm>
            <a:off x="10874638" y="2772140"/>
            <a:ext cx="464636" cy="8429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050" dirty="0"/>
              <a:t>互联网访问管理</a:t>
            </a:r>
            <a:endParaRPr lang="en-US" altLang="zh-CN" sz="105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DD0A95A-0706-9246-8AAE-77D5954FC54B}"/>
              </a:ext>
            </a:extLst>
          </p:cNvPr>
          <p:cNvSpPr/>
          <p:nvPr/>
        </p:nvSpPr>
        <p:spPr>
          <a:xfrm>
            <a:off x="10779832" y="2317610"/>
            <a:ext cx="53177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准出控制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79A5868-3C5E-FD42-81D9-80DAE4FB3A7E}"/>
              </a:ext>
            </a:extLst>
          </p:cNvPr>
          <p:cNvSpPr txBox="1"/>
          <p:nvPr/>
        </p:nvSpPr>
        <p:spPr>
          <a:xfrm>
            <a:off x="6696800" y="4356399"/>
            <a:ext cx="1021870" cy="2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身份安全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BE18DB-1225-ED40-B8BE-5D8EDDB36FC9}"/>
              </a:ext>
            </a:extLst>
          </p:cNvPr>
          <p:cNvSpPr txBox="1">
            <a:spLocks/>
          </p:cNvSpPr>
          <p:nvPr/>
        </p:nvSpPr>
        <p:spPr>
          <a:xfrm>
            <a:off x="6731624" y="4584029"/>
            <a:ext cx="1764000" cy="25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kumimoji="1" sz="1100">
                <a:solidFill>
                  <a:srgbClr val="00329B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 sz="1050" dirty="0"/>
              <a:t>终端用户强认证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E3B8F1-CF35-5240-9F1A-74502342DB95}"/>
              </a:ext>
            </a:extLst>
          </p:cNvPr>
          <p:cNvSpPr/>
          <p:nvPr/>
        </p:nvSpPr>
        <p:spPr>
          <a:xfrm>
            <a:off x="4119758" y="5226327"/>
            <a:ext cx="494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数据支撑</a:t>
            </a:r>
          </a:p>
        </p:txBody>
      </p:sp>
      <p:cxnSp>
        <p:nvCxnSpPr>
          <p:cNvPr id="60" name="直线连接符 159">
            <a:extLst>
              <a:ext uri="{FF2B5EF4-FFF2-40B4-BE49-F238E27FC236}">
                <a16:creationId xmlns:a16="http://schemas.microsoft.com/office/drawing/2014/main" id="{40210EEB-4A5C-1F48-9307-62CDD982E6C1}"/>
              </a:ext>
            </a:extLst>
          </p:cNvPr>
          <p:cNvCxnSpPr>
            <a:cxnSpLocks/>
          </p:cNvCxnSpPr>
          <p:nvPr/>
        </p:nvCxnSpPr>
        <p:spPr>
          <a:xfrm>
            <a:off x="4199855" y="5743098"/>
            <a:ext cx="4616942" cy="15678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F6B3DD1-9A33-E143-91E0-8B355D966CAD}"/>
              </a:ext>
            </a:extLst>
          </p:cNvPr>
          <p:cNvSpPr txBox="1"/>
          <p:nvPr/>
        </p:nvSpPr>
        <p:spPr>
          <a:xfrm>
            <a:off x="9307839" y="3689025"/>
            <a:ext cx="571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B4DB6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网络互联平面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DF43F3-10C7-2045-BFA1-04C58F31CAA9}"/>
              </a:ext>
            </a:extLst>
          </p:cNvPr>
          <p:cNvSpPr txBox="1"/>
          <p:nvPr/>
        </p:nvSpPr>
        <p:spPr>
          <a:xfrm>
            <a:off x="3176517" y="3767160"/>
            <a:ext cx="568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C000"/>
                </a:solidFill>
                <a:latin typeface="Heiti SC Light" panose="02000000000000000000" pitchFamily="2" charset="-128"/>
                <a:ea typeface="Heiti SC Light" panose="02000000000000000000" pitchFamily="2" charset="-128"/>
              </a:rPr>
              <a:t>管理控制平面</a:t>
            </a:r>
          </a:p>
        </p:txBody>
      </p:sp>
      <p:cxnSp>
        <p:nvCxnSpPr>
          <p:cNvPr id="63" name="直线连接符 83">
            <a:extLst>
              <a:ext uri="{FF2B5EF4-FFF2-40B4-BE49-F238E27FC236}">
                <a16:creationId xmlns:a16="http://schemas.microsoft.com/office/drawing/2014/main" id="{7A760CD1-9FD1-E14F-86BB-378566F9737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6509271" y="2168697"/>
            <a:ext cx="21220" cy="2745064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87">
            <a:extLst>
              <a:ext uri="{FF2B5EF4-FFF2-40B4-BE49-F238E27FC236}">
                <a16:creationId xmlns:a16="http://schemas.microsoft.com/office/drawing/2014/main" id="{A1304193-6FC0-DC41-83C7-290165828DD9}"/>
              </a:ext>
            </a:extLst>
          </p:cNvPr>
          <p:cNvCxnSpPr>
            <a:cxnSpLocks/>
          </p:cNvCxnSpPr>
          <p:nvPr/>
        </p:nvCxnSpPr>
        <p:spPr>
          <a:xfrm>
            <a:off x="9314030" y="5309665"/>
            <a:ext cx="565266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cxnSp>
      <p:cxnSp>
        <p:nvCxnSpPr>
          <p:cNvPr id="65" name="直线连接符 76">
            <a:extLst>
              <a:ext uri="{FF2B5EF4-FFF2-40B4-BE49-F238E27FC236}">
                <a16:creationId xmlns:a16="http://schemas.microsoft.com/office/drawing/2014/main" id="{4E77EE77-1BC1-5341-BE6A-C8DE45872155}"/>
              </a:ext>
            </a:extLst>
          </p:cNvPr>
          <p:cNvCxnSpPr>
            <a:cxnSpLocks/>
          </p:cNvCxnSpPr>
          <p:nvPr/>
        </p:nvCxnSpPr>
        <p:spPr>
          <a:xfrm>
            <a:off x="4221902" y="5064885"/>
            <a:ext cx="2136377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上箭头 65">
            <a:extLst>
              <a:ext uri="{FF2B5EF4-FFF2-40B4-BE49-F238E27FC236}">
                <a16:creationId xmlns:a16="http://schemas.microsoft.com/office/drawing/2014/main" id="{45469D95-0F10-0C4B-AC3D-DD4D7E55BD5F}"/>
              </a:ext>
            </a:extLst>
          </p:cNvPr>
          <p:cNvSpPr/>
          <p:nvPr/>
        </p:nvSpPr>
        <p:spPr>
          <a:xfrm>
            <a:off x="6075919" y="2287405"/>
            <a:ext cx="331641" cy="2568871"/>
          </a:xfrm>
          <a:prstGeom prst="upArrow">
            <a:avLst>
              <a:gd name="adj1" fmla="val 50000"/>
              <a:gd name="adj2" fmla="val 5075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终端自身安全能力演进</a:t>
            </a:r>
          </a:p>
        </p:txBody>
      </p: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CDD20544-C3BA-EF4C-B721-548DE8E9F85E}"/>
              </a:ext>
            </a:extLst>
          </p:cNvPr>
          <p:cNvCxnSpPr>
            <a:cxnSpLocks/>
            <a:stCxn id="15" idx="3"/>
            <a:endCxn id="48" idx="1"/>
          </p:cNvCxnSpPr>
          <p:nvPr/>
        </p:nvCxnSpPr>
        <p:spPr>
          <a:xfrm flipV="1">
            <a:off x="8495624" y="3199182"/>
            <a:ext cx="1673984" cy="1015176"/>
          </a:xfrm>
          <a:prstGeom prst="curvedConnector3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上箭头 67">
            <a:extLst>
              <a:ext uri="{FF2B5EF4-FFF2-40B4-BE49-F238E27FC236}">
                <a16:creationId xmlns:a16="http://schemas.microsoft.com/office/drawing/2014/main" id="{4F4BC1F2-BC9B-2143-B15C-8D450EA836DB}"/>
              </a:ext>
            </a:extLst>
          </p:cNvPr>
          <p:cNvSpPr/>
          <p:nvPr/>
        </p:nvSpPr>
        <p:spPr>
          <a:xfrm>
            <a:off x="8517250" y="2277096"/>
            <a:ext cx="331641" cy="2568871"/>
          </a:xfrm>
          <a:prstGeom prst="upArrow">
            <a:avLst>
              <a:gd name="adj1" fmla="val 50000"/>
              <a:gd name="adj2" fmla="val 50753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/>
              <a:t>终端协同安全能力演进</a:t>
            </a:r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CB076E03-FBA4-9F4E-9333-6E361CBFE361}"/>
              </a:ext>
            </a:extLst>
          </p:cNvPr>
          <p:cNvGrpSpPr/>
          <p:nvPr/>
        </p:nvGrpSpPr>
        <p:grpSpPr bwMode="gray">
          <a:xfrm>
            <a:off x="6311596" y="4829890"/>
            <a:ext cx="445083" cy="439897"/>
            <a:chOff x="4310062" y="1809750"/>
            <a:chExt cx="3720536" cy="3787322"/>
          </a:xfrm>
        </p:grpSpPr>
        <p:sp>
          <p:nvSpPr>
            <p:cNvPr id="70" name="Circular Arrow 75">
              <a:extLst>
                <a:ext uri="{FF2B5EF4-FFF2-40B4-BE49-F238E27FC236}">
                  <a16:creationId xmlns:a16="http://schemas.microsoft.com/office/drawing/2014/main" id="{223B2E5E-C19F-1F4A-B187-2E5817AC0E2F}"/>
                </a:ext>
              </a:extLst>
            </p:cNvPr>
            <p:cNvSpPr/>
            <p:nvPr/>
          </p:nvSpPr>
          <p:spPr bwMode="gray">
            <a:xfrm rot="20998851">
              <a:off x="4310062" y="1809750"/>
              <a:ext cx="3657600" cy="3657600"/>
            </a:xfrm>
            <a:prstGeom prst="circularArrow">
              <a:avLst>
                <a:gd name="adj1" fmla="val 12070"/>
                <a:gd name="adj2" fmla="val 1142319"/>
                <a:gd name="adj3" fmla="val 20471606"/>
                <a:gd name="adj4" fmla="val 16804295"/>
                <a:gd name="adj5" fmla="val 19785"/>
              </a:avLst>
            </a:prstGeom>
            <a:gradFill flip="none" rotWithShape="1">
              <a:gsLst>
                <a:gs pos="0">
                  <a:schemeClr val="tx1">
                    <a:lumMod val="62000"/>
                    <a:lumOff val="38000"/>
                  </a:schemeClr>
                </a:gs>
                <a:gs pos="100000">
                  <a:schemeClr val="bg1"/>
                </a:gs>
              </a:gsLst>
              <a:lin ang="12600000" scaled="0"/>
              <a:tileRect/>
            </a:gra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F0502020204030204"/>
                <a:ea typeface="+mn-ea"/>
                <a:cs typeface="+mn-cs"/>
              </a:endParaRPr>
            </a:p>
          </p:txBody>
        </p:sp>
        <p:sp>
          <p:nvSpPr>
            <p:cNvPr id="71" name="Circular Arrow 76">
              <a:extLst>
                <a:ext uri="{FF2B5EF4-FFF2-40B4-BE49-F238E27FC236}">
                  <a16:creationId xmlns:a16="http://schemas.microsoft.com/office/drawing/2014/main" id="{A993915E-4919-934C-9830-BBBD11055F08}"/>
                </a:ext>
              </a:extLst>
            </p:cNvPr>
            <p:cNvSpPr/>
            <p:nvPr/>
          </p:nvSpPr>
          <p:spPr bwMode="gray">
            <a:xfrm rot="4788295">
              <a:off x="4350884" y="1939472"/>
              <a:ext cx="3657600" cy="3657600"/>
            </a:xfrm>
            <a:prstGeom prst="circularArrow">
              <a:avLst>
                <a:gd name="adj1" fmla="val 12070"/>
                <a:gd name="adj2" fmla="val 1142319"/>
                <a:gd name="adj3" fmla="val 20471606"/>
                <a:gd name="adj4" fmla="val 16000186"/>
                <a:gd name="adj5" fmla="val 18225"/>
              </a:avLst>
            </a:prstGeom>
            <a:gradFill flip="none" rotWithShape="1">
              <a:gsLst>
                <a:gs pos="0">
                  <a:schemeClr val="tx1">
                    <a:lumMod val="62000"/>
                    <a:lumOff val="38000"/>
                  </a:schemeClr>
                </a:gs>
                <a:gs pos="100000">
                  <a:schemeClr val="bg1"/>
                </a:gs>
              </a:gsLst>
              <a:lin ang="12600000" scaled="0"/>
              <a:tileRect/>
            </a:gra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F0502020204030204"/>
                <a:ea typeface="+mn-ea"/>
                <a:cs typeface="+mn-cs"/>
              </a:endParaRPr>
            </a:p>
          </p:txBody>
        </p:sp>
        <p:sp>
          <p:nvSpPr>
            <p:cNvPr id="72" name="Circular Arrow 77">
              <a:extLst>
                <a:ext uri="{FF2B5EF4-FFF2-40B4-BE49-F238E27FC236}">
                  <a16:creationId xmlns:a16="http://schemas.microsoft.com/office/drawing/2014/main" id="{55A30832-456F-4D42-A9C5-4D4DCD16BE64}"/>
                </a:ext>
              </a:extLst>
            </p:cNvPr>
            <p:cNvSpPr/>
            <p:nvPr/>
          </p:nvSpPr>
          <p:spPr bwMode="gray">
            <a:xfrm rot="10195940">
              <a:off x="4325484" y="1914071"/>
              <a:ext cx="3657600" cy="3657600"/>
            </a:xfrm>
            <a:prstGeom prst="circularArrow">
              <a:avLst>
                <a:gd name="adj1" fmla="val 12070"/>
                <a:gd name="adj2" fmla="val 1142319"/>
                <a:gd name="adj3" fmla="val 20471606"/>
                <a:gd name="adj4" fmla="val 16804295"/>
                <a:gd name="adj5" fmla="val 17595"/>
              </a:avLst>
            </a:prstGeom>
            <a:gradFill flip="none" rotWithShape="1">
              <a:gsLst>
                <a:gs pos="0">
                  <a:schemeClr val="tx1">
                    <a:lumMod val="62000"/>
                    <a:lumOff val="38000"/>
                  </a:schemeClr>
                </a:gs>
                <a:gs pos="100000">
                  <a:schemeClr val="bg1"/>
                </a:gs>
              </a:gsLst>
              <a:lin ang="12600000" scaled="0"/>
              <a:tileRect/>
            </a:gra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F0502020204030204"/>
                <a:ea typeface="+mn-ea"/>
                <a:cs typeface="+mn-cs"/>
              </a:endParaRPr>
            </a:p>
          </p:txBody>
        </p:sp>
        <p:sp>
          <p:nvSpPr>
            <p:cNvPr id="73" name="Circular Arrow 78">
              <a:extLst>
                <a:ext uri="{FF2B5EF4-FFF2-40B4-BE49-F238E27FC236}">
                  <a16:creationId xmlns:a16="http://schemas.microsoft.com/office/drawing/2014/main" id="{91402C7F-64CC-B048-ABFB-88A3F62D09F4}"/>
                </a:ext>
              </a:extLst>
            </p:cNvPr>
            <p:cNvSpPr/>
            <p:nvPr/>
          </p:nvSpPr>
          <p:spPr bwMode="gray">
            <a:xfrm rot="15597974">
              <a:off x="4372998" y="1863271"/>
              <a:ext cx="3657600" cy="3657600"/>
            </a:xfrm>
            <a:prstGeom prst="circularArrow">
              <a:avLst>
                <a:gd name="adj1" fmla="val 12070"/>
                <a:gd name="adj2" fmla="val 1142319"/>
                <a:gd name="adj3" fmla="val 20471606"/>
                <a:gd name="adj4" fmla="val 16804295"/>
                <a:gd name="adj5" fmla="val 18412"/>
              </a:avLst>
            </a:prstGeom>
            <a:gradFill flip="none" rotWithShape="1">
              <a:gsLst>
                <a:gs pos="0">
                  <a:schemeClr val="tx1">
                    <a:lumMod val="62000"/>
                    <a:lumOff val="38000"/>
                  </a:schemeClr>
                </a:gs>
                <a:gs pos="100000">
                  <a:schemeClr val="bg1"/>
                </a:gs>
              </a:gsLst>
              <a:lin ang="12600000" scaled="0"/>
              <a:tileRect/>
            </a:gradFill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engXian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4" name="直线连接符 175">
            <a:extLst>
              <a:ext uri="{FF2B5EF4-FFF2-40B4-BE49-F238E27FC236}">
                <a16:creationId xmlns:a16="http://schemas.microsoft.com/office/drawing/2014/main" id="{5EC2C913-4D61-2E48-9348-E1030805F1F9}"/>
              </a:ext>
            </a:extLst>
          </p:cNvPr>
          <p:cNvCxnSpPr>
            <a:cxnSpLocks/>
          </p:cNvCxnSpPr>
          <p:nvPr/>
        </p:nvCxnSpPr>
        <p:spPr>
          <a:xfrm>
            <a:off x="6749045" y="5064885"/>
            <a:ext cx="201962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76">
            <a:extLst>
              <a:ext uri="{FF2B5EF4-FFF2-40B4-BE49-F238E27FC236}">
                <a16:creationId xmlns:a16="http://schemas.microsoft.com/office/drawing/2014/main" id="{7286CDA4-938D-DA4A-ADF9-8B2F2F593812}"/>
              </a:ext>
            </a:extLst>
          </p:cNvPr>
          <p:cNvCxnSpPr>
            <a:cxnSpLocks/>
          </p:cNvCxnSpPr>
          <p:nvPr/>
        </p:nvCxnSpPr>
        <p:spPr>
          <a:xfrm>
            <a:off x="10050762" y="3861583"/>
            <a:ext cx="1389664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/>
          <p:cNvSpPr/>
          <p:nvPr/>
        </p:nvSpPr>
        <p:spPr>
          <a:xfrm>
            <a:off x="6552117" y="3460142"/>
            <a:ext cx="2084287" cy="148998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86014" y="404677"/>
            <a:ext cx="10056812" cy="719732"/>
          </a:xfrm>
        </p:spPr>
        <p:txBody>
          <a:bodyPr/>
          <a:lstStyle/>
          <a:p>
            <a:r>
              <a:rPr kumimoji="1" lang="zh-CN" altLang="en-US" dirty="0"/>
              <a:t>重构企业级网络纵深防御 </a:t>
            </a:r>
            <a:r>
              <a:rPr kumimoji="1" lang="en-US" altLang="zh-CN" dirty="0"/>
              <a:t>– </a:t>
            </a:r>
            <a:r>
              <a:rPr kumimoji="1" lang="zh-CN" altLang="en-US" dirty="0"/>
              <a:t>建设内容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720A65B-0931-4E44-9411-03E0ABC9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4" y="1280160"/>
            <a:ext cx="8950542" cy="544419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235033" y="3051958"/>
            <a:ext cx="1308765" cy="1199407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092783" y="3000672"/>
            <a:ext cx="639487" cy="51375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线形标注 2(带强调线) 1"/>
          <p:cNvSpPr/>
          <p:nvPr/>
        </p:nvSpPr>
        <p:spPr>
          <a:xfrm>
            <a:off x="7856825" y="1529682"/>
            <a:ext cx="2425148" cy="88458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298"/>
              <a:gd name="adj6" fmla="val -50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标准化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，提供应急指令执行与认证</a:t>
            </a:r>
            <a:r>
              <a:rPr lang="en-US" altLang="zh-CN" dirty="0" smtClean="0"/>
              <a:t>/</a:t>
            </a:r>
            <a:r>
              <a:rPr lang="zh-CN" altLang="en-US" dirty="0" smtClean="0"/>
              <a:t>评估数据输出</a:t>
            </a:r>
            <a:endParaRPr lang="zh-CN" altLang="en-US" dirty="0"/>
          </a:p>
        </p:txBody>
      </p:sp>
      <p:sp>
        <p:nvSpPr>
          <p:cNvPr id="8" name="线形标注 2(带强调线) 7"/>
          <p:cNvSpPr/>
          <p:nvPr/>
        </p:nvSpPr>
        <p:spPr>
          <a:xfrm>
            <a:off x="7856825" y="5167404"/>
            <a:ext cx="2425148" cy="144211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1630"/>
              <a:gd name="adj6" fmla="val -21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在纵深防护架构中，承担接入层设备入网相关的安全评估与健康检查，以及异常处置职能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slides\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3077" y="411118"/>
            <a:ext cx="10515600" cy="589491"/>
          </a:xfrm>
          <a:prstGeom prst="rect">
            <a:avLst/>
          </a:prstGeom>
        </p:spPr>
        <p:txBody>
          <a:bodyPr anchor="ctr"/>
          <a:lstStyle/>
          <a:p>
            <a:pPr algn="l">
              <a:spcBef>
                <a:spcPct val="20000"/>
              </a:spcBef>
              <a:buFont typeface="Arial" panose="020B0604020202090204" pitchFamily="34" charset="0"/>
            </a:pPr>
            <a:r>
              <a:rPr kumimoji="1" lang="zh-CN" altLang="en-US" sz="2667" b="1" dirty="0">
                <a:latin typeface="Microsoft YaHei" charset="0"/>
                <a:ea typeface="Microsoft YaHei" charset="0"/>
                <a:cs typeface="Microsoft YaHei" charset="0"/>
              </a:rPr>
              <a:t>移动办公安全保障框架 </a:t>
            </a:r>
            <a:r>
              <a:rPr kumimoji="1" lang="en-US" altLang="zh-CN" sz="2667" b="1" dirty="0">
                <a:latin typeface="Microsoft YaHei" charset="0"/>
                <a:ea typeface="Microsoft YaHei" charset="0"/>
                <a:cs typeface="Microsoft YaHei" charset="0"/>
              </a:rPr>
              <a:t>– </a:t>
            </a:r>
            <a:r>
              <a:rPr kumimoji="1" lang="zh-CN" altLang="en-US" sz="2667" b="1" dirty="0">
                <a:latin typeface="Microsoft YaHei" charset="0"/>
                <a:ea typeface="Microsoft YaHei" charset="0"/>
                <a:cs typeface="Microsoft YaHei" charset="0"/>
              </a:rPr>
              <a:t>端到端的移动安全保障体系</a:t>
            </a:r>
          </a:p>
        </p:txBody>
      </p:sp>
      <p:sp>
        <p:nvSpPr>
          <p:cNvPr id="5" name="圆角矩形 14"/>
          <p:cNvSpPr/>
          <p:nvPr/>
        </p:nvSpPr>
        <p:spPr>
          <a:xfrm>
            <a:off x="198902" y="6281054"/>
            <a:ext cx="10139671" cy="6075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安全基础设施</a:t>
            </a:r>
          </a:p>
        </p:txBody>
      </p:sp>
      <p:sp>
        <p:nvSpPr>
          <p:cNvPr id="6" name="圆角矩形 14"/>
          <p:cNvSpPr/>
          <p:nvPr/>
        </p:nvSpPr>
        <p:spPr>
          <a:xfrm>
            <a:off x="2097476" y="6335138"/>
            <a:ext cx="1194179" cy="4204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物理及环境安全</a:t>
            </a:r>
          </a:p>
        </p:txBody>
      </p:sp>
      <p:sp>
        <p:nvSpPr>
          <p:cNvPr id="7" name="圆角矩形 14"/>
          <p:cNvSpPr/>
          <p:nvPr/>
        </p:nvSpPr>
        <p:spPr>
          <a:xfrm>
            <a:off x="3580487" y="6344376"/>
            <a:ext cx="1450205" cy="4156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基于属性的身份认证及授权设施</a:t>
            </a:r>
          </a:p>
        </p:txBody>
      </p:sp>
      <p:sp>
        <p:nvSpPr>
          <p:cNvPr id="8" name="圆角矩形 14"/>
          <p:cNvSpPr/>
          <p:nvPr/>
        </p:nvSpPr>
        <p:spPr>
          <a:xfrm>
            <a:off x="5418731" y="6340686"/>
            <a:ext cx="1194179" cy="4164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基于国密的密码服务设施</a:t>
            </a:r>
          </a:p>
        </p:txBody>
      </p:sp>
      <p:sp>
        <p:nvSpPr>
          <p:cNvPr id="9" name="圆角矩形 14"/>
          <p:cNvSpPr/>
          <p:nvPr/>
        </p:nvSpPr>
        <p:spPr>
          <a:xfrm>
            <a:off x="8684807" y="6320636"/>
            <a:ext cx="976755" cy="4156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安全审计</a:t>
            </a:r>
          </a:p>
        </p:txBody>
      </p:sp>
      <p:sp>
        <p:nvSpPr>
          <p:cNvPr id="10" name="圆角矩形 14"/>
          <p:cNvSpPr/>
          <p:nvPr/>
        </p:nvSpPr>
        <p:spPr>
          <a:xfrm>
            <a:off x="7000948" y="6320636"/>
            <a:ext cx="1232408" cy="4156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PK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体系的基础架构自主可控</a:t>
            </a:r>
          </a:p>
        </p:txBody>
      </p:sp>
      <p:sp>
        <p:nvSpPr>
          <p:cNvPr id="11" name="矩形 10"/>
          <p:cNvSpPr/>
          <p:nvPr/>
        </p:nvSpPr>
        <p:spPr>
          <a:xfrm>
            <a:off x="307639" y="1287401"/>
            <a:ext cx="1881419" cy="48947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3677" y="1644262"/>
            <a:ext cx="252635" cy="2652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移动智能终端</a:t>
            </a:r>
          </a:p>
        </p:txBody>
      </p:sp>
      <p:sp>
        <p:nvSpPr>
          <p:cNvPr id="13" name="矩形 12"/>
          <p:cNvSpPr/>
          <p:nvPr/>
        </p:nvSpPr>
        <p:spPr>
          <a:xfrm>
            <a:off x="752664" y="1627506"/>
            <a:ext cx="1328117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终端安全沙箱</a:t>
            </a:r>
          </a:p>
        </p:txBody>
      </p:sp>
      <p:sp>
        <p:nvSpPr>
          <p:cNvPr id="14" name="矩形 13"/>
          <p:cNvSpPr/>
          <p:nvPr/>
        </p:nvSpPr>
        <p:spPr>
          <a:xfrm>
            <a:off x="743390" y="3553487"/>
            <a:ext cx="1332189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SSO/VPN/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证书等</a:t>
            </a:r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SDK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插件</a:t>
            </a:r>
            <a:endParaRPr lang="en-US" altLang="zh-CN" sz="105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9562" y="3951150"/>
            <a:ext cx="1334319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系统底层安全</a:t>
            </a:r>
            <a:endParaRPr lang="en-US" altLang="zh-CN" sz="105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2664" y="2011827"/>
            <a:ext cx="1328117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终端安全管控</a:t>
            </a:r>
          </a:p>
        </p:txBody>
      </p:sp>
      <p:sp>
        <p:nvSpPr>
          <p:cNvPr id="17" name="矩形 16"/>
          <p:cNvSpPr/>
          <p:nvPr/>
        </p:nvSpPr>
        <p:spPr>
          <a:xfrm>
            <a:off x="752665" y="2391338"/>
            <a:ext cx="1333529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安全办公套件</a:t>
            </a:r>
          </a:p>
        </p:txBody>
      </p:sp>
      <p:sp>
        <p:nvSpPr>
          <p:cNvPr id="18" name="矩形 17"/>
          <p:cNvSpPr/>
          <p:nvPr/>
        </p:nvSpPr>
        <p:spPr>
          <a:xfrm>
            <a:off x="752664" y="2763446"/>
            <a:ext cx="1340491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终端环境感知</a:t>
            </a:r>
          </a:p>
        </p:txBody>
      </p:sp>
      <p:sp>
        <p:nvSpPr>
          <p:cNvPr id="19" name="矩形 18"/>
          <p:cNvSpPr/>
          <p:nvPr/>
        </p:nvSpPr>
        <p:spPr>
          <a:xfrm>
            <a:off x="743390" y="3154751"/>
            <a:ext cx="1346663" cy="3566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移动威胁防御</a:t>
            </a:r>
          </a:p>
        </p:txBody>
      </p:sp>
      <p:sp>
        <p:nvSpPr>
          <p:cNvPr id="20" name="矩形 19"/>
          <p:cNvSpPr/>
          <p:nvPr/>
        </p:nvSpPr>
        <p:spPr>
          <a:xfrm>
            <a:off x="768738" y="4394624"/>
            <a:ext cx="1330197" cy="4244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终端安全管控</a:t>
            </a:r>
          </a:p>
        </p:txBody>
      </p:sp>
      <p:sp>
        <p:nvSpPr>
          <p:cNvPr id="21" name="矩形 20"/>
          <p:cNvSpPr/>
          <p:nvPr/>
        </p:nvSpPr>
        <p:spPr>
          <a:xfrm>
            <a:off x="763700" y="4857995"/>
            <a:ext cx="1330197" cy="398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</a:p>
        </p:txBody>
      </p:sp>
      <p:sp>
        <p:nvSpPr>
          <p:cNvPr id="22" name="矩形 21"/>
          <p:cNvSpPr/>
          <p:nvPr/>
        </p:nvSpPr>
        <p:spPr>
          <a:xfrm>
            <a:off x="763699" y="5292494"/>
            <a:ext cx="1330197" cy="398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多因素认证</a:t>
            </a:r>
          </a:p>
        </p:txBody>
      </p:sp>
      <p:sp>
        <p:nvSpPr>
          <p:cNvPr id="23" name="矩形 22"/>
          <p:cNvSpPr/>
          <p:nvPr/>
        </p:nvSpPr>
        <p:spPr>
          <a:xfrm>
            <a:off x="763698" y="5726992"/>
            <a:ext cx="1330197" cy="398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终端环境感知</a:t>
            </a:r>
          </a:p>
        </p:txBody>
      </p:sp>
      <p:sp>
        <p:nvSpPr>
          <p:cNvPr id="24" name="矩形 23"/>
          <p:cNvSpPr/>
          <p:nvPr/>
        </p:nvSpPr>
        <p:spPr>
          <a:xfrm>
            <a:off x="2582837" y="5207515"/>
            <a:ext cx="1383224" cy="352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单点登录</a:t>
            </a:r>
          </a:p>
        </p:txBody>
      </p:sp>
      <p:sp>
        <p:nvSpPr>
          <p:cNvPr id="25" name="矩形 24"/>
          <p:cNvSpPr/>
          <p:nvPr/>
        </p:nvSpPr>
        <p:spPr>
          <a:xfrm>
            <a:off x="2582839" y="5596105"/>
            <a:ext cx="1383224" cy="3529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动态访问权限控制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2579517" y="4809280"/>
            <a:ext cx="1395736" cy="332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多因素身份认证</a:t>
            </a:r>
          </a:p>
        </p:txBody>
      </p:sp>
      <p:sp>
        <p:nvSpPr>
          <p:cNvPr id="27" name="矩形 26"/>
          <p:cNvSpPr/>
          <p:nvPr/>
        </p:nvSpPr>
        <p:spPr>
          <a:xfrm>
            <a:off x="2574437" y="4423109"/>
            <a:ext cx="1395736" cy="332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接入链路加密</a:t>
            </a:r>
          </a:p>
        </p:txBody>
      </p:sp>
      <p:sp>
        <p:nvSpPr>
          <p:cNvPr id="28" name="矩形 27"/>
          <p:cNvSpPr/>
          <p:nvPr/>
        </p:nvSpPr>
        <p:spPr>
          <a:xfrm>
            <a:off x="917621" y="129608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终端安全</a:t>
            </a:r>
          </a:p>
        </p:txBody>
      </p:sp>
      <p:sp>
        <p:nvSpPr>
          <p:cNvPr id="29" name="矩形 28"/>
          <p:cNvSpPr/>
          <p:nvPr/>
        </p:nvSpPr>
        <p:spPr>
          <a:xfrm>
            <a:off x="2420380" y="1294674"/>
            <a:ext cx="1658465" cy="237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31474" y="1340031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移动网络安全</a:t>
            </a:r>
          </a:p>
        </p:txBody>
      </p:sp>
      <p:sp>
        <p:nvSpPr>
          <p:cNvPr id="31" name="矩形 30"/>
          <p:cNvSpPr/>
          <p:nvPr/>
        </p:nvSpPr>
        <p:spPr>
          <a:xfrm>
            <a:off x="2420108" y="3809331"/>
            <a:ext cx="1658465" cy="237690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54406" y="392546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移动接入及访问安全</a:t>
            </a:r>
          </a:p>
        </p:txBody>
      </p:sp>
      <p:sp>
        <p:nvSpPr>
          <p:cNvPr id="33" name="矩形 32"/>
          <p:cNvSpPr/>
          <p:nvPr/>
        </p:nvSpPr>
        <p:spPr>
          <a:xfrm>
            <a:off x="2583279" y="2179603"/>
            <a:ext cx="1391972" cy="331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网络访问控制</a:t>
            </a:r>
          </a:p>
        </p:txBody>
      </p:sp>
      <p:sp>
        <p:nvSpPr>
          <p:cNvPr id="34" name="矩形 33"/>
          <p:cNvSpPr/>
          <p:nvPr/>
        </p:nvSpPr>
        <p:spPr>
          <a:xfrm>
            <a:off x="2568206" y="2988796"/>
            <a:ext cx="1391972" cy="331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全流量威胁检测</a:t>
            </a:r>
          </a:p>
        </p:txBody>
      </p:sp>
      <p:sp>
        <p:nvSpPr>
          <p:cNvPr id="35" name="矩形 34"/>
          <p:cNvSpPr/>
          <p:nvPr/>
        </p:nvSpPr>
        <p:spPr>
          <a:xfrm>
            <a:off x="2583055" y="1785565"/>
            <a:ext cx="1392448" cy="332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3" b="1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DDoS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流量清洗</a:t>
            </a:r>
          </a:p>
        </p:txBody>
      </p:sp>
      <p:sp>
        <p:nvSpPr>
          <p:cNvPr id="36" name="矩形 35"/>
          <p:cNvSpPr/>
          <p:nvPr/>
        </p:nvSpPr>
        <p:spPr>
          <a:xfrm>
            <a:off x="2567729" y="2576660"/>
            <a:ext cx="1392448" cy="332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网络入侵防御</a:t>
            </a:r>
          </a:p>
        </p:txBody>
      </p:sp>
      <p:sp>
        <p:nvSpPr>
          <p:cNvPr id="37" name="矩形 36"/>
          <p:cNvSpPr/>
          <p:nvPr/>
        </p:nvSpPr>
        <p:spPr>
          <a:xfrm>
            <a:off x="5679164" y="3804093"/>
            <a:ext cx="4651973" cy="237654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41341" y="388081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移动平台基础架构安全</a:t>
            </a:r>
          </a:p>
        </p:txBody>
      </p:sp>
      <p:sp>
        <p:nvSpPr>
          <p:cNvPr id="39" name="矩形 38"/>
          <p:cNvSpPr/>
          <p:nvPr/>
        </p:nvSpPr>
        <p:spPr>
          <a:xfrm>
            <a:off x="6332121" y="4590454"/>
            <a:ext cx="2920067" cy="323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组件安全防护</a:t>
            </a:r>
          </a:p>
        </p:txBody>
      </p:sp>
      <p:sp>
        <p:nvSpPr>
          <p:cNvPr id="40" name="矩形 39"/>
          <p:cNvSpPr/>
          <p:nvPr/>
        </p:nvSpPr>
        <p:spPr>
          <a:xfrm>
            <a:off x="6332120" y="4956513"/>
            <a:ext cx="2920067" cy="316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组件安全配置与加固</a:t>
            </a:r>
          </a:p>
        </p:txBody>
      </p:sp>
      <p:sp>
        <p:nvSpPr>
          <p:cNvPr id="41" name="矩形 40"/>
          <p:cNvSpPr/>
          <p:nvPr/>
        </p:nvSpPr>
        <p:spPr>
          <a:xfrm>
            <a:off x="6332118" y="5714523"/>
            <a:ext cx="2920068" cy="315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主机运维审计</a:t>
            </a:r>
          </a:p>
        </p:txBody>
      </p:sp>
      <p:sp>
        <p:nvSpPr>
          <p:cNvPr id="42" name="矩形 41"/>
          <p:cNvSpPr/>
          <p:nvPr/>
        </p:nvSpPr>
        <p:spPr>
          <a:xfrm>
            <a:off x="5679165" y="1309602"/>
            <a:ext cx="1534361" cy="236197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30831" y="133846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移动应用安全</a:t>
            </a:r>
          </a:p>
        </p:txBody>
      </p:sp>
      <p:sp>
        <p:nvSpPr>
          <p:cNvPr id="44" name="矩形 43"/>
          <p:cNvSpPr/>
          <p:nvPr/>
        </p:nvSpPr>
        <p:spPr>
          <a:xfrm>
            <a:off x="5858002" y="1747333"/>
            <a:ext cx="1234711" cy="3324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移动应用沙箱</a:t>
            </a:r>
          </a:p>
        </p:txBody>
      </p:sp>
      <p:sp>
        <p:nvSpPr>
          <p:cNvPr id="45" name="矩形 44"/>
          <p:cNvSpPr/>
          <p:nvPr/>
        </p:nvSpPr>
        <p:spPr>
          <a:xfrm>
            <a:off x="5858002" y="2118105"/>
            <a:ext cx="1234711" cy="3617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移动密钥沙箱</a:t>
            </a:r>
          </a:p>
        </p:txBody>
      </p:sp>
      <p:sp>
        <p:nvSpPr>
          <p:cNvPr id="46" name="矩形 45"/>
          <p:cNvSpPr/>
          <p:nvPr/>
        </p:nvSpPr>
        <p:spPr>
          <a:xfrm>
            <a:off x="5858002" y="2512123"/>
            <a:ext cx="1234711" cy="35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移动应用安全开发与封装</a:t>
            </a:r>
          </a:p>
        </p:txBody>
      </p:sp>
      <p:sp>
        <p:nvSpPr>
          <p:cNvPr id="47" name="矩形 46"/>
          <p:cNvSpPr/>
          <p:nvPr/>
        </p:nvSpPr>
        <p:spPr>
          <a:xfrm>
            <a:off x="5858002" y="2909352"/>
            <a:ext cx="1234713" cy="358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应用检测加固</a:t>
            </a:r>
          </a:p>
        </p:txBody>
      </p:sp>
      <p:sp>
        <p:nvSpPr>
          <p:cNvPr id="48" name="矩形 47"/>
          <p:cNvSpPr/>
          <p:nvPr/>
        </p:nvSpPr>
        <p:spPr>
          <a:xfrm>
            <a:off x="7327523" y="1294674"/>
            <a:ext cx="1444992" cy="23842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503198" y="135798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移动数据安全</a:t>
            </a:r>
          </a:p>
        </p:txBody>
      </p:sp>
      <p:sp>
        <p:nvSpPr>
          <p:cNvPr id="50" name="矩形 49"/>
          <p:cNvSpPr/>
          <p:nvPr/>
        </p:nvSpPr>
        <p:spPr>
          <a:xfrm>
            <a:off x="4216897" y="1294676"/>
            <a:ext cx="1375545" cy="488596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82254" y="135798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移动安全管理</a:t>
            </a:r>
          </a:p>
        </p:txBody>
      </p:sp>
      <p:sp>
        <p:nvSpPr>
          <p:cNvPr id="52" name="矩形 51"/>
          <p:cNvSpPr/>
          <p:nvPr/>
        </p:nvSpPr>
        <p:spPr>
          <a:xfrm>
            <a:off x="4348847" y="1795595"/>
            <a:ext cx="1105803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移动设备管理</a:t>
            </a:r>
          </a:p>
        </p:txBody>
      </p:sp>
      <p:sp>
        <p:nvSpPr>
          <p:cNvPr id="53" name="矩形 52"/>
          <p:cNvSpPr/>
          <p:nvPr/>
        </p:nvSpPr>
        <p:spPr>
          <a:xfrm>
            <a:off x="4333520" y="4888872"/>
            <a:ext cx="1106611" cy="33617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1053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入管理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4331593" y="4334847"/>
            <a:ext cx="1110464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安全威胁管理</a:t>
            </a:r>
          </a:p>
        </p:txBody>
      </p:sp>
      <p:sp>
        <p:nvSpPr>
          <p:cNvPr id="55" name="矩形 54"/>
          <p:cNvSpPr/>
          <p:nvPr/>
        </p:nvSpPr>
        <p:spPr>
          <a:xfrm>
            <a:off x="4339105" y="2404463"/>
            <a:ext cx="1110464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移动应用管理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4335914" y="3009680"/>
            <a:ext cx="1101823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移动用户管理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415231" y="1739892"/>
            <a:ext cx="1269576" cy="3371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敏感数据加密存储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420015" y="2513710"/>
            <a:ext cx="1269576" cy="360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数据防泄漏</a:t>
            </a:r>
            <a:endParaRPr lang="zh-CN" altLang="en-US" sz="1053" dirty="0"/>
          </a:p>
        </p:txBody>
      </p:sp>
      <p:sp>
        <p:nvSpPr>
          <p:cNvPr id="59" name="文本框 58"/>
          <p:cNvSpPr txBox="1"/>
          <p:nvPr/>
        </p:nvSpPr>
        <p:spPr>
          <a:xfrm>
            <a:off x="7418976" y="2116262"/>
            <a:ext cx="1269576" cy="357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公私数据隔离</a:t>
            </a:r>
            <a:endParaRPr lang="zh-CN" altLang="en-US" sz="1053" dirty="0"/>
          </a:p>
        </p:txBody>
      </p:sp>
      <p:sp>
        <p:nvSpPr>
          <p:cNvPr id="60" name="矩形 59"/>
          <p:cNvSpPr/>
          <p:nvPr/>
        </p:nvSpPr>
        <p:spPr>
          <a:xfrm>
            <a:off x="6341408" y="4190180"/>
            <a:ext cx="2911597" cy="3322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基础网络域划分与隔离</a:t>
            </a:r>
          </a:p>
        </p:txBody>
      </p:sp>
      <p:sp>
        <p:nvSpPr>
          <p:cNvPr id="61" name="矩形 60"/>
          <p:cNvSpPr/>
          <p:nvPr/>
        </p:nvSpPr>
        <p:spPr>
          <a:xfrm>
            <a:off x="8893579" y="1295607"/>
            <a:ext cx="1444992" cy="23842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069254" y="135891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移动业务安全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9028120" y="2106776"/>
            <a:ext cx="1200152" cy="3672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水印及文档安全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415231" y="2915938"/>
            <a:ext cx="1269576" cy="360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数据擦除</a:t>
            </a:r>
            <a:endParaRPr lang="zh-CN" altLang="en-US" sz="1053" dirty="0"/>
          </a:p>
        </p:txBody>
      </p:sp>
      <p:sp>
        <p:nvSpPr>
          <p:cNvPr id="65" name="文本框 64"/>
          <p:cNvSpPr txBox="1"/>
          <p:nvPr/>
        </p:nvSpPr>
        <p:spPr>
          <a:xfrm>
            <a:off x="9028120" y="1706845"/>
            <a:ext cx="1200152" cy="356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敏感内容控制</a:t>
            </a:r>
            <a:endParaRPr lang="zh-CN" altLang="en-US" sz="1053" dirty="0"/>
          </a:p>
        </p:txBody>
      </p:sp>
      <p:sp>
        <p:nvSpPr>
          <p:cNvPr id="66" name="矩形 65"/>
          <p:cNvSpPr/>
          <p:nvPr/>
        </p:nvSpPr>
        <p:spPr>
          <a:xfrm>
            <a:off x="423677" y="4396053"/>
            <a:ext cx="234667" cy="1729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终端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028120" y="2909482"/>
            <a:ext cx="1200152" cy="3607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敏感内容审计</a:t>
            </a:r>
            <a:endParaRPr lang="zh-CN" altLang="en-US" sz="1053" dirty="0"/>
          </a:p>
        </p:txBody>
      </p:sp>
      <p:sp>
        <p:nvSpPr>
          <p:cNvPr id="68" name="矩形 67"/>
          <p:cNvSpPr/>
          <p:nvPr/>
        </p:nvSpPr>
        <p:spPr>
          <a:xfrm>
            <a:off x="4335915" y="3580623"/>
            <a:ext cx="1110464" cy="3361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安全策略管理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028120" y="2517504"/>
            <a:ext cx="1200152" cy="3503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050" b="1"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sz="1053" dirty="0">
                <a:sym typeface="+mn-ea"/>
              </a:rPr>
              <a:t>风险用户处置</a:t>
            </a:r>
          </a:p>
        </p:txBody>
      </p:sp>
      <p:sp>
        <p:nvSpPr>
          <p:cNvPr id="70" name="矩形 69"/>
          <p:cNvSpPr/>
          <p:nvPr/>
        </p:nvSpPr>
        <p:spPr>
          <a:xfrm>
            <a:off x="6332119" y="5342308"/>
            <a:ext cx="2920067" cy="313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组件补丁更新</a:t>
            </a:r>
          </a:p>
        </p:txBody>
      </p:sp>
      <p:sp>
        <p:nvSpPr>
          <p:cNvPr id="71" name="TextBox 256"/>
          <p:cNvSpPr txBox="1"/>
          <p:nvPr/>
        </p:nvSpPr>
        <p:spPr>
          <a:xfrm>
            <a:off x="11143928" y="1237541"/>
            <a:ext cx="688811" cy="56510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33" dirty="0">
                <a:latin typeface="微软雅黑" pitchFamily="34" charset="-122"/>
                <a:ea typeface="微软雅黑" pitchFamily="34" charset="-122"/>
              </a:rPr>
              <a:t>企业级安全运行管理中心</a:t>
            </a:r>
            <a:endParaRPr lang="zh-CN" altLang="en-US" sz="2133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2" name="图片 7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357" y="1141284"/>
            <a:ext cx="598832" cy="77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右箭头 72"/>
          <p:cNvSpPr/>
          <p:nvPr/>
        </p:nvSpPr>
        <p:spPr>
          <a:xfrm>
            <a:off x="10544761" y="2179603"/>
            <a:ext cx="505185" cy="5838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4" name="右箭头 73"/>
          <p:cNvSpPr/>
          <p:nvPr/>
        </p:nvSpPr>
        <p:spPr>
          <a:xfrm>
            <a:off x="10535425" y="5050386"/>
            <a:ext cx="505185" cy="58384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椭圆 1"/>
          <p:cNvSpPr/>
          <p:nvPr/>
        </p:nvSpPr>
        <p:spPr>
          <a:xfrm>
            <a:off x="2237982" y="3580623"/>
            <a:ext cx="2179286" cy="2150918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04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\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\theme\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theme\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theme\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\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3963" autoAdjust="0"/>
  </p:normalViewPr>
  <p:slideViewPr>
    <p:cSldViewPr snapToGrid="0" snapToObjects="1">
      <p:cViewPr varScale="1">
        <p:scale>
          <a:sx n="64" d="100"/>
          <a:sy n="64" d="100"/>
        </p:scale>
        <p:origin x="41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4936" y="160"/>
      </p:cViewPr>
      <p:guideLst/>
    </p:cSldViewPr>
  </p:notesViewPr>
  <p:gridSpacing cx="72008" cy="72008"/>
</p:viewPr>
</file>