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57" r:id="rId6"/>
    <p:sldId id="258" r:id="rId7"/>
    <p:sldId id="259" r:id="rId8"/>
    <p:sldId id="26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61" r:id="rId17"/>
    <p:sldId id="262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DE62B2-FC04-41C2-B0B2-0BE32B1115F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DDCA51-829B-473E-8B25-E94B506B190E}">
      <dgm:prSet/>
      <dgm:spPr/>
      <dgm:t>
        <a:bodyPr/>
        <a:lstStyle/>
        <a:p>
          <a:r>
            <a:rPr lang="en-US"/>
            <a:t>Strong Statistical Methods</a:t>
          </a:r>
        </a:p>
      </dgm:t>
    </dgm:pt>
    <dgm:pt modelId="{DBED72F6-F551-407D-8621-71D80787C7BB}" type="parTrans" cxnId="{55CBFBAC-DCF5-4098-8C18-16EBB78621ED}">
      <dgm:prSet/>
      <dgm:spPr/>
      <dgm:t>
        <a:bodyPr/>
        <a:lstStyle/>
        <a:p>
          <a:endParaRPr lang="en-US"/>
        </a:p>
      </dgm:t>
    </dgm:pt>
    <dgm:pt modelId="{8C8D1E2C-0CDD-4134-8C90-CEEC1A6FA953}" type="sibTrans" cxnId="{55CBFBAC-DCF5-4098-8C18-16EBB78621ED}">
      <dgm:prSet/>
      <dgm:spPr/>
      <dgm:t>
        <a:bodyPr/>
        <a:lstStyle/>
        <a:p>
          <a:endParaRPr lang="en-US"/>
        </a:p>
      </dgm:t>
    </dgm:pt>
    <dgm:pt modelId="{2B3F89B6-A753-4966-90BD-D8C21E400420}">
      <dgm:prSet/>
      <dgm:spPr/>
      <dgm:t>
        <a:bodyPr/>
        <a:lstStyle/>
        <a:p>
          <a:r>
            <a:rPr lang="en-US" b="0" dirty="0"/>
            <a:t>Outlier Handling: We used the Inter Quartile Range(IQR) method to cap extreme values in the column named ‘</a:t>
          </a:r>
          <a:r>
            <a:rPr lang="en-US" b="0" dirty="0" err="1"/>
            <a:t>time_to_food</a:t>
          </a:r>
          <a:r>
            <a:rPr lang="en-US" b="0" dirty="0"/>
            <a:t>’ for dataset1.csv</a:t>
          </a:r>
        </a:p>
      </dgm:t>
    </dgm:pt>
    <dgm:pt modelId="{45AB2433-4682-4DA8-87F0-5B182C909AA7}" type="parTrans" cxnId="{3FFD7529-17F5-49EB-ACEE-25C43729D5A9}">
      <dgm:prSet/>
      <dgm:spPr/>
      <dgm:t>
        <a:bodyPr/>
        <a:lstStyle/>
        <a:p>
          <a:endParaRPr lang="en-US"/>
        </a:p>
      </dgm:t>
    </dgm:pt>
    <dgm:pt modelId="{DF782207-78C7-48C4-8E6F-99A93CBC87E2}" type="sibTrans" cxnId="{3FFD7529-17F5-49EB-ACEE-25C43729D5A9}">
      <dgm:prSet/>
      <dgm:spPr/>
      <dgm:t>
        <a:bodyPr/>
        <a:lstStyle/>
        <a:p>
          <a:endParaRPr lang="en-US"/>
        </a:p>
      </dgm:t>
    </dgm:pt>
    <dgm:pt modelId="{D08328AF-3B89-4259-B1BA-39FF7B07533B}">
      <dgm:prSet/>
      <dgm:spPr/>
      <dgm:t>
        <a:bodyPr/>
        <a:lstStyle/>
        <a:p>
          <a:r>
            <a:rPr lang="en-US" b="0" dirty="0"/>
            <a:t>Normality Check: When assessing the distribution of key variables, the data for ‘</a:t>
          </a:r>
          <a:r>
            <a:rPr lang="en-US" b="0" dirty="0" err="1"/>
            <a:t>bat_landing_to_food</a:t>
          </a:r>
          <a:r>
            <a:rPr lang="en-US" b="0" dirty="0"/>
            <a:t>’ were found to be non-normally distributed (p &lt; 0.05). </a:t>
          </a:r>
        </a:p>
      </dgm:t>
    </dgm:pt>
    <dgm:pt modelId="{C126D064-F597-4C12-804F-1DDAFF52F095}" type="parTrans" cxnId="{8D539182-431C-4D21-8C70-3D76B721ED7B}">
      <dgm:prSet/>
      <dgm:spPr/>
      <dgm:t>
        <a:bodyPr/>
        <a:lstStyle/>
        <a:p>
          <a:endParaRPr lang="en-US"/>
        </a:p>
      </dgm:t>
    </dgm:pt>
    <dgm:pt modelId="{2E0DD891-9514-4586-8131-5432EAE8E38D}" type="sibTrans" cxnId="{8D539182-431C-4D21-8C70-3D76B721ED7B}">
      <dgm:prSet/>
      <dgm:spPr/>
      <dgm:t>
        <a:bodyPr/>
        <a:lstStyle/>
        <a:p>
          <a:endParaRPr lang="en-US"/>
        </a:p>
      </dgm:t>
    </dgm:pt>
    <dgm:pt modelId="{032E5E88-268E-4FC1-87CC-299E8355208B}">
      <dgm:prSet/>
      <dgm:spPr/>
      <dgm:t>
        <a:bodyPr/>
        <a:lstStyle/>
        <a:p>
          <a:r>
            <a:rPr lang="en-US" b="0" dirty="0"/>
            <a:t>Chosen Test: Due to non-normal distribution, we used the Mann-Whitney U test for comparing the median ‘</a:t>
          </a:r>
          <a:r>
            <a:rPr lang="en-US" b="0" dirty="0" err="1"/>
            <a:t>bat_landing_to_food_processed</a:t>
          </a:r>
          <a:r>
            <a:rPr lang="en-US" b="0" dirty="0"/>
            <a:t>’ between groups of bats (control and rat present). This test is more reliable to our data.</a:t>
          </a:r>
        </a:p>
      </dgm:t>
    </dgm:pt>
    <dgm:pt modelId="{2722807D-E705-4D68-B25D-30C09C514E39}" type="parTrans" cxnId="{318389C1-7923-41BD-B711-99700715C2B0}">
      <dgm:prSet/>
      <dgm:spPr/>
      <dgm:t>
        <a:bodyPr/>
        <a:lstStyle/>
        <a:p>
          <a:endParaRPr lang="en-US"/>
        </a:p>
      </dgm:t>
    </dgm:pt>
    <dgm:pt modelId="{BAB8B403-5204-4639-91C2-074482A39E7F}" type="sibTrans" cxnId="{318389C1-7923-41BD-B711-99700715C2B0}">
      <dgm:prSet/>
      <dgm:spPr/>
      <dgm:t>
        <a:bodyPr/>
        <a:lstStyle/>
        <a:p>
          <a:endParaRPr lang="en-US"/>
        </a:p>
      </dgm:t>
    </dgm:pt>
    <dgm:pt modelId="{8851CB9F-CE13-49D1-9FD7-4713FF4DE7C7}">
      <dgm:prSet/>
      <dgm:spPr/>
      <dgm:t>
        <a:bodyPr/>
        <a:lstStyle/>
        <a:p>
          <a:r>
            <a:rPr lang="en-US" b="0" dirty="0"/>
            <a:t>Effect Size: Calculated Cohen's d to measure the practical importance of our findings.</a:t>
          </a:r>
        </a:p>
      </dgm:t>
    </dgm:pt>
    <dgm:pt modelId="{A8C8B79B-63AE-4C06-B464-74FD894FA322}" type="parTrans" cxnId="{72FFCB94-DEA4-470A-8176-199FACA25B63}">
      <dgm:prSet/>
      <dgm:spPr/>
      <dgm:t>
        <a:bodyPr/>
        <a:lstStyle/>
        <a:p>
          <a:endParaRPr lang="en-US"/>
        </a:p>
      </dgm:t>
    </dgm:pt>
    <dgm:pt modelId="{34DC27FE-0354-4477-9D4C-4569AFCE5D65}" type="sibTrans" cxnId="{72FFCB94-DEA4-470A-8176-199FACA25B63}">
      <dgm:prSet/>
      <dgm:spPr/>
      <dgm:t>
        <a:bodyPr/>
        <a:lstStyle/>
        <a:p>
          <a:endParaRPr lang="en-US"/>
        </a:p>
      </dgm:t>
    </dgm:pt>
    <dgm:pt modelId="{FF1AA418-FE69-4794-AA69-3DC01283F607}" type="pres">
      <dgm:prSet presAssocID="{9BDE62B2-FC04-41C2-B0B2-0BE32B1115FE}" presName="root" presStyleCnt="0">
        <dgm:presLayoutVars>
          <dgm:dir/>
          <dgm:resizeHandles val="exact"/>
        </dgm:presLayoutVars>
      </dgm:prSet>
      <dgm:spPr/>
    </dgm:pt>
    <dgm:pt modelId="{35C9476F-892E-48D7-9FB6-2BA53A3AFFBD}" type="pres">
      <dgm:prSet presAssocID="{9BDE62B2-FC04-41C2-B0B2-0BE32B1115FE}" presName="container" presStyleCnt="0">
        <dgm:presLayoutVars>
          <dgm:dir/>
          <dgm:resizeHandles val="exact"/>
        </dgm:presLayoutVars>
      </dgm:prSet>
      <dgm:spPr/>
    </dgm:pt>
    <dgm:pt modelId="{C2460B5F-3108-4E3A-AC20-49FBE5A768F6}" type="pres">
      <dgm:prSet presAssocID="{E3DDCA51-829B-473E-8B25-E94B506B190E}" presName="compNode" presStyleCnt="0"/>
      <dgm:spPr/>
    </dgm:pt>
    <dgm:pt modelId="{D8C68D01-C829-4254-89FE-CC7EB8FC4396}" type="pres">
      <dgm:prSet presAssocID="{E3DDCA51-829B-473E-8B25-E94B506B190E}" presName="iconBgRect" presStyleLbl="bgShp" presStyleIdx="0" presStyleCnt="5"/>
      <dgm:spPr/>
    </dgm:pt>
    <dgm:pt modelId="{D20F4B30-E276-487C-80C7-4BDDD4B43CE8}" type="pres">
      <dgm:prSet presAssocID="{E3DDCA51-829B-473E-8B25-E94B506B190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A3CA40-54EF-4DB7-AC1E-C677A9C0169D}" type="pres">
      <dgm:prSet presAssocID="{E3DDCA51-829B-473E-8B25-E94B506B190E}" presName="spaceRect" presStyleCnt="0"/>
      <dgm:spPr/>
    </dgm:pt>
    <dgm:pt modelId="{7CFAEBD5-4166-421A-AE83-9F542896B38E}" type="pres">
      <dgm:prSet presAssocID="{E3DDCA51-829B-473E-8B25-E94B506B190E}" presName="textRect" presStyleLbl="revTx" presStyleIdx="0" presStyleCnt="5">
        <dgm:presLayoutVars>
          <dgm:chMax val="1"/>
          <dgm:chPref val="1"/>
        </dgm:presLayoutVars>
      </dgm:prSet>
      <dgm:spPr/>
    </dgm:pt>
    <dgm:pt modelId="{AA539522-4743-4C3A-9D0F-7C7F1DE07DA1}" type="pres">
      <dgm:prSet presAssocID="{8C8D1E2C-0CDD-4134-8C90-CEEC1A6FA953}" presName="sibTrans" presStyleLbl="sibTrans2D1" presStyleIdx="0" presStyleCnt="0"/>
      <dgm:spPr/>
    </dgm:pt>
    <dgm:pt modelId="{FA780A9A-CFFF-4FDD-9D56-345C19916BDA}" type="pres">
      <dgm:prSet presAssocID="{2B3F89B6-A753-4966-90BD-D8C21E400420}" presName="compNode" presStyleCnt="0"/>
      <dgm:spPr/>
    </dgm:pt>
    <dgm:pt modelId="{91128E5B-6FB7-405C-83C7-D03A9D302108}" type="pres">
      <dgm:prSet presAssocID="{2B3F89B6-A753-4966-90BD-D8C21E400420}" presName="iconBgRect" presStyleLbl="bgShp" presStyleIdx="1" presStyleCnt="5"/>
      <dgm:spPr/>
    </dgm:pt>
    <dgm:pt modelId="{DFE404D8-BD16-4196-B175-C76482A314C5}" type="pres">
      <dgm:prSet presAssocID="{2B3F89B6-A753-4966-90BD-D8C21E40042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C41F12C-45C6-44E8-8880-82CD9EDE0B1C}" type="pres">
      <dgm:prSet presAssocID="{2B3F89B6-A753-4966-90BD-D8C21E400420}" presName="spaceRect" presStyleCnt="0"/>
      <dgm:spPr/>
    </dgm:pt>
    <dgm:pt modelId="{AFB52DFB-63DB-428C-BDEC-01D4CFB9930F}" type="pres">
      <dgm:prSet presAssocID="{2B3F89B6-A753-4966-90BD-D8C21E400420}" presName="textRect" presStyleLbl="revTx" presStyleIdx="1" presStyleCnt="5">
        <dgm:presLayoutVars>
          <dgm:chMax val="1"/>
          <dgm:chPref val="1"/>
        </dgm:presLayoutVars>
      </dgm:prSet>
      <dgm:spPr/>
    </dgm:pt>
    <dgm:pt modelId="{84F6D27F-33B3-4D59-8E40-3C29D0E55D1F}" type="pres">
      <dgm:prSet presAssocID="{DF782207-78C7-48C4-8E6F-99A93CBC87E2}" presName="sibTrans" presStyleLbl="sibTrans2D1" presStyleIdx="0" presStyleCnt="0"/>
      <dgm:spPr/>
    </dgm:pt>
    <dgm:pt modelId="{23F8BF9B-B14A-4C8F-A4C7-E3972C075132}" type="pres">
      <dgm:prSet presAssocID="{D08328AF-3B89-4259-B1BA-39FF7B07533B}" presName="compNode" presStyleCnt="0"/>
      <dgm:spPr/>
    </dgm:pt>
    <dgm:pt modelId="{FDF7524A-4FF3-4CE9-B62D-30D69CA49E8C}" type="pres">
      <dgm:prSet presAssocID="{D08328AF-3B89-4259-B1BA-39FF7B07533B}" presName="iconBgRect" presStyleLbl="bgShp" presStyleIdx="2" presStyleCnt="5"/>
      <dgm:spPr/>
    </dgm:pt>
    <dgm:pt modelId="{1690F2EE-EDBB-45F5-8028-674783FD4B12}" type="pres">
      <dgm:prSet presAssocID="{D08328AF-3B89-4259-B1BA-39FF7B07533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s"/>
        </a:ext>
      </dgm:extLst>
    </dgm:pt>
    <dgm:pt modelId="{4722E75E-65A4-4992-8005-92CDB9510187}" type="pres">
      <dgm:prSet presAssocID="{D08328AF-3B89-4259-B1BA-39FF7B07533B}" presName="spaceRect" presStyleCnt="0"/>
      <dgm:spPr/>
    </dgm:pt>
    <dgm:pt modelId="{171E3FF6-9481-4AA0-B67C-E53454CFB374}" type="pres">
      <dgm:prSet presAssocID="{D08328AF-3B89-4259-B1BA-39FF7B07533B}" presName="textRect" presStyleLbl="revTx" presStyleIdx="2" presStyleCnt="5">
        <dgm:presLayoutVars>
          <dgm:chMax val="1"/>
          <dgm:chPref val="1"/>
        </dgm:presLayoutVars>
      </dgm:prSet>
      <dgm:spPr/>
    </dgm:pt>
    <dgm:pt modelId="{EE13E126-C7CA-428F-9989-9427DF09E536}" type="pres">
      <dgm:prSet presAssocID="{2E0DD891-9514-4586-8131-5432EAE8E38D}" presName="sibTrans" presStyleLbl="sibTrans2D1" presStyleIdx="0" presStyleCnt="0"/>
      <dgm:spPr/>
    </dgm:pt>
    <dgm:pt modelId="{5A70BBF9-C3A7-4E7E-AE95-2BC8E14DD324}" type="pres">
      <dgm:prSet presAssocID="{032E5E88-268E-4FC1-87CC-299E8355208B}" presName="compNode" presStyleCnt="0"/>
      <dgm:spPr/>
    </dgm:pt>
    <dgm:pt modelId="{A3EE8209-96CF-4CA1-9D68-4D585E108379}" type="pres">
      <dgm:prSet presAssocID="{032E5E88-268E-4FC1-87CC-299E8355208B}" presName="iconBgRect" presStyleLbl="bgShp" presStyleIdx="3" presStyleCnt="5"/>
      <dgm:spPr/>
    </dgm:pt>
    <dgm:pt modelId="{40131574-BD8B-49E3-BD2E-28487A6666FC}" type="pres">
      <dgm:prSet presAssocID="{032E5E88-268E-4FC1-87CC-299E8355208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bat and ball"/>
        </a:ext>
      </dgm:extLst>
    </dgm:pt>
    <dgm:pt modelId="{D4822D16-F942-4135-86DF-EE01BEF7CF7D}" type="pres">
      <dgm:prSet presAssocID="{032E5E88-268E-4FC1-87CC-299E8355208B}" presName="spaceRect" presStyleCnt="0"/>
      <dgm:spPr/>
    </dgm:pt>
    <dgm:pt modelId="{206982A6-3F4B-4641-BF1B-BEEE0AF59B2F}" type="pres">
      <dgm:prSet presAssocID="{032E5E88-268E-4FC1-87CC-299E8355208B}" presName="textRect" presStyleLbl="revTx" presStyleIdx="3" presStyleCnt="5">
        <dgm:presLayoutVars>
          <dgm:chMax val="1"/>
          <dgm:chPref val="1"/>
        </dgm:presLayoutVars>
      </dgm:prSet>
      <dgm:spPr/>
    </dgm:pt>
    <dgm:pt modelId="{402414D4-DB60-4EB2-B966-9FEAF6DDD9FB}" type="pres">
      <dgm:prSet presAssocID="{BAB8B403-5204-4639-91C2-074482A39E7F}" presName="sibTrans" presStyleLbl="sibTrans2D1" presStyleIdx="0" presStyleCnt="0"/>
      <dgm:spPr/>
    </dgm:pt>
    <dgm:pt modelId="{AF5D6E3E-193B-46CF-A079-9C1381DA10DB}" type="pres">
      <dgm:prSet presAssocID="{8851CB9F-CE13-49D1-9FD7-4713FF4DE7C7}" presName="compNode" presStyleCnt="0"/>
      <dgm:spPr/>
    </dgm:pt>
    <dgm:pt modelId="{78A43D7C-5BA4-4E25-9A68-1394D2EAE4CB}" type="pres">
      <dgm:prSet presAssocID="{8851CB9F-CE13-49D1-9FD7-4713FF4DE7C7}" presName="iconBgRect" presStyleLbl="bgShp" presStyleIdx="4" presStyleCnt="5"/>
      <dgm:spPr/>
    </dgm:pt>
    <dgm:pt modelId="{97403539-5679-48CA-A2BF-230C13164404}" type="pres">
      <dgm:prSet presAssocID="{8851CB9F-CE13-49D1-9FD7-4713FF4DE7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A9502342-BA7B-49E0-9EF2-B4B0A5BDA3D3}" type="pres">
      <dgm:prSet presAssocID="{8851CB9F-CE13-49D1-9FD7-4713FF4DE7C7}" presName="spaceRect" presStyleCnt="0"/>
      <dgm:spPr/>
    </dgm:pt>
    <dgm:pt modelId="{C9877D7A-268D-4443-8DA7-D67B28E5B122}" type="pres">
      <dgm:prSet presAssocID="{8851CB9F-CE13-49D1-9FD7-4713FF4DE7C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FFD7529-17F5-49EB-ACEE-25C43729D5A9}" srcId="{9BDE62B2-FC04-41C2-B0B2-0BE32B1115FE}" destId="{2B3F89B6-A753-4966-90BD-D8C21E400420}" srcOrd="1" destOrd="0" parTransId="{45AB2433-4682-4DA8-87F0-5B182C909AA7}" sibTransId="{DF782207-78C7-48C4-8E6F-99A93CBC87E2}"/>
    <dgm:cxn modelId="{CAFD6361-B2FB-4D66-ABC1-1A8CB9A38E9D}" type="presOf" srcId="{032E5E88-268E-4FC1-87CC-299E8355208B}" destId="{206982A6-3F4B-4641-BF1B-BEEE0AF59B2F}" srcOrd="0" destOrd="0" presId="urn:microsoft.com/office/officeart/2018/2/layout/IconCircleList"/>
    <dgm:cxn modelId="{9E94B045-690B-47BF-BE2A-5512A9F808F5}" type="presOf" srcId="{9BDE62B2-FC04-41C2-B0B2-0BE32B1115FE}" destId="{FF1AA418-FE69-4794-AA69-3DC01283F607}" srcOrd="0" destOrd="0" presId="urn:microsoft.com/office/officeart/2018/2/layout/IconCircleList"/>
    <dgm:cxn modelId="{09403F6D-6661-4B88-B25E-8801E4C64FF9}" type="presOf" srcId="{E3DDCA51-829B-473E-8B25-E94B506B190E}" destId="{7CFAEBD5-4166-421A-AE83-9F542896B38E}" srcOrd="0" destOrd="0" presId="urn:microsoft.com/office/officeart/2018/2/layout/IconCircleList"/>
    <dgm:cxn modelId="{152F3C73-9898-4AE5-9F5C-59A47260AFBF}" type="presOf" srcId="{8C8D1E2C-0CDD-4134-8C90-CEEC1A6FA953}" destId="{AA539522-4743-4C3A-9D0F-7C7F1DE07DA1}" srcOrd="0" destOrd="0" presId="urn:microsoft.com/office/officeart/2018/2/layout/IconCircleList"/>
    <dgm:cxn modelId="{3EC26478-F3B5-4449-A7A2-98B59267C712}" type="presOf" srcId="{2B3F89B6-A753-4966-90BD-D8C21E400420}" destId="{AFB52DFB-63DB-428C-BDEC-01D4CFB9930F}" srcOrd="0" destOrd="0" presId="urn:microsoft.com/office/officeart/2018/2/layout/IconCircleList"/>
    <dgm:cxn modelId="{8D539182-431C-4D21-8C70-3D76B721ED7B}" srcId="{9BDE62B2-FC04-41C2-B0B2-0BE32B1115FE}" destId="{D08328AF-3B89-4259-B1BA-39FF7B07533B}" srcOrd="2" destOrd="0" parTransId="{C126D064-F597-4C12-804F-1DDAFF52F095}" sibTransId="{2E0DD891-9514-4586-8131-5432EAE8E38D}"/>
    <dgm:cxn modelId="{50CE7683-14DE-434D-A32B-C02B4C560D3A}" type="presOf" srcId="{8851CB9F-CE13-49D1-9FD7-4713FF4DE7C7}" destId="{C9877D7A-268D-4443-8DA7-D67B28E5B122}" srcOrd="0" destOrd="0" presId="urn:microsoft.com/office/officeart/2018/2/layout/IconCircleList"/>
    <dgm:cxn modelId="{72FFCB94-DEA4-470A-8176-199FACA25B63}" srcId="{9BDE62B2-FC04-41C2-B0B2-0BE32B1115FE}" destId="{8851CB9F-CE13-49D1-9FD7-4713FF4DE7C7}" srcOrd="4" destOrd="0" parTransId="{A8C8B79B-63AE-4C06-B464-74FD894FA322}" sibTransId="{34DC27FE-0354-4477-9D4C-4569AFCE5D65}"/>
    <dgm:cxn modelId="{55CBFBAC-DCF5-4098-8C18-16EBB78621ED}" srcId="{9BDE62B2-FC04-41C2-B0B2-0BE32B1115FE}" destId="{E3DDCA51-829B-473E-8B25-E94B506B190E}" srcOrd="0" destOrd="0" parTransId="{DBED72F6-F551-407D-8621-71D80787C7BB}" sibTransId="{8C8D1E2C-0CDD-4134-8C90-CEEC1A6FA953}"/>
    <dgm:cxn modelId="{822E39B9-B2A4-498C-981C-8727B8499AEF}" type="presOf" srcId="{2E0DD891-9514-4586-8131-5432EAE8E38D}" destId="{EE13E126-C7CA-428F-9989-9427DF09E536}" srcOrd="0" destOrd="0" presId="urn:microsoft.com/office/officeart/2018/2/layout/IconCircleList"/>
    <dgm:cxn modelId="{318389C1-7923-41BD-B711-99700715C2B0}" srcId="{9BDE62B2-FC04-41C2-B0B2-0BE32B1115FE}" destId="{032E5E88-268E-4FC1-87CC-299E8355208B}" srcOrd="3" destOrd="0" parTransId="{2722807D-E705-4D68-B25D-30C09C514E39}" sibTransId="{BAB8B403-5204-4639-91C2-074482A39E7F}"/>
    <dgm:cxn modelId="{41461EC4-BE91-4EAF-8FD4-F98A663D8E7F}" type="presOf" srcId="{BAB8B403-5204-4639-91C2-074482A39E7F}" destId="{402414D4-DB60-4EB2-B966-9FEAF6DDD9FB}" srcOrd="0" destOrd="0" presId="urn:microsoft.com/office/officeart/2018/2/layout/IconCircleList"/>
    <dgm:cxn modelId="{A991B8D9-5DB4-4545-A6A2-10AAB0CF4796}" type="presOf" srcId="{D08328AF-3B89-4259-B1BA-39FF7B07533B}" destId="{171E3FF6-9481-4AA0-B67C-E53454CFB374}" srcOrd="0" destOrd="0" presId="urn:microsoft.com/office/officeart/2018/2/layout/IconCircleList"/>
    <dgm:cxn modelId="{EA5D46ED-A617-42CA-B932-93A6BB3CE102}" type="presOf" srcId="{DF782207-78C7-48C4-8E6F-99A93CBC87E2}" destId="{84F6D27F-33B3-4D59-8E40-3C29D0E55D1F}" srcOrd="0" destOrd="0" presId="urn:microsoft.com/office/officeart/2018/2/layout/IconCircleList"/>
    <dgm:cxn modelId="{85E5FF04-A31A-4BEC-9DCF-4168765B82EC}" type="presParOf" srcId="{FF1AA418-FE69-4794-AA69-3DC01283F607}" destId="{35C9476F-892E-48D7-9FB6-2BA53A3AFFBD}" srcOrd="0" destOrd="0" presId="urn:microsoft.com/office/officeart/2018/2/layout/IconCircleList"/>
    <dgm:cxn modelId="{52985C97-9253-466C-9A0C-F21137AF0EC4}" type="presParOf" srcId="{35C9476F-892E-48D7-9FB6-2BA53A3AFFBD}" destId="{C2460B5F-3108-4E3A-AC20-49FBE5A768F6}" srcOrd="0" destOrd="0" presId="urn:microsoft.com/office/officeart/2018/2/layout/IconCircleList"/>
    <dgm:cxn modelId="{0131DA48-338A-47F9-90B3-956A630435E2}" type="presParOf" srcId="{C2460B5F-3108-4E3A-AC20-49FBE5A768F6}" destId="{D8C68D01-C829-4254-89FE-CC7EB8FC4396}" srcOrd="0" destOrd="0" presId="urn:microsoft.com/office/officeart/2018/2/layout/IconCircleList"/>
    <dgm:cxn modelId="{F350150D-0901-4F0A-8593-12B22EBF0DCC}" type="presParOf" srcId="{C2460B5F-3108-4E3A-AC20-49FBE5A768F6}" destId="{D20F4B30-E276-487C-80C7-4BDDD4B43CE8}" srcOrd="1" destOrd="0" presId="urn:microsoft.com/office/officeart/2018/2/layout/IconCircleList"/>
    <dgm:cxn modelId="{2CBE2C5E-123A-404F-89A0-3719C0C3932C}" type="presParOf" srcId="{C2460B5F-3108-4E3A-AC20-49FBE5A768F6}" destId="{E0A3CA40-54EF-4DB7-AC1E-C677A9C0169D}" srcOrd="2" destOrd="0" presId="urn:microsoft.com/office/officeart/2018/2/layout/IconCircleList"/>
    <dgm:cxn modelId="{5EC306F2-BE3D-4AC1-9D1D-E32D386EF580}" type="presParOf" srcId="{C2460B5F-3108-4E3A-AC20-49FBE5A768F6}" destId="{7CFAEBD5-4166-421A-AE83-9F542896B38E}" srcOrd="3" destOrd="0" presId="urn:microsoft.com/office/officeart/2018/2/layout/IconCircleList"/>
    <dgm:cxn modelId="{C89B62BF-D8B2-4714-A587-52A1B2EACC09}" type="presParOf" srcId="{35C9476F-892E-48D7-9FB6-2BA53A3AFFBD}" destId="{AA539522-4743-4C3A-9D0F-7C7F1DE07DA1}" srcOrd="1" destOrd="0" presId="urn:microsoft.com/office/officeart/2018/2/layout/IconCircleList"/>
    <dgm:cxn modelId="{E709B8FE-6CE1-4750-BC0C-2B95E109AA1C}" type="presParOf" srcId="{35C9476F-892E-48D7-9FB6-2BA53A3AFFBD}" destId="{FA780A9A-CFFF-4FDD-9D56-345C19916BDA}" srcOrd="2" destOrd="0" presId="urn:microsoft.com/office/officeart/2018/2/layout/IconCircleList"/>
    <dgm:cxn modelId="{D0A0F945-C372-4DE1-A3EB-9504017C139F}" type="presParOf" srcId="{FA780A9A-CFFF-4FDD-9D56-345C19916BDA}" destId="{91128E5B-6FB7-405C-83C7-D03A9D302108}" srcOrd="0" destOrd="0" presId="urn:microsoft.com/office/officeart/2018/2/layout/IconCircleList"/>
    <dgm:cxn modelId="{67391F55-A66F-4EB7-B779-E707AB182E8B}" type="presParOf" srcId="{FA780A9A-CFFF-4FDD-9D56-345C19916BDA}" destId="{DFE404D8-BD16-4196-B175-C76482A314C5}" srcOrd="1" destOrd="0" presId="urn:microsoft.com/office/officeart/2018/2/layout/IconCircleList"/>
    <dgm:cxn modelId="{D7506B57-BC43-4373-B2F8-DB2FE7E8ECE2}" type="presParOf" srcId="{FA780A9A-CFFF-4FDD-9D56-345C19916BDA}" destId="{CC41F12C-45C6-44E8-8880-82CD9EDE0B1C}" srcOrd="2" destOrd="0" presId="urn:microsoft.com/office/officeart/2018/2/layout/IconCircleList"/>
    <dgm:cxn modelId="{18185523-E254-4BC7-A457-D7954B002FCE}" type="presParOf" srcId="{FA780A9A-CFFF-4FDD-9D56-345C19916BDA}" destId="{AFB52DFB-63DB-428C-BDEC-01D4CFB9930F}" srcOrd="3" destOrd="0" presId="urn:microsoft.com/office/officeart/2018/2/layout/IconCircleList"/>
    <dgm:cxn modelId="{C0D46E1E-AAD2-4812-8B9B-3F254E652F1F}" type="presParOf" srcId="{35C9476F-892E-48D7-9FB6-2BA53A3AFFBD}" destId="{84F6D27F-33B3-4D59-8E40-3C29D0E55D1F}" srcOrd="3" destOrd="0" presId="urn:microsoft.com/office/officeart/2018/2/layout/IconCircleList"/>
    <dgm:cxn modelId="{3DFEA489-EF0E-4F85-9847-356A40A39C0D}" type="presParOf" srcId="{35C9476F-892E-48D7-9FB6-2BA53A3AFFBD}" destId="{23F8BF9B-B14A-4C8F-A4C7-E3972C075132}" srcOrd="4" destOrd="0" presId="urn:microsoft.com/office/officeart/2018/2/layout/IconCircleList"/>
    <dgm:cxn modelId="{61D4992A-73EE-4266-B745-71EF1E47131D}" type="presParOf" srcId="{23F8BF9B-B14A-4C8F-A4C7-E3972C075132}" destId="{FDF7524A-4FF3-4CE9-B62D-30D69CA49E8C}" srcOrd="0" destOrd="0" presId="urn:microsoft.com/office/officeart/2018/2/layout/IconCircleList"/>
    <dgm:cxn modelId="{FFF4CBD2-D7B8-4002-87B3-5A392AA10DA7}" type="presParOf" srcId="{23F8BF9B-B14A-4C8F-A4C7-E3972C075132}" destId="{1690F2EE-EDBB-45F5-8028-674783FD4B12}" srcOrd="1" destOrd="0" presId="urn:microsoft.com/office/officeart/2018/2/layout/IconCircleList"/>
    <dgm:cxn modelId="{B9837717-388D-4309-9C4F-DFE78DED0E44}" type="presParOf" srcId="{23F8BF9B-B14A-4C8F-A4C7-E3972C075132}" destId="{4722E75E-65A4-4992-8005-92CDB9510187}" srcOrd="2" destOrd="0" presId="urn:microsoft.com/office/officeart/2018/2/layout/IconCircleList"/>
    <dgm:cxn modelId="{2D1F7707-5859-4202-A526-A10E34E73779}" type="presParOf" srcId="{23F8BF9B-B14A-4C8F-A4C7-E3972C075132}" destId="{171E3FF6-9481-4AA0-B67C-E53454CFB374}" srcOrd="3" destOrd="0" presId="urn:microsoft.com/office/officeart/2018/2/layout/IconCircleList"/>
    <dgm:cxn modelId="{BA826454-A02E-4D57-BFF1-781A07E08B79}" type="presParOf" srcId="{35C9476F-892E-48D7-9FB6-2BA53A3AFFBD}" destId="{EE13E126-C7CA-428F-9989-9427DF09E536}" srcOrd="5" destOrd="0" presId="urn:microsoft.com/office/officeart/2018/2/layout/IconCircleList"/>
    <dgm:cxn modelId="{F377FF40-7B3B-4F96-A548-1A5A37A3A101}" type="presParOf" srcId="{35C9476F-892E-48D7-9FB6-2BA53A3AFFBD}" destId="{5A70BBF9-C3A7-4E7E-AE95-2BC8E14DD324}" srcOrd="6" destOrd="0" presId="urn:microsoft.com/office/officeart/2018/2/layout/IconCircleList"/>
    <dgm:cxn modelId="{EBEC3FF2-315B-4396-BECC-05347C036D51}" type="presParOf" srcId="{5A70BBF9-C3A7-4E7E-AE95-2BC8E14DD324}" destId="{A3EE8209-96CF-4CA1-9D68-4D585E108379}" srcOrd="0" destOrd="0" presId="urn:microsoft.com/office/officeart/2018/2/layout/IconCircleList"/>
    <dgm:cxn modelId="{8E8A068F-F6E6-4CB5-A840-B72487B58F31}" type="presParOf" srcId="{5A70BBF9-C3A7-4E7E-AE95-2BC8E14DD324}" destId="{40131574-BD8B-49E3-BD2E-28487A6666FC}" srcOrd="1" destOrd="0" presId="urn:microsoft.com/office/officeart/2018/2/layout/IconCircleList"/>
    <dgm:cxn modelId="{9DE8AFC6-C0D4-43BB-B3C6-5225EEBD11B9}" type="presParOf" srcId="{5A70BBF9-C3A7-4E7E-AE95-2BC8E14DD324}" destId="{D4822D16-F942-4135-86DF-EE01BEF7CF7D}" srcOrd="2" destOrd="0" presId="urn:microsoft.com/office/officeart/2018/2/layout/IconCircleList"/>
    <dgm:cxn modelId="{1907B4CD-91A4-4D6C-BF4C-F52A2D8E5211}" type="presParOf" srcId="{5A70BBF9-C3A7-4E7E-AE95-2BC8E14DD324}" destId="{206982A6-3F4B-4641-BF1B-BEEE0AF59B2F}" srcOrd="3" destOrd="0" presId="urn:microsoft.com/office/officeart/2018/2/layout/IconCircleList"/>
    <dgm:cxn modelId="{65A9A9DF-0705-4225-BB4B-3875B09978BD}" type="presParOf" srcId="{35C9476F-892E-48D7-9FB6-2BA53A3AFFBD}" destId="{402414D4-DB60-4EB2-B966-9FEAF6DDD9FB}" srcOrd="7" destOrd="0" presId="urn:microsoft.com/office/officeart/2018/2/layout/IconCircleList"/>
    <dgm:cxn modelId="{C344B872-946E-4CBF-8412-F71F0BFDA1DF}" type="presParOf" srcId="{35C9476F-892E-48D7-9FB6-2BA53A3AFFBD}" destId="{AF5D6E3E-193B-46CF-A079-9C1381DA10DB}" srcOrd="8" destOrd="0" presId="urn:microsoft.com/office/officeart/2018/2/layout/IconCircleList"/>
    <dgm:cxn modelId="{1D6D17BB-53E5-4D06-A6EE-64EE08B32492}" type="presParOf" srcId="{AF5D6E3E-193B-46CF-A079-9C1381DA10DB}" destId="{78A43D7C-5BA4-4E25-9A68-1394D2EAE4CB}" srcOrd="0" destOrd="0" presId="urn:microsoft.com/office/officeart/2018/2/layout/IconCircleList"/>
    <dgm:cxn modelId="{D5A3E1BB-729D-4AE2-94AF-8C11EDB21D6E}" type="presParOf" srcId="{AF5D6E3E-193B-46CF-A079-9C1381DA10DB}" destId="{97403539-5679-48CA-A2BF-230C13164404}" srcOrd="1" destOrd="0" presId="urn:microsoft.com/office/officeart/2018/2/layout/IconCircleList"/>
    <dgm:cxn modelId="{B5EB26EF-4D0C-4DCE-8F77-37E41B360EFF}" type="presParOf" srcId="{AF5D6E3E-193B-46CF-A079-9C1381DA10DB}" destId="{A9502342-BA7B-49E0-9EF2-B4B0A5BDA3D3}" srcOrd="2" destOrd="0" presId="urn:microsoft.com/office/officeart/2018/2/layout/IconCircleList"/>
    <dgm:cxn modelId="{21DA7D69-0524-4292-831C-6B91D173860F}" type="presParOf" srcId="{AF5D6E3E-193B-46CF-A079-9C1381DA10DB}" destId="{C9877D7A-268D-4443-8DA7-D67B28E5B1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93BA15-5D67-4C77-BA05-82CCCC755E5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5AB369-44A0-4DDE-8F71-230CAE614CA9}">
      <dgm:prSet/>
      <dgm:spPr/>
      <dgm:t>
        <a:bodyPr/>
        <a:lstStyle/>
        <a:p>
          <a:pPr>
            <a:defRPr cap="all"/>
          </a:pPr>
          <a:r>
            <a:rPr lang="en-US" dirty="0"/>
            <a:t>Thank You</a:t>
          </a:r>
        </a:p>
      </dgm:t>
    </dgm:pt>
    <dgm:pt modelId="{BEA7E564-9CB7-4013-ADEB-9F1CD8E9D393}" type="parTrans" cxnId="{CFC6C6A4-C336-477F-8D74-A8ADD6C0866D}">
      <dgm:prSet/>
      <dgm:spPr/>
      <dgm:t>
        <a:bodyPr/>
        <a:lstStyle/>
        <a:p>
          <a:endParaRPr lang="en-US"/>
        </a:p>
      </dgm:t>
    </dgm:pt>
    <dgm:pt modelId="{C1664CCC-6581-43BF-8282-9B740B39C7A2}" type="sibTrans" cxnId="{CFC6C6A4-C336-477F-8D74-A8ADD6C0866D}">
      <dgm:prSet/>
      <dgm:spPr/>
      <dgm:t>
        <a:bodyPr/>
        <a:lstStyle/>
        <a:p>
          <a:endParaRPr lang="en-US"/>
        </a:p>
      </dgm:t>
    </dgm:pt>
    <dgm:pt modelId="{81B35086-D00F-48D6-8505-C24FFB2861E8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A858D246-D07E-4827-BAE2-7DC15BEFBBE3}" type="parTrans" cxnId="{E5CAB8CC-586F-4416-844F-EF01043CDF27}">
      <dgm:prSet/>
      <dgm:spPr/>
      <dgm:t>
        <a:bodyPr/>
        <a:lstStyle/>
        <a:p>
          <a:endParaRPr lang="en-US"/>
        </a:p>
      </dgm:t>
    </dgm:pt>
    <dgm:pt modelId="{A56FDB4E-392F-4522-8480-4406E7280B6D}" type="sibTrans" cxnId="{E5CAB8CC-586F-4416-844F-EF01043CDF27}">
      <dgm:prSet/>
      <dgm:spPr/>
      <dgm:t>
        <a:bodyPr/>
        <a:lstStyle/>
        <a:p>
          <a:endParaRPr lang="en-US"/>
        </a:p>
      </dgm:t>
    </dgm:pt>
    <dgm:pt modelId="{4F2C4BF2-DEAC-4060-A956-411C80450ED3}" type="pres">
      <dgm:prSet presAssocID="{1E93BA15-5D67-4C77-BA05-82CCCC755E58}" presName="root" presStyleCnt="0">
        <dgm:presLayoutVars>
          <dgm:dir/>
          <dgm:resizeHandles val="exact"/>
        </dgm:presLayoutVars>
      </dgm:prSet>
      <dgm:spPr/>
    </dgm:pt>
    <dgm:pt modelId="{5296C801-2F47-407F-8A84-038F967F9BA6}" type="pres">
      <dgm:prSet presAssocID="{DF5AB369-44A0-4DDE-8F71-230CAE614CA9}" presName="compNode" presStyleCnt="0"/>
      <dgm:spPr/>
    </dgm:pt>
    <dgm:pt modelId="{92112E14-F117-4744-86F4-A395D65B4226}" type="pres">
      <dgm:prSet presAssocID="{DF5AB369-44A0-4DDE-8F71-230CAE614CA9}" presName="iconBgRect" presStyleLbl="bgShp" presStyleIdx="0" presStyleCnt="2"/>
      <dgm:spPr/>
    </dgm:pt>
    <dgm:pt modelId="{E94C41B8-797D-4253-BCFA-17389021767B}" type="pres">
      <dgm:prSet presAssocID="{DF5AB369-44A0-4DDE-8F71-230CAE614C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ED7372F-7A34-4EC8-8173-37E9D2AE6E85}" type="pres">
      <dgm:prSet presAssocID="{DF5AB369-44A0-4DDE-8F71-230CAE614CA9}" presName="spaceRect" presStyleCnt="0"/>
      <dgm:spPr/>
    </dgm:pt>
    <dgm:pt modelId="{1478199A-3F04-49B3-A83B-0E666FB51815}" type="pres">
      <dgm:prSet presAssocID="{DF5AB369-44A0-4DDE-8F71-230CAE614CA9}" presName="textRect" presStyleLbl="revTx" presStyleIdx="0" presStyleCnt="2">
        <dgm:presLayoutVars>
          <dgm:chMax val="1"/>
          <dgm:chPref val="1"/>
        </dgm:presLayoutVars>
      </dgm:prSet>
      <dgm:spPr/>
    </dgm:pt>
    <dgm:pt modelId="{3DEE52F7-195A-4104-8A8F-718F8BF4F760}" type="pres">
      <dgm:prSet presAssocID="{C1664CCC-6581-43BF-8282-9B740B39C7A2}" presName="sibTrans" presStyleCnt="0"/>
      <dgm:spPr/>
    </dgm:pt>
    <dgm:pt modelId="{737EF7E4-166C-4278-92ED-DEACD22E40F2}" type="pres">
      <dgm:prSet presAssocID="{81B35086-D00F-48D6-8505-C24FFB2861E8}" presName="compNode" presStyleCnt="0"/>
      <dgm:spPr/>
    </dgm:pt>
    <dgm:pt modelId="{9059D5F6-594E-4B60-ADBC-6B735C733CD2}" type="pres">
      <dgm:prSet presAssocID="{81B35086-D00F-48D6-8505-C24FFB2861E8}" presName="iconBgRect" presStyleLbl="bgShp" presStyleIdx="1" presStyleCnt="2"/>
      <dgm:spPr/>
    </dgm:pt>
    <dgm:pt modelId="{9B361AAE-0386-4A7D-9983-DB495C44A3D6}" type="pres">
      <dgm:prSet presAssocID="{81B35086-D00F-48D6-8505-C24FFB2861E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A50115E-7322-4BA3-995D-FF2AAC43A5C6}" type="pres">
      <dgm:prSet presAssocID="{81B35086-D00F-48D6-8505-C24FFB2861E8}" presName="spaceRect" presStyleCnt="0"/>
      <dgm:spPr/>
    </dgm:pt>
    <dgm:pt modelId="{0B5ED4AF-D144-4474-899F-B8EEF80E6C72}" type="pres">
      <dgm:prSet presAssocID="{81B35086-D00F-48D6-8505-C24FFB2861E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2966E6A-D7FD-4736-AFDA-6828CA34C324}" type="presOf" srcId="{1E93BA15-5D67-4C77-BA05-82CCCC755E58}" destId="{4F2C4BF2-DEAC-4060-A956-411C80450ED3}" srcOrd="0" destOrd="0" presId="urn:microsoft.com/office/officeart/2018/5/layout/IconCircleLabelList"/>
    <dgm:cxn modelId="{9D1BEF76-37EB-4A81-86B3-3B4CC9AEBC75}" type="presOf" srcId="{81B35086-D00F-48D6-8505-C24FFB2861E8}" destId="{0B5ED4AF-D144-4474-899F-B8EEF80E6C72}" srcOrd="0" destOrd="0" presId="urn:microsoft.com/office/officeart/2018/5/layout/IconCircleLabelList"/>
    <dgm:cxn modelId="{CFC6C6A4-C336-477F-8D74-A8ADD6C0866D}" srcId="{1E93BA15-5D67-4C77-BA05-82CCCC755E58}" destId="{DF5AB369-44A0-4DDE-8F71-230CAE614CA9}" srcOrd="0" destOrd="0" parTransId="{BEA7E564-9CB7-4013-ADEB-9F1CD8E9D393}" sibTransId="{C1664CCC-6581-43BF-8282-9B740B39C7A2}"/>
    <dgm:cxn modelId="{E5CAB8CC-586F-4416-844F-EF01043CDF27}" srcId="{1E93BA15-5D67-4C77-BA05-82CCCC755E58}" destId="{81B35086-D00F-48D6-8505-C24FFB2861E8}" srcOrd="1" destOrd="0" parTransId="{A858D246-D07E-4827-BAE2-7DC15BEFBBE3}" sibTransId="{A56FDB4E-392F-4522-8480-4406E7280B6D}"/>
    <dgm:cxn modelId="{6893A5D4-71EA-48AD-895F-CB960580B622}" type="presOf" srcId="{DF5AB369-44A0-4DDE-8F71-230CAE614CA9}" destId="{1478199A-3F04-49B3-A83B-0E666FB51815}" srcOrd="0" destOrd="0" presId="urn:microsoft.com/office/officeart/2018/5/layout/IconCircleLabelList"/>
    <dgm:cxn modelId="{EB2EA8AC-DD9F-4378-8664-A3EABC0750D3}" type="presParOf" srcId="{4F2C4BF2-DEAC-4060-A956-411C80450ED3}" destId="{5296C801-2F47-407F-8A84-038F967F9BA6}" srcOrd="0" destOrd="0" presId="urn:microsoft.com/office/officeart/2018/5/layout/IconCircleLabelList"/>
    <dgm:cxn modelId="{00C8959C-91E0-4DE0-A70A-CA148551D3CB}" type="presParOf" srcId="{5296C801-2F47-407F-8A84-038F967F9BA6}" destId="{92112E14-F117-4744-86F4-A395D65B4226}" srcOrd="0" destOrd="0" presId="urn:microsoft.com/office/officeart/2018/5/layout/IconCircleLabelList"/>
    <dgm:cxn modelId="{4CB4D412-F40A-42A8-87C0-1E45CE52446F}" type="presParOf" srcId="{5296C801-2F47-407F-8A84-038F967F9BA6}" destId="{E94C41B8-797D-4253-BCFA-17389021767B}" srcOrd="1" destOrd="0" presId="urn:microsoft.com/office/officeart/2018/5/layout/IconCircleLabelList"/>
    <dgm:cxn modelId="{FC63C10A-4C6B-4A2F-85FB-B6EBC27A4288}" type="presParOf" srcId="{5296C801-2F47-407F-8A84-038F967F9BA6}" destId="{4ED7372F-7A34-4EC8-8173-37E9D2AE6E85}" srcOrd="2" destOrd="0" presId="urn:microsoft.com/office/officeart/2018/5/layout/IconCircleLabelList"/>
    <dgm:cxn modelId="{EADD61ED-B6B7-472C-BCAA-009EE94E96E4}" type="presParOf" srcId="{5296C801-2F47-407F-8A84-038F967F9BA6}" destId="{1478199A-3F04-49B3-A83B-0E666FB51815}" srcOrd="3" destOrd="0" presId="urn:microsoft.com/office/officeart/2018/5/layout/IconCircleLabelList"/>
    <dgm:cxn modelId="{269A6066-0ED0-49B4-8D37-FD833CBC9FB0}" type="presParOf" srcId="{4F2C4BF2-DEAC-4060-A956-411C80450ED3}" destId="{3DEE52F7-195A-4104-8A8F-718F8BF4F760}" srcOrd="1" destOrd="0" presId="urn:microsoft.com/office/officeart/2018/5/layout/IconCircleLabelList"/>
    <dgm:cxn modelId="{491E3D76-573F-483F-9916-C334556E4D8C}" type="presParOf" srcId="{4F2C4BF2-DEAC-4060-A956-411C80450ED3}" destId="{737EF7E4-166C-4278-92ED-DEACD22E40F2}" srcOrd="2" destOrd="0" presId="urn:microsoft.com/office/officeart/2018/5/layout/IconCircleLabelList"/>
    <dgm:cxn modelId="{577D5D9F-2C62-4E98-9AE9-56BF2525F754}" type="presParOf" srcId="{737EF7E4-166C-4278-92ED-DEACD22E40F2}" destId="{9059D5F6-594E-4B60-ADBC-6B735C733CD2}" srcOrd="0" destOrd="0" presId="urn:microsoft.com/office/officeart/2018/5/layout/IconCircleLabelList"/>
    <dgm:cxn modelId="{C9E34940-6F45-4CF4-AC06-7A58863ACFEF}" type="presParOf" srcId="{737EF7E4-166C-4278-92ED-DEACD22E40F2}" destId="{9B361AAE-0386-4A7D-9983-DB495C44A3D6}" srcOrd="1" destOrd="0" presId="urn:microsoft.com/office/officeart/2018/5/layout/IconCircleLabelList"/>
    <dgm:cxn modelId="{9F19FF43-348E-4CAB-9649-6DE43F2D6BB6}" type="presParOf" srcId="{737EF7E4-166C-4278-92ED-DEACD22E40F2}" destId="{8A50115E-7322-4BA3-995D-FF2AAC43A5C6}" srcOrd="2" destOrd="0" presId="urn:microsoft.com/office/officeart/2018/5/layout/IconCircleLabelList"/>
    <dgm:cxn modelId="{B84D4C04-43EA-4A75-B9A8-A4FE7D75E1F9}" type="presParOf" srcId="{737EF7E4-166C-4278-92ED-DEACD22E40F2}" destId="{0B5ED4AF-D144-4474-899F-B8EEF80E6C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68D01-C829-4254-89FE-CC7EB8FC4396}">
      <dsp:nvSpPr>
        <dsp:cNvPr id="0" name=""/>
        <dsp:cNvSpPr/>
      </dsp:nvSpPr>
      <dsp:spPr>
        <a:xfrm>
          <a:off x="82613" y="91112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0F4B30-E276-487C-80C7-4BDDD4B43CE8}">
      <dsp:nvSpPr>
        <dsp:cNvPr id="0" name=""/>
        <dsp:cNvSpPr/>
      </dsp:nvSpPr>
      <dsp:spPr>
        <a:xfrm>
          <a:off x="271034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FAEBD5-4166-421A-AE83-9F542896B38E}">
      <dsp:nvSpPr>
        <dsp:cNvPr id="0" name=""/>
        <dsp:cNvSpPr/>
      </dsp:nvSpPr>
      <dsp:spPr>
        <a:xfrm>
          <a:off x="1172126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Strong Statistical Methods</a:t>
          </a:r>
        </a:p>
      </dsp:txBody>
      <dsp:txXfrm>
        <a:off x="1172126" y="911126"/>
        <a:ext cx="2114937" cy="897246"/>
      </dsp:txXfrm>
    </dsp:sp>
    <dsp:sp modelId="{91128E5B-6FB7-405C-83C7-D03A9D302108}">
      <dsp:nvSpPr>
        <dsp:cNvPr id="0" name=""/>
        <dsp:cNvSpPr/>
      </dsp:nvSpPr>
      <dsp:spPr>
        <a:xfrm>
          <a:off x="3655575" y="91112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E404D8-BD16-4196-B175-C76482A314C5}">
      <dsp:nvSpPr>
        <dsp:cNvPr id="0" name=""/>
        <dsp:cNvSpPr/>
      </dsp:nvSpPr>
      <dsp:spPr>
        <a:xfrm>
          <a:off x="3843996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52DFB-63DB-428C-BDEC-01D4CFB9930F}">
      <dsp:nvSpPr>
        <dsp:cNvPr id="0" name=""/>
        <dsp:cNvSpPr/>
      </dsp:nvSpPr>
      <dsp:spPr>
        <a:xfrm>
          <a:off x="4745088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Outlier Handling: We used the Inter Quartile Range(IQR) method to cap extreme values in the column named ‘</a:t>
          </a:r>
          <a:r>
            <a:rPr lang="en-US" sz="1100" b="0" kern="1200" dirty="0" err="1"/>
            <a:t>time_to_food</a:t>
          </a:r>
          <a:r>
            <a:rPr lang="en-US" sz="1100" b="0" kern="1200" dirty="0"/>
            <a:t>’ for dataset1.csv</a:t>
          </a:r>
        </a:p>
      </dsp:txBody>
      <dsp:txXfrm>
        <a:off x="4745088" y="911126"/>
        <a:ext cx="2114937" cy="897246"/>
      </dsp:txXfrm>
    </dsp:sp>
    <dsp:sp modelId="{FDF7524A-4FF3-4CE9-B62D-30D69CA49E8C}">
      <dsp:nvSpPr>
        <dsp:cNvPr id="0" name=""/>
        <dsp:cNvSpPr/>
      </dsp:nvSpPr>
      <dsp:spPr>
        <a:xfrm>
          <a:off x="7228536" y="91112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90F2EE-EDBB-45F5-8028-674783FD4B12}">
      <dsp:nvSpPr>
        <dsp:cNvPr id="0" name=""/>
        <dsp:cNvSpPr/>
      </dsp:nvSpPr>
      <dsp:spPr>
        <a:xfrm>
          <a:off x="7416958" y="1099548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E3FF6-9481-4AA0-B67C-E53454CFB374}">
      <dsp:nvSpPr>
        <dsp:cNvPr id="0" name=""/>
        <dsp:cNvSpPr/>
      </dsp:nvSpPr>
      <dsp:spPr>
        <a:xfrm>
          <a:off x="8318049" y="91112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Normality Check: When assessing the distribution of key variables, the data for ‘</a:t>
          </a:r>
          <a:r>
            <a:rPr lang="en-US" sz="1100" b="0" kern="1200" dirty="0" err="1"/>
            <a:t>bat_landing_to_food</a:t>
          </a:r>
          <a:r>
            <a:rPr lang="en-US" sz="1100" b="0" kern="1200" dirty="0"/>
            <a:t>’ were found to be non-normally distributed (p &lt; 0.05). </a:t>
          </a:r>
        </a:p>
      </dsp:txBody>
      <dsp:txXfrm>
        <a:off x="8318049" y="911126"/>
        <a:ext cx="2114937" cy="897246"/>
      </dsp:txXfrm>
    </dsp:sp>
    <dsp:sp modelId="{A3EE8209-96CF-4CA1-9D68-4D585E108379}">
      <dsp:nvSpPr>
        <dsp:cNvPr id="0" name=""/>
        <dsp:cNvSpPr/>
      </dsp:nvSpPr>
      <dsp:spPr>
        <a:xfrm>
          <a:off x="82613" y="2549151"/>
          <a:ext cx="897246" cy="89724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131574-BD8B-49E3-BD2E-28487A6666FC}">
      <dsp:nvSpPr>
        <dsp:cNvPr id="0" name=""/>
        <dsp:cNvSpPr/>
      </dsp:nvSpPr>
      <dsp:spPr>
        <a:xfrm>
          <a:off x="271034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982A6-3F4B-4641-BF1B-BEEE0AF59B2F}">
      <dsp:nvSpPr>
        <dsp:cNvPr id="0" name=""/>
        <dsp:cNvSpPr/>
      </dsp:nvSpPr>
      <dsp:spPr>
        <a:xfrm>
          <a:off x="1172126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Chosen Test: Due to non-normal distribution, we used the Mann-Whitney U test for comparing the median ‘</a:t>
          </a:r>
          <a:r>
            <a:rPr lang="en-US" sz="1100" b="0" kern="1200" dirty="0" err="1"/>
            <a:t>bat_landing_to_food_processed</a:t>
          </a:r>
          <a:r>
            <a:rPr lang="en-US" sz="1100" b="0" kern="1200" dirty="0"/>
            <a:t>’ between groups of bats (control and rat present). This test is more reliable to our data.</a:t>
          </a:r>
        </a:p>
      </dsp:txBody>
      <dsp:txXfrm>
        <a:off x="1172126" y="2549151"/>
        <a:ext cx="2114937" cy="897246"/>
      </dsp:txXfrm>
    </dsp:sp>
    <dsp:sp modelId="{78A43D7C-5BA4-4E25-9A68-1394D2EAE4CB}">
      <dsp:nvSpPr>
        <dsp:cNvPr id="0" name=""/>
        <dsp:cNvSpPr/>
      </dsp:nvSpPr>
      <dsp:spPr>
        <a:xfrm>
          <a:off x="3655575" y="2549151"/>
          <a:ext cx="897246" cy="89724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03539-5679-48CA-A2BF-230C13164404}">
      <dsp:nvSpPr>
        <dsp:cNvPr id="0" name=""/>
        <dsp:cNvSpPr/>
      </dsp:nvSpPr>
      <dsp:spPr>
        <a:xfrm>
          <a:off x="3843996" y="2737573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77D7A-268D-4443-8DA7-D67B28E5B122}">
      <dsp:nvSpPr>
        <dsp:cNvPr id="0" name=""/>
        <dsp:cNvSpPr/>
      </dsp:nvSpPr>
      <dsp:spPr>
        <a:xfrm>
          <a:off x="4745088" y="2549151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kern="1200" dirty="0"/>
            <a:t>Effect Size: Calculated Cohen's d to measure the practical importance of our findings.</a:t>
          </a:r>
        </a:p>
      </dsp:txBody>
      <dsp:txXfrm>
        <a:off x="4745088" y="2549151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12E14-F117-4744-86F4-A395D65B4226}">
      <dsp:nvSpPr>
        <dsp:cNvPr id="0" name=""/>
        <dsp:cNvSpPr/>
      </dsp:nvSpPr>
      <dsp:spPr>
        <a:xfrm>
          <a:off x="1903068" y="36712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4C41B8-797D-4253-BCFA-17389021767B}">
      <dsp:nvSpPr>
        <dsp:cNvPr id="0" name=""/>
        <dsp:cNvSpPr/>
      </dsp:nvSpPr>
      <dsp:spPr>
        <a:xfrm>
          <a:off x="237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78199A-3F04-49B3-A83B-0E666FB51815}">
      <dsp:nvSpPr>
        <dsp:cNvPr id="0" name=""/>
        <dsp:cNvSpPr/>
      </dsp:nvSpPr>
      <dsp:spPr>
        <a:xfrm>
          <a:off x="120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 dirty="0"/>
            <a:t>Thank You</a:t>
          </a:r>
        </a:p>
      </dsp:txBody>
      <dsp:txXfrm>
        <a:off x="1201068" y="3247128"/>
        <a:ext cx="3600000" cy="720000"/>
      </dsp:txXfrm>
    </dsp:sp>
    <dsp:sp modelId="{9059D5F6-594E-4B60-ADBC-6B735C733CD2}">
      <dsp:nvSpPr>
        <dsp:cNvPr id="0" name=""/>
        <dsp:cNvSpPr/>
      </dsp:nvSpPr>
      <dsp:spPr>
        <a:xfrm>
          <a:off x="6133068" y="36712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361AAE-0386-4A7D-9983-DB495C44A3D6}">
      <dsp:nvSpPr>
        <dsp:cNvPr id="0" name=""/>
        <dsp:cNvSpPr/>
      </dsp:nvSpPr>
      <dsp:spPr>
        <a:xfrm>
          <a:off x="660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ED4AF-D144-4474-899F-B8EEF80E6C72}">
      <dsp:nvSpPr>
        <dsp:cNvPr id="0" name=""/>
        <dsp:cNvSpPr/>
      </dsp:nvSpPr>
      <dsp:spPr>
        <a:xfrm>
          <a:off x="543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400" kern="1200"/>
            <a:t>Questions?</a:t>
          </a:r>
        </a:p>
      </dsp:txBody>
      <dsp:txXfrm>
        <a:off x="5431068" y="324712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FDDD-E379-D010-63AA-D7585E1E0E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5812C-1A43-F009-1C8A-FBF5F22F7A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1B2AE-2467-AEFF-C59E-C9763503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974E-5798-6C97-3B42-E0052A42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6395A-972C-7BEF-8064-2DBE4AC9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913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B5EC-FCE6-7BD9-9722-9B89A623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C4071-2926-308B-CCE5-E503C7D0A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D060C-1872-C8CF-B0FD-717E7892A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05F5C-2E70-5C66-9AD1-F08950B6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ADD93-3B72-AD96-EBFE-91F3AB8D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85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A7443-960D-9DAA-DFB7-5CA375FC5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784A1-AB1C-3BCD-D713-4D66E539F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637CC-AF6D-E1D4-36FB-1DEBB5C0B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4567B-E3B1-A37B-4086-81E72339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8ED1B-0F74-6663-A520-5283BD76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1655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15C5-D8F6-D8E3-0CFE-F5389C2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81C0-6FAC-9D4D-5ABC-DA590EBA3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A3E4-319F-6778-B686-FF5D26EDB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DDFE0-1A3F-7D3E-7B2C-E3361B82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4A550-1FE2-44C3-7784-83E46140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021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3745-3E36-EFF1-4A49-1395DFB2A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14146-AC64-A077-FF3D-0B55D3ADE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D2D9-E1F0-4BD8-3EB4-48C6900DB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13C0B-06BD-A349-B19B-2D9207C0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47CC-3FE4-6E96-C525-EB7D1F97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34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28916-F8D7-3390-E5D9-5B0C2FEF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97E41-5F16-7599-FA60-509CF8FB0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4990A-C91B-C408-36F6-223BF896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C145-354D-23E6-74C9-B1861787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77E1-204F-7066-77F2-E5800081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A3143-9FEC-59DE-5D71-BFFAD5485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356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95101-2C66-33C1-B26E-B84B48AE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4FD8D-29AC-4492-12B2-8EBAD49AB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16207-53B6-0A68-FE44-91F3FAF4D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70F0F-2155-8033-11BD-6B18F1D003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7A2027-A0FB-F4CA-46FA-DBD9A274D2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E38562-ED2A-FCFE-9754-F2600955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92575-BDD2-E011-BAD8-6EE9AB71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466E6-EFB8-F271-25E2-4AA18991B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5654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81BE-79CD-B7CB-BFC8-E84C5427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69EA5-971D-BE31-650A-BE528C16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F4718-6091-EA19-D5C6-830D1FB3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A460D-7E7D-FB87-3588-87D370312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04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F00BF7-0EE4-77D9-A5AB-6F1A37D4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2E2C63-C0FE-4E24-1D05-6968DDF5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BF2D-0212-8B16-62CD-C004ACF0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32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85CC-2C8A-B2F6-B2B6-DAA26B29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E6710-4A7E-AC51-E622-3A8A7E4EB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1A72F-2078-10D9-0450-0B9B8010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A9562-4688-92FD-C32A-E7A60E6EE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F1313E-1696-C38B-B58A-086C219E5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CAB9C-FAFD-5642-CC04-E27696027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212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C820-F0A3-A065-940A-AC196DA6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2542E-64E2-7677-AF91-03AC06221E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0321D-70D7-3B78-06F4-43BCD7EE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143D-68D8-995F-B29F-DF2ED655F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B9E3-08D1-4785-0AA5-DCE7EB58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83581-61D5-5FD5-ADD2-FDA5C04F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04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A684D-EDA3-F96E-C8E5-A16EC2DA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7BC5-EF4E-067A-BF12-92EF856C1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E8778-93F9-C9BD-19B4-C0E1F6456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618785-58A6-44E0-BE24-522A6B094B0A}" type="datetimeFigureOut">
              <a:rPr lang="en-AU" smtClean="0"/>
              <a:t>10/09/2025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6D7E-DB9B-4280-26A3-71A6E8161B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0B8E-8092-36DC-C9E2-55DCA4663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FA96B-8779-4C2E-93E7-B57E083B369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232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0A3B4-3D31-12FE-8057-5DA1C56C2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Autofit/>
          </a:bodyPr>
          <a:lstStyle/>
          <a:p>
            <a:r>
              <a:rPr lang="en-US" sz="3500" dirty="0"/>
              <a:t>Do Bats Perceive Rats not just as competitors for food but also as potential predators?</a:t>
            </a:r>
            <a:endParaRPr lang="en-AU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5389C-E940-CBEC-CEDB-F08A1E5F2F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90" r="23289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18BC-8ACC-4746-AEAF-FD4425418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Group Number (HIT 140 2025 Darwin Group 63)</a:t>
            </a:r>
          </a:p>
          <a:p>
            <a:pPr marL="0" indent="0">
              <a:buNone/>
            </a:pPr>
            <a:r>
              <a:rPr lang="en-US" sz="2200" dirty="0"/>
              <a:t>Team Members:</a:t>
            </a:r>
          </a:p>
          <a:p>
            <a:r>
              <a:rPr lang="en-AU" sz="2200" dirty="0"/>
              <a:t>Prakash Bhattarai (S394859)</a:t>
            </a:r>
          </a:p>
          <a:p>
            <a:r>
              <a:rPr lang="en-AU" sz="2200" dirty="0"/>
              <a:t>Dipesh Wagle (S394745)</a:t>
            </a:r>
          </a:p>
          <a:p>
            <a:r>
              <a:rPr lang="en-AU" sz="2200" dirty="0"/>
              <a:t>Pralin Dhungana(S395785)</a:t>
            </a:r>
          </a:p>
          <a:p>
            <a:r>
              <a:rPr lang="en-AU" sz="2200" dirty="0"/>
              <a:t>Bishal Dahal (S388095)</a:t>
            </a:r>
          </a:p>
          <a:p>
            <a:pPr marL="0" indent="0">
              <a:buNone/>
            </a:pPr>
            <a:endParaRPr lang="en-AU" sz="2200" dirty="0"/>
          </a:p>
          <a:p>
            <a:pPr marL="0" indent="0">
              <a:buNone/>
            </a:pPr>
            <a:r>
              <a:rPr lang="en-AU" sz="2200" dirty="0"/>
              <a:t>Submission Date: 11/09/2025</a:t>
            </a:r>
          </a:p>
        </p:txBody>
      </p:sp>
    </p:spTree>
    <p:extLst>
      <p:ext uri="{BB962C8B-B14F-4D97-AF65-F5344CB8AC3E}">
        <p14:creationId xmlns:p14="http://schemas.microsoft.com/office/powerpoint/2010/main" val="232467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69F2F-9AF1-591E-D40E-1123852B8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en-AU" sz="5600" b="1" dirty="0"/>
              <a:t>Approach 2 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food quality control&#10;&#10;AI-generated content may be incorrect.">
            <a:extLst>
              <a:ext uri="{FF2B5EF4-FFF2-40B4-BE49-F238E27FC236}">
                <a16:creationId xmlns:a16="http://schemas.microsoft.com/office/drawing/2014/main" id="{4A245C72-4257-C80C-F794-11A52FE81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43" y="1862513"/>
            <a:ext cx="5221625" cy="31329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A075-C2F5-6B56-8A39-61B7F2823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Statistical Conclusion:</a:t>
            </a:r>
            <a:br>
              <a:rPr lang="en-US" sz="2000" dirty="0"/>
            </a:br>
            <a:r>
              <a:rPr lang="en-US" sz="2000" dirty="0"/>
              <a:t>Proportion of bold events &gt; 0.5 with 95% confidence</a:t>
            </a:r>
            <a:br>
              <a:rPr lang="en-US" sz="2000" dirty="0"/>
            </a:br>
            <a:r>
              <a:rPr lang="en-US" sz="2000" dirty="0"/>
              <a:t>p-value &lt; 0.05 → Reject null hypothesis</a:t>
            </a:r>
            <a:br>
              <a:rPr lang="en-US" sz="2000" dirty="0"/>
            </a:br>
            <a:r>
              <a:rPr lang="en-US" sz="2000" dirty="0"/>
              <a:t>Conclusion: Among bats that land, the majority feed on rats present.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Contradictory Findings:</a:t>
            </a:r>
            <a:br>
              <a:rPr lang="en-US" sz="2000" dirty="0"/>
            </a:br>
            <a:r>
              <a:rPr lang="en-US" sz="2000" dirty="0"/>
              <a:t>1. Population Level: Rats deter landing (avoidance)</a:t>
            </a:r>
            <a:br>
              <a:rPr lang="en-US" sz="2000" dirty="0"/>
            </a:br>
            <a:r>
              <a:rPr lang="en-US" sz="2000" dirty="0"/>
              <a:t>2. Individual Level: Bold feeding when rats present</a:t>
            </a:r>
            <a:endParaRPr lang="en-AU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03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A07EF-8A81-F873-EAB2-476E13527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9236-AE8D-AD72-7CF8-4893203C5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 to Land on Food:</a:t>
            </a: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Control: 5.09 seconds</a:t>
            </a:r>
            <a:b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Rat Present: 10.54 seconds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64481F33-E93E-D63E-F7DA-3A94500A0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250899"/>
            <a:ext cx="7214616" cy="432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0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D45F5-3F05-2ACE-C3C1-ECDBC7B7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AU" sz="4000" dirty="0"/>
              <a:t>Additional Visualisation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4082D-09CC-E578-F694-91308C1F6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Decreased landing frequency with rat's present</a:t>
            </a:r>
            <a:endParaRPr lang="en-AU" sz="2000" dirty="0"/>
          </a:p>
          <a:p>
            <a:r>
              <a:rPr lang="en-AU" sz="2000" dirty="0"/>
              <a:t>Change of bat activity by the time after sunset</a:t>
            </a:r>
          </a:p>
        </p:txBody>
      </p:sp>
      <p:pic>
        <p:nvPicPr>
          <p:cNvPr id="7" name="Picture 6" descr="A graph of a number of bat landing&#10;&#10;AI-generated content may be incorrect.">
            <a:extLst>
              <a:ext uri="{FF2B5EF4-FFF2-40B4-BE49-F238E27FC236}">
                <a16:creationId xmlns:a16="http://schemas.microsoft.com/office/drawing/2014/main" id="{3F58D8C8-829C-A8E1-A566-56F592FD6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727342"/>
            <a:ext cx="5167185" cy="3100310"/>
          </a:xfrm>
          <a:prstGeom prst="rect">
            <a:avLst/>
          </a:prstGeom>
        </p:spPr>
      </p:pic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6E8857A-97DA-2A87-D64E-3CC2F5CEBB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3011536"/>
            <a:ext cx="5167185" cy="253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34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C28B79-65CE-63B7-A692-60278E66F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AU" b="1" dirty="0"/>
              <a:t>Statistical Analysis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317417-FE72-DABE-E1C9-DCAE5E2AD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0936589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35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840D-9A0B-7A80-FFF7-51A38D44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 Why Our Approach?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14CD0-5AD5-D228-EC14-AD5B047F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Mann-Whitney U? Parametric tests like the t-test require normally distributed data. Our data violated this assumption, so we used a more reliable non-parametric test to ensure our results are valid and trustworthy.</a:t>
            </a:r>
          </a:p>
          <a:p>
            <a:r>
              <a:rPr lang="en-US" dirty="0"/>
              <a:t>Why Cohen's d? A p-value only tells us if an effect exists. Cohen's d tells us the size of the effect (e.g., small: 0.2, medium: 0.5, large: 0.8), which is crucial for interpreting the real-world significance.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281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D25C40-99AD-1DA1-8FA0-A64C2CD23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Conclusion &amp; Answer</a:t>
            </a:r>
            <a:br>
              <a:rPr lang="en-AU" b="1">
                <a:solidFill>
                  <a:srgbClr val="FFFFFF"/>
                </a:solidFill>
              </a:rPr>
            </a:br>
            <a:endParaRPr lang="en-AU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C79C7-AF3E-F4ED-BFD6-54B8A26CC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Increased Vigilance: Bats take more than twice as long to land on food when rats are present.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Avoidance: The number of bat landings significantly drops in the presence of rats.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Reduced Foraging Opportunities: Food availability scores are lower when rats are present.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Change in Post-Rat Arrival Delay: Time after rat arrival did not differ significantly.</a:t>
            </a:r>
          </a:p>
        </p:txBody>
      </p:sp>
    </p:spTree>
    <p:extLst>
      <p:ext uri="{BB962C8B-B14F-4D97-AF65-F5344CB8AC3E}">
        <p14:creationId xmlns:p14="http://schemas.microsoft.com/office/powerpoint/2010/main" val="1223691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4C478-55A2-6E29-1777-947D85FC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Limitations &amp; Future Work</a:t>
            </a:r>
            <a:br>
              <a:rPr lang="en-AU" b="1">
                <a:solidFill>
                  <a:srgbClr val="FFFFFF"/>
                </a:solidFill>
              </a:rPr>
            </a:br>
            <a:endParaRPr lang="en-AU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5058-678E-0001-CA3F-372473CE4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Study Limitations &amp; Future Research:</a:t>
            </a:r>
          </a:p>
          <a:p>
            <a:pPr marL="0" indent="0">
              <a:buNone/>
            </a:pPr>
            <a:r>
              <a:rPr lang="en-AU" dirty="0"/>
              <a:t>Important for understanding interspecies interactions</a:t>
            </a:r>
            <a:br>
              <a:rPr lang="en-AU" dirty="0"/>
            </a:br>
            <a:r>
              <a:rPr lang="en-AU" dirty="0"/>
              <a:t>Wildlife management implications</a:t>
            </a:r>
          </a:p>
          <a:p>
            <a:pPr marL="0" indent="0">
              <a:buNone/>
            </a:pPr>
            <a:br>
              <a:rPr lang="en-AU" dirty="0"/>
            </a:br>
            <a:r>
              <a:rPr lang="en-AU" b="1" dirty="0"/>
              <a:t>Future research:</a:t>
            </a:r>
            <a:br>
              <a:rPr lang="en-AU" dirty="0"/>
            </a:br>
            <a:r>
              <a:rPr lang="en-AU" dirty="0"/>
              <a:t>  Habituation patterns over longer periods</a:t>
            </a:r>
            <a:br>
              <a:rPr lang="en-AU" dirty="0"/>
            </a:br>
            <a:r>
              <a:rPr lang="en-AU" dirty="0"/>
              <a:t>  Individual differences in boldness</a:t>
            </a:r>
            <a:br>
              <a:rPr lang="en-AU" dirty="0"/>
            </a:br>
            <a:r>
              <a:rPr lang="en-AU" dirty="0"/>
              <a:t>  Environmental moderating factors</a:t>
            </a:r>
            <a:endParaRPr lang="en-US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4865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986E05-F9DE-CE0F-461E-A0E347BD5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AU" sz="3100" b="1" dirty="0"/>
              <a:t>Q&amp;A</a:t>
            </a:r>
            <a:br>
              <a:rPr lang="en-AU" sz="3100" b="1" dirty="0"/>
            </a:br>
            <a:endParaRPr lang="en-AU" sz="3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F9E0A8-31FF-8E02-A952-09A4913E1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60494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6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DE7F6-67C3-10F1-5CC3-DBBACB2B5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A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Goals of the Research</a:t>
            </a:r>
            <a:br>
              <a:rPr lang="en-AU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88F2A-F710-D5EC-3166-AEBC73744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176" y="2069960"/>
            <a:ext cx="5643821" cy="41701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this research so important?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Bats and rats compete for food sources.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rats might act as the predators of bats because of their aggressive nature.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understand more about the bats’ behavior for locating food and defending themselves by finding out whether they are aware of the potential threats from rats.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Main Question: Do bats see rats both as threats and competitors?</a:t>
            </a:r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Bat flying at day">
            <a:extLst>
              <a:ext uri="{FF2B5EF4-FFF2-40B4-BE49-F238E27FC236}">
                <a16:creationId xmlns:a16="http://schemas.microsoft.com/office/drawing/2014/main" id="{2BE0A337-B1E7-AC81-276B-67E5F2BCF0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743" r="14838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2131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993"/>
    </mc:Choice>
    <mc:Fallback>
      <p:transition spd="slow" advTm="499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3007-1FB8-4D9C-0889-09C0478D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AU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Hypothesis</a:t>
            </a:r>
            <a:br>
              <a:rPr lang="en-AU" sz="32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ack rat">
            <a:extLst>
              <a:ext uri="{FF2B5EF4-FFF2-40B4-BE49-F238E27FC236}">
                <a16:creationId xmlns:a16="http://schemas.microsoft.com/office/drawing/2014/main" id="{14DDD3BE-EADA-0817-F0DD-5EB31CA66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53" r="22609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F239-7392-43B7-A0B2-B6100E175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Predicted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 bats see rats as predators, we will observe: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Vigilance: Bats take a longer time to approach the food.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Avoidance Behavior: Bats’ landings would be fewer when rats were present.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Risk-Reward Behavior: Their feeding success rates would change.</a:t>
            </a:r>
          </a:p>
        </p:txBody>
      </p:sp>
    </p:spTree>
    <p:extLst>
      <p:ext uri="{BB962C8B-B14F-4D97-AF65-F5344CB8AC3E}">
        <p14:creationId xmlns:p14="http://schemas.microsoft.com/office/powerpoint/2010/main" val="64973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41BB1A-DF23-1A8C-42E1-E48A7113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AU" b="1" dirty="0"/>
              <a:t>Our Datasets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706D5-EA9B-8F8A-7B8B-8F080A7BC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dirty="0"/>
              <a:t>Title: We worked with two different datasets, i.e., dataset1.csv and dataset2.csv</a:t>
            </a:r>
            <a:endParaRPr lang="en-AU" sz="1300" dirty="0"/>
          </a:p>
          <a:p>
            <a:pPr marL="0" indent="0">
              <a:buNone/>
            </a:pPr>
            <a:r>
              <a:rPr lang="en-US" sz="1300" dirty="0"/>
              <a:t>Dataset 1: Individual Events </a:t>
            </a:r>
          </a:p>
          <a:p>
            <a:r>
              <a:rPr lang="en-US" sz="1300" dirty="0"/>
              <a:t>Summarized records of single bat landings.</a:t>
            </a:r>
          </a:p>
          <a:p>
            <a:r>
              <a:rPr lang="en-AU" sz="1300" dirty="0"/>
              <a:t>Column Names: bat_landing_to_food, risk, reward, habit</a:t>
            </a:r>
          </a:p>
          <a:p>
            <a:pPr marL="0" indent="0">
              <a:buNone/>
            </a:pPr>
            <a:r>
              <a:rPr lang="en-US" sz="1300" dirty="0"/>
              <a:t>Dataset 2: Sequential Data</a:t>
            </a:r>
          </a:p>
          <a:p>
            <a:r>
              <a:rPr lang="en-US" sz="1300" dirty="0"/>
              <a:t>Combined the data in time intervals.</a:t>
            </a:r>
          </a:p>
          <a:p>
            <a:r>
              <a:rPr lang="en-AU" sz="1300" dirty="0"/>
              <a:t>Column Names: bat_landing_number, food_availability, rat_minutes</a:t>
            </a:r>
          </a:p>
          <a:p>
            <a:r>
              <a:rPr lang="en-AU" sz="1300" dirty="0"/>
              <a:t>Action: We merged these datasets by month and hours_after_sunset for a complete analysis.</a:t>
            </a:r>
          </a:p>
          <a:p>
            <a:pPr marL="0" indent="0">
              <a:buNone/>
            </a:pPr>
            <a:r>
              <a:rPr lang="en-US" sz="1300" dirty="0"/>
              <a:t>Visual:</a:t>
            </a:r>
          </a:p>
          <a:p>
            <a:pPr marL="0" indent="0">
              <a:buNone/>
            </a:pPr>
            <a:r>
              <a:rPr lang="en-US" sz="1300" dirty="0"/>
              <a:t>By adding a simple graphic here: two boxes labeled "Dataset1.csv" and "Dataset2.csv" with arrows pointing to a third box labeled "Merged Dataset"</a:t>
            </a:r>
          </a:p>
          <a:p>
            <a:endParaRPr lang="en-AU" sz="1300" dirty="0"/>
          </a:p>
        </p:txBody>
      </p:sp>
      <p:pic>
        <p:nvPicPr>
          <p:cNvPr id="5" name="Picture 4" descr="A diagram of a dataset&#10;&#10;AI-generated content may be incorrect.">
            <a:extLst>
              <a:ext uri="{FF2B5EF4-FFF2-40B4-BE49-F238E27FC236}">
                <a16:creationId xmlns:a16="http://schemas.microsoft.com/office/drawing/2014/main" id="{DD1EBFAB-F8FC-357D-12A6-FAD15FC46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3308682"/>
            <a:ext cx="4788505" cy="1508379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1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2CE71-495B-0789-DCBC-D781BCE9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: Data Preparation</a:t>
            </a:r>
            <a:br>
              <a:rPr lang="en-A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A4496-5BF7-02D0-06D1-B38810E5E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Step 1: Data Cleaning </a:t>
            </a:r>
          </a:p>
          <a:p>
            <a:pPr marL="0" indent="0">
              <a:buNone/>
            </a:pPr>
            <a:r>
              <a:rPr lang="en-US" dirty="0"/>
              <a:t>Content: How we made sure of the quality of data:</a:t>
            </a:r>
          </a:p>
          <a:p>
            <a:r>
              <a:rPr lang="en-US" dirty="0"/>
              <a:t>We handled missing values (e.g., filled empty habit column’s data with “Unknown”</a:t>
            </a:r>
          </a:p>
          <a:p>
            <a:r>
              <a:rPr lang="en-US" dirty="0"/>
              <a:t>We converted time columns to a standard datetime format.</a:t>
            </a:r>
          </a:p>
          <a:p>
            <a:r>
              <a:rPr lang="en-AU" dirty="0"/>
              <a:t>We created rat present flag (0=Control, 1= Rat_Present). </a:t>
            </a:r>
          </a:p>
          <a:p>
            <a:r>
              <a:rPr lang="en-AU" dirty="0"/>
              <a:t>We handled outliers in the ‘bat_landing_to_food’ column.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9878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C723F-3517-5D19-97AE-86D3B36E2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AU" sz="4000"/>
              <a:t>Analytical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BC8F-7AFD-347B-F0BD-DC925CCDD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Behavioral Nature for Fear/Avoidance:</a:t>
            </a:r>
          </a:p>
          <a:p>
            <a:pPr marL="0" indent="0">
              <a:buNone/>
            </a:pPr>
            <a:br>
              <a:rPr lang="en-US" sz="2000"/>
            </a:br>
            <a:r>
              <a:rPr lang="en-US" sz="2000"/>
              <a:t>1. Time to Land on Food (caution)</a:t>
            </a:r>
            <a:br>
              <a:rPr lang="en-US" sz="2000"/>
            </a:br>
            <a:r>
              <a:rPr lang="en-US" sz="2000"/>
              <a:t>2. Bat Landing Rate (avoidance)</a:t>
            </a:r>
            <a:br>
              <a:rPr lang="en-US" sz="2000"/>
            </a:br>
            <a:r>
              <a:rPr lang="en-US" sz="2000"/>
              <a:t>3. Feeding with Rat Present (boldness)</a:t>
            </a:r>
            <a:endParaRPr lang="en-AU" sz="2000"/>
          </a:p>
        </p:txBody>
      </p:sp>
      <p:pic>
        <p:nvPicPr>
          <p:cNvPr id="5" name="Picture 4" descr="The mouse inside transparent cube looking up">
            <a:extLst>
              <a:ext uri="{FF2B5EF4-FFF2-40B4-BE49-F238E27FC236}">
                <a16:creationId xmlns:a16="http://schemas.microsoft.com/office/drawing/2014/main" id="{6CE42E65-19E0-55F1-AE15-4E4DFC91A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73" r="10683" b="-1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219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52E58A-2825-E916-2FAB-753EC1B3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Approach 1: Population Level Avoidance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9B73-09F6-9AD2-5228-055E2F426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Used Time Series dataset</a:t>
            </a:r>
            <a:br>
              <a:rPr lang="en-US" dirty="0"/>
            </a:br>
            <a:r>
              <a:rPr lang="en-US" dirty="0"/>
              <a:t>Proxy: </a:t>
            </a:r>
            <a:r>
              <a:rPr lang="en-US" dirty="0" err="1"/>
              <a:t>bat_landing_number</a:t>
            </a:r>
            <a:br>
              <a:rPr lang="en-US" dirty="0"/>
            </a:br>
            <a:r>
              <a:rPr lang="en-US" dirty="0"/>
              <a:t>Compared control (no rats) vs. rat-present conditions</a:t>
            </a:r>
            <a:br>
              <a:rPr lang="en-US" dirty="0"/>
            </a:br>
            <a:r>
              <a:rPr lang="en-US" dirty="0"/>
              <a:t>Statistical tests: Confidence intervals and hypothesis testing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8449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8726B8-AE61-387D-397D-3D9D1D4BD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860" y="1029522"/>
            <a:ext cx="4589328" cy="817862"/>
          </a:xfrm>
        </p:spPr>
        <p:txBody>
          <a:bodyPr anchor="b">
            <a:normAutofit/>
          </a:bodyPr>
          <a:lstStyle/>
          <a:p>
            <a:r>
              <a:rPr lang="en-US" sz="3500" dirty="0"/>
              <a:t>Approach 1 Results</a:t>
            </a:r>
            <a:endParaRPr lang="en-AU" sz="3500" dirty="0"/>
          </a:p>
        </p:txBody>
      </p:sp>
      <p:pic>
        <p:nvPicPr>
          <p:cNvPr id="5" name="Picture 4" descr="A graph of a number of bat landing">
            <a:extLst>
              <a:ext uri="{FF2B5EF4-FFF2-40B4-BE49-F238E27FC236}">
                <a16:creationId xmlns:a16="http://schemas.microsoft.com/office/drawing/2014/main" id="{85757E73-79D8-5EC9-BBD3-D1D65F4AC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07" y="1784116"/>
            <a:ext cx="5468347" cy="32810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0E439-08CF-0AA8-77E9-03C84EB6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860" y="1847385"/>
            <a:ext cx="4589328" cy="1279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Descriptive Statistics:</a:t>
            </a:r>
            <a:br>
              <a:rPr lang="en-US" sz="1800" dirty="0"/>
            </a:br>
            <a:r>
              <a:rPr lang="en-US" sz="1800" dirty="0"/>
              <a:t>- Control mean: 33.61 landings</a:t>
            </a:r>
            <a:br>
              <a:rPr lang="en-US" sz="1800" dirty="0"/>
            </a:br>
            <a:r>
              <a:rPr lang="en-US" sz="1800" dirty="0"/>
              <a:t>- Rat-present mean: 27.67 landings</a:t>
            </a:r>
            <a:br>
              <a:rPr lang="en-US" sz="1800" dirty="0"/>
            </a:br>
            <a:r>
              <a:rPr lang="en-US" sz="1800" dirty="0"/>
              <a:t>- Difference: 5.94 landings</a:t>
            </a:r>
            <a:endParaRPr lang="en-AU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35E4A09-0CC5-B8CB-4B18-5E66CEA1ED7F}"/>
              </a:ext>
            </a:extLst>
          </p:cNvPr>
          <p:cNvSpPr txBox="1">
            <a:spLocks/>
          </p:cNvSpPr>
          <p:nvPr/>
        </p:nvSpPr>
        <p:spPr>
          <a:xfrm>
            <a:off x="6618860" y="2717728"/>
            <a:ext cx="4589328" cy="8178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500" dirty="0"/>
              <a:t>Statistical Conclusion: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962B14E-CFBF-1C03-42A2-EFD12928CC6A}"/>
              </a:ext>
            </a:extLst>
          </p:cNvPr>
          <p:cNvSpPr txBox="1">
            <a:spLocks/>
          </p:cNvSpPr>
          <p:nvPr/>
        </p:nvSpPr>
        <p:spPr>
          <a:xfrm>
            <a:off x="6618860" y="3535590"/>
            <a:ext cx="4589328" cy="1279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95% CI shows a significant difference &gt; 0</a:t>
            </a:r>
            <a:br>
              <a:rPr lang="en-US" sz="1800" dirty="0"/>
            </a:br>
            <a:r>
              <a:rPr lang="en-US" sz="1800" dirty="0"/>
              <a:t>p-value &lt; 0.05 → Reject null hypothesis</a:t>
            </a:r>
            <a:br>
              <a:rPr lang="en-US" sz="1800" dirty="0"/>
            </a:br>
            <a:r>
              <a:rPr lang="en-US" sz="1800" dirty="0"/>
              <a:t>Conclusion: Rats significantly deter bats from landing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3842404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22FBC7-6603-D571-0F2C-59207DFF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AU" b="1">
                <a:solidFill>
                  <a:srgbClr val="FFFFFF"/>
                </a:solidFill>
              </a:rPr>
              <a:t>Approach 2: Individual Level Boldness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1C79-8C09-BDBA-1954-4DB6358C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Used Individual Events dataset</a:t>
            </a:r>
            <a:br>
              <a:rPr lang="en-US"/>
            </a:br>
            <a:r>
              <a:rPr lang="en-US"/>
              <a:t>Proxy: BAT_EAT_WITH_RAT (1=eats with rat, 0=waits)</a:t>
            </a:r>
            <a:br>
              <a:rPr lang="en-US"/>
            </a:br>
            <a:r>
              <a:rPr lang="en-US"/>
              <a:t>Tested proportion of bold feeding events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3324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12364F4E50F444B105D8C99291488B" ma:contentTypeVersion="13" ma:contentTypeDescription="Create a new document." ma:contentTypeScope="" ma:versionID="c09d84bebd3efa4d316bd88ae9b50167">
  <xsd:schema xmlns:xsd="http://www.w3.org/2001/XMLSchema" xmlns:xs="http://www.w3.org/2001/XMLSchema" xmlns:p="http://schemas.microsoft.com/office/2006/metadata/properties" xmlns:ns2="179a3dda-21ef-42f9-a3a7-11230e948286" xmlns:ns3="de617055-018d-4746-ada5-bda46a0e1cb9" targetNamespace="http://schemas.microsoft.com/office/2006/metadata/properties" ma:root="true" ma:fieldsID="472567da37fda23ad7ca8eb0021fc8df" ns2:_="" ns3:_="">
    <xsd:import namespace="179a3dda-21ef-42f9-a3a7-11230e948286"/>
    <xsd:import namespace="de617055-018d-4746-ada5-bda46a0e1c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TaxCatchAll" minOccurs="0"/>
                <xsd:element ref="ns2:MediaServiceOCR" minOccurs="0"/>
                <xsd:element ref="ns2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9a3dda-21ef-42f9-a3a7-11230e9482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85a206b-fc84-4f46-8343-fed2d1d570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617055-018d-4746-ada5-bda46a0e1cb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156fe765-4017-45aa-abf7-7361a8ba2c1b}" ma:internalName="TaxCatchAll" ma:showField="CatchAllData" ma:web="de617055-018d-4746-ada5-bda46a0e1c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e617055-018d-4746-ada5-bda46a0e1cb9" xsi:nil="true"/>
    <lcf76f155ced4ddcb4097134ff3c332f xmlns="179a3dda-21ef-42f9-a3a7-11230e94828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A4DA12-3287-4A75-AA55-18CD0D8D61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9541622-B53A-4A78-9057-C2979BB259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9a3dda-21ef-42f9-a3a7-11230e948286"/>
    <ds:schemaRef ds:uri="de617055-018d-4746-ada5-bda46a0e1c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26FAB8-D9DB-4FEA-9DFA-C8294CF05B2F}">
  <ds:schemaRefs>
    <ds:schemaRef ds:uri="http://schemas.microsoft.com/office/2006/metadata/properties"/>
    <ds:schemaRef ds:uri="http://schemas.microsoft.com/office/infopath/2007/PartnerControls"/>
    <ds:schemaRef ds:uri="de617055-018d-4746-ada5-bda46a0e1cb9"/>
    <ds:schemaRef ds:uri="179a3dda-21ef-42f9-a3a7-11230e94828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1021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Times New Roman</vt:lpstr>
      <vt:lpstr>Office Theme</vt:lpstr>
      <vt:lpstr>Do Bats Perceive Rats not just as competitors for food but also as potential predators?</vt:lpstr>
      <vt:lpstr>Introduction &amp; Goals of the Research </vt:lpstr>
      <vt:lpstr>Hypothesis </vt:lpstr>
      <vt:lpstr>Our Datasets</vt:lpstr>
      <vt:lpstr>Our Method : Data Preparation </vt:lpstr>
      <vt:lpstr>Analytical Approach</vt:lpstr>
      <vt:lpstr>Approach 1: Population Level Avoidance</vt:lpstr>
      <vt:lpstr>Approach 1 Results</vt:lpstr>
      <vt:lpstr>Approach 2: Individual Level Boldness</vt:lpstr>
      <vt:lpstr>Approach 2 Results</vt:lpstr>
      <vt:lpstr>Visual Evidence</vt:lpstr>
      <vt:lpstr>Additional Visualisation</vt:lpstr>
      <vt:lpstr>Statistical Analysis</vt:lpstr>
      <vt:lpstr> Why Our Approach?</vt:lpstr>
      <vt:lpstr>Conclusion &amp; Answer </vt:lpstr>
      <vt:lpstr>Limitations &amp; Future Work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Dipesh Wagle</dc:creator>
  <cp:lastModifiedBy>Dipesh Wagle</cp:lastModifiedBy>
  <cp:revision>53</cp:revision>
  <dcterms:created xsi:type="dcterms:W3CDTF">2025-09-04T05:16:01Z</dcterms:created>
  <dcterms:modified xsi:type="dcterms:W3CDTF">2025-09-10T10:21:49Z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0x0101002312364F4E50F444B105D8C99291488B</vt:lpwstr>
  </property>
</Properties>
</file>