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6" r:id="rId5"/>
    <p:sldId id="261" r:id="rId6"/>
    <p:sldId id="267" r:id="rId7"/>
    <p:sldId id="268" r:id="rId8"/>
    <p:sldId id="269" r:id="rId9"/>
    <p:sldId id="270" r:id="rId10"/>
    <p:sldId id="260" r:id="rId11"/>
    <p:sldId id="265" r:id="rId12"/>
    <p:sldId id="262" r:id="rId13"/>
    <p:sldId id="26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96" y="5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iko\Desktop\KPMG_excel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iko\Desktop\KPMG_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iko\Desktop\KPMG_exce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o\Desktop\KPMG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o\Desktop\KPMG_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o\Desktop\KPMG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o\Desktop\KPMG_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o\Desktop\KPMG_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o\Desktop\KPMG_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o\Desktop\KPMG_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[KPMG_excel.xlsx]Age Pivot!樞紐分析表3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Old Customer Age Distribution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Pivot'!$B$3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Pivot'!$A$4:$A$12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'Age Pivot'!$B$4:$B$12</c:f>
              <c:numCache>
                <c:formatCode>General</c:formatCode>
                <c:ptCount val="8"/>
                <c:pt idx="0">
                  <c:v>44</c:v>
                </c:pt>
                <c:pt idx="1">
                  <c:v>585</c:v>
                </c:pt>
                <c:pt idx="2">
                  <c:v>618</c:v>
                </c:pt>
                <c:pt idx="3">
                  <c:v>1165</c:v>
                </c:pt>
                <c:pt idx="4">
                  <c:v>595</c:v>
                </c:pt>
                <c:pt idx="5">
                  <c:v>402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7A-4092-9C44-15BE95F9B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8752767"/>
        <c:axId val="2083308895"/>
      </c:barChart>
      <c:catAx>
        <c:axId val="75875276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dirty="0"/>
                  <a:t>Age Distribution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83308895"/>
        <c:crosses val="autoZero"/>
        <c:auto val="1"/>
        <c:lblAlgn val="ctr"/>
        <c:lblOffset val="100"/>
        <c:noMultiLvlLbl val="0"/>
      </c:catAx>
      <c:valAx>
        <c:axId val="208330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dirty="0"/>
                  <a:t>Number</a:t>
                </a:r>
                <a:r>
                  <a:rPr lang="en-US" altLang="zh-TW" baseline="0" dirty="0"/>
                  <a:t> of People</a:t>
                </a:r>
                <a:endParaRPr lang="en-US" altLang="zh-TW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5875276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[KPMG_excel.xlsx]Customer segmentation pivot!樞紐分析表2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RFM Segmentation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segmentation pivot'!$B$3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segmentation pivot'!$A$4:$A$8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'Customer segmentation pivot'!$B$4:$B$8</c:f>
              <c:numCache>
                <c:formatCode>General</c:formatCode>
                <c:ptCount val="4"/>
                <c:pt idx="0">
                  <c:v>1010</c:v>
                </c:pt>
                <c:pt idx="1">
                  <c:v>847</c:v>
                </c:pt>
                <c:pt idx="2">
                  <c:v>818</c:v>
                </c:pt>
                <c:pt idx="3">
                  <c:v>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C0-4D12-B7AD-BF801B5E2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349359"/>
        <c:axId val="2008117935"/>
      </c:barChart>
      <c:catAx>
        <c:axId val="2434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8117935"/>
        <c:crosses val="autoZero"/>
        <c:auto val="1"/>
        <c:lblAlgn val="ctr"/>
        <c:lblOffset val="100"/>
        <c:noMultiLvlLbl val="0"/>
      </c:catAx>
      <c:valAx>
        <c:axId val="200811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349359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[KPMG_excel.xlsx]Age New Pivot!樞紐分析表4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New Customer Age Distribution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New Pivot'!$B$3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New Pivot'!$A$4:$A$12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'Age New Pivot'!$B$4:$B$12</c:f>
              <c:numCache>
                <c:formatCode>General</c:formatCode>
                <c:ptCount val="8"/>
                <c:pt idx="0">
                  <c:v>13</c:v>
                </c:pt>
                <c:pt idx="1">
                  <c:v>158</c:v>
                </c:pt>
                <c:pt idx="2">
                  <c:v>91</c:v>
                </c:pt>
                <c:pt idx="3">
                  <c:v>203</c:v>
                </c:pt>
                <c:pt idx="4">
                  <c:v>154</c:v>
                </c:pt>
                <c:pt idx="5">
                  <c:v>154</c:v>
                </c:pt>
                <c:pt idx="6">
                  <c:v>81</c:v>
                </c:pt>
                <c:pt idx="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71-4536-BB8F-E4B555BC7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364063"/>
        <c:axId val="2083299743"/>
      </c:barChart>
      <c:catAx>
        <c:axId val="42936406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dirty="0"/>
                  <a:t>Age Distribution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83299743"/>
        <c:crosses val="autoZero"/>
        <c:auto val="1"/>
        <c:lblAlgn val="ctr"/>
        <c:lblOffset val="100"/>
        <c:noMultiLvlLbl val="0"/>
      </c:catAx>
      <c:valAx>
        <c:axId val="208329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dirty="0"/>
                  <a:t>Number of People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9364063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[KPMG_excel.xlsx]Sheet6!PivotTable6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Bike Related Purchase in the Past</a:t>
            </a:r>
            <a:r>
              <a:rPr lang="en-US" altLang="zh-TW" baseline="0"/>
              <a:t> 3 Year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98359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5-4946-BF59-7B7F7997E7E3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345-4946-BF59-7B7F7997E7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93483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45-4946-BF59-7B7F7997E7E3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Unspecified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45-4946-BF59-7B7F7997E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0219679"/>
        <c:axId val="1239152575"/>
      </c:barChart>
      <c:catAx>
        <c:axId val="134021967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Gender</a:t>
                </a:r>
              </a:p>
            </c:rich>
          </c:tx>
          <c:layout>
            <c:manualLayout>
              <c:xMode val="edge"/>
              <c:yMode val="edge"/>
              <c:x val="0.3767495983928395"/>
              <c:y val="0.88863757229433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1239152575"/>
        <c:crosses val="autoZero"/>
        <c:auto val="1"/>
        <c:lblAlgn val="ctr"/>
        <c:lblOffset val="100"/>
        <c:noMultiLvlLbl val="0"/>
      </c:catAx>
      <c:valAx>
        <c:axId val="123915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Number of Purchases</a:t>
                </a:r>
              </a:p>
            </c:rich>
          </c:tx>
          <c:layout>
            <c:manualLayout>
              <c:xMode val="edge"/>
              <c:yMode val="edge"/>
              <c:x val="3.8727493837144487E-2"/>
              <c:y val="0.211889592175100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021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[KPMG_excel.xlsx]Gender New!PivotTable4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Bike Related Purchase in the Past 3 Year</a:t>
            </a:r>
            <a:r>
              <a:rPr lang="en-US" altLang="zh-TW" baseline="0"/>
              <a:t> by Gander - New Customers</a:t>
            </a:r>
            <a:endParaRPr lang="en-US" alt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'Gender New'!$B$3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80-42C3-8699-E19AAE1C7CEF}"/>
              </c:ext>
            </c:extLst>
          </c:dPt>
          <c:cat>
            <c:strRef>
              <c:f>'Gender New'!$A$4:$A$7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Unspecified</c:v>
                </c:pt>
              </c:strCache>
            </c:strRef>
          </c:cat>
          <c:val>
            <c:numRef>
              <c:f>'Gender New'!$B$4:$B$7</c:f>
              <c:numCache>
                <c:formatCode>0.00%</c:formatCode>
                <c:ptCount val="3"/>
                <c:pt idx="0">
                  <c:v>0.50296072816526893</c:v>
                </c:pt>
                <c:pt idx="1">
                  <c:v>0.47802720392718345</c:v>
                </c:pt>
                <c:pt idx="2">
                  <c:v>1.9012067907547555E-2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80-42C3-8699-E19AAE1C7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0282127"/>
        <c:axId val="1239142175"/>
      </c:barChart>
      <c:catAx>
        <c:axId val="133028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9142175"/>
        <c:crosses val="autoZero"/>
        <c:auto val="1"/>
        <c:lblAlgn val="ctr"/>
        <c:lblOffset val="100"/>
        <c:noMultiLvlLbl val="0"/>
      </c:catAx>
      <c:valAx>
        <c:axId val="123914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02821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[KPMG_excel.xlsx]Demographic Pivot!樞紐分析表5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Wealth Segmentation by Age - Old Customers</a:t>
            </a:r>
            <a:endParaRPr lang="zh-TW" altLang="en-US"/>
          </a:p>
        </c:rich>
      </c:tx>
      <c:layout>
        <c:manualLayout>
          <c:xMode val="edge"/>
          <c:yMode val="edge"/>
          <c:x val="0.10075529334012663"/>
          <c:y val="3.70381789048197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'Demographic Pivot'!$B$3:$B$4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'Demographic Pivot'!$A$5:$A$13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'Demographic Pivot'!$B$5:$B$13</c:f>
              <c:numCache>
                <c:formatCode>General</c:formatCode>
                <c:ptCount val="8"/>
                <c:pt idx="0">
                  <c:v>11</c:v>
                </c:pt>
                <c:pt idx="1">
                  <c:v>158</c:v>
                </c:pt>
                <c:pt idx="2">
                  <c:v>147</c:v>
                </c:pt>
                <c:pt idx="3">
                  <c:v>285</c:v>
                </c:pt>
                <c:pt idx="4">
                  <c:v>149</c:v>
                </c:pt>
                <c:pt idx="5">
                  <c:v>96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81-4DB9-89B3-9EED19DF1CA6}"/>
            </c:ext>
          </c:extLst>
        </c:ser>
        <c:ser>
          <c:idx val="1"/>
          <c:order val="1"/>
          <c:tx>
            <c:strRef>
              <c:f>'Demographic Pivot'!$C$3:$C$4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'Demographic Pivot'!$A$5:$A$13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'Demographic Pivot'!$C$5:$C$13</c:f>
              <c:numCache>
                <c:formatCode>General</c:formatCode>
                <c:ptCount val="8"/>
                <c:pt idx="0">
                  <c:v>15</c:v>
                </c:pt>
                <c:pt idx="1">
                  <c:v>137</c:v>
                </c:pt>
                <c:pt idx="2">
                  <c:v>160</c:v>
                </c:pt>
                <c:pt idx="3">
                  <c:v>301</c:v>
                </c:pt>
                <c:pt idx="4">
                  <c:v>153</c:v>
                </c:pt>
                <c:pt idx="5">
                  <c:v>104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81-4DB9-89B3-9EED19DF1CA6}"/>
            </c:ext>
          </c:extLst>
        </c:ser>
        <c:ser>
          <c:idx val="2"/>
          <c:order val="2"/>
          <c:tx>
            <c:strRef>
              <c:f>'Demographic Pivot'!$D$3:$D$4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'Demographic Pivot'!$A$5:$A$13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'Demographic Pivot'!$D$5:$D$13</c:f>
              <c:numCache>
                <c:formatCode>General</c:formatCode>
                <c:ptCount val="8"/>
                <c:pt idx="0">
                  <c:v>18</c:v>
                </c:pt>
                <c:pt idx="1">
                  <c:v>290</c:v>
                </c:pt>
                <c:pt idx="2">
                  <c:v>311</c:v>
                </c:pt>
                <c:pt idx="3">
                  <c:v>579</c:v>
                </c:pt>
                <c:pt idx="4">
                  <c:v>293</c:v>
                </c:pt>
                <c:pt idx="5">
                  <c:v>202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81-4DB9-89B3-9EED19DF1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4349359"/>
        <c:axId val="2008117935"/>
      </c:barChart>
      <c:catAx>
        <c:axId val="2434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8117935"/>
        <c:crosses val="autoZero"/>
        <c:auto val="1"/>
        <c:lblAlgn val="ctr"/>
        <c:lblOffset val="100"/>
        <c:noMultiLvlLbl val="0"/>
      </c:catAx>
      <c:valAx>
        <c:axId val="200811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3493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[KPMG_excel.xlsx]Wealth New!PivotTable2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baseline="0"/>
              <a:t>Wealth Segment by Age - </a:t>
            </a:r>
            <a:r>
              <a:rPr lang="en-US" altLang="zh-TW" sz="1400" b="0" i="0" u="none" strike="noStrike" baseline="0">
                <a:effectLst/>
              </a:rPr>
              <a:t>New Customer </a:t>
            </a:r>
            <a:endParaRPr lang="en-US" altLang="zh-TW"/>
          </a:p>
        </c:rich>
      </c:tx>
      <c:layout>
        <c:manualLayout>
          <c:xMode val="edge"/>
          <c:yMode val="edge"/>
          <c:x val="0.18201377952755904"/>
          <c:y val="0.11691395718392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'Wealth New'!$B$3:$B$4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'Wealth New'!$A$5:$A$13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'Wealth New'!$B$5:$B$13</c:f>
              <c:numCache>
                <c:formatCode>General</c:formatCode>
                <c:ptCount val="8"/>
                <c:pt idx="0">
                  <c:v>5</c:v>
                </c:pt>
                <c:pt idx="1">
                  <c:v>42</c:v>
                </c:pt>
                <c:pt idx="2">
                  <c:v>15</c:v>
                </c:pt>
                <c:pt idx="3">
                  <c:v>56</c:v>
                </c:pt>
                <c:pt idx="4">
                  <c:v>36</c:v>
                </c:pt>
                <c:pt idx="5">
                  <c:v>37</c:v>
                </c:pt>
                <c:pt idx="6">
                  <c:v>18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1-4254-85FE-46682D376E3E}"/>
            </c:ext>
          </c:extLst>
        </c:ser>
        <c:ser>
          <c:idx val="1"/>
          <c:order val="1"/>
          <c:tx>
            <c:strRef>
              <c:f>'Wealth New'!$C$3:$C$4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'Wealth New'!$A$5:$A$13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'Wealth New'!$C$5:$C$13</c:f>
              <c:numCache>
                <c:formatCode>General</c:formatCode>
                <c:ptCount val="8"/>
                <c:pt idx="1">
                  <c:v>44</c:v>
                </c:pt>
                <c:pt idx="2">
                  <c:v>27</c:v>
                </c:pt>
                <c:pt idx="3">
                  <c:v>46</c:v>
                </c:pt>
                <c:pt idx="4">
                  <c:v>36</c:v>
                </c:pt>
                <c:pt idx="5">
                  <c:v>45</c:v>
                </c:pt>
                <c:pt idx="6">
                  <c:v>23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1-4254-85FE-46682D376E3E}"/>
            </c:ext>
          </c:extLst>
        </c:ser>
        <c:ser>
          <c:idx val="2"/>
          <c:order val="2"/>
          <c:tx>
            <c:strRef>
              <c:f>'Wealth New'!$D$3:$D$4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'Wealth New'!$A$5:$A$13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'Wealth New'!$D$5:$D$13</c:f>
              <c:numCache>
                <c:formatCode>General</c:formatCode>
                <c:ptCount val="8"/>
                <c:pt idx="0">
                  <c:v>8</c:v>
                </c:pt>
                <c:pt idx="1">
                  <c:v>72</c:v>
                </c:pt>
                <c:pt idx="2">
                  <c:v>49</c:v>
                </c:pt>
                <c:pt idx="3">
                  <c:v>101</c:v>
                </c:pt>
                <c:pt idx="4">
                  <c:v>82</c:v>
                </c:pt>
                <c:pt idx="5">
                  <c:v>72</c:v>
                </c:pt>
                <c:pt idx="6">
                  <c:v>40</c:v>
                </c:pt>
                <c:pt idx="7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1-4254-85FE-46682D376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7956287"/>
        <c:axId val="1239154239"/>
      </c:barChart>
      <c:catAx>
        <c:axId val="133795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9154239"/>
        <c:crosses val="autoZero"/>
        <c:auto val="1"/>
        <c:lblAlgn val="ctr"/>
        <c:lblOffset val="100"/>
        <c:noMultiLvlLbl val="0"/>
      </c:catAx>
      <c:valAx>
        <c:axId val="12391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79562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[KPMG_excel.xlsx]Job New!PivotTable1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Job Industry Distribution - </a:t>
            </a:r>
            <a:r>
              <a:rPr lang="en-US" altLang="zh-TW" sz="1400" b="0" i="0" u="none" strike="noStrike" baseline="0">
                <a:effectLst/>
              </a:rPr>
              <a:t>New Customer </a:t>
            </a:r>
            <a:endParaRPr lang="en-US" alt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'Job New'!$B$3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CA-414B-BA80-083D63EA2E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CA-414B-BA80-083D63EA2ED5}"/>
              </c:ext>
            </c:extLst>
          </c:dPt>
          <c:dPt>
            <c:idx val="2"/>
            <c:bubble3D val="0"/>
            <c:explosion val="15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CA-414B-BA80-083D63EA2E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CA-414B-BA80-083D63EA2E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CCA-414B-BA80-083D63EA2ED5}"/>
              </c:ext>
            </c:extLst>
          </c:dPt>
          <c:dPt>
            <c:idx val="5"/>
            <c:bubble3D val="0"/>
            <c:explosion val="14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CCA-414B-BA80-083D63EA2ED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CCA-414B-BA80-083D63EA2ED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CCA-414B-BA80-083D63EA2ED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CCA-414B-BA80-083D63EA2ED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CCA-414B-BA80-083D63EA2E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'Job New'!$A$4:$A$14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'Job New'!$B$4:$B$14</c:f>
              <c:numCache>
                <c:formatCode>0%</c:formatCode>
                <c:ptCount val="10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CCA-414B-BA80-083D63EA2ED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[KPMG_excel.xlsx]Old Job Industry!樞紐分析表7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Job Industry</a:t>
            </a:r>
            <a:r>
              <a:rPr lang="en-US" altLang="zh-TW" baseline="0"/>
              <a:t> Distribution - </a:t>
            </a:r>
            <a:r>
              <a:rPr lang="en-US" altLang="zh-TW" sz="1400" b="0" i="0" u="none" strike="noStrike" baseline="0">
                <a:effectLst/>
              </a:rPr>
              <a:t>Old  Customer</a:t>
            </a:r>
            <a:endParaRPr lang="en-US" altLang="zh-TW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'Old Job Industry'!$B$3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E2-4A16-B452-350985CF2F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E2-4A16-B452-350985CF2F5B}"/>
              </c:ext>
            </c:extLst>
          </c:dPt>
          <c:dPt>
            <c:idx val="2"/>
            <c:bubble3D val="0"/>
            <c:explosion val="16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E2-4A16-B452-350985CF2F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E2-4A16-B452-350985CF2F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E2-4A16-B452-350985CF2F5B}"/>
              </c:ext>
            </c:extLst>
          </c:dPt>
          <c:dPt>
            <c:idx val="5"/>
            <c:bubble3D val="0"/>
            <c:explosion val="11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E2-4A16-B452-350985CF2F5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9E2-4A16-B452-350985CF2F5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9E2-4A16-B452-350985CF2F5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9E2-4A16-B452-350985CF2F5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9E2-4A16-B452-350985CF2F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'Old Job Industry'!$A$4:$A$14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'Old Job Industry'!$B$4:$B$14</c:f>
              <c:numCache>
                <c:formatCode>0%</c:formatCode>
                <c:ptCount val="10"/>
                <c:pt idx="0">
                  <c:v>2.8747750064283879E-2</c:v>
                </c:pt>
                <c:pt idx="1">
                  <c:v>3.527899202879918E-2</c:v>
                </c:pt>
                <c:pt idx="2">
                  <c:v>0.19403445615839549</c:v>
                </c:pt>
                <c:pt idx="3">
                  <c:v>0.15510413988171767</c:v>
                </c:pt>
                <c:pt idx="4">
                  <c:v>5.394703008485472E-2</c:v>
                </c:pt>
                <c:pt idx="5">
                  <c:v>0.20041141681666239</c:v>
                </c:pt>
                <c:pt idx="6">
                  <c:v>0.16137824633581899</c:v>
                </c:pt>
                <c:pt idx="7">
                  <c:v>6.4695294420159422E-2</c:v>
                </c:pt>
                <c:pt idx="8">
                  <c:v>8.8351761378246338E-2</c:v>
                </c:pt>
                <c:pt idx="9">
                  <c:v>1.8050912831061968E-2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9E2-4A16-B452-350985CF2F5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[KPMG_excel.xlsx]Sheet7!PivotTable7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Sheet7!$B$5:$B$8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A-4BCA-BB0D-8B5915A43386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Sheet7!$C$5:$C$8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EA-4BCA-BB0D-8B5915A433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9576159"/>
        <c:axId val="1239167551"/>
      </c:barChart>
      <c:catAx>
        <c:axId val="1299576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State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9167551"/>
        <c:crosses val="autoZero"/>
        <c:auto val="1"/>
        <c:lblAlgn val="ctr"/>
        <c:lblOffset val="100"/>
        <c:noMultiLvlLbl val="0"/>
      </c:catAx>
      <c:valAx>
        <c:axId val="1239167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Number of cards owned or not owned</a:t>
                </a:r>
              </a:p>
            </c:rich>
          </c:tx>
          <c:layout>
            <c:manualLayout>
              <c:xMode val="edge"/>
              <c:yMode val="edge"/>
              <c:x val="3.5105895413179801E-2"/>
              <c:y val="0.104530827737311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9957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TW" dirty="0"/>
              <a:t>RFM Analysis Process 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041FC84-07E8-449D-9F36-08ACFF8F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025" y="1591483"/>
            <a:ext cx="8520602" cy="3416400"/>
          </a:xfrm>
        </p:spPr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Understand of data (frequency, recency of purchase, profits)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Assigning Recency Score(arrange data in descending order basis with last purchase date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 assign 3 scores to top 33% customer, assign 2 score to the next 33% customer and assign 1 score to bottom 33%)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Assign Frequency score(arrange data in descending order basis with number of purchase, assign score like in step2)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Assigning Monetary score (arrange data in descending order basis total sales value, assign score like in step2)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RFM score calculation: Recency(R) * 100 + Frequency(F) *10 + Monetary(M)*1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Classify the customer to (Platinum, Gold, Silver and Bronze)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Application(to improve customer lifetime value(reduce churn, cross sells, sell high ticket items), minimize marketing costs and improve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roleuse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 small segment of customer and make decision based on data</a:t>
            </a:r>
          </a:p>
          <a:p>
            <a:pPr>
              <a:buAutoNum type="arabicPeriod"/>
            </a:pPr>
            <a:endParaRPr lang="en-US" altLang="zh-TW" dirty="0"/>
          </a:p>
          <a:p>
            <a:pPr>
              <a:buAutoNum type="arabicPeriod"/>
            </a:pPr>
            <a:endParaRPr lang="en-US" altLang="zh-TW" dirty="0"/>
          </a:p>
          <a:p>
            <a:pPr>
              <a:buAutoNum type="arabicPeriod"/>
            </a:pPr>
            <a:endParaRPr lang="zh-TW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TW" dirty="0"/>
              <a:t>Customers RFM Analysis 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041FC84-07E8-449D-9F36-08ACFF8F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025" y="1727100"/>
            <a:ext cx="4781703" cy="3416400"/>
          </a:xfrm>
        </p:spPr>
        <p:txBody>
          <a:bodyPr>
            <a:normAutofit fontScale="62500" lnSpcReduction="20000"/>
          </a:bodyPr>
          <a:lstStyle/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Understand of data (frequency, recency of purchase, profits)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Assigning Recency Score(arrange data in descending order basis with last purchase date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 assign 3 scores to top 33% customer, assign 2 score to the next 33% customer and assign 1 score to bottom 33%)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Assign Frequency score(arrange data in descending order basis with number of purchase, assign score like in step2)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Assigning Monetary score (arrange data in descending order basis total sales value, assign score like in step2)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RFM score calculation: Recency(R) * 100 + Frequency(F) *10 + Monetary(M)*1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Classify the customer to (Platinum, Gold, Silver and Bronze)</a:t>
            </a: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Application(to improve customer lifetime value(reduce churn, cross sells, sell high ticket items), minimize marketing costs and improve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roleuse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 small segment of customer and make decision based on data</a:t>
            </a:r>
          </a:p>
          <a:p>
            <a:pPr>
              <a:buAutoNum type="arabicPeriod"/>
            </a:pPr>
            <a:endParaRPr lang="en-US" altLang="zh-TW" dirty="0"/>
          </a:p>
          <a:p>
            <a:pPr>
              <a:buAutoNum type="arabicPeriod"/>
            </a:pPr>
            <a:endParaRPr lang="en-US" altLang="zh-TW" dirty="0"/>
          </a:p>
          <a:p>
            <a:pPr>
              <a:buAutoNum type="arabicPeriod"/>
            </a:pPr>
            <a:endParaRPr lang="zh-TW" altLang="en-US" dirty="0"/>
          </a:p>
        </p:txBody>
      </p:sp>
      <p:graphicFrame>
        <p:nvGraphicFramePr>
          <p:cNvPr id="7" name="圖表 3">
            <a:extLst>
              <a:ext uri="{FF2B5EF4-FFF2-40B4-BE49-F238E27FC236}">
                <a16:creationId xmlns:a16="http://schemas.microsoft.com/office/drawing/2014/main" id="{D8FBD605-4B91-46AA-A60E-82303CEC5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158734"/>
              </p:ext>
            </p:extLst>
          </p:nvPr>
        </p:nvGraphicFramePr>
        <p:xfrm>
          <a:off x="5312734" y="1780758"/>
          <a:ext cx="3457891" cy="2279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69345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14334"/>
            <a:ext cx="4013799" cy="81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Outline of Problem:</a:t>
            </a:r>
          </a:p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95771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5" name="Rectangle"/>
          <p:cNvSpPr/>
          <p:nvPr/>
        </p:nvSpPr>
        <p:spPr>
          <a:xfrm>
            <a:off x="4609352" y="974900"/>
            <a:ext cx="4404326" cy="3904626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0D692-3043-4317-AFC1-A7738252B04D}"/>
              </a:ext>
            </a:extLst>
          </p:cNvPr>
          <p:cNvSpPr txBox="1"/>
          <p:nvPr/>
        </p:nvSpPr>
        <p:spPr>
          <a:xfrm>
            <a:off x="205025" y="1637651"/>
            <a:ext cx="4404327" cy="41242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TW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Pty Ltd is a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Medium size bikes and cycling accessories organization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1200" dirty="0"/>
              <a:t>Needs help with its customer and transaction data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1200" dirty="0"/>
              <a:t>Goal: optimize the quality of customer dataset and drive company growth by effectively allocating company resources and focusing on high value customer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CF9F-FF92-4A29-8624-A2902BD4E1EF}"/>
              </a:ext>
            </a:extLst>
          </p:cNvPr>
          <p:cNvSpPr txBox="1"/>
          <p:nvPr/>
        </p:nvSpPr>
        <p:spPr>
          <a:xfrm>
            <a:off x="4710080" y="1637651"/>
            <a:ext cx="4807578" cy="17201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/>
              <a:t>1. Age distribution between new and old customers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2. Bike related purchases over the last past 3 years by gender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3. Wealth Segments by age category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4. Job Industry distributions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5. Number of cars owned in each State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6. RFM customer analysis</a:t>
            </a:r>
          </a:p>
        </p:txBody>
      </p:sp>
      <p:sp>
        <p:nvSpPr>
          <p:cNvPr id="4" name="Shape 72">
            <a:extLst>
              <a:ext uri="{FF2B5EF4-FFF2-40B4-BE49-F238E27FC236}">
                <a16:creationId xmlns:a16="http://schemas.microsoft.com/office/drawing/2014/main" id="{4D865E13-C135-41CF-8EAD-D43D954DCADB}"/>
              </a:ext>
            </a:extLst>
          </p:cNvPr>
          <p:cNvSpPr/>
          <p:nvPr/>
        </p:nvSpPr>
        <p:spPr>
          <a:xfrm>
            <a:off x="4756826" y="1017885"/>
            <a:ext cx="4013799" cy="81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Contents of Data Analysis:</a:t>
            </a:r>
          </a:p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92D8C-781F-40DF-A1AA-C21BF2995BBD}"/>
              </a:ext>
            </a:extLst>
          </p:cNvPr>
          <p:cNvSpPr txBox="1"/>
          <p:nvPr/>
        </p:nvSpPr>
        <p:spPr>
          <a:xfrm>
            <a:off x="104297" y="4629846"/>
            <a:ext cx="432962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This will be done with 3 processes: Data Exploration, Model Development, and Interpretation</a:t>
            </a:r>
            <a:endParaRPr kumimoji="0" lang="zh-TW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04495"/>
            <a:ext cx="4134600" cy="3275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cleaned by using both excel and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Missing values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Inconsistent values are corrected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 of values are corrected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Profit, Age, Recency columns are added in Transactions Worksheet for better customer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 and Age Category columns are added in New Customer List and Customer Demographic Worksheets</a:t>
            </a:r>
            <a:endParaRPr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TW" dirty="0"/>
              <a:t>Age distribution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591483"/>
            <a:ext cx="413460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our existing customers are between 40-60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lowest age groups are under 20 and 80+ for both new and existing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customers are mostly 30s, 50-70s.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new customers in theirs 70s has slightly increased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new customers in theirs 40s has dropped </a:t>
            </a:r>
            <a:r>
              <a:rPr lang="en-US" dirty="0" err="1"/>
              <a:t>signifantly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young customers in theirs 20s hasn’t changed a lot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圖表 1">
            <a:extLst>
              <a:ext uri="{FF2B5EF4-FFF2-40B4-BE49-F238E27FC236}">
                <a16:creationId xmlns:a16="http://schemas.microsoft.com/office/drawing/2014/main" id="{4011130C-BEA2-4739-898E-53F464C64F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12026"/>
              </p:ext>
            </p:extLst>
          </p:nvPr>
        </p:nvGraphicFramePr>
        <p:xfrm>
          <a:off x="5663784" y="916104"/>
          <a:ext cx="3015521" cy="227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2">
            <a:extLst>
              <a:ext uri="{FF2B5EF4-FFF2-40B4-BE49-F238E27FC236}">
                <a16:creationId xmlns:a16="http://schemas.microsoft.com/office/drawing/2014/main" id="{12AAF327-B7DB-412B-B66A-C04325B90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122487"/>
              </p:ext>
            </p:extLst>
          </p:nvPr>
        </p:nvGraphicFramePr>
        <p:xfrm>
          <a:off x="5663784" y="3190942"/>
          <a:ext cx="3050500" cy="182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9996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TW" dirty="0"/>
              <a:t>Number of bike purchases in past 3 years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701849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more female customers with 50.3% purchase with total of 98,359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customers contributed to 47.8% purchase with total of 93483 bikes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are not huge so our marketing focus can stay the same but can consider coming out with more female oriented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2AC6D5B-FE3F-496F-8D00-DF5FFDCF8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14203"/>
              </p:ext>
            </p:extLst>
          </p:nvPr>
        </p:nvGraphicFramePr>
        <p:xfrm>
          <a:off x="5616314" y="977637"/>
          <a:ext cx="3279324" cy="210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01BC932-75E5-4E72-842D-4F4A6BE36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274656"/>
              </p:ext>
            </p:extLst>
          </p:nvPr>
        </p:nvGraphicFramePr>
        <p:xfrm>
          <a:off x="5516380" y="3147998"/>
          <a:ext cx="3544596" cy="1783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TW" dirty="0"/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701849"/>
            <a:ext cx="4134600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largest number of customers are classified as “Mass Customer” and they are in their 50s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category is “High Net Worth”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equal number of “High Net Worth” and “Affluent Customer” new customers in their 50s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come out with high ticket products to better suited with affluent customers’ needs </a:t>
            </a:r>
          </a:p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圖表 5">
            <a:extLst>
              <a:ext uri="{FF2B5EF4-FFF2-40B4-BE49-F238E27FC236}">
                <a16:creationId xmlns:a16="http://schemas.microsoft.com/office/drawing/2014/main" id="{D9F48292-78FF-42DA-ADAA-E5A13535B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602013"/>
              </p:ext>
            </p:extLst>
          </p:nvPr>
        </p:nvGraphicFramePr>
        <p:xfrm>
          <a:off x="5668522" y="787698"/>
          <a:ext cx="3507379" cy="240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5571DAF-C09D-479B-87F7-01D2FB06D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77337"/>
              </p:ext>
            </p:extLst>
          </p:nvPr>
        </p:nvGraphicFramePr>
        <p:xfrm>
          <a:off x="5496393" y="2872396"/>
          <a:ext cx="3567660" cy="224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90473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484095" y="100709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TW" dirty="0"/>
              <a:t>Job Industry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701849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345916A-6AD7-449D-BD72-BF09ACC2C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508139"/>
              </p:ext>
            </p:extLst>
          </p:nvPr>
        </p:nvGraphicFramePr>
        <p:xfrm>
          <a:off x="5446800" y="852149"/>
          <a:ext cx="3697200" cy="2893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圖表 6">
            <a:extLst>
              <a:ext uri="{FF2B5EF4-FFF2-40B4-BE49-F238E27FC236}">
                <a16:creationId xmlns:a16="http://schemas.microsoft.com/office/drawing/2014/main" id="{C1FBD3F9-E3BA-478B-9A6F-9BCA535A9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390709"/>
              </p:ext>
            </p:extLst>
          </p:nvPr>
        </p:nvGraphicFramePr>
        <p:xfrm>
          <a:off x="2272325" y="924886"/>
          <a:ext cx="3599230" cy="309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0F5368-FCC6-4933-945C-FDA22EADBC9E}"/>
              </a:ext>
            </a:extLst>
          </p:cNvPr>
          <p:cNvSpPr txBox="1"/>
          <p:nvPr/>
        </p:nvSpPr>
        <p:spPr>
          <a:xfrm>
            <a:off x="205025" y="1643505"/>
            <a:ext cx="2282242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our existing and new customers are in Financial and Manufacturing industry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80617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TW" dirty="0"/>
              <a:t>Number of cars owned in each State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701849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from Australian Census, there is biggest increase of car registration in VIC and less increase in NSW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NSW has the largest amount of people that do not own a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NSW has the highest number of people from which data was collected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advised to target customers in NSW who already owned a car(most likely to be affluent or high net worth customer)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9F11C4A-00C4-48F1-8972-55DF5BCBE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930872"/>
              </p:ext>
            </p:extLst>
          </p:nvPr>
        </p:nvGraphicFramePr>
        <p:xfrm>
          <a:off x="5401458" y="689076"/>
          <a:ext cx="3617626" cy="202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66D25E9-B972-4622-A7BB-932F8CB1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269" y="2869934"/>
            <a:ext cx="3332815" cy="21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928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zh-TW" dirty="0"/>
              <a:t>Customers RFM Analysis 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041FC84-07E8-449D-9F36-08ACFF8F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025" y="1727100"/>
            <a:ext cx="4781703" cy="34164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RFM analysis is used to identify which customers has more business values in terms of revenue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It is calculated using Recency, Frequency, and Monetary which represents customers’ most recent purchase, loyalty and profits derived from customers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RFM Analysis for Customer Segmentation | CleverTap">
            <a:extLst>
              <a:ext uri="{FF2B5EF4-FFF2-40B4-BE49-F238E27FC236}">
                <a16:creationId xmlns:a16="http://schemas.microsoft.com/office/drawing/2014/main" id="{510C6C88-0FD2-45B6-845E-249EDA5A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61" y="1811959"/>
            <a:ext cx="3798514" cy="214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0640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1392</Words>
  <Application>Microsoft Office PowerPoint</Application>
  <PresentationFormat>On-screen Show (16:9)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CHI-CHON KONG</cp:lastModifiedBy>
  <cp:revision>9</cp:revision>
  <dcterms:modified xsi:type="dcterms:W3CDTF">2020-09-21T02:37:29Z</dcterms:modified>
</cp:coreProperties>
</file>