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22" r:id="rId4"/>
    <p:sldId id="303" r:id="rId5"/>
    <p:sldId id="308" r:id="rId7"/>
    <p:sldId id="297" r:id="rId8"/>
    <p:sldId id="305" r:id="rId9"/>
    <p:sldId id="309" r:id="rId10"/>
    <p:sldId id="310" r:id="rId11"/>
    <p:sldId id="311" r:id="rId12"/>
    <p:sldId id="312" r:id="rId13"/>
    <p:sldId id="339" r:id="rId14"/>
    <p:sldId id="315" r:id="rId15"/>
    <p:sldId id="306" r:id="rId16"/>
    <p:sldId id="316" r:id="rId17"/>
    <p:sldId id="317" r:id="rId18"/>
    <p:sldId id="277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C2"/>
    <a:srgbClr val="D6D8C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9" autoAdjust="0"/>
  </p:normalViewPr>
  <p:slideViewPr>
    <p:cSldViewPr>
      <p:cViewPr varScale="1">
        <p:scale>
          <a:sx n="67" d="100"/>
          <a:sy n="67" d="100"/>
        </p:scale>
        <p:origin x="802" y="67"/>
      </p:cViewPr>
      <p:guideLst>
        <p:guide orient="horz" pos="21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A8D7-A599-4D30-A15C-926D44BFBC97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8A6FD-4B4E-4DF9-A723-37366FEDA465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dirty="0" err="1">
              <a:solidFill>
                <a:schemeClr val="accent5">
                  <a:lumMod val="25000"/>
                </a:schemeClr>
              </a:solidFill>
            </a:rPr>
            <a:t>最初可实现左右脸翻前后页，后改进过程中调整为滚轮的移动，翻页由点击直接实现</a:t>
          </a:r>
          <a:r>
            <a:rPr lang="zh-CN" dirty="0">
              <a:solidFill>
                <a:schemeClr val="accent5">
                  <a:lumMod val="25000"/>
                </a:schemeClr>
              </a:solidFill>
            </a:rPr>
            <a:t>。</a:t>
          </a:r>
          <a:r>
            <a:rPr/>
            <a:t/>
          </a:r>
          <a:endParaRPr/>
        </a:p>
      </dgm:t>
    </dgm:pt>
    <dgm:pt modelId="{690626FF-F077-4B59-B87E-84618AA1FFE2}" cxnId="{DD4875B7-BE85-407E-B575-B600B9883797}" type="parTrans">
      <dgm:prSet/>
      <dgm:spPr/>
      <dgm:t>
        <a:bodyPr/>
        <a:lstStyle/>
        <a:p>
          <a:endParaRPr lang="zh-CN" altLang="en-US"/>
        </a:p>
      </dgm:t>
    </dgm:pt>
    <dgm:pt modelId="{E50A1086-1652-4701-835A-7E85C5578B2F}" cxnId="{DD4875B7-BE85-407E-B575-B600B9883797}" type="sibTrans">
      <dgm:prSet/>
      <dgm:spPr/>
      <dgm:t>
        <a:bodyPr/>
        <a:lstStyle/>
        <a:p>
          <a:endParaRPr lang="zh-CN" altLang="en-US"/>
        </a:p>
      </dgm:t>
    </dgm:pt>
    <dgm:pt modelId="{EF312CA3-445A-401E-9F32-8B1E9277A93C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dirty="0" err="1">
              <a:solidFill>
                <a:schemeClr val="accent5">
                  <a:lumMod val="25000"/>
                </a:schemeClr>
              </a:solidFill>
              <a:sym typeface="+mn-ea"/>
            </a:rPr>
            <a:t>可实现对眼部轨迹的追踪但无法映射到电脑上进行鼠标控制，且要求极其严格，后来改用帧差法针对面部中央的移动</a:t>
          </a:r>
          <a:r>
            <a:rPr lang="zh-CN" dirty="0">
              <a:solidFill>
                <a:schemeClr val="accent5">
                  <a:lumMod val="25000"/>
                </a:schemeClr>
              </a:solidFill>
              <a:sym typeface="+mn-ea"/>
            </a:rPr>
            <a:t>。</a:t>
          </a:r>
          <a:r>
            <a:rPr/>
            <a:t/>
          </a:r>
          <a:endParaRPr/>
        </a:p>
      </dgm:t>
    </dgm:pt>
    <dgm:pt modelId="{5F8AD1C7-0930-4EDD-8997-1B9780559904}" cxnId="{8317D4B1-1077-4822-AB05-D7957FD594F3}" type="parTrans">
      <dgm:prSet/>
      <dgm:spPr/>
      <dgm:t>
        <a:bodyPr/>
        <a:lstStyle/>
        <a:p>
          <a:endParaRPr lang="zh-CN" altLang="en-US"/>
        </a:p>
      </dgm:t>
    </dgm:pt>
    <dgm:pt modelId="{32E81407-D8BC-45C1-8540-CB3E5778B4B4}" cxnId="{8317D4B1-1077-4822-AB05-D7957FD594F3}" type="sibTrans">
      <dgm:prSet/>
      <dgm:spPr/>
      <dgm:t>
        <a:bodyPr/>
        <a:lstStyle/>
        <a:p>
          <a:endParaRPr lang="zh-CN" altLang="en-US"/>
        </a:p>
      </dgm:t>
    </dgm:pt>
    <dgm:pt modelId="{F926AE91-6387-4EAE-B463-D745A646D6B1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dirty="0">
              <a:solidFill>
                <a:schemeClr val="accent5">
                  <a:lumMod val="25000"/>
                </a:schemeClr>
              </a:solidFill>
              <a:sym typeface="+mn-ea"/>
            </a:rPr>
            <a:t>对电脑界面的控制受到尺寸限制，发现是轨迹坐标的简单线性处理导致，后来采取帧差法完美解决。</a:t>
          </a:r>
          <a:r>
            <a:rPr/>
            <a:t/>
          </a:r>
          <a:endParaRPr/>
        </a:p>
      </dgm:t>
    </dgm:pt>
    <dgm:pt modelId="{4AB10FD6-66BC-4AF5-86A0-BA65AB887121}" cxnId="{497521FF-2B61-4DB6-AE06-84E330AD1C70}" type="parTrans">
      <dgm:prSet/>
      <dgm:spPr/>
      <dgm:t>
        <a:bodyPr/>
        <a:lstStyle/>
        <a:p>
          <a:endParaRPr lang="zh-CN" altLang="en-US"/>
        </a:p>
      </dgm:t>
    </dgm:pt>
    <dgm:pt modelId="{F1D87F36-30DC-4B03-A08A-EBA2EF554CD4}" cxnId="{497521FF-2B61-4DB6-AE06-84E330AD1C70}" type="sibTrans">
      <dgm:prSet/>
      <dgm:spPr/>
      <dgm:t>
        <a:bodyPr/>
        <a:lstStyle/>
        <a:p>
          <a:endParaRPr lang="zh-CN" altLang="en-US"/>
        </a:p>
      </dgm:t>
    </dgm:pt>
    <dgm:pt modelId="{67CFCF31-FE88-476B-94F4-1BB089B42C9A}" type="pres">
      <dgm:prSet presAssocID="{FBCCA8D7-A599-4D30-A15C-926D44BFBC97}" presName="linearFlow" presStyleCnt="0">
        <dgm:presLayoutVars>
          <dgm:dir/>
          <dgm:resizeHandles val="exact"/>
        </dgm:presLayoutVars>
      </dgm:prSet>
      <dgm:spPr/>
    </dgm:pt>
    <dgm:pt modelId="{18369E5E-9A2C-40A3-A80B-7C5FDA90F74F}" type="pres">
      <dgm:prSet presAssocID="{12A8A6FD-4B4E-4DF9-A723-37366FEDA465}" presName="composite" presStyleCnt="0"/>
      <dgm:spPr/>
    </dgm:pt>
    <dgm:pt modelId="{23076E60-D6A9-4264-B93E-B356B928E843}" type="pres">
      <dgm:prSet presAssocID="{12A8A6FD-4B4E-4DF9-A723-37366FEDA465}" presName="imgShp" presStyleLbl="fgImgPlace1" presStyleIdx="0" presStyleCnt="3" custLinFactNeighborX="-2698" custLinFactNeighborY="1340"/>
      <dgm:spPr/>
    </dgm:pt>
    <dgm:pt modelId="{AF2D3D09-606B-44B4-9876-91BD1E1E0D40}" type="pres">
      <dgm:prSet presAssocID="{12A8A6FD-4B4E-4DF9-A723-37366FEDA465}" presName="txShp" presStyleLbl="node1" presStyleIdx="0" presStyleCnt="3">
        <dgm:presLayoutVars>
          <dgm:bulletEnabled val="1"/>
        </dgm:presLayoutVars>
      </dgm:prSet>
      <dgm:spPr/>
    </dgm:pt>
    <dgm:pt modelId="{ECB0CB57-1B32-47E8-82EA-2E6922871649}" type="pres">
      <dgm:prSet presAssocID="{E50A1086-1652-4701-835A-7E85C5578B2F}" presName="spacing" presStyleCnt="0"/>
      <dgm:spPr/>
    </dgm:pt>
    <dgm:pt modelId="{7B3D0F68-047E-4ECF-875B-C0CF1B0CB11E}" type="pres">
      <dgm:prSet presAssocID="{EF312CA3-445A-401E-9F32-8B1E9277A93C}" presName="composite" presStyleCnt="0"/>
      <dgm:spPr/>
    </dgm:pt>
    <dgm:pt modelId="{A80B40BC-078D-4675-816A-E4D1A1A8A779}" type="pres">
      <dgm:prSet presAssocID="{EF312CA3-445A-401E-9F32-8B1E9277A93C}" presName="imgShp" presStyleLbl="fgImgPlace1" presStyleIdx="1" presStyleCnt="3"/>
      <dgm:spPr/>
    </dgm:pt>
    <dgm:pt modelId="{6451FCC8-D44B-4C47-A327-DCD99935B106}" type="pres">
      <dgm:prSet presAssocID="{EF312CA3-445A-401E-9F32-8B1E9277A93C}" presName="txShp" presStyleLbl="node1" presStyleIdx="1" presStyleCnt="3">
        <dgm:presLayoutVars>
          <dgm:bulletEnabled val="1"/>
        </dgm:presLayoutVars>
      </dgm:prSet>
      <dgm:spPr/>
    </dgm:pt>
    <dgm:pt modelId="{5EA260DE-AF01-42EC-95B5-2824BAC909B3}" type="pres">
      <dgm:prSet presAssocID="{32E81407-D8BC-45C1-8540-CB3E5778B4B4}" presName="spacing" presStyleCnt="0"/>
      <dgm:spPr/>
    </dgm:pt>
    <dgm:pt modelId="{EBCCC6E4-7617-4C8C-A1DE-0106A0DCE29E}" type="pres">
      <dgm:prSet presAssocID="{F926AE91-6387-4EAE-B463-D745A646D6B1}" presName="composite" presStyleCnt="0"/>
      <dgm:spPr/>
    </dgm:pt>
    <dgm:pt modelId="{4A3A8E94-5042-42AB-AC76-6C5864B56F81}" type="pres">
      <dgm:prSet presAssocID="{F926AE91-6387-4EAE-B463-D745A646D6B1}" presName="imgShp" presStyleLbl="fgImgPlace1" presStyleIdx="2" presStyleCnt="3"/>
      <dgm:spPr/>
    </dgm:pt>
    <dgm:pt modelId="{5B930521-81DA-4813-BF4C-B4513DBDE65C}" type="pres">
      <dgm:prSet presAssocID="{F926AE91-6387-4EAE-B463-D745A646D6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DD4875B7-BE85-407E-B575-B600B9883797}" srcId="{FBCCA8D7-A599-4D30-A15C-926D44BFBC97}" destId="{12A8A6FD-4B4E-4DF9-A723-37366FEDA465}" srcOrd="0" destOrd="0" parTransId="{690626FF-F077-4B59-B87E-84618AA1FFE2}" sibTransId="{E50A1086-1652-4701-835A-7E85C5578B2F}"/>
    <dgm:cxn modelId="{8317D4B1-1077-4822-AB05-D7957FD594F3}" srcId="{FBCCA8D7-A599-4D30-A15C-926D44BFBC97}" destId="{EF312CA3-445A-401E-9F32-8B1E9277A93C}" srcOrd="1" destOrd="0" parTransId="{5F8AD1C7-0930-4EDD-8997-1B9780559904}" sibTransId="{32E81407-D8BC-45C1-8540-CB3E5778B4B4}"/>
    <dgm:cxn modelId="{497521FF-2B61-4DB6-AE06-84E330AD1C70}" srcId="{FBCCA8D7-A599-4D30-A15C-926D44BFBC97}" destId="{F926AE91-6387-4EAE-B463-D745A646D6B1}" srcOrd="2" destOrd="0" parTransId="{4AB10FD6-66BC-4AF5-86A0-BA65AB887121}" sibTransId="{F1D87F36-30DC-4B03-A08A-EBA2EF554CD4}"/>
    <dgm:cxn modelId="{162959DA-7B6F-48E2-899E-B03713BEE5DE}" type="presOf" srcId="{FBCCA8D7-A599-4D30-A15C-926D44BFBC97}" destId="{67CFCF31-FE88-476B-94F4-1BB089B42C9A}" srcOrd="0" destOrd="0" presId="urn:microsoft.com/office/officeart/2005/8/layout/vList3"/>
    <dgm:cxn modelId="{2709F508-AC96-4620-9BA4-744EF1991C68}" type="presParOf" srcId="{67CFCF31-FE88-476B-94F4-1BB089B42C9A}" destId="{18369E5E-9A2C-40A3-A80B-7C5FDA90F74F}" srcOrd="0" destOrd="0" presId="urn:microsoft.com/office/officeart/2005/8/layout/vList3"/>
    <dgm:cxn modelId="{470231D0-AC90-44AE-AAD6-1BA9F7ADA4CA}" type="presParOf" srcId="{18369E5E-9A2C-40A3-A80B-7C5FDA90F74F}" destId="{23076E60-D6A9-4264-B93E-B356B928E843}" srcOrd="0" destOrd="0" presId="urn:microsoft.com/office/officeart/2005/8/layout/vList3"/>
    <dgm:cxn modelId="{EECA95B4-8C69-4F2B-A64A-EA0C663C6A57}" type="presParOf" srcId="{18369E5E-9A2C-40A3-A80B-7C5FDA90F74F}" destId="{AF2D3D09-606B-44B4-9876-91BD1E1E0D40}" srcOrd="1" destOrd="0" presId="urn:microsoft.com/office/officeart/2005/8/layout/vList3"/>
    <dgm:cxn modelId="{9395734A-0618-4A4C-9C6B-19A8DCBE05CC}" type="presOf" srcId="{12A8A6FD-4B4E-4DF9-A723-37366FEDA465}" destId="{AF2D3D09-606B-44B4-9876-91BD1E1E0D40}" srcOrd="0" destOrd="0" presId="urn:microsoft.com/office/officeart/2005/8/layout/vList3"/>
    <dgm:cxn modelId="{693C34A3-897C-4DF3-9B14-E92939D54652}" type="presParOf" srcId="{67CFCF31-FE88-476B-94F4-1BB089B42C9A}" destId="{ECB0CB57-1B32-47E8-82EA-2E6922871649}" srcOrd="1" destOrd="0" presId="urn:microsoft.com/office/officeart/2005/8/layout/vList3"/>
    <dgm:cxn modelId="{FAB479A8-0491-4790-BBBC-813B5ABD8B8F}" type="presOf" srcId="{E50A1086-1652-4701-835A-7E85C5578B2F}" destId="{ECB0CB57-1B32-47E8-82EA-2E6922871649}" srcOrd="0" destOrd="0" presId="urn:microsoft.com/office/officeart/2005/8/layout/vList3"/>
    <dgm:cxn modelId="{B3F0FA43-CA47-451B-B14E-D52E86CADB03}" type="presParOf" srcId="{67CFCF31-FE88-476B-94F4-1BB089B42C9A}" destId="{7B3D0F68-047E-4ECF-875B-C0CF1B0CB11E}" srcOrd="2" destOrd="0" presId="urn:microsoft.com/office/officeart/2005/8/layout/vList3"/>
    <dgm:cxn modelId="{FB7CEE98-9515-44C2-A2EB-72DFAD1800FB}" type="presParOf" srcId="{7B3D0F68-047E-4ECF-875B-C0CF1B0CB11E}" destId="{A80B40BC-078D-4675-816A-E4D1A1A8A779}" srcOrd="0" destOrd="2" presId="urn:microsoft.com/office/officeart/2005/8/layout/vList3"/>
    <dgm:cxn modelId="{89E62F00-0EE8-4C78-BC37-42370F733E91}" type="presParOf" srcId="{7B3D0F68-047E-4ECF-875B-C0CF1B0CB11E}" destId="{6451FCC8-D44B-4C47-A327-DCD99935B106}" srcOrd="1" destOrd="2" presId="urn:microsoft.com/office/officeart/2005/8/layout/vList3"/>
    <dgm:cxn modelId="{6807C545-9D8A-41A1-81C5-22FCE030C89F}" type="presOf" srcId="{EF312CA3-445A-401E-9F32-8B1E9277A93C}" destId="{6451FCC8-D44B-4C47-A327-DCD99935B106}" srcOrd="0" destOrd="0" presId="urn:microsoft.com/office/officeart/2005/8/layout/vList3"/>
    <dgm:cxn modelId="{32DD9D5C-76F9-4DB1-ADD2-031FC198EAC5}" type="presParOf" srcId="{67CFCF31-FE88-476B-94F4-1BB089B42C9A}" destId="{5EA260DE-AF01-42EC-95B5-2824BAC909B3}" srcOrd="3" destOrd="0" presId="urn:microsoft.com/office/officeart/2005/8/layout/vList3"/>
    <dgm:cxn modelId="{37F95C32-7D5E-4D9F-8AF1-BCDB8682FE1C}" type="presOf" srcId="{32E81407-D8BC-45C1-8540-CB3E5778B4B4}" destId="{5EA260DE-AF01-42EC-95B5-2824BAC909B3}" srcOrd="0" destOrd="0" presId="urn:microsoft.com/office/officeart/2005/8/layout/vList3"/>
    <dgm:cxn modelId="{58DC769E-1A78-4322-8A98-BF4A9DDC69BD}" type="presParOf" srcId="{67CFCF31-FE88-476B-94F4-1BB089B42C9A}" destId="{EBCCC6E4-7617-4C8C-A1DE-0106A0DCE29E}" srcOrd="4" destOrd="0" presId="urn:microsoft.com/office/officeart/2005/8/layout/vList3"/>
    <dgm:cxn modelId="{C2E1B3B8-5882-4421-835F-58C8DED498BC}" type="presParOf" srcId="{EBCCC6E4-7617-4C8C-A1DE-0106A0DCE29E}" destId="{4A3A8E94-5042-42AB-AC76-6C5864B56F81}" srcOrd="0" destOrd="4" presId="urn:microsoft.com/office/officeart/2005/8/layout/vList3"/>
    <dgm:cxn modelId="{EEA6D650-8E3E-4947-A2D7-E03479A1B090}" type="presParOf" srcId="{EBCCC6E4-7617-4C8C-A1DE-0106A0DCE29E}" destId="{5B930521-81DA-4813-BF4C-B4513DBDE65C}" srcOrd="1" destOrd="4" presId="urn:microsoft.com/office/officeart/2005/8/layout/vList3"/>
    <dgm:cxn modelId="{D178E582-7E3C-493D-B42D-4D94086A4963}" type="presOf" srcId="{F926AE91-6387-4EAE-B463-D745A646D6B1}" destId="{5B930521-81DA-4813-BF4C-B4513DBDE65C}" srcOrd="0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CA8D7-A599-4D30-A15C-926D44BFBC97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8A6FD-4B4E-4DF9-A723-37366FEDA465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dirty="0" err="1">
              <a:solidFill>
                <a:schemeClr val="accent5">
                  <a:lumMod val="25000"/>
                </a:schemeClr>
              </a:solidFill>
            </a:rPr>
            <a:t>最初设想利用眨眼实现截图，由于误判太严重改用三帧闭眼检测，并添加保存文件时自动命名功能，解决了无法连续截图的问题</a:t>
          </a:r>
          <a:r>
            <a:rPr lang="zh-CN" dirty="0">
              <a:solidFill>
                <a:schemeClr val="accent5">
                  <a:lumMod val="25000"/>
                </a:schemeClr>
              </a:solidFill>
            </a:rPr>
            <a:t>。</a:t>
          </a:r>
          <a:r>
            <a:rPr/>
            <a:t/>
          </a:r>
          <a:endParaRPr/>
        </a:p>
      </dgm:t>
    </dgm:pt>
    <dgm:pt modelId="{690626FF-F077-4B59-B87E-84618AA1FFE2}" cxnId="{9674B055-39B7-4ADC-B7A3-0E9F6F3289DF}" type="parTrans">
      <dgm:prSet/>
      <dgm:spPr/>
      <dgm:t>
        <a:bodyPr/>
        <a:lstStyle/>
        <a:p>
          <a:endParaRPr lang="zh-CN" altLang="en-US"/>
        </a:p>
      </dgm:t>
    </dgm:pt>
    <dgm:pt modelId="{E50A1086-1652-4701-835A-7E85C5578B2F}" cxnId="{9674B055-39B7-4ADC-B7A3-0E9F6F3289DF}" type="sibTrans">
      <dgm:prSet/>
      <dgm:spPr/>
      <dgm:t>
        <a:bodyPr/>
        <a:lstStyle/>
        <a:p>
          <a:endParaRPr lang="zh-CN" altLang="en-US"/>
        </a:p>
      </dgm:t>
    </dgm:pt>
    <dgm:pt modelId="{EF312CA3-445A-401E-9F32-8B1E9277A93C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dirty="0">
              <a:solidFill>
                <a:schemeClr val="accent5">
                  <a:lumMod val="25000"/>
                </a:schemeClr>
              </a:solidFill>
              <a:sym typeface="+mn-ea"/>
            </a:rPr>
            <a:t>最初想借助嘴巴张合进行网页缩放，后因添加了微笑点击的功能，为防止误判改判断两帧间边框的宽检测头部前后移动实现该功能</a:t>
          </a:r>
          <a:r>
            <a:rPr lang="zh-CN" dirty="0">
              <a:solidFill>
                <a:schemeClr val="accent5">
                  <a:lumMod val="25000"/>
                </a:schemeClr>
              </a:solidFill>
            </a:rPr>
            <a:t>。</a:t>
          </a:r>
          <a:r>
            <a:rPr/>
            <a:t/>
          </a:r>
          <a:endParaRPr/>
        </a:p>
      </dgm:t>
    </dgm:pt>
    <dgm:pt modelId="{5F8AD1C7-0930-4EDD-8997-1B9780559904}" cxnId="{9751179E-06A7-4D4E-AAB0-698AD545DA3A}" type="parTrans">
      <dgm:prSet/>
      <dgm:spPr/>
      <dgm:t>
        <a:bodyPr/>
        <a:lstStyle/>
        <a:p>
          <a:endParaRPr lang="zh-CN" altLang="en-US"/>
        </a:p>
      </dgm:t>
    </dgm:pt>
    <dgm:pt modelId="{32E81407-D8BC-45C1-8540-CB3E5778B4B4}" cxnId="{9751179E-06A7-4D4E-AAB0-698AD545DA3A}" type="sibTrans">
      <dgm:prSet/>
      <dgm:spPr/>
      <dgm:t>
        <a:bodyPr/>
        <a:lstStyle/>
        <a:p>
          <a:endParaRPr lang="zh-CN" altLang="en-US"/>
        </a:p>
      </dgm:t>
    </dgm:pt>
    <dgm:pt modelId="{F926AE91-6387-4EAE-B463-D745A646D6B1}">
      <dgm:prSet phldr="0" custT="0"/>
      <dgm:spPr/>
      <dgm:t>
        <a:bodyPr vert="horz" wrap="square"/>
        <a:p>
          <a:pPr algn="l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dirty="0">
              <a:solidFill>
                <a:schemeClr val="accent5">
                  <a:lumMod val="25000"/>
                </a:schemeClr>
              </a:solidFill>
              <a:sym typeface="+mn-ea"/>
            </a:rPr>
            <a:t>同时对电脑界面的控制由最初的缩放改为最大最小化，功能更加实用。</a:t>
          </a:r>
          <a:r>
            <a:rPr/>
            <a:t/>
          </a:r>
          <a:endParaRPr/>
        </a:p>
      </dgm:t>
    </dgm:pt>
    <dgm:pt modelId="{4AB10FD6-66BC-4AF5-86A0-BA65AB887121}" cxnId="{C79C7A10-E34B-4E0F-B208-9D6E9CD6DD0B}" type="parTrans">
      <dgm:prSet/>
      <dgm:spPr/>
      <dgm:t>
        <a:bodyPr/>
        <a:lstStyle/>
        <a:p>
          <a:endParaRPr lang="zh-CN" altLang="en-US"/>
        </a:p>
      </dgm:t>
    </dgm:pt>
    <dgm:pt modelId="{F1D87F36-30DC-4B03-A08A-EBA2EF554CD4}" cxnId="{C79C7A10-E34B-4E0F-B208-9D6E9CD6DD0B}" type="sibTrans">
      <dgm:prSet/>
      <dgm:spPr/>
      <dgm:t>
        <a:bodyPr/>
        <a:lstStyle/>
        <a:p>
          <a:endParaRPr lang="zh-CN" altLang="en-US"/>
        </a:p>
      </dgm:t>
    </dgm:pt>
    <dgm:pt modelId="{67CFCF31-FE88-476B-94F4-1BB089B42C9A}" type="pres">
      <dgm:prSet presAssocID="{FBCCA8D7-A599-4D30-A15C-926D44BFBC97}" presName="linearFlow" presStyleCnt="0">
        <dgm:presLayoutVars>
          <dgm:dir/>
          <dgm:resizeHandles val="exact"/>
        </dgm:presLayoutVars>
      </dgm:prSet>
      <dgm:spPr/>
    </dgm:pt>
    <dgm:pt modelId="{18369E5E-9A2C-40A3-A80B-7C5FDA90F74F}" type="pres">
      <dgm:prSet presAssocID="{12A8A6FD-4B4E-4DF9-A723-37366FEDA465}" presName="composite" presStyleCnt="0"/>
      <dgm:spPr/>
    </dgm:pt>
    <dgm:pt modelId="{23076E60-D6A9-4264-B93E-B356B928E843}" type="pres">
      <dgm:prSet presAssocID="{12A8A6FD-4B4E-4DF9-A723-37366FEDA465}" presName="imgShp" presStyleLbl="fgImgPlace1" presStyleIdx="0" presStyleCnt="3" custLinFactNeighborX="-2698" custLinFactNeighborY="1340"/>
      <dgm:spPr/>
    </dgm:pt>
    <dgm:pt modelId="{AF2D3D09-606B-44B4-9876-91BD1E1E0D40}" type="pres">
      <dgm:prSet presAssocID="{12A8A6FD-4B4E-4DF9-A723-37366FEDA465}" presName="txShp" presStyleLbl="node1" presStyleIdx="0" presStyleCnt="3">
        <dgm:presLayoutVars>
          <dgm:bulletEnabled val="1"/>
        </dgm:presLayoutVars>
      </dgm:prSet>
      <dgm:spPr/>
    </dgm:pt>
    <dgm:pt modelId="{ECB0CB57-1B32-47E8-82EA-2E6922871649}" type="pres">
      <dgm:prSet presAssocID="{E50A1086-1652-4701-835A-7E85C5578B2F}" presName="spacing" presStyleCnt="0"/>
      <dgm:spPr/>
    </dgm:pt>
    <dgm:pt modelId="{7B3D0F68-047E-4ECF-875B-C0CF1B0CB11E}" type="pres">
      <dgm:prSet presAssocID="{EF312CA3-445A-401E-9F32-8B1E9277A93C}" presName="composite" presStyleCnt="0"/>
      <dgm:spPr/>
    </dgm:pt>
    <dgm:pt modelId="{A80B40BC-078D-4675-816A-E4D1A1A8A779}" type="pres">
      <dgm:prSet presAssocID="{EF312CA3-445A-401E-9F32-8B1E9277A93C}" presName="imgShp" presStyleLbl="fgImgPlace1" presStyleIdx="1" presStyleCnt="3"/>
      <dgm:spPr/>
    </dgm:pt>
    <dgm:pt modelId="{6451FCC8-D44B-4C47-A327-DCD99935B106}" type="pres">
      <dgm:prSet presAssocID="{EF312CA3-445A-401E-9F32-8B1E9277A93C}" presName="txShp" presStyleLbl="node1" presStyleIdx="1" presStyleCnt="3">
        <dgm:presLayoutVars>
          <dgm:bulletEnabled val="1"/>
        </dgm:presLayoutVars>
      </dgm:prSet>
      <dgm:spPr/>
    </dgm:pt>
    <dgm:pt modelId="{5EA260DE-AF01-42EC-95B5-2824BAC909B3}" type="pres">
      <dgm:prSet presAssocID="{32E81407-D8BC-45C1-8540-CB3E5778B4B4}" presName="spacing" presStyleCnt="0"/>
      <dgm:spPr/>
    </dgm:pt>
    <dgm:pt modelId="{EBCCC6E4-7617-4C8C-A1DE-0106A0DCE29E}" type="pres">
      <dgm:prSet presAssocID="{F926AE91-6387-4EAE-B463-D745A646D6B1}" presName="composite" presStyleCnt="0"/>
      <dgm:spPr/>
    </dgm:pt>
    <dgm:pt modelId="{4A3A8E94-5042-42AB-AC76-6C5864B56F81}" type="pres">
      <dgm:prSet presAssocID="{F926AE91-6387-4EAE-B463-D745A646D6B1}" presName="imgShp" presStyleLbl="fgImgPlace1" presStyleIdx="2" presStyleCnt="3"/>
      <dgm:spPr/>
    </dgm:pt>
    <dgm:pt modelId="{5B930521-81DA-4813-BF4C-B4513DBDE65C}" type="pres">
      <dgm:prSet presAssocID="{F926AE91-6387-4EAE-B463-D745A646D6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9674B055-39B7-4ADC-B7A3-0E9F6F3289DF}" srcId="{FBCCA8D7-A599-4D30-A15C-926D44BFBC97}" destId="{12A8A6FD-4B4E-4DF9-A723-37366FEDA465}" srcOrd="0" destOrd="0" parTransId="{690626FF-F077-4B59-B87E-84618AA1FFE2}" sibTransId="{E50A1086-1652-4701-835A-7E85C5578B2F}"/>
    <dgm:cxn modelId="{9751179E-06A7-4D4E-AAB0-698AD545DA3A}" srcId="{FBCCA8D7-A599-4D30-A15C-926D44BFBC97}" destId="{EF312CA3-445A-401E-9F32-8B1E9277A93C}" srcOrd="1" destOrd="0" parTransId="{5F8AD1C7-0930-4EDD-8997-1B9780559904}" sibTransId="{32E81407-D8BC-45C1-8540-CB3E5778B4B4}"/>
    <dgm:cxn modelId="{C79C7A10-E34B-4E0F-B208-9D6E9CD6DD0B}" srcId="{FBCCA8D7-A599-4D30-A15C-926D44BFBC97}" destId="{F926AE91-6387-4EAE-B463-D745A646D6B1}" srcOrd="2" destOrd="0" parTransId="{4AB10FD6-66BC-4AF5-86A0-BA65AB887121}" sibTransId="{F1D87F36-30DC-4B03-A08A-EBA2EF554CD4}"/>
    <dgm:cxn modelId="{579FA986-5F94-407A-BBA0-EAC6D3A8CD02}" type="presOf" srcId="{FBCCA8D7-A599-4D30-A15C-926D44BFBC97}" destId="{67CFCF31-FE88-476B-94F4-1BB089B42C9A}" srcOrd="0" destOrd="0" presId="urn:microsoft.com/office/officeart/2005/8/layout/vList3"/>
    <dgm:cxn modelId="{57A8D5F2-D6D7-47B9-9700-D0767C473237}" type="presParOf" srcId="{67CFCF31-FE88-476B-94F4-1BB089B42C9A}" destId="{18369E5E-9A2C-40A3-A80B-7C5FDA90F74F}" srcOrd="0" destOrd="0" presId="urn:microsoft.com/office/officeart/2005/8/layout/vList3"/>
    <dgm:cxn modelId="{2A937B1C-E33B-47BC-BED7-96877C29FF81}" type="presParOf" srcId="{18369E5E-9A2C-40A3-A80B-7C5FDA90F74F}" destId="{23076E60-D6A9-4264-B93E-B356B928E843}" srcOrd="0" destOrd="0" presId="urn:microsoft.com/office/officeart/2005/8/layout/vList3"/>
    <dgm:cxn modelId="{CCB001B2-0D03-4CF8-81B0-632383461FD6}" type="presParOf" srcId="{18369E5E-9A2C-40A3-A80B-7C5FDA90F74F}" destId="{AF2D3D09-606B-44B4-9876-91BD1E1E0D40}" srcOrd="1" destOrd="0" presId="urn:microsoft.com/office/officeart/2005/8/layout/vList3"/>
    <dgm:cxn modelId="{76D5B729-5B26-4349-8050-91D4F6E95886}" type="presOf" srcId="{12A8A6FD-4B4E-4DF9-A723-37366FEDA465}" destId="{AF2D3D09-606B-44B4-9876-91BD1E1E0D40}" srcOrd="0" destOrd="0" presId="urn:microsoft.com/office/officeart/2005/8/layout/vList3"/>
    <dgm:cxn modelId="{A459C27E-C456-4AB1-869E-4422E08D0F0A}" type="presParOf" srcId="{67CFCF31-FE88-476B-94F4-1BB089B42C9A}" destId="{ECB0CB57-1B32-47E8-82EA-2E6922871649}" srcOrd="1" destOrd="0" presId="urn:microsoft.com/office/officeart/2005/8/layout/vList3"/>
    <dgm:cxn modelId="{3AF42D80-E581-4993-BF79-AE32A8F6DE57}" type="presOf" srcId="{E50A1086-1652-4701-835A-7E85C5578B2F}" destId="{ECB0CB57-1B32-47E8-82EA-2E6922871649}" srcOrd="0" destOrd="0" presId="urn:microsoft.com/office/officeart/2005/8/layout/vList3"/>
    <dgm:cxn modelId="{24BB3B58-EE08-4D1A-AFC7-F3033E924CF9}" type="presParOf" srcId="{67CFCF31-FE88-476B-94F4-1BB089B42C9A}" destId="{7B3D0F68-047E-4ECF-875B-C0CF1B0CB11E}" srcOrd="2" destOrd="0" presId="urn:microsoft.com/office/officeart/2005/8/layout/vList3"/>
    <dgm:cxn modelId="{7F2FF3B5-CB59-488A-BF3F-972658433F88}" type="presParOf" srcId="{7B3D0F68-047E-4ECF-875B-C0CF1B0CB11E}" destId="{A80B40BC-078D-4675-816A-E4D1A1A8A779}" srcOrd="0" destOrd="2" presId="urn:microsoft.com/office/officeart/2005/8/layout/vList3"/>
    <dgm:cxn modelId="{1E718D99-65FA-4F29-A940-5A24A1109572}" type="presParOf" srcId="{7B3D0F68-047E-4ECF-875B-C0CF1B0CB11E}" destId="{6451FCC8-D44B-4C47-A327-DCD99935B106}" srcOrd="1" destOrd="2" presId="urn:microsoft.com/office/officeart/2005/8/layout/vList3"/>
    <dgm:cxn modelId="{696CFEDC-AE0C-46A0-A95F-E58A932017D2}" type="presOf" srcId="{EF312CA3-445A-401E-9F32-8B1E9277A93C}" destId="{6451FCC8-D44B-4C47-A327-DCD99935B106}" srcOrd="0" destOrd="0" presId="urn:microsoft.com/office/officeart/2005/8/layout/vList3"/>
    <dgm:cxn modelId="{3E103865-7166-464F-BBA6-B62569C6A212}" type="presParOf" srcId="{67CFCF31-FE88-476B-94F4-1BB089B42C9A}" destId="{5EA260DE-AF01-42EC-95B5-2824BAC909B3}" srcOrd="3" destOrd="0" presId="urn:microsoft.com/office/officeart/2005/8/layout/vList3"/>
    <dgm:cxn modelId="{3C01A3D5-FE43-4FAC-83ED-DFBCE320E2D2}" type="presOf" srcId="{32E81407-D8BC-45C1-8540-CB3E5778B4B4}" destId="{5EA260DE-AF01-42EC-95B5-2824BAC909B3}" srcOrd="0" destOrd="0" presId="urn:microsoft.com/office/officeart/2005/8/layout/vList3"/>
    <dgm:cxn modelId="{68C7D027-F7ED-4DEA-80E7-7B54AF43A21A}" type="presParOf" srcId="{67CFCF31-FE88-476B-94F4-1BB089B42C9A}" destId="{EBCCC6E4-7617-4C8C-A1DE-0106A0DCE29E}" srcOrd="4" destOrd="0" presId="urn:microsoft.com/office/officeart/2005/8/layout/vList3"/>
    <dgm:cxn modelId="{A53258ED-CE60-4ECE-B4EF-78688D798FE5}" type="presParOf" srcId="{EBCCC6E4-7617-4C8C-A1DE-0106A0DCE29E}" destId="{4A3A8E94-5042-42AB-AC76-6C5864B56F81}" srcOrd="0" destOrd="4" presId="urn:microsoft.com/office/officeart/2005/8/layout/vList3"/>
    <dgm:cxn modelId="{7EAE5E42-04C4-4412-9B4D-9E0B018255AC}" type="presParOf" srcId="{EBCCC6E4-7617-4C8C-A1DE-0106A0DCE29E}" destId="{5B930521-81DA-4813-BF4C-B4513DBDE65C}" srcOrd="1" destOrd="4" presId="urn:microsoft.com/office/officeart/2005/8/layout/vList3"/>
    <dgm:cxn modelId="{701EA002-D2AA-4B28-B923-51121D6776FE}" type="presOf" srcId="{F926AE91-6387-4EAE-B463-D745A646D6B1}" destId="{5B930521-81DA-4813-BF4C-B4513DBDE65C}" srcOrd="0" destOrd="0" presId="urn:microsoft.com/office/officeart/2005/8/layout/vList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3D09-606B-44B4-9876-91BD1E1E0D40}">
      <dsp:nvSpPr>
        <dsp:cNvPr id="0" name=""/>
        <dsp:cNvSpPr/>
      </dsp:nvSpPr>
      <dsp:spPr>
        <a:xfrm rot="10800000">
          <a:off x="1878304" y="33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accent5">
                  <a:lumMod val="25000"/>
                </a:schemeClr>
              </a:solidFill>
            </a:rPr>
            <a:t>Leapmotion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的驱动证书过期导致任务期初无法连接</a:t>
          </a:r>
          <a:r>
            <a:rPr lang="en-US" sz="2200" kern="1200" dirty="0" err="1">
              <a:solidFill>
                <a:schemeClr val="accent5">
                  <a:lumMod val="25000"/>
                </a:schemeClr>
              </a:solidFill>
            </a:rPr>
            <a:t>Leapmotion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，后来经过高级启动方式解决。</a:t>
          </a:r>
        </a:p>
      </dsp:txBody>
      <dsp:txXfrm rot="10800000">
        <a:off x="2263298" y="330"/>
        <a:ext cx="5543671" cy="1539976"/>
      </dsp:txXfrm>
    </dsp:sp>
    <dsp:sp modelId="{23076E60-D6A9-4264-B93E-B356B928E843}">
      <dsp:nvSpPr>
        <dsp:cNvPr id="0" name=""/>
        <dsp:cNvSpPr/>
      </dsp:nvSpPr>
      <dsp:spPr>
        <a:xfrm>
          <a:off x="1066767" y="20965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FCC8-D44B-4C47-A327-DCD99935B106}">
      <dsp:nvSpPr>
        <dsp:cNvPr id="0" name=""/>
        <dsp:cNvSpPr/>
      </dsp:nvSpPr>
      <dsp:spPr>
        <a:xfrm rot="10800000">
          <a:off x="1878304" y="200000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Unity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界面设计之后无法设置生成的应用程序的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TOPMOST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属性，无法让该界面一直位于屏幕最顶层，目前没有很好的解决方式。</a:t>
          </a:r>
        </a:p>
      </dsp:txBody>
      <dsp:txXfrm rot="10800000">
        <a:off x="2263298" y="2000000"/>
        <a:ext cx="5543671" cy="1539976"/>
      </dsp:txXfrm>
    </dsp:sp>
    <dsp:sp modelId="{A80B40BC-078D-4675-816A-E4D1A1A8A779}">
      <dsp:nvSpPr>
        <dsp:cNvPr id="0" name=""/>
        <dsp:cNvSpPr/>
      </dsp:nvSpPr>
      <dsp:spPr>
        <a:xfrm>
          <a:off x="1108316" y="2000000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30521-81DA-4813-BF4C-B4513DBDE65C}">
      <dsp:nvSpPr>
        <dsp:cNvPr id="0" name=""/>
        <dsp:cNvSpPr/>
      </dsp:nvSpPr>
      <dsp:spPr>
        <a:xfrm rot="10800000">
          <a:off x="1878304" y="3999671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手势识别不准，起初的时候太容易触发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手势，后来施加了一个记时条件，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手势识别精度提高很多。</a:t>
          </a:r>
        </a:p>
      </dsp:txBody>
      <dsp:txXfrm rot="10800000">
        <a:off x="2263298" y="3999671"/>
        <a:ext cx="5543671" cy="1539976"/>
      </dsp:txXfrm>
    </dsp:sp>
    <dsp:sp modelId="{4A3A8E94-5042-42AB-AC76-6C5864B56F81}">
      <dsp:nvSpPr>
        <dsp:cNvPr id="0" name=""/>
        <dsp:cNvSpPr/>
      </dsp:nvSpPr>
      <dsp:spPr>
        <a:xfrm>
          <a:off x="1108316" y="3999671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3D09-606B-44B4-9876-91BD1E1E0D40}">
      <dsp:nvSpPr>
        <dsp:cNvPr id="0" name=""/>
        <dsp:cNvSpPr/>
      </dsp:nvSpPr>
      <dsp:spPr>
        <a:xfrm rot="10800000">
          <a:off x="1878304" y="33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accent5">
                  <a:lumMod val="25000"/>
                </a:schemeClr>
              </a:solidFill>
            </a:rPr>
            <a:t>Leapmotion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的驱动证书过期导致任务期初无法连接</a:t>
          </a:r>
          <a:r>
            <a:rPr lang="en-US" sz="2200" kern="1200" dirty="0" err="1">
              <a:solidFill>
                <a:schemeClr val="accent5">
                  <a:lumMod val="25000"/>
                </a:schemeClr>
              </a:solidFill>
            </a:rPr>
            <a:t>Leapmotion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，后来经过高级启动方式解决。</a:t>
          </a:r>
        </a:p>
      </dsp:txBody>
      <dsp:txXfrm rot="10800000">
        <a:off x="2263298" y="330"/>
        <a:ext cx="5543671" cy="1539976"/>
      </dsp:txXfrm>
    </dsp:sp>
    <dsp:sp modelId="{23076E60-D6A9-4264-B93E-B356B928E843}">
      <dsp:nvSpPr>
        <dsp:cNvPr id="0" name=""/>
        <dsp:cNvSpPr/>
      </dsp:nvSpPr>
      <dsp:spPr>
        <a:xfrm>
          <a:off x="1066767" y="20965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FCC8-D44B-4C47-A327-DCD99935B106}">
      <dsp:nvSpPr>
        <dsp:cNvPr id="0" name=""/>
        <dsp:cNvSpPr/>
      </dsp:nvSpPr>
      <dsp:spPr>
        <a:xfrm rot="10800000">
          <a:off x="1878304" y="200000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Unity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界面设计之后无法设置生成的应用程序的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TOPMOST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属性，无法让该界面一直位于屏幕最顶层，目前没有很好的解决方式。</a:t>
          </a:r>
        </a:p>
      </dsp:txBody>
      <dsp:txXfrm rot="10800000">
        <a:off x="2263298" y="2000000"/>
        <a:ext cx="5543671" cy="1539976"/>
      </dsp:txXfrm>
    </dsp:sp>
    <dsp:sp modelId="{A80B40BC-078D-4675-816A-E4D1A1A8A779}">
      <dsp:nvSpPr>
        <dsp:cNvPr id="0" name=""/>
        <dsp:cNvSpPr/>
      </dsp:nvSpPr>
      <dsp:spPr>
        <a:xfrm>
          <a:off x="1108316" y="2000000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30521-81DA-4813-BF4C-B4513DBDE65C}">
      <dsp:nvSpPr>
        <dsp:cNvPr id="0" name=""/>
        <dsp:cNvSpPr/>
      </dsp:nvSpPr>
      <dsp:spPr>
        <a:xfrm rot="10800000">
          <a:off x="1878304" y="3999671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手势识别不准，起初的时候太容易触发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手势，后来施加了一个记时条件，</a:t>
          </a:r>
          <a:r>
            <a:rPr lang="en-US" sz="2200" kern="1200" dirty="0">
              <a:solidFill>
                <a:schemeClr val="accent5">
                  <a:lumMod val="25000"/>
                </a:schemeClr>
              </a:solidFill>
            </a:rPr>
            <a:t>Swipe</a:t>
          </a:r>
          <a:r>
            <a:rPr lang="zh-CN" sz="2200" kern="1200" dirty="0">
              <a:solidFill>
                <a:schemeClr val="accent5">
                  <a:lumMod val="25000"/>
                </a:schemeClr>
              </a:solidFill>
            </a:rPr>
            <a:t>手势识别精度提高很多。</a:t>
          </a:r>
        </a:p>
      </dsp:txBody>
      <dsp:txXfrm rot="10800000">
        <a:off x="2263298" y="3999671"/>
        <a:ext cx="5543671" cy="1539976"/>
      </dsp:txXfrm>
    </dsp:sp>
    <dsp:sp modelId="{4A3A8E94-5042-42AB-AC76-6C5864B56F81}">
      <dsp:nvSpPr>
        <dsp:cNvPr id="0" name=""/>
        <dsp:cNvSpPr/>
      </dsp:nvSpPr>
      <dsp:spPr>
        <a:xfrm>
          <a:off x="1108316" y="3999671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3F5219-1685-4B5C-BED5-514110933A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F53263-0EDF-4752-91F2-C4F30A6480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74507CA4-8262-4CF1-BD28-7CFB2B449DB3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dirty="0">
                <a:solidFill>
                  <a:srgbClr val="333333"/>
                </a:solidFill>
                <a:sym typeface="+mn-ea"/>
              </a:rPr>
              <a:t>基于opencv的haar算法以人脸识别为例的训练分类器xml</a:t>
            </a:r>
            <a:endParaRPr dirty="0">
              <a:solidFill>
                <a:srgbClr val="333333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ea typeface="黑体" pitchFamily="49" charset="-122"/>
                <a:sym typeface="+mn-ea"/>
              </a:rPr>
              <a:t>haar特征值反映了图像的灰度变化情况</a:t>
            </a:r>
            <a:endParaRPr lang="zh-CN" altLang="en-US" dirty="0">
              <a:solidFill>
                <a:srgbClr val="333333"/>
              </a:solidFill>
              <a:ea typeface="黑体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黑体" pitchFamily="49" charset="-122"/>
              </a:rPr>
              <a:t>yes or no</a:t>
            </a:r>
            <a:r>
              <a:rPr lang="zh-CN" altLang="en-US" dirty="0">
                <a:solidFill>
                  <a:srgbClr val="333333"/>
                </a:solidFill>
                <a:ea typeface="黑体" pitchFamily="49" charset="-122"/>
              </a:rPr>
              <a:t>决策树</a:t>
            </a:r>
            <a:endParaRPr lang="zh-CN" altLang="en-US" dirty="0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2F0F9941-1562-41D2-BEBA-773850A3F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B5B0-3B1D-4A2D-82C0-FA47122E1E6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AAA2-5232-44FA-829B-C08FF33A7DF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F6AF3-3C27-43BA-B70A-0ADB78A9186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7C54A7-26C3-4A6A-9716-4D624DBA76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004BE1-F31E-4DE0-BD06-C4AD9B4E8B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56F2BB-DBB3-4E37-A854-9A88ACE0C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9102A-1D28-4083-A516-FFCB799587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6859B8-A695-4CA1-84F0-61E88EF57A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32BAB-6FF0-484E-92F5-3C374C47CF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46D8948-B846-4086-952D-28630B5396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3C3CD0-DA06-47B7-915D-86225681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20E1A2-3F0F-4122-9DE4-4F2864B4E0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F0829AD-172C-4BDA-BF15-8193F06705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5BD4F1-52C3-4F88-B6C8-F447C74F23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8539D0B-AF61-4764-8736-93FAD7666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627E2A-366E-46DA-93F6-8F7C7256FC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6FF24-08A6-4D39-92DE-79226F6548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979F83-3B4F-4749-8530-29E1F34F09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BCB87B-4C99-40E2-BA48-DBFC9A5E90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0A29-1BBA-495F-8032-E445E717F8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E19CC7-79C9-4310-81E6-DAD9E67D94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779B4A-AF0B-45BD-A2E1-49304FFB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CD5014-E6B7-4753-BE8D-7D9A32CC21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C275630-224C-4324-B7CF-46DEF389CF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7AF0C4-09CD-4244-B939-05AB661BBA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D78DCFA-5001-4E4C-8537-669495808C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F494-DD6F-46F6-8FF6-8C6407E5D2F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F7DB-F50F-401F-A048-97F25BFC00B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79E0D-9F7C-48E1-9BA6-EC947245EF9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C7784-6863-4D82-B5AC-5552D429392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A06E-A419-40BF-A3D7-9DD2D32424B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C579-8098-4EEF-A6D4-C15FE52CB8B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9FB05-04FE-4269-92B0-85B5948323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fld id="{9179330F-8D78-4904-B645-835AB2777510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089545-F441-47B4-A078-C780A77F90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3A731D-8354-4A9E-88B6-5E03BCDE26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Picture 2" descr="21321"/>
          <p:cNvPicPr>
            <a:picLocks noChangeAspect="1"/>
          </p:cNvPicPr>
          <p:nvPr/>
        </p:nvPicPr>
        <p:blipFill>
          <a:blip r:embed="rId1"/>
          <a:srcRect b="73012"/>
          <a:stretch>
            <a:fillRect/>
          </a:stretch>
        </p:blipFill>
        <p:spPr>
          <a:xfrm>
            <a:off x="-17462" y="1741488"/>
            <a:ext cx="9144000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3" descr="21321"/>
          <p:cNvPicPr>
            <a:picLocks noChangeAspect="1"/>
          </p:cNvPicPr>
          <p:nvPr/>
        </p:nvPicPr>
        <p:blipFill>
          <a:blip r:embed="rId2"/>
          <a:srcRect t="73012"/>
          <a:stretch>
            <a:fillRect/>
          </a:stretch>
        </p:blipFill>
        <p:spPr>
          <a:xfrm>
            <a:off x="0" y="2749550"/>
            <a:ext cx="91440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1676400" y="1919288"/>
            <a:ext cx="63531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多功能智能电子书</a:t>
            </a:r>
            <a:endParaRPr lang="zh-CN" altLang="zh-CN" sz="8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2765425" y="4197350"/>
            <a:ext cx="36131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06016106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张聪昱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06016108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李昱昂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06016109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梁星辰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0" y="2520950"/>
            <a:ext cx="9144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/>
          <p:nvPr/>
        </p:nvSpPr>
        <p:spPr>
          <a:xfrm>
            <a:off x="5715000" y="2520950"/>
            <a:ext cx="4038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graphicFrame>
        <p:nvGraphicFramePr>
          <p:cNvPr id="2" name="图示 1"/>
          <p:cNvGraphicFramePr/>
          <p:nvPr/>
        </p:nvGraphicFramePr>
        <p:xfrm>
          <a:off x="-290702" y="1089422"/>
          <a:ext cx="8915286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 descr="45168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25" y="5361940"/>
            <a:ext cx="914400" cy="914400"/>
          </a:xfrm>
          <a:prstGeom prst="rect">
            <a:avLst/>
          </a:prstGeom>
        </p:spPr>
      </p:pic>
      <p:pic>
        <p:nvPicPr>
          <p:cNvPr id="4" name="图片 3" descr="45168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25" y="3402330"/>
            <a:ext cx="914400" cy="914400"/>
          </a:xfrm>
          <a:prstGeom prst="rect">
            <a:avLst/>
          </a:prstGeom>
        </p:spPr>
      </p:pic>
      <p:pic>
        <p:nvPicPr>
          <p:cNvPr id="5" name="图片 4" descr="45168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825" y="14274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项目成果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项目成果展示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3930" y="2717165"/>
            <a:ext cx="50292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2400"/>
              <a:t>由于网页端上传文件大小受限，展示视频以附件形式传到</a:t>
            </a:r>
            <a:r>
              <a:rPr lang="en-US" altLang="zh-CN" sz="2400"/>
              <a:t>github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项目自评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项目自评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533506" y="1600248"/>
            <a:ext cx="784839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总体来说，本项目实现了预期目标，可以完成在没有鼠标的情况下完成类似鼠标的操作，以及键盘的一些常用快捷键操作，这些操作将会在某些场合比鼠标方便很多。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对于后期的改进工作，目前想到的主要有两方面：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如何包装成一个完整的后台应用程序，以及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在面部动作限制下</a:t>
            </a:r>
            <a:r>
              <a:rPr lang="zh-CN" altLang="en-US" sz="2400" dirty="0">
                <a:latin typeface="+mn-ea"/>
                <a:ea typeface="+mn-ea"/>
              </a:rPr>
              <a:t>增添更多的快捷操作。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如何进一步防止误触发，以及实现打字。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0" y="2438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0" y="3505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8000" b="1">
                <a:latin typeface="微软雅黑" pitchFamily="34" charset="-122"/>
                <a:ea typeface="微软雅黑" pitchFamily="34" charset="-122"/>
              </a:rPr>
              <a:t>END</a:t>
            </a:r>
            <a:endParaRPr lang="zh-CN" altLang="zh-CN" sz="8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10000" y="3886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-74613" y="3276600"/>
            <a:ext cx="914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  <a:endParaRPr lang="zh-CN" altLang="zh-CN" sz="18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15000" y="3276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  <a:endParaRPr lang="zh-C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40200" y="0"/>
            <a:ext cx="8636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4240213" y="1125538"/>
            <a:ext cx="649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01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6288" y="149383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176713" y="1436688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4183063" y="3492500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03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960938" y="271938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flipH="1">
            <a:off x="4856163" y="2662238"/>
            <a:ext cx="107950" cy="109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3" name="TextBox 19"/>
          <p:cNvSpPr txBox="1">
            <a:spLocks noChangeArrowheads="1"/>
          </p:cNvSpPr>
          <p:nvPr/>
        </p:nvSpPr>
        <p:spPr bwMode="auto">
          <a:xfrm>
            <a:off x="4210050" y="4675188"/>
            <a:ext cx="64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04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286125" y="3879850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144963" y="3822700"/>
            <a:ext cx="109537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6" name="Text Box 3"/>
          <p:cNvSpPr txBox="1">
            <a:spLocks noChangeArrowheads="1"/>
          </p:cNvSpPr>
          <p:nvPr/>
        </p:nvSpPr>
        <p:spPr bwMode="auto">
          <a:xfrm>
            <a:off x="1568450" y="1206500"/>
            <a:ext cx="2043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项目简介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4237038" y="2308225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  <a:cs typeface="MS PMincho" pitchFamily="18" charset="-128"/>
              </a:rPr>
              <a:t>02</a:t>
            </a:r>
            <a:endParaRPr lang="zh-CN" altLang="en-US" sz="3600" b="1">
              <a:solidFill>
                <a:srgbClr val="FFFFFF"/>
              </a:solidFill>
              <a:latin typeface="MS PMincho" pitchFamily="18" charset="-128"/>
              <a:ea typeface="MS PMincho" pitchFamily="18" charset="-128"/>
              <a:cs typeface="MS PMincho" pitchFamily="18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979988" y="5029200"/>
            <a:ext cx="86518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flipH="1">
            <a:off x="4876800" y="4972050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0" name="Text Box 3"/>
          <p:cNvSpPr txBox="1">
            <a:spLocks noChangeArrowheads="1"/>
          </p:cNvSpPr>
          <p:nvPr/>
        </p:nvSpPr>
        <p:spPr bwMode="auto">
          <a:xfrm>
            <a:off x="1473658" y="3584575"/>
            <a:ext cx="18907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401" name="Text Box 3"/>
          <p:cNvSpPr txBox="1">
            <a:spLocks noChangeArrowheads="1"/>
          </p:cNvSpPr>
          <p:nvPr/>
        </p:nvSpPr>
        <p:spPr bwMode="auto">
          <a:xfrm>
            <a:off x="5813425" y="2424113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开发过程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402" name="Text Box 3"/>
          <p:cNvSpPr txBox="1">
            <a:spLocks noChangeArrowheads="1"/>
          </p:cNvSpPr>
          <p:nvPr/>
        </p:nvSpPr>
        <p:spPr bwMode="auto">
          <a:xfrm>
            <a:off x="5948309" y="4705856"/>
            <a:ext cx="189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项目自评</a:t>
            </a:r>
            <a:endParaRPr lang="zh-CN" altLang="zh-CN" sz="32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项目简介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背景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  <a:endParaRPr lang="zh-CN" altLang="zh-CN" sz="1800" dirty="0"/>
          </a:p>
        </p:txBody>
      </p:sp>
      <p:sp>
        <p:nvSpPr>
          <p:cNvPr id="18437" name="矩形 3"/>
          <p:cNvSpPr>
            <a:spLocks noChangeArrowheads="1"/>
          </p:cNvSpPr>
          <p:nvPr/>
        </p:nvSpPr>
        <p:spPr bwMode="auto">
          <a:xfrm>
            <a:off x="4627914" y="3160909"/>
            <a:ext cx="5232444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</a:rPr>
              <a:t>功能优势</a:t>
            </a:r>
            <a:r>
              <a:rPr lang="zh-CN" altLang="en-US" sz="2000" dirty="0">
                <a:solidFill>
                  <a:srgbClr val="333333"/>
                </a:solidFill>
              </a:rPr>
              <a:t>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>
              <a:buFontTx/>
              <a:buNone/>
            </a:pPr>
            <a:endParaRPr lang="en-US" altLang="zh-CN" sz="2000" dirty="0">
              <a:solidFill>
                <a:srgbClr val="333333"/>
              </a:solidFill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捕捉面部动作匹配相应指令</a:t>
            </a:r>
            <a:endParaRPr lang="en-US" altLang="zh-CN" sz="2000" dirty="0">
              <a:solidFill>
                <a:srgbClr val="333333"/>
              </a:solidFill>
              <a:sym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实现脱离双手的网页</a:t>
            </a:r>
            <a:r>
              <a:rPr lang="zh-CN" altLang="en-US" sz="2000" dirty="0">
                <a:solidFill>
                  <a:srgbClr val="333333"/>
                </a:solidFill>
                <a:sym typeface="+mn-ea"/>
              </a:rPr>
              <a:t>控制</a:t>
            </a:r>
            <a:endParaRPr lang="zh-CN" altLang="en-US" sz="2000" dirty="0">
              <a:solidFill>
                <a:srgbClr val="333333"/>
              </a:solidFill>
              <a:sym typeface="+mn-ea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  <a:sym typeface="+mn-ea"/>
              </a:rPr>
              <a:t>包括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浏览</a:t>
            </a:r>
            <a:r>
              <a:rPr lang="zh-CN" altLang="en-US" sz="2000" dirty="0">
                <a:solidFill>
                  <a:srgbClr val="333333"/>
                </a:solidFill>
                <a:sym typeface="+mn-ea"/>
              </a:rPr>
              <a:t>、搜索、点击、</a:t>
            </a:r>
            <a:r>
              <a:rPr lang="zh-CN" altLang="en-US" sz="2000" dirty="0">
                <a:solidFill>
                  <a:srgbClr val="333333"/>
                </a:solidFill>
                <a:sym typeface="+mn-ea"/>
              </a:rPr>
              <a:t>缩放</a:t>
            </a:r>
            <a:endParaRPr lang="en-US" altLang="zh-CN" sz="2000" dirty="0">
              <a:solidFill>
                <a:srgbClr val="333333"/>
              </a:solidFill>
              <a:sym typeface="+mn-ea"/>
            </a:endParaRPr>
          </a:p>
          <a:p>
            <a:pPr>
              <a:buFontTx/>
              <a:buNone/>
            </a:pPr>
            <a:endParaRPr lang="en-US" altLang="zh-CN" sz="2000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18440" name="矩形 3"/>
          <p:cNvSpPr>
            <a:spLocks noChangeArrowheads="1"/>
          </p:cNvSpPr>
          <p:nvPr/>
        </p:nvSpPr>
        <p:spPr bwMode="auto">
          <a:xfrm>
            <a:off x="552450" y="990600"/>
            <a:ext cx="848550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333333"/>
                </a:solidFill>
                <a:ea typeface="黑体" pitchFamily="49" charset="-122"/>
              </a:rPr>
              <a:t>Haar</a:t>
            </a:r>
            <a:r>
              <a:rPr lang="zh-CN" altLang="en-US" sz="2000" b="1" dirty="0">
                <a:solidFill>
                  <a:srgbClr val="333333"/>
                </a:solidFill>
                <a:ea typeface="黑体" pitchFamily="49" charset="-122"/>
              </a:rPr>
              <a:t>分类器</a:t>
            </a:r>
            <a:r>
              <a:rPr lang="zh-CN" altLang="en-US" sz="2000" b="1" dirty="0">
                <a:solidFill>
                  <a:srgbClr val="333333"/>
                </a:solidFill>
                <a:ea typeface="黑体" pitchFamily="49" charset="-122"/>
              </a:rPr>
              <a:t>：</a:t>
            </a:r>
            <a:endParaRPr lang="en-US" altLang="zh-CN" sz="2000" b="1" dirty="0">
              <a:solidFill>
                <a:srgbClr val="333333"/>
              </a:solidFill>
              <a:ea typeface="黑体" pitchFamily="49" charset="-122"/>
            </a:endParaRPr>
          </a:p>
          <a:p>
            <a:pPr algn="l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①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检测 - </a:t>
            </a:r>
            <a:r>
              <a:rPr lang="en-US" altLang="zh-CN" sz="2000" dirty="0">
                <a:solidFill>
                  <a:srgbClr val="333333"/>
                </a:solidFill>
              </a:rPr>
              <a:t>Haar-like特征算法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②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求值 - </a:t>
            </a:r>
            <a:r>
              <a:rPr lang="en-US" altLang="zh-CN" sz="2000" dirty="0">
                <a:solidFill>
                  <a:srgbClr val="333333"/>
                </a:solidFill>
              </a:rPr>
              <a:t>积分图（Integral Image）进行加速（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图像的灰度变化）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③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弱分类器 - </a:t>
            </a:r>
            <a:r>
              <a:rPr lang="en-US" altLang="zh-CN" sz="2000" dirty="0">
                <a:solidFill>
                  <a:srgbClr val="333333"/>
                </a:solidFill>
              </a:rPr>
              <a:t>AdaBoost算法训练区分人脸和非人脸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④</a:t>
            </a:r>
            <a:r>
              <a:rPr lang="en-US" altLang="zh-CN" sz="2000" dirty="0">
                <a:solidFill>
                  <a:srgbClr val="333333"/>
                </a:solidFill>
                <a:sym typeface="+mn-ea"/>
              </a:rPr>
              <a:t>强分类器 - </a:t>
            </a:r>
            <a:r>
              <a:rPr lang="en-US" altLang="zh-CN" sz="2000" dirty="0">
                <a:solidFill>
                  <a:srgbClr val="333333"/>
                </a:solidFill>
              </a:rPr>
              <a:t>筛选式级联</a:t>
            </a:r>
            <a:endParaRPr lang="zh-CN" altLang="en-US" sz="2000" dirty="0">
              <a:solidFill>
                <a:srgbClr val="333333"/>
              </a:solidFill>
              <a:ea typeface="黑体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1835" y="5607685"/>
            <a:ext cx="73094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zh-CN" altLang="en-US" sz="2000" b="1" dirty="0">
                <a:solidFill>
                  <a:srgbClr val="333333"/>
                </a:solidFill>
                <a:ea typeface="宋体" charset="-122"/>
              </a:rPr>
              <a:t>发展前景</a:t>
            </a:r>
            <a:r>
              <a:rPr lang="zh-CN" altLang="en-US" sz="2000" dirty="0">
                <a:solidFill>
                  <a:srgbClr val="333333"/>
                </a:solidFill>
                <a:ea typeface="宋体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宋体" charset="-122"/>
                <a:sym typeface="+mn-ea"/>
              </a:rPr>
              <a:t>面部控制解放双手，加强人机交互，为特殊人群提供便利</a:t>
            </a:r>
            <a:endParaRPr lang="zh-CN" altLang="en-US" sz="1100" dirty="0">
              <a:solidFill>
                <a:srgbClr val="333333"/>
              </a:solidFill>
            </a:endParaRPr>
          </a:p>
        </p:txBody>
      </p:sp>
      <p:pic>
        <p:nvPicPr>
          <p:cNvPr id="2048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3046095"/>
            <a:ext cx="3659188" cy="244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项目简介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内容与目标</a:t>
            </a:r>
            <a:r>
              <a:rPr lang="zh-CN" altLang="zh-CN" sz="1800" dirty="0"/>
              <a:t> 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graphicFrame>
        <p:nvGraphicFramePr>
          <p:cNvPr id="6" name="内容占位符 4"/>
          <p:cNvGraphicFramePr/>
          <p:nvPr>
            <p:custDataLst>
              <p:tags r:id="rId1"/>
            </p:custDataLst>
          </p:nvPr>
        </p:nvGraphicFramePr>
        <p:xfrm>
          <a:off x="381000" y="3589336"/>
          <a:ext cx="8153400" cy="303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4041122"/>
                <a:gridCol w="3238518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时间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内容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目标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课题选题、调研，</a:t>
                      </a:r>
                      <a:r>
                        <a:rPr lang="zh-CN" altLang="en-US" sz="1800" dirty="0">
                          <a:sym typeface="+mn-ea"/>
                        </a:rPr>
                        <a:t>方案设计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确认选题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熟悉开发软件，搭建硬件平台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熟悉开发环境，整理程序框架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dirty="0"/>
                        <a:t>编写人脸识别的代码</a:t>
                      </a:r>
                      <a:endParaRPr lang="zh-CN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实时检测人脸状态功能完成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编写跟踪面部运动状态的代码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初步完成面部动态跟踪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调试全部代码以及界面设计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阅读的放缩功能与界面设计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调试、撰写答辩报告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完善功能，调试完成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80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验收、答辩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验收通过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81000" y="1009650"/>
            <a:ext cx="8267700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>
                <a:solidFill>
                  <a:srgbClr val="333333"/>
                </a:solidFill>
                <a:ea typeface="宋体" charset="-122"/>
              </a:rPr>
              <a:t>主体功能：</a:t>
            </a:r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r>
              <a:rPr lang="zh-CN" altLang="en-US" sz="2000" dirty="0"/>
              <a:t>脸部左转：滚轮向下</a:t>
            </a:r>
            <a:br>
              <a:rPr lang="zh-CN" altLang="en-US" sz="2000" dirty="0"/>
            </a:br>
            <a:r>
              <a:rPr lang="zh-CN" altLang="en-US" sz="2000" dirty="0"/>
              <a:t>脸部右转：滚轮向上</a:t>
            </a:r>
            <a:br>
              <a:rPr lang="zh-CN" altLang="en-US" sz="2000" dirty="0"/>
            </a:br>
            <a:r>
              <a:rPr lang="zh-CN" altLang="en-US" sz="2000" dirty="0">
                <a:sym typeface="+mn-ea"/>
              </a:rPr>
              <a:t>头部前后移动：最大化最小化程序，切换窗口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r>
              <a:rPr lang="zh-CN" altLang="en-US" sz="2000" dirty="0"/>
              <a:t>头部左右移动：移动鼠标</a:t>
            </a:r>
            <a:endParaRPr lang="zh-CN" altLang="en-US" sz="2000" dirty="0"/>
          </a:p>
          <a:p>
            <a:r>
              <a:rPr lang="zh-CN" altLang="en-US" sz="2000" dirty="0"/>
              <a:t>微笑：点击</a:t>
            </a:r>
            <a:endParaRPr lang="zh-CN" altLang="en-US" sz="2000" dirty="0"/>
          </a:p>
          <a:p>
            <a:pPr algn="l">
              <a:buClrTx/>
              <a:buSzTx/>
              <a:buNone/>
            </a:pPr>
            <a:r>
              <a:rPr lang="zh-CN" altLang="en-US" sz="2000" dirty="0"/>
              <a:t>眨眼：滚动截长图</a:t>
            </a:r>
            <a:endParaRPr lang="zh-CN" altLang="en-US" sz="2000" dirty="0"/>
          </a:p>
          <a:p>
            <a:pPr algn="l">
              <a:buClrTx/>
              <a:buSzTx/>
              <a:buNone/>
            </a:pPr>
            <a:r>
              <a:rPr lang="zh-CN" altLang="en-US" sz="2000" dirty="0"/>
              <a:t>界面：实时显示面部动作</a:t>
            </a:r>
            <a:endParaRPr lang="zh-CN" altLang="en-US" sz="2000" dirty="0"/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开发过程</a:t>
            </a:r>
            <a:endParaRPr lang="zh-CN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462" y="319122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  <a:endParaRPr lang="zh-CN" altLang="zh-CN" sz="18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开发平台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7" name="矩形 6"/>
          <p:cNvSpPr/>
          <p:nvPr/>
        </p:nvSpPr>
        <p:spPr>
          <a:xfrm>
            <a:off x="350582" y="1524050"/>
            <a:ext cx="8267700" cy="380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软件平台：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</a:t>
            </a:r>
            <a:r>
              <a:rPr lang="en-US" altLang="zh-CN" sz="2400" dirty="0"/>
              <a:t>Python - opencv</a:t>
            </a:r>
            <a:endParaRPr lang="en-US" altLang="zh-CN" sz="2400" dirty="0"/>
          </a:p>
          <a:p>
            <a:pPr latinLnBrk="1">
              <a:spcBef>
                <a:spcPct val="20000"/>
              </a:spcBef>
            </a:pPr>
            <a:endParaRPr lang="en-US" altLang="zh-CN" sz="2000" dirty="0"/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硬件平台：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   PC</a:t>
            </a:r>
            <a:endParaRPr lang="en-US" altLang="zh-CN" sz="2000" dirty="0">
              <a:solidFill>
                <a:srgbClr val="33333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7775" y="1343660"/>
            <a:ext cx="4078605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分工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7" name="矩形 6"/>
          <p:cNvSpPr/>
          <p:nvPr/>
        </p:nvSpPr>
        <p:spPr>
          <a:xfrm>
            <a:off x="228712" y="1256080"/>
            <a:ext cx="8686572" cy="425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张聪昱：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 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人脸检测，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  <a:sym typeface="+mn-ea"/>
              </a:rPr>
              <a:t>界面设计及初始化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zh-CN" altLang="en-US" sz="2400" dirty="0">
              <a:solidFill>
                <a:srgbClr val="333333"/>
              </a:solidFill>
              <a:ea typeface="宋体" charset="-122"/>
              <a:sym typeface="+mn-ea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</a:rPr>
              <a:t>李昱昂：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</a:rPr>
              <a:t>    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  <a:sym typeface="+mn-ea"/>
              </a:rPr>
              <a:t>帧差法追踪面部动作，调试程序</a:t>
            </a:r>
            <a:endParaRPr lang="zh-CN" altLang="en-US" sz="2400" dirty="0">
              <a:solidFill>
                <a:srgbClr val="333333"/>
              </a:solidFill>
              <a:ea typeface="宋体" charset="-122"/>
              <a:sym typeface="+mn-ea"/>
            </a:endParaRPr>
          </a:p>
          <a:p>
            <a:pPr latinLnBrk="1"/>
            <a:endParaRPr lang="zh-CN" altLang="en-US" sz="2400" dirty="0">
              <a:solidFill>
                <a:srgbClr val="333333"/>
              </a:solidFill>
              <a:ea typeface="宋体" charset="-122"/>
              <a:sym typeface="+mn-ea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charset="-122"/>
                <a:sym typeface="+mn-ea"/>
              </a:rPr>
              <a:t>梁星辰：</a:t>
            </a:r>
            <a:endParaRPr lang="en-US" altLang="zh-CN" sz="2400" b="1" dirty="0">
              <a:solidFill>
                <a:srgbClr val="333333"/>
              </a:solidFill>
              <a:ea typeface="宋体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宋体" charset="-122"/>
                <a:sym typeface="+mn-ea"/>
              </a:rPr>
              <a:t>     </a:t>
            </a:r>
            <a:r>
              <a:rPr lang="zh-CN" altLang="en-US" sz="2400" dirty="0">
                <a:solidFill>
                  <a:srgbClr val="333333"/>
                </a:solidFill>
                <a:ea typeface="宋体" charset="-122"/>
                <a:sym typeface="+mn-ea"/>
              </a:rPr>
              <a:t>组合快捷键的面部动作设计及控制代码编写</a:t>
            </a:r>
            <a:endParaRPr lang="en-US" altLang="zh-CN" sz="24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itchFamily="49" charset="-122"/>
              </a:rPr>
              <a:t>开发过程</a:t>
            </a:r>
            <a:r>
              <a:rPr lang="en-US" altLang="zh-CN" sz="2800" b="1" dirty="0">
                <a:ea typeface="黑体" pitchFamily="49" charset="-122"/>
              </a:rPr>
              <a:t>——</a:t>
            </a:r>
            <a:r>
              <a:rPr lang="zh-CN" altLang="en-US" sz="2800" b="1" dirty="0">
                <a:ea typeface="黑体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  <a:endParaRPr lang="zh-CN" altLang="zh-CN" sz="1800"/>
          </a:p>
        </p:txBody>
      </p:sp>
      <p:graphicFrame>
        <p:nvGraphicFramePr>
          <p:cNvPr id="2" name="图示 1"/>
          <p:cNvGraphicFramePr/>
          <p:nvPr/>
        </p:nvGraphicFramePr>
        <p:xfrm>
          <a:off x="-304672" y="1089422"/>
          <a:ext cx="8915286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 descr="45845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45" y="3326765"/>
            <a:ext cx="914400" cy="914400"/>
          </a:xfrm>
          <a:prstGeom prst="rect">
            <a:avLst/>
          </a:prstGeom>
        </p:spPr>
      </p:pic>
      <p:pic>
        <p:nvPicPr>
          <p:cNvPr id="6" name="图片 5" descr="45846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45" y="1497965"/>
            <a:ext cx="914400" cy="914400"/>
          </a:xfrm>
          <a:prstGeom prst="rect">
            <a:avLst/>
          </a:prstGeom>
        </p:spPr>
      </p:pic>
      <p:pic>
        <p:nvPicPr>
          <p:cNvPr id="3" name="图片 2" descr="45168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445" y="53340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7679b52-6cd8-4d4d-812f-0bde585a3c13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209</Paragraphs>
  <Slides>0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Calibri</vt:lpstr>
      <vt:lpstr>MS PMincho</vt:lpstr>
      <vt:lpstr>默认设计模板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邓金易</dc:creator>
  <cp:lastModifiedBy>李以宁的 iPad</cp:lastModifiedBy>
  <cp:revision>265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2052-9.3.1</vt:lpwstr>
  </property>
</Properties>
</file>