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1" r:id="rId2"/>
  </p:sldMasterIdLst>
  <p:notesMasterIdLst>
    <p:notesMasterId r:id="rId14"/>
  </p:notesMasterIdLst>
  <p:sldIdLst>
    <p:sldId id="256" r:id="rId3"/>
    <p:sldId id="300" r:id="rId4"/>
    <p:sldId id="293" r:id="rId5"/>
    <p:sldId id="301" r:id="rId6"/>
    <p:sldId id="305" r:id="rId7"/>
    <p:sldId id="307" r:id="rId8"/>
    <p:sldId id="308" r:id="rId9"/>
    <p:sldId id="304" r:id="rId10"/>
    <p:sldId id="294" r:id="rId11"/>
    <p:sldId id="295" r:id="rId12"/>
    <p:sldId id="29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AE238A-BD4C-4715-B050-78FB4B59A10C}">
  <a:tblStyle styleId="{61AE238A-BD4C-4715-B050-78FB4B59A1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84" d="100"/>
          <a:sy n="84" d="100"/>
        </p:scale>
        <p:origin x="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82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673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497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379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3928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569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106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7929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 flipH="1">
            <a:off x="623625" y="2236500"/>
            <a:ext cx="3576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 flipH="1">
            <a:off x="623500" y="31167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099510" y="-10302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E6EFFF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6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150132"/>
            <a:ext cx="9144000" cy="581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754036"/>
            <a:ext cx="9144000" cy="314534"/>
          </a:xfrm>
          <a:prstGeom prst="rect">
            <a:avLst/>
          </a:prstGeom>
        </p:spPr>
        <p:txBody>
          <a:bodyPr anchor="ctr"/>
          <a:lstStyle>
            <a:lvl1pPr marL="0" marR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849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920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 flipH="1">
            <a:off x="742950" y="31014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DSI – 20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Daphne Kwok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 flipH="1">
            <a:off x="691254" y="857328"/>
            <a:ext cx="4080634" cy="14643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Project 2 - Ames Housing Data and Kaggle Challenge</a:t>
            </a:r>
            <a:endParaRPr sz="2800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95" name="Google Shape;95;p14"/>
          <p:cNvCxnSpPr/>
          <p:nvPr/>
        </p:nvCxnSpPr>
        <p:spPr>
          <a:xfrm>
            <a:off x="862400" y="2981288"/>
            <a:ext cx="1066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4"/>
          <p:cNvSpPr/>
          <p:nvPr/>
        </p:nvSpPr>
        <p:spPr>
          <a:xfrm>
            <a:off x="5459785" y="11541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7549238" y="1582862"/>
            <a:ext cx="1933583" cy="1150365"/>
          </a:xfrm>
          <a:custGeom>
            <a:avLst/>
            <a:gdLst/>
            <a:ahLst/>
            <a:cxnLst/>
            <a:rect l="l" t="t" r="r" b="b"/>
            <a:pathLst>
              <a:path w="64978" h="38658" extrusionOk="0">
                <a:moveTo>
                  <a:pt x="36630" y="1"/>
                </a:moveTo>
                <a:cubicBezTo>
                  <a:pt x="26870" y="1"/>
                  <a:pt x="18928" y="7732"/>
                  <a:pt x="18590" y="17449"/>
                </a:cubicBezTo>
                <a:lnTo>
                  <a:pt x="10605" y="17449"/>
                </a:lnTo>
                <a:cubicBezTo>
                  <a:pt x="4775" y="17449"/>
                  <a:pt x="1" y="22181"/>
                  <a:pt x="1" y="28053"/>
                </a:cubicBezTo>
                <a:cubicBezTo>
                  <a:pt x="1" y="33883"/>
                  <a:pt x="4775" y="38615"/>
                  <a:pt x="10605" y="38657"/>
                </a:cubicBezTo>
                <a:lnTo>
                  <a:pt x="54374" y="38657"/>
                </a:lnTo>
                <a:cubicBezTo>
                  <a:pt x="60204" y="38615"/>
                  <a:pt x="64936" y="33883"/>
                  <a:pt x="64978" y="28053"/>
                </a:cubicBezTo>
                <a:cubicBezTo>
                  <a:pt x="64936" y="22307"/>
                  <a:pt x="60373" y="17618"/>
                  <a:pt x="54627" y="17449"/>
                </a:cubicBezTo>
                <a:cubicBezTo>
                  <a:pt x="54289" y="7732"/>
                  <a:pt x="46347" y="1"/>
                  <a:pt x="366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4105800" y="1878775"/>
            <a:ext cx="5253835" cy="2215912"/>
          </a:xfrm>
          <a:custGeom>
            <a:avLst/>
            <a:gdLst/>
            <a:ahLst/>
            <a:cxnLst/>
            <a:rect l="l" t="t" r="r" b="b"/>
            <a:pathLst>
              <a:path w="176555" h="70244" extrusionOk="0">
                <a:moveTo>
                  <a:pt x="120155" y="0"/>
                </a:moveTo>
                <a:cubicBezTo>
                  <a:pt x="118869" y="0"/>
                  <a:pt x="117584" y="529"/>
                  <a:pt x="116647" y="1590"/>
                </a:cubicBezTo>
                <a:lnTo>
                  <a:pt x="100846" y="18616"/>
                </a:lnTo>
                <a:cubicBezTo>
                  <a:pt x="100662" y="18823"/>
                  <a:pt x="100404" y="18930"/>
                  <a:pt x="100145" y="18930"/>
                </a:cubicBezTo>
                <a:cubicBezTo>
                  <a:pt x="99927" y="18930"/>
                  <a:pt x="99710" y="18855"/>
                  <a:pt x="99537" y="18701"/>
                </a:cubicBezTo>
                <a:lnTo>
                  <a:pt x="87369" y="6702"/>
                </a:lnTo>
                <a:cubicBezTo>
                  <a:pt x="86486" y="5819"/>
                  <a:pt x="85322" y="5371"/>
                  <a:pt x="84158" y="5371"/>
                </a:cubicBezTo>
                <a:cubicBezTo>
                  <a:pt x="83206" y="5371"/>
                  <a:pt x="82253" y="5671"/>
                  <a:pt x="81455" y="6280"/>
                </a:cubicBezTo>
                <a:lnTo>
                  <a:pt x="71653" y="13546"/>
                </a:lnTo>
                <a:cubicBezTo>
                  <a:pt x="71526" y="13715"/>
                  <a:pt x="71315" y="13842"/>
                  <a:pt x="71104" y="13884"/>
                </a:cubicBezTo>
                <a:lnTo>
                  <a:pt x="59908" y="1801"/>
                </a:lnTo>
                <a:cubicBezTo>
                  <a:pt x="58971" y="740"/>
                  <a:pt x="57686" y="212"/>
                  <a:pt x="56400" y="212"/>
                </a:cubicBezTo>
                <a:cubicBezTo>
                  <a:pt x="55077" y="212"/>
                  <a:pt x="53753" y="772"/>
                  <a:pt x="52811" y="1886"/>
                </a:cubicBezTo>
                <a:lnTo>
                  <a:pt x="44826" y="10885"/>
                </a:lnTo>
                <a:cubicBezTo>
                  <a:pt x="44125" y="11663"/>
                  <a:pt x="42994" y="11904"/>
                  <a:pt x="41862" y="11904"/>
                </a:cubicBezTo>
                <a:cubicBezTo>
                  <a:pt x="41766" y="11904"/>
                  <a:pt x="41669" y="11902"/>
                  <a:pt x="41573" y="11899"/>
                </a:cubicBezTo>
                <a:cubicBezTo>
                  <a:pt x="41417" y="11888"/>
                  <a:pt x="41262" y="11883"/>
                  <a:pt x="41108" y="11883"/>
                </a:cubicBezTo>
                <a:cubicBezTo>
                  <a:pt x="38741" y="11883"/>
                  <a:pt x="36502" y="13084"/>
                  <a:pt x="35193" y="15067"/>
                </a:cubicBezTo>
                <a:cubicBezTo>
                  <a:pt x="26448" y="28164"/>
                  <a:pt x="1" y="69947"/>
                  <a:pt x="677" y="69947"/>
                </a:cubicBezTo>
                <a:lnTo>
                  <a:pt x="6127" y="69947"/>
                </a:lnTo>
                <a:cubicBezTo>
                  <a:pt x="6084" y="69990"/>
                  <a:pt x="6042" y="70032"/>
                  <a:pt x="6084" y="70032"/>
                </a:cubicBezTo>
                <a:lnTo>
                  <a:pt x="35235" y="69990"/>
                </a:lnTo>
                <a:lnTo>
                  <a:pt x="170471" y="70243"/>
                </a:lnTo>
                <a:cubicBezTo>
                  <a:pt x="170217" y="70032"/>
                  <a:pt x="169922" y="69863"/>
                  <a:pt x="169626" y="69736"/>
                </a:cubicBezTo>
                <a:lnTo>
                  <a:pt x="175836" y="69736"/>
                </a:lnTo>
                <a:cubicBezTo>
                  <a:pt x="176555" y="69736"/>
                  <a:pt x="150065" y="27953"/>
                  <a:pt x="141362" y="14856"/>
                </a:cubicBezTo>
                <a:cubicBezTo>
                  <a:pt x="139996" y="12847"/>
                  <a:pt x="137712" y="11678"/>
                  <a:pt x="135310" y="11678"/>
                </a:cubicBezTo>
                <a:cubicBezTo>
                  <a:pt x="135187" y="11678"/>
                  <a:pt x="135064" y="11681"/>
                  <a:pt x="134940" y="11688"/>
                </a:cubicBezTo>
                <a:cubicBezTo>
                  <a:pt x="134843" y="11691"/>
                  <a:pt x="134746" y="11693"/>
                  <a:pt x="134649" y="11693"/>
                </a:cubicBezTo>
                <a:cubicBezTo>
                  <a:pt x="133518" y="11693"/>
                  <a:pt x="132391" y="11455"/>
                  <a:pt x="131730" y="10716"/>
                </a:cubicBezTo>
                <a:lnTo>
                  <a:pt x="123745" y="1675"/>
                </a:lnTo>
                <a:cubicBezTo>
                  <a:pt x="122802" y="560"/>
                  <a:pt x="121478" y="0"/>
                  <a:pt x="120155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7323230" y="1878175"/>
            <a:ext cx="687696" cy="405505"/>
          </a:xfrm>
          <a:custGeom>
            <a:avLst/>
            <a:gdLst/>
            <a:ahLst/>
            <a:cxnLst/>
            <a:rect l="l" t="t" r="r" b="b"/>
            <a:pathLst>
              <a:path w="23110" h="13627" extrusionOk="0">
                <a:moveTo>
                  <a:pt x="12284" y="1"/>
                </a:moveTo>
                <a:cubicBezTo>
                  <a:pt x="10726" y="1"/>
                  <a:pt x="9155" y="919"/>
                  <a:pt x="7722" y="2582"/>
                </a:cubicBezTo>
                <a:lnTo>
                  <a:pt x="456" y="10187"/>
                </a:lnTo>
                <a:cubicBezTo>
                  <a:pt x="1" y="10717"/>
                  <a:pt x="396" y="11486"/>
                  <a:pt x="1031" y="11486"/>
                </a:cubicBezTo>
                <a:cubicBezTo>
                  <a:pt x="1104" y="11486"/>
                  <a:pt x="1180" y="11476"/>
                  <a:pt x="1258" y="11454"/>
                </a:cubicBezTo>
                <a:lnTo>
                  <a:pt x="6835" y="9891"/>
                </a:lnTo>
                <a:cubicBezTo>
                  <a:pt x="6912" y="9869"/>
                  <a:pt x="6988" y="9858"/>
                  <a:pt x="7063" y="9858"/>
                </a:cubicBezTo>
                <a:cubicBezTo>
                  <a:pt x="7278" y="9858"/>
                  <a:pt x="7481" y="9945"/>
                  <a:pt x="7638" y="10102"/>
                </a:cubicBezTo>
                <a:lnTo>
                  <a:pt x="10933" y="13397"/>
                </a:lnTo>
                <a:cubicBezTo>
                  <a:pt x="11087" y="13552"/>
                  <a:pt x="11294" y="13627"/>
                  <a:pt x="11502" y="13627"/>
                </a:cubicBezTo>
                <a:cubicBezTo>
                  <a:pt x="11749" y="13627"/>
                  <a:pt x="11997" y="13520"/>
                  <a:pt x="12158" y="13313"/>
                </a:cubicBezTo>
                <a:lnTo>
                  <a:pt x="14355" y="10187"/>
                </a:lnTo>
                <a:cubicBezTo>
                  <a:pt x="14533" y="9938"/>
                  <a:pt x="14771" y="9838"/>
                  <a:pt x="15018" y="9838"/>
                </a:cubicBezTo>
                <a:cubicBezTo>
                  <a:pt x="15064" y="9838"/>
                  <a:pt x="15111" y="9842"/>
                  <a:pt x="15158" y="9849"/>
                </a:cubicBezTo>
                <a:lnTo>
                  <a:pt x="21918" y="11158"/>
                </a:lnTo>
                <a:cubicBezTo>
                  <a:pt x="21965" y="11167"/>
                  <a:pt x="22011" y="11171"/>
                  <a:pt x="22056" y="11171"/>
                </a:cubicBezTo>
                <a:cubicBezTo>
                  <a:pt x="22698" y="11171"/>
                  <a:pt x="23110" y="10362"/>
                  <a:pt x="22636" y="9849"/>
                </a:cubicBezTo>
                <a:lnTo>
                  <a:pt x="16045" y="1990"/>
                </a:lnTo>
                <a:cubicBezTo>
                  <a:pt x="14858" y="631"/>
                  <a:pt x="13576" y="1"/>
                  <a:pt x="12284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457613" y="1877074"/>
            <a:ext cx="701087" cy="421961"/>
          </a:xfrm>
          <a:custGeom>
            <a:avLst/>
            <a:gdLst/>
            <a:ahLst/>
            <a:cxnLst/>
            <a:rect l="l" t="t" r="r" b="b"/>
            <a:pathLst>
              <a:path w="23560" h="14180" extrusionOk="0">
                <a:moveTo>
                  <a:pt x="10667" y="1"/>
                </a:moveTo>
                <a:cubicBezTo>
                  <a:pt x="9609" y="1"/>
                  <a:pt x="8540" y="436"/>
                  <a:pt x="7509" y="1436"/>
                </a:cubicBezTo>
                <a:lnTo>
                  <a:pt x="496" y="9632"/>
                </a:lnTo>
                <a:cubicBezTo>
                  <a:pt x="1" y="10127"/>
                  <a:pt x="393" y="10986"/>
                  <a:pt x="1120" y="10986"/>
                </a:cubicBezTo>
                <a:cubicBezTo>
                  <a:pt x="1137" y="10986"/>
                  <a:pt x="1154" y="10985"/>
                  <a:pt x="1172" y="10984"/>
                </a:cubicBezTo>
                <a:lnTo>
                  <a:pt x="7974" y="10139"/>
                </a:lnTo>
                <a:cubicBezTo>
                  <a:pt x="8004" y="10135"/>
                  <a:pt x="8035" y="10133"/>
                  <a:pt x="8065" y="10133"/>
                </a:cubicBezTo>
                <a:cubicBezTo>
                  <a:pt x="8329" y="10133"/>
                  <a:pt x="8583" y="10292"/>
                  <a:pt x="8734" y="10519"/>
                </a:cubicBezTo>
                <a:lnTo>
                  <a:pt x="10762" y="13815"/>
                </a:lnTo>
                <a:cubicBezTo>
                  <a:pt x="10914" y="14043"/>
                  <a:pt x="11173" y="14180"/>
                  <a:pt x="11438" y="14180"/>
                </a:cubicBezTo>
                <a:cubicBezTo>
                  <a:pt x="11614" y="14180"/>
                  <a:pt x="11793" y="14119"/>
                  <a:pt x="11945" y="13984"/>
                </a:cubicBezTo>
                <a:lnTo>
                  <a:pt x="15494" y="10900"/>
                </a:lnTo>
                <a:cubicBezTo>
                  <a:pt x="15635" y="10787"/>
                  <a:pt x="15813" y="10731"/>
                  <a:pt x="16004" y="10731"/>
                </a:cubicBezTo>
                <a:cubicBezTo>
                  <a:pt x="16100" y="10731"/>
                  <a:pt x="16198" y="10745"/>
                  <a:pt x="16297" y="10773"/>
                </a:cubicBezTo>
                <a:lnTo>
                  <a:pt x="21789" y="12758"/>
                </a:lnTo>
                <a:cubicBezTo>
                  <a:pt x="21860" y="12788"/>
                  <a:pt x="21935" y="12801"/>
                  <a:pt x="22012" y="12801"/>
                </a:cubicBezTo>
                <a:cubicBezTo>
                  <a:pt x="22710" y="12801"/>
                  <a:pt x="23560" y="11682"/>
                  <a:pt x="23141" y="11111"/>
                </a:cubicBezTo>
                <a:lnTo>
                  <a:pt x="15959" y="3422"/>
                </a:lnTo>
                <a:cubicBezTo>
                  <a:pt x="14415" y="1390"/>
                  <a:pt x="12558" y="1"/>
                  <a:pt x="10667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3600418" y="3969026"/>
            <a:ext cx="6231905" cy="731707"/>
          </a:xfrm>
          <a:custGeom>
            <a:avLst/>
            <a:gdLst/>
            <a:ahLst/>
            <a:cxnLst/>
            <a:rect l="l" t="t" r="r" b="b"/>
            <a:pathLst>
              <a:path w="209423" h="24589" extrusionOk="0">
                <a:moveTo>
                  <a:pt x="24588" y="0"/>
                </a:moveTo>
                <a:cubicBezTo>
                  <a:pt x="11027" y="42"/>
                  <a:pt x="42" y="11027"/>
                  <a:pt x="0" y="24589"/>
                </a:cubicBezTo>
                <a:lnTo>
                  <a:pt x="209423" y="24589"/>
                </a:lnTo>
                <a:cubicBezTo>
                  <a:pt x="209381" y="11027"/>
                  <a:pt x="198396" y="42"/>
                  <a:pt x="1848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7762956" y="3001580"/>
            <a:ext cx="958013" cy="1241572"/>
          </a:xfrm>
          <a:custGeom>
            <a:avLst/>
            <a:gdLst/>
            <a:ahLst/>
            <a:cxnLst/>
            <a:rect l="l" t="t" r="r" b="b"/>
            <a:pathLst>
              <a:path w="32194" h="41723" extrusionOk="0">
                <a:moveTo>
                  <a:pt x="16306" y="0"/>
                </a:moveTo>
                <a:cubicBezTo>
                  <a:pt x="15667" y="0"/>
                  <a:pt x="15019" y="35"/>
                  <a:pt x="14365" y="107"/>
                </a:cubicBezTo>
                <a:cubicBezTo>
                  <a:pt x="7098" y="867"/>
                  <a:pt x="1268" y="6275"/>
                  <a:pt x="465" y="13035"/>
                </a:cubicBezTo>
                <a:cubicBezTo>
                  <a:pt x="1" y="16879"/>
                  <a:pt x="1099" y="20682"/>
                  <a:pt x="3550" y="23639"/>
                </a:cubicBezTo>
                <a:cubicBezTo>
                  <a:pt x="5366" y="25878"/>
                  <a:pt x="6296" y="28709"/>
                  <a:pt x="6127" y="31582"/>
                </a:cubicBezTo>
                <a:cubicBezTo>
                  <a:pt x="6084" y="31793"/>
                  <a:pt x="6084" y="32004"/>
                  <a:pt x="6127" y="32215"/>
                </a:cubicBezTo>
                <a:cubicBezTo>
                  <a:pt x="6127" y="37454"/>
                  <a:pt x="10647" y="41637"/>
                  <a:pt x="16266" y="41721"/>
                </a:cubicBezTo>
                <a:cubicBezTo>
                  <a:pt x="16322" y="41722"/>
                  <a:pt x="16377" y="41723"/>
                  <a:pt x="16432" y="41723"/>
                </a:cubicBezTo>
                <a:cubicBezTo>
                  <a:pt x="21936" y="41723"/>
                  <a:pt x="26534" y="37571"/>
                  <a:pt x="26659" y="32384"/>
                </a:cubicBezTo>
                <a:cubicBezTo>
                  <a:pt x="26659" y="31920"/>
                  <a:pt x="26659" y="31455"/>
                  <a:pt x="26575" y="30990"/>
                </a:cubicBezTo>
                <a:cubicBezTo>
                  <a:pt x="26279" y="28413"/>
                  <a:pt x="27082" y="25878"/>
                  <a:pt x="28772" y="23935"/>
                </a:cubicBezTo>
                <a:cubicBezTo>
                  <a:pt x="30968" y="21358"/>
                  <a:pt x="32194" y="18105"/>
                  <a:pt x="32194" y="14683"/>
                </a:cubicBezTo>
                <a:cubicBezTo>
                  <a:pt x="32154" y="6571"/>
                  <a:pt x="25068" y="0"/>
                  <a:pt x="16306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8058418" y="3481539"/>
            <a:ext cx="384705" cy="1168904"/>
          </a:xfrm>
          <a:custGeom>
            <a:avLst/>
            <a:gdLst/>
            <a:ahLst/>
            <a:cxnLst/>
            <a:rect l="l" t="t" r="r" b="b"/>
            <a:pathLst>
              <a:path w="12928" h="39281" extrusionOk="0">
                <a:moveTo>
                  <a:pt x="6295" y="1"/>
                </a:moveTo>
                <a:cubicBezTo>
                  <a:pt x="5894" y="1"/>
                  <a:pt x="5492" y="265"/>
                  <a:pt x="5450" y="793"/>
                </a:cubicBezTo>
                <a:lnTo>
                  <a:pt x="5492" y="8524"/>
                </a:lnTo>
                <a:lnTo>
                  <a:pt x="1690" y="3328"/>
                </a:lnTo>
                <a:cubicBezTo>
                  <a:pt x="1515" y="3102"/>
                  <a:pt x="1250" y="2981"/>
                  <a:pt x="994" y="2981"/>
                </a:cubicBezTo>
                <a:cubicBezTo>
                  <a:pt x="817" y="2981"/>
                  <a:pt x="645" y="3038"/>
                  <a:pt x="507" y="3159"/>
                </a:cubicBezTo>
                <a:cubicBezTo>
                  <a:pt x="84" y="3412"/>
                  <a:pt x="0" y="3961"/>
                  <a:pt x="296" y="4342"/>
                </a:cubicBezTo>
                <a:lnTo>
                  <a:pt x="5196" y="11017"/>
                </a:lnTo>
                <a:cubicBezTo>
                  <a:pt x="5281" y="11143"/>
                  <a:pt x="5365" y="11228"/>
                  <a:pt x="5492" y="11270"/>
                </a:cubicBezTo>
                <a:lnTo>
                  <a:pt x="5619" y="38436"/>
                </a:lnTo>
                <a:cubicBezTo>
                  <a:pt x="5619" y="38900"/>
                  <a:pt x="5999" y="39281"/>
                  <a:pt x="6464" y="39281"/>
                </a:cubicBezTo>
                <a:cubicBezTo>
                  <a:pt x="6971" y="39281"/>
                  <a:pt x="7351" y="38900"/>
                  <a:pt x="7309" y="38436"/>
                </a:cubicBezTo>
                <a:lnTo>
                  <a:pt x="7224" y="17861"/>
                </a:lnTo>
                <a:lnTo>
                  <a:pt x="12632" y="11355"/>
                </a:lnTo>
                <a:cubicBezTo>
                  <a:pt x="12928" y="10974"/>
                  <a:pt x="12886" y="10468"/>
                  <a:pt x="12548" y="10172"/>
                </a:cubicBezTo>
                <a:cubicBezTo>
                  <a:pt x="12381" y="10024"/>
                  <a:pt x="12182" y="9957"/>
                  <a:pt x="11986" y="9957"/>
                </a:cubicBezTo>
                <a:cubicBezTo>
                  <a:pt x="11735" y="9957"/>
                  <a:pt x="11489" y="10066"/>
                  <a:pt x="11322" y="10256"/>
                </a:cubicBezTo>
                <a:lnTo>
                  <a:pt x="7224" y="15199"/>
                </a:lnTo>
                <a:lnTo>
                  <a:pt x="7140" y="793"/>
                </a:lnTo>
                <a:cubicBezTo>
                  <a:pt x="7098" y="265"/>
                  <a:pt x="6696" y="1"/>
                  <a:pt x="629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8340014" y="2352718"/>
            <a:ext cx="1157894" cy="1500730"/>
          </a:xfrm>
          <a:custGeom>
            <a:avLst/>
            <a:gdLst/>
            <a:ahLst/>
            <a:cxnLst/>
            <a:rect l="l" t="t" r="r" b="b"/>
            <a:pathLst>
              <a:path w="38911" h="50432" extrusionOk="0">
                <a:moveTo>
                  <a:pt x="19282" y="1"/>
                </a:moveTo>
                <a:cubicBezTo>
                  <a:pt x="8639" y="1"/>
                  <a:pt x="1" y="8002"/>
                  <a:pt x="1" y="17856"/>
                </a:cubicBezTo>
                <a:cubicBezTo>
                  <a:pt x="1" y="21954"/>
                  <a:pt x="1521" y="25926"/>
                  <a:pt x="4225" y="29010"/>
                </a:cubicBezTo>
                <a:cubicBezTo>
                  <a:pt x="6253" y="31333"/>
                  <a:pt x="7225" y="34417"/>
                  <a:pt x="6845" y="37502"/>
                </a:cubicBezTo>
                <a:cubicBezTo>
                  <a:pt x="6760" y="38093"/>
                  <a:pt x="6760" y="38642"/>
                  <a:pt x="6760" y="39234"/>
                </a:cubicBezTo>
                <a:cubicBezTo>
                  <a:pt x="6969" y="45451"/>
                  <a:pt x="12494" y="50432"/>
                  <a:pt x="19142" y="50432"/>
                </a:cubicBezTo>
                <a:cubicBezTo>
                  <a:pt x="19225" y="50432"/>
                  <a:pt x="19309" y="50431"/>
                  <a:pt x="19392" y="50429"/>
                </a:cubicBezTo>
                <a:cubicBezTo>
                  <a:pt x="26194" y="50303"/>
                  <a:pt x="31602" y="45191"/>
                  <a:pt x="31602" y="38896"/>
                </a:cubicBezTo>
                <a:lnTo>
                  <a:pt x="31602" y="38177"/>
                </a:lnTo>
                <a:cubicBezTo>
                  <a:pt x="31391" y="34671"/>
                  <a:pt x="32447" y="31249"/>
                  <a:pt x="34644" y="28545"/>
                </a:cubicBezTo>
                <a:cubicBezTo>
                  <a:pt x="37601" y="24954"/>
                  <a:pt x="38911" y="20307"/>
                  <a:pt x="38362" y="15702"/>
                </a:cubicBezTo>
                <a:cubicBezTo>
                  <a:pt x="37305" y="7548"/>
                  <a:pt x="30292" y="1042"/>
                  <a:pt x="21462" y="112"/>
                </a:cubicBezTo>
                <a:cubicBezTo>
                  <a:pt x="20728" y="37"/>
                  <a:pt x="20000" y="1"/>
                  <a:pt x="19282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8685290" y="2926800"/>
            <a:ext cx="455587" cy="1724893"/>
          </a:xfrm>
          <a:custGeom>
            <a:avLst/>
            <a:gdLst/>
            <a:ahLst/>
            <a:cxnLst/>
            <a:rect l="l" t="t" r="r" b="b"/>
            <a:pathLst>
              <a:path w="15310" h="57965" extrusionOk="0">
                <a:moveTo>
                  <a:pt x="7705" y="1"/>
                </a:moveTo>
                <a:cubicBezTo>
                  <a:pt x="7325" y="1"/>
                  <a:pt x="6987" y="339"/>
                  <a:pt x="6987" y="719"/>
                </a:cubicBezTo>
                <a:lnTo>
                  <a:pt x="6987" y="11070"/>
                </a:lnTo>
                <a:lnTo>
                  <a:pt x="1832" y="3972"/>
                </a:lnTo>
                <a:cubicBezTo>
                  <a:pt x="1676" y="3743"/>
                  <a:pt x="1464" y="3648"/>
                  <a:pt x="1256" y="3648"/>
                </a:cubicBezTo>
                <a:cubicBezTo>
                  <a:pt x="735" y="3648"/>
                  <a:pt x="239" y="4243"/>
                  <a:pt x="692" y="4817"/>
                </a:cubicBezTo>
                <a:lnTo>
                  <a:pt x="6564" y="12886"/>
                </a:lnTo>
                <a:cubicBezTo>
                  <a:pt x="6649" y="13055"/>
                  <a:pt x="6818" y="13140"/>
                  <a:pt x="6944" y="13182"/>
                </a:cubicBezTo>
                <a:lnTo>
                  <a:pt x="6944" y="19012"/>
                </a:lnTo>
                <a:lnTo>
                  <a:pt x="1410" y="12422"/>
                </a:lnTo>
                <a:cubicBezTo>
                  <a:pt x="1257" y="12289"/>
                  <a:pt x="1090" y="12233"/>
                  <a:pt x="931" y="12233"/>
                </a:cubicBezTo>
                <a:cubicBezTo>
                  <a:pt x="428" y="12233"/>
                  <a:pt x="1" y="12795"/>
                  <a:pt x="354" y="13309"/>
                </a:cubicBezTo>
                <a:lnTo>
                  <a:pt x="6987" y="21251"/>
                </a:lnTo>
                <a:lnTo>
                  <a:pt x="6987" y="57247"/>
                </a:lnTo>
                <a:cubicBezTo>
                  <a:pt x="6987" y="57627"/>
                  <a:pt x="7282" y="57923"/>
                  <a:pt x="7663" y="57965"/>
                </a:cubicBezTo>
                <a:cubicBezTo>
                  <a:pt x="8085" y="57923"/>
                  <a:pt x="8381" y="57627"/>
                  <a:pt x="8381" y="57247"/>
                </a:cubicBezTo>
                <a:lnTo>
                  <a:pt x="8381" y="21251"/>
                </a:lnTo>
                <a:lnTo>
                  <a:pt x="15014" y="13309"/>
                </a:lnTo>
                <a:cubicBezTo>
                  <a:pt x="15309" y="13013"/>
                  <a:pt x="15267" y="12591"/>
                  <a:pt x="14971" y="12337"/>
                </a:cubicBezTo>
                <a:cubicBezTo>
                  <a:pt x="14834" y="12219"/>
                  <a:pt x="14661" y="12156"/>
                  <a:pt x="14489" y="12156"/>
                </a:cubicBezTo>
                <a:cubicBezTo>
                  <a:pt x="14290" y="12156"/>
                  <a:pt x="14093" y="12240"/>
                  <a:pt x="13957" y="12422"/>
                </a:cubicBezTo>
                <a:lnTo>
                  <a:pt x="8381" y="19012"/>
                </a:lnTo>
                <a:lnTo>
                  <a:pt x="8381" y="13182"/>
                </a:lnTo>
                <a:cubicBezTo>
                  <a:pt x="8550" y="13140"/>
                  <a:pt x="8719" y="13055"/>
                  <a:pt x="8803" y="12886"/>
                </a:cubicBezTo>
                <a:lnTo>
                  <a:pt x="14676" y="4817"/>
                </a:lnTo>
                <a:cubicBezTo>
                  <a:pt x="15129" y="4243"/>
                  <a:pt x="14632" y="3648"/>
                  <a:pt x="14111" y="3648"/>
                </a:cubicBezTo>
                <a:cubicBezTo>
                  <a:pt x="13903" y="3648"/>
                  <a:pt x="13692" y="3743"/>
                  <a:pt x="13535" y="3972"/>
                </a:cubicBezTo>
                <a:lnTo>
                  <a:pt x="8381" y="11070"/>
                </a:lnTo>
                <a:lnTo>
                  <a:pt x="8381" y="719"/>
                </a:lnTo>
                <a:cubicBezTo>
                  <a:pt x="8381" y="339"/>
                  <a:pt x="8085" y="1"/>
                  <a:pt x="770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9008843" y="3349386"/>
            <a:ext cx="755602" cy="979230"/>
          </a:xfrm>
          <a:custGeom>
            <a:avLst/>
            <a:gdLst/>
            <a:ahLst/>
            <a:cxnLst/>
            <a:rect l="l" t="t" r="r" b="b"/>
            <a:pathLst>
              <a:path w="25392" h="32907" extrusionOk="0">
                <a:moveTo>
                  <a:pt x="12801" y="1"/>
                </a:moveTo>
                <a:cubicBezTo>
                  <a:pt x="12314" y="1"/>
                  <a:pt x="11821" y="27"/>
                  <a:pt x="11323" y="79"/>
                </a:cubicBezTo>
                <a:cubicBezTo>
                  <a:pt x="5577" y="713"/>
                  <a:pt x="1014" y="4980"/>
                  <a:pt x="338" y="10303"/>
                </a:cubicBezTo>
                <a:cubicBezTo>
                  <a:pt x="0" y="13303"/>
                  <a:pt x="845" y="16345"/>
                  <a:pt x="2789" y="18669"/>
                </a:cubicBezTo>
                <a:cubicBezTo>
                  <a:pt x="4225" y="20443"/>
                  <a:pt x="4943" y="22682"/>
                  <a:pt x="4817" y="24964"/>
                </a:cubicBezTo>
                <a:lnTo>
                  <a:pt x="4817" y="25428"/>
                </a:lnTo>
                <a:cubicBezTo>
                  <a:pt x="4817" y="29526"/>
                  <a:pt x="8365" y="32864"/>
                  <a:pt x="12802" y="32906"/>
                </a:cubicBezTo>
                <a:cubicBezTo>
                  <a:pt x="12830" y="32906"/>
                  <a:pt x="12858" y="32907"/>
                  <a:pt x="12886" y="32907"/>
                </a:cubicBezTo>
                <a:cubicBezTo>
                  <a:pt x="17243" y="32907"/>
                  <a:pt x="20914" y="29669"/>
                  <a:pt x="20998" y="25555"/>
                </a:cubicBezTo>
                <a:cubicBezTo>
                  <a:pt x="21040" y="25217"/>
                  <a:pt x="20998" y="24837"/>
                  <a:pt x="20955" y="24457"/>
                </a:cubicBezTo>
                <a:cubicBezTo>
                  <a:pt x="20702" y="22429"/>
                  <a:pt x="21336" y="20443"/>
                  <a:pt x="22688" y="18922"/>
                </a:cubicBezTo>
                <a:cubicBezTo>
                  <a:pt x="24420" y="16894"/>
                  <a:pt x="25391" y="14275"/>
                  <a:pt x="25391" y="11613"/>
                </a:cubicBezTo>
                <a:cubicBezTo>
                  <a:pt x="25352" y="5180"/>
                  <a:pt x="19709" y="1"/>
                  <a:pt x="12801" y="1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9243927" y="3724807"/>
            <a:ext cx="308466" cy="924387"/>
          </a:xfrm>
          <a:custGeom>
            <a:avLst/>
            <a:gdLst/>
            <a:ahLst/>
            <a:cxnLst/>
            <a:rect l="l" t="t" r="r" b="b"/>
            <a:pathLst>
              <a:path w="10366" h="31064" extrusionOk="0">
                <a:moveTo>
                  <a:pt x="4902" y="1"/>
                </a:moveTo>
                <a:cubicBezTo>
                  <a:pt x="4542" y="1"/>
                  <a:pt x="4183" y="243"/>
                  <a:pt x="4226" y="729"/>
                </a:cubicBezTo>
                <a:lnTo>
                  <a:pt x="4226" y="6855"/>
                </a:lnTo>
                <a:lnTo>
                  <a:pt x="1226" y="2757"/>
                </a:lnTo>
                <a:cubicBezTo>
                  <a:pt x="1100" y="2582"/>
                  <a:pt x="900" y="2480"/>
                  <a:pt x="697" y="2480"/>
                </a:cubicBezTo>
                <a:cubicBezTo>
                  <a:pt x="557" y="2480"/>
                  <a:pt x="417" y="2528"/>
                  <a:pt x="296" y="2630"/>
                </a:cubicBezTo>
                <a:cubicBezTo>
                  <a:pt x="43" y="2842"/>
                  <a:pt x="1" y="3264"/>
                  <a:pt x="212" y="3518"/>
                </a:cubicBezTo>
                <a:lnTo>
                  <a:pt x="4057" y="8799"/>
                </a:lnTo>
                <a:cubicBezTo>
                  <a:pt x="4141" y="8883"/>
                  <a:pt x="4226" y="8968"/>
                  <a:pt x="4310" y="9010"/>
                </a:cubicBezTo>
                <a:lnTo>
                  <a:pt x="4395" y="30430"/>
                </a:lnTo>
                <a:cubicBezTo>
                  <a:pt x="4437" y="30852"/>
                  <a:pt x="4754" y="31063"/>
                  <a:pt x="5071" y="31063"/>
                </a:cubicBezTo>
                <a:cubicBezTo>
                  <a:pt x="5387" y="31063"/>
                  <a:pt x="5704" y="30852"/>
                  <a:pt x="5746" y="30430"/>
                </a:cubicBezTo>
                <a:lnTo>
                  <a:pt x="5662" y="14206"/>
                </a:lnTo>
                <a:lnTo>
                  <a:pt x="9929" y="9094"/>
                </a:lnTo>
                <a:cubicBezTo>
                  <a:pt x="10366" y="8564"/>
                  <a:pt x="9904" y="7941"/>
                  <a:pt x="9394" y="7941"/>
                </a:cubicBezTo>
                <a:cubicBezTo>
                  <a:pt x="9214" y="7941"/>
                  <a:pt x="9027" y="8019"/>
                  <a:pt x="8873" y="8207"/>
                </a:cubicBezTo>
                <a:lnTo>
                  <a:pt x="5662" y="12094"/>
                </a:lnTo>
                <a:lnTo>
                  <a:pt x="5577" y="729"/>
                </a:lnTo>
                <a:cubicBezTo>
                  <a:pt x="5620" y="243"/>
                  <a:pt x="5261" y="1"/>
                  <a:pt x="490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4232764" y="3146589"/>
            <a:ext cx="859962" cy="1112901"/>
          </a:xfrm>
          <a:custGeom>
            <a:avLst/>
            <a:gdLst/>
            <a:ahLst/>
            <a:cxnLst/>
            <a:rect l="l" t="t" r="r" b="b"/>
            <a:pathLst>
              <a:path w="28899" h="37399" extrusionOk="0">
                <a:moveTo>
                  <a:pt x="14304" y="0"/>
                </a:moveTo>
                <a:cubicBezTo>
                  <a:pt x="6444" y="0"/>
                  <a:pt x="40" y="5896"/>
                  <a:pt x="1" y="13189"/>
                </a:cubicBezTo>
                <a:cubicBezTo>
                  <a:pt x="1" y="16231"/>
                  <a:pt x="1099" y="19189"/>
                  <a:pt x="3085" y="21470"/>
                </a:cubicBezTo>
                <a:cubicBezTo>
                  <a:pt x="4606" y="23202"/>
                  <a:pt x="5324" y="25484"/>
                  <a:pt x="5028" y="27765"/>
                </a:cubicBezTo>
                <a:cubicBezTo>
                  <a:pt x="4986" y="28187"/>
                  <a:pt x="4944" y="28610"/>
                  <a:pt x="4986" y="29032"/>
                </a:cubicBezTo>
                <a:cubicBezTo>
                  <a:pt x="5070" y="33670"/>
                  <a:pt x="9202" y="37399"/>
                  <a:pt x="14157" y="37399"/>
                </a:cubicBezTo>
                <a:cubicBezTo>
                  <a:pt x="14212" y="37399"/>
                  <a:pt x="14267" y="37398"/>
                  <a:pt x="14323" y="37398"/>
                </a:cubicBezTo>
                <a:cubicBezTo>
                  <a:pt x="19350" y="37313"/>
                  <a:pt x="23406" y="33553"/>
                  <a:pt x="23406" y="28863"/>
                </a:cubicBezTo>
                <a:lnTo>
                  <a:pt x="23406" y="28356"/>
                </a:lnTo>
                <a:cubicBezTo>
                  <a:pt x="23237" y="25779"/>
                  <a:pt x="24082" y="23202"/>
                  <a:pt x="25687" y="21217"/>
                </a:cubicBezTo>
                <a:cubicBezTo>
                  <a:pt x="27884" y="18555"/>
                  <a:pt x="28898" y="15133"/>
                  <a:pt x="28476" y="11711"/>
                </a:cubicBezTo>
                <a:cubicBezTo>
                  <a:pt x="27758" y="5627"/>
                  <a:pt x="22519" y="769"/>
                  <a:pt x="16013" y="93"/>
                </a:cubicBezTo>
                <a:cubicBezTo>
                  <a:pt x="15437" y="30"/>
                  <a:pt x="14867" y="0"/>
                  <a:pt x="14304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4473443" y="3572359"/>
            <a:ext cx="352745" cy="1054517"/>
          </a:xfrm>
          <a:custGeom>
            <a:avLst/>
            <a:gdLst/>
            <a:ahLst/>
            <a:cxnLst/>
            <a:rect l="l" t="t" r="r" b="b"/>
            <a:pathLst>
              <a:path w="11854" h="35437" extrusionOk="0">
                <a:moveTo>
                  <a:pt x="6251" y="1"/>
                </a:moveTo>
                <a:cubicBezTo>
                  <a:pt x="5844" y="1"/>
                  <a:pt x="5432" y="276"/>
                  <a:pt x="5474" y="825"/>
                </a:cubicBezTo>
                <a:lnTo>
                  <a:pt x="5432" y="13753"/>
                </a:lnTo>
                <a:lnTo>
                  <a:pt x="1714" y="9317"/>
                </a:lnTo>
                <a:cubicBezTo>
                  <a:pt x="1549" y="9096"/>
                  <a:pt x="1341" y="9005"/>
                  <a:pt x="1136" y="9005"/>
                </a:cubicBezTo>
                <a:cubicBezTo>
                  <a:pt x="555" y="9005"/>
                  <a:pt x="0" y="9737"/>
                  <a:pt x="531" y="10331"/>
                </a:cubicBezTo>
                <a:lnTo>
                  <a:pt x="5390" y="16119"/>
                </a:lnTo>
                <a:lnTo>
                  <a:pt x="5305" y="34581"/>
                </a:lnTo>
                <a:cubicBezTo>
                  <a:pt x="5263" y="35151"/>
                  <a:pt x="5664" y="35436"/>
                  <a:pt x="6066" y="35436"/>
                </a:cubicBezTo>
                <a:cubicBezTo>
                  <a:pt x="6467" y="35436"/>
                  <a:pt x="6868" y="35151"/>
                  <a:pt x="6826" y="34581"/>
                </a:cubicBezTo>
                <a:lnTo>
                  <a:pt x="6953" y="10246"/>
                </a:lnTo>
                <a:cubicBezTo>
                  <a:pt x="7037" y="10162"/>
                  <a:pt x="7164" y="10119"/>
                  <a:pt x="7206" y="9993"/>
                </a:cubicBezTo>
                <a:lnTo>
                  <a:pt x="11600" y="4036"/>
                </a:lnTo>
                <a:cubicBezTo>
                  <a:pt x="11854" y="3698"/>
                  <a:pt x="11811" y="3191"/>
                  <a:pt x="11473" y="2979"/>
                </a:cubicBezTo>
                <a:cubicBezTo>
                  <a:pt x="11336" y="2877"/>
                  <a:pt x="11178" y="2829"/>
                  <a:pt x="11022" y="2829"/>
                </a:cubicBezTo>
                <a:cubicBezTo>
                  <a:pt x="10793" y="2829"/>
                  <a:pt x="10568" y="2931"/>
                  <a:pt x="10417" y="3106"/>
                </a:cubicBezTo>
                <a:lnTo>
                  <a:pt x="6995" y="7796"/>
                </a:lnTo>
                <a:lnTo>
                  <a:pt x="6995" y="825"/>
                </a:lnTo>
                <a:cubicBezTo>
                  <a:pt x="7059" y="276"/>
                  <a:pt x="6657" y="1"/>
                  <a:pt x="625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4840650" y="2564294"/>
            <a:ext cx="1038447" cy="1346943"/>
          </a:xfrm>
          <a:custGeom>
            <a:avLst/>
            <a:gdLst/>
            <a:ahLst/>
            <a:cxnLst/>
            <a:rect l="l" t="t" r="r" b="b"/>
            <a:pathLst>
              <a:path w="34897" h="45264" extrusionOk="0">
                <a:moveTo>
                  <a:pt x="17276" y="0"/>
                </a:moveTo>
                <a:cubicBezTo>
                  <a:pt x="7751" y="0"/>
                  <a:pt x="0" y="7161"/>
                  <a:pt x="0" y="16027"/>
                </a:cubicBezTo>
                <a:cubicBezTo>
                  <a:pt x="0" y="19703"/>
                  <a:pt x="1310" y="23294"/>
                  <a:pt x="3760" y="26082"/>
                </a:cubicBezTo>
                <a:cubicBezTo>
                  <a:pt x="5619" y="28152"/>
                  <a:pt x="6464" y="30898"/>
                  <a:pt x="6168" y="33687"/>
                </a:cubicBezTo>
                <a:cubicBezTo>
                  <a:pt x="6084" y="34194"/>
                  <a:pt x="6084" y="34701"/>
                  <a:pt x="6084" y="35208"/>
                </a:cubicBezTo>
                <a:cubicBezTo>
                  <a:pt x="6251" y="40775"/>
                  <a:pt x="11271" y="45264"/>
                  <a:pt x="17281" y="45264"/>
                </a:cubicBezTo>
                <a:cubicBezTo>
                  <a:pt x="17337" y="45264"/>
                  <a:pt x="17393" y="45263"/>
                  <a:pt x="17449" y="45263"/>
                </a:cubicBezTo>
                <a:cubicBezTo>
                  <a:pt x="23490" y="45136"/>
                  <a:pt x="28391" y="40573"/>
                  <a:pt x="28391" y="34912"/>
                </a:cubicBezTo>
                <a:lnTo>
                  <a:pt x="28391" y="34236"/>
                </a:lnTo>
                <a:cubicBezTo>
                  <a:pt x="28180" y="31109"/>
                  <a:pt x="29151" y="28025"/>
                  <a:pt x="31095" y="25617"/>
                </a:cubicBezTo>
                <a:cubicBezTo>
                  <a:pt x="33714" y="22364"/>
                  <a:pt x="34897" y="18224"/>
                  <a:pt x="34390" y="14084"/>
                </a:cubicBezTo>
                <a:cubicBezTo>
                  <a:pt x="33460" y="6775"/>
                  <a:pt x="27166" y="944"/>
                  <a:pt x="19223" y="99"/>
                </a:cubicBezTo>
                <a:cubicBezTo>
                  <a:pt x="18567" y="33"/>
                  <a:pt x="17917" y="0"/>
                  <a:pt x="17276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148522" y="3078920"/>
            <a:ext cx="409344" cy="1546378"/>
          </a:xfrm>
          <a:custGeom>
            <a:avLst/>
            <a:gdLst/>
            <a:ahLst/>
            <a:cxnLst/>
            <a:rect l="l" t="t" r="r" b="b"/>
            <a:pathLst>
              <a:path w="13756" h="51966" extrusionOk="0">
                <a:moveTo>
                  <a:pt x="6954" y="1"/>
                </a:moveTo>
                <a:cubicBezTo>
                  <a:pt x="6574" y="1"/>
                  <a:pt x="6320" y="296"/>
                  <a:pt x="6320" y="634"/>
                </a:cubicBezTo>
                <a:lnTo>
                  <a:pt x="6320" y="9887"/>
                </a:lnTo>
                <a:lnTo>
                  <a:pt x="1673" y="3549"/>
                </a:lnTo>
                <a:cubicBezTo>
                  <a:pt x="1543" y="3336"/>
                  <a:pt x="1360" y="3249"/>
                  <a:pt x="1176" y="3249"/>
                </a:cubicBezTo>
                <a:cubicBezTo>
                  <a:pt x="705" y="3249"/>
                  <a:pt x="233" y="3823"/>
                  <a:pt x="659" y="4310"/>
                </a:cubicBezTo>
                <a:lnTo>
                  <a:pt x="5940" y="11577"/>
                </a:lnTo>
                <a:cubicBezTo>
                  <a:pt x="6025" y="11703"/>
                  <a:pt x="6151" y="11788"/>
                  <a:pt x="6320" y="11830"/>
                </a:cubicBezTo>
                <a:lnTo>
                  <a:pt x="6320" y="17069"/>
                </a:lnTo>
                <a:lnTo>
                  <a:pt x="1293" y="11112"/>
                </a:lnTo>
                <a:cubicBezTo>
                  <a:pt x="1160" y="10979"/>
                  <a:pt x="1010" y="10923"/>
                  <a:pt x="865" y="10923"/>
                </a:cubicBezTo>
                <a:cubicBezTo>
                  <a:pt x="409" y="10923"/>
                  <a:pt x="1" y="11476"/>
                  <a:pt x="321" y="11957"/>
                </a:cubicBezTo>
                <a:lnTo>
                  <a:pt x="6320" y="19012"/>
                </a:lnTo>
                <a:lnTo>
                  <a:pt x="6320" y="51332"/>
                </a:lnTo>
                <a:cubicBezTo>
                  <a:pt x="6278" y="51670"/>
                  <a:pt x="6574" y="51966"/>
                  <a:pt x="6954" y="51966"/>
                </a:cubicBezTo>
                <a:cubicBezTo>
                  <a:pt x="7292" y="51966"/>
                  <a:pt x="7546" y="51670"/>
                  <a:pt x="7546" y="51332"/>
                </a:cubicBezTo>
                <a:lnTo>
                  <a:pt x="7546" y="19012"/>
                </a:lnTo>
                <a:lnTo>
                  <a:pt x="13545" y="11915"/>
                </a:lnTo>
                <a:cubicBezTo>
                  <a:pt x="13756" y="11661"/>
                  <a:pt x="13714" y="11281"/>
                  <a:pt x="13460" y="11027"/>
                </a:cubicBezTo>
                <a:cubicBezTo>
                  <a:pt x="13351" y="10936"/>
                  <a:pt x="13210" y="10892"/>
                  <a:pt x="13068" y="10892"/>
                </a:cubicBezTo>
                <a:cubicBezTo>
                  <a:pt x="12881" y="10892"/>
                  <a:pt x="12693" y="10968"/>
                  <a:pt x="12573" y="11112"/>
                </a:cubicBezTo>
                <a:lnTo>
                  <a:pt x="7588" y="17069"/>
                </a:lnTo>
                <a:lnTo>
                  <a:pt x="7588" y="11788"/>
                </a:lnTo>
                <a:cubicBezTo>
                  <a:pt x="7715" y="11788"/>
                  <a:pt x="7841" y="11703"/>
                  <a:pt x="7926" y="11577"/>
                </a:cubicBezTo>
                <a:lnTo>
                  <a:pt x="13207" y="4310"/>
                </a:lnTo>
                <a:cubicBezTo>
                  <a:pt x="13515" y="3816"/>
                  <a:pt x="13103" y="3323"/>
                  <a:pt x="12660" y="3323"/>
                </a:cubicBezTo>
                <a:cubicBezTo>
                  <a:pt x="12497" y="3323"/>
                  <a:pt x="12330" y="3390"/>
                  <a:pt x="12193" y="3549"/>
                </a:cubicBezTo>
                <a:lnTo>
                  <a:pt x="7588" y="9887"/>
                </a:lnTo>
                <a:lnTo>
                  <a:pt x="7588" y="634"/>
                </a:lnTo>
                <a:cubicBezTo>
                  <a:pt x="7588" y="296"/>
                  <a:pt x="7292" y="1"/>
                  <a:pt x="695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360455" y="2865171"/>
            <a:ext cx="1982593" cy="667610"/>
          </a:xfrm>
          <a:custGeom>
            <a:avLst/>
            <a:gdLst/>
            <a:ahLst/>
            <a:cxnLst/>
            <a:rect l="l" t="t" r="r" b="b"/>
            <a:pathLst>
              <a:path w="66625" h="22435" extrusionOk="0">
                <a:moveTo>
                  <a:pt x="21462" y="0"/>
                </a:moveTo>
                <a:lnTo>
                  <a:pt x="0" y="22434"/>
                </a:lnTo>
                <a:lnTo>
                  <a:pt x="44825" y="22434"/>
                </a:lnTo>
                <a:lnTo>
                  <a:pt x="66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6694364" y="2862672"/>
            <a:ext cx="1361554" cy="784527"/>
          </a:xfrm>
          <a:custGeom>
            <a:avLst/>
            <a:gdLst/>
            <a:ahLst/>
            <a:cxnLst/>
            <a:rect l="l" t="t" r="r" b="b"/>
            <a:pathLst>
              <a:path w="45755" h="26364" extrusionOk="0">
                <a:moveTo>
                  <a:pt x="21927" y="1"/>
                </a:moveTo>
                <a:lnTo>
                  <a:pt x="21800" y="85"/>
                </a:lnTo>
                <a:lnTo>
                  <a:pt x="0" y="22519"/>
                </a:lnTo>
                <a:lnTo>
                  <a:pt x="3845" y="26364"/>
                </a:lnTo>
                <a:lnTo>
                  <a:pt x="23617" y="7437"/>
                </a:lnTo>
                <a:lnTo>
                  <a:pt x="42501" y="26364"/>
                </a:lnTo>
                <a:lnTo>
                  <a:pt x="45755" y="23111"/>
                </a:lnTo>
                <a:lnTo>
                  <a:pt x="2192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345397" y="3532782"/>
            <a:ext cx="1463385" cy="114418"/>
          </a:xfrm>
          <a:custGeom>
            <a:avLst/>
            <a:gdLst/>
            <a:ahLst/>
            <a:cxnLst/>
            <a:rect l="l" t="t" r="r" b="b"/>
            <a:pathLst>
              <a:path w="49177" h="3845" extrusionOk="0">
                <a:moveTo>
                  <a:pt x="0" y="0"/>
                </a:moveTo>
                <a:lnTo>
                  <a:pt x="3338" y="3845"/>
                </a:lnTo>
                <a:lnTo>
                  <a:pt x="49177" y="3845"/>
                </a:lnTo>
                <a:lnTo>
                  <a:pt x="453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6801224" y="3078920"/>
            <a:ext cx="1142807" cy="1469693"/>
          </a:xfrm>
          <a:custGeom>
            <a:avLst/>
            <a:gdLst/>
            <a:ahLst/>
            <a:cxnLst/>
            <a:rect l="l" t="t" r="r" b="b"/>
            <a:pathLst>
              <a:path w="38404" h="49389" extrusionOk="0">
                <a:moveTo>
                  <a:pt x="19857" y="1"/>
                </a:moveTo>
                <a:lnTo>
                  <a:pt x="254" y="18590"/>
                </a:lnTo>
                <a:lnTo>
                  <a:pt x="0" y="19054"/>
                </a:lnTo>
                <a:lnTo>
                  <a:pt x="0" y="49389"/>
                </a:lnTo>
                <a:lnTo>
                  <a:pt x="38403" y="49135"/>
                </a:lnTo>
                <a:lnTo>
                  <a:pt x="38403" y="18843"/>
                </a:lnTo>
                <a:lnTo>
                  <a:pt x="38403" y="18590"/>
                </a:lnTo>
                <a:lnTo>
                  <a:pt x="198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7145696" y="3824435"/>
            <a:ext cx="261509" cy="163458"/>
          </a:xfrm>
          <a:custGeom>
            <a:avLst/>
            <a:gdLst/>
            <a:ahLst/>
            <a:cxnLst/>
            <a:rect l="l" t="t" r="r" b="b"/>
            <a:pathLst>
              <a:path w="8788" h="5493" extrusionOk="0">
                <a:moveTo>
                  <a:pt x="803" y="1"/>
                </a:moveTo>
                <a:cubicBezTo>
                  <a:pt x="338" y="1"/>
                  <a:pt x="0" y="339"/>
                  <a:pt x="0" y="803"/>
                </a:cubicBezTo>
                <a:lnTo>
                  <a:pt x="0" y="5493"/>
                </a:lnTo>
                <a:lnTo>
                  <a:pt x="8788" y="549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7145696" y="4053240"/>
            <a:ext cx="261509" cy="174796"/>
          </a:xfrm>
          <a:custGeom>
            <a:avLst/>
            <a:gdLst/>
            <a:ahLst/>
            <a:cxnLst/>
            <a:rect l="l" t="t" r="r" b="b"/>
            <a:pathLst>
              <a:path w="8788" h="5874" extrusionOk="0">
                <a:moveTo>
                  <a:pt x="0" y="1"/>
                </a:moveTo>
                <a:lnTo>
                  <a:pt x="0" y="5028"/>
                </a:lnTo>
                <a:cubicBezTo>
                  <a:pt x="0" y="5493"/>
                  <a:pt x="338" y="5831"/>
                  <a:pt x="803" y="5873"/>
                </a:cubicBezTo>
                <a:lnTo>
                  <a:pt x="8788" y="587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7472553" y="3824435"/>
            <a:ext cx="241423" cy="163458"/>
          </a:xfrm>
          <a:custGeom>
            <a:avLst/>
            <a:gdLst/>
            <a:ahLst/>
            <a:cxnLst/>
            <a:rect l="l" t="t" r="r" b="b"/>
            <a:pathLst>
              <a:path w="8113" h="5493" extrusionOk="0">
                <a:moveTo>
                  <a:pt x="0" y="1"/>
                </a:moveTo>
                <a:lnTo>
                  <a:pt x="0" y="5493"/>
                </a:lnTo>
                <a:lnTo>
                  <a:pt x="8112" y="5493"/>
                </a:lnTo>
                <a:lnTo>
                  <a:pt x="8112" y="803"/>
                </a:lnTo>
                <a:cubicBezTo>
                  <a:pt x="8112" y="339"/>
                  <a:pt x="7732" y="1"/>
                  <a:pt x="726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7472553" y="4053240"/>
            <a:ext cx="241423" cy="173546"/>
          </a:xfrm>
          <a:custGeom>
            <a:avLst/>
            <a:gdLst/>
            <a:ahLst/>
            <a:cxnLst/>
            <a:rect l="l" t="t" r="r" b="b"/>
            <a:pathLst>
              <a:path w="8113" h="5832" extrusionOk="0">
                <a:moveTo>
                  <a:pt x="0" y="1"/>
                </a:moveTo>
                <a:lnTo>
                  <a:pt x="0" y="5831"/>
                </a:lnTo>
                <a:lnTo>
                  <a:pt x="7267" y="5831"/>
                </a:lnTo>
                <a:cubicBezTo>
                  <a:pt x="7732" y="5831"/>
                  <a:pt x="8112" y="5493"/>
                  <a:pt x="8112" y="5028"/>
                </a:cubicBezTo>
                <a:lnTo>
                  <a:pt x="8112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5452257" y="3639641"/>
            <a:ext cx="1348997" cy="908973"/>
          </a:xfrm>
          <a:custGeom>
            <a:avLst/>
            <a:gdLst/>
            <a:ahLst/>
            <a:cxnLst/>
            <a:rect l="l" t="t" r="r" b="b"/>
            <a:pathLst>
              <a:path w="45333" h="30546" extrusionOk="0">
                <a:moveTo>
                  <a:pt x="0" y="0"/>
                </a:moveTo>
                <a:lnTo>
                  <a:pt x="0" y="30546"/>
                </a:lnTo>
                <a:lnTo>
                  <a:pt x="45332" y="30546"/>
                </a:lnTo>
                <a:lnTo>
                  <a:pt x="453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5978994" y="3972776"/>
            <a:ext cx="270347" cy="568309"/>
          </a:xfrm>
          <a:custGeom>
            <a:avLst/>
            <a:gdLst/>
            <a:ahLst/>
            <a:cxnLst/>
            <a:rect l="l" t="t" r="r" b="b"/>
            <a:pathLst>
              <a:path w="9085" h="19098" extrusionOk="0">
                <a:moveTo>
                  <a:pt x="1015" y="1"/>
                </a:moveTo>
                <a:cubicBezTo>
                  <a:pt x="466" y="1"/>
                  <a:pt x="1" y="466"/>
                  <a:pt x="1" y="1015"/>
                </a:cubicBezTo>
                <a:lnTo>
                  <a:pt x="1" y="19097"/>
                </a:lnTo>
                <a:lnTo>
                  <a:pt x="9084" y="19097"/>
                </a:lnTo>
                <a:lnTo>
                  <a:pt x="9084" y="1015"/>
                </a:lnTo>
                <a:cubicBezTo>
                  <a:pt x="9084" y="466"/>
                  <a:pt x="8620" y="1"/>
                  <a:pt x="80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6519599" y="3976555"/>
            <a:ext cx="114447" cy="94331"/>
          </a:xfrm>
          <a:custGeom>
            <a:avLst/>
            <a:gdLst/>
            <a:ahLst/>
            <a:cxnLst/>
            <a:rect l="l" t="t" r="r" b="b"/>
            <a:pathLst>
              <a:path w="3846" h="3170" extrusionOk="0">
                <a:moveTo>
                  <a:pt x="1" y="1"/>
                </a:moveTo>
                <a:lnTo>
                  <a:pt x="1" y="3169"/>
                </a:lnTo>
                <a:lnTo>
                  <a:pt x="3845" y="3127"/>
                </a:lnTo>
                <a:lnTo>
                  <a:pt x="3845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6378786" y="3976555"/>
            <a:ext cx="115697" cy="93081"/>
          </a:xfrm>
          <a:custGeom>
            <a:avLst/>
            <a:gdLst/>
            <a:ahLst/>
            <a:cxnLst/>
            <a:rect l="l" t="t" r="r" b="b"/>
            <a:pathLst>
              <a:path w="3888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88" y="3127"/>
                </a:lnTo>
                <a:lnTo>
                  <a:pt x="38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6378786" y="4094752"/>
            <a:ext cx="115697" cy="94302"/>
          </a:xfrm>
          <a:custGeom>
            <a:avLst/>
            <a:gdLst/>
            <a:ahLst/>
            <a:cxnLst/>
            <a:rect l="l" t="t" r="r" b="b"/>
            <a:pathLst>
              <a:path w="3888" h="3169" extrusionOk="0">
                <a:moveTo>
                  <a:pt x="3888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88" y="3169"/>
                </a:lnTo>
                <a:lnTo>
                  <a:pt x="3888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6519599" y="4096002"/>
            <a:ext cx="114447" cy="93052"/>
          </a:xfrm>
          <a:custGeom>
            <a:avLst/>
            <a:gdLst/>
            <a:ahLst/>
            <a:cxnLst/>
            <a:rect l="l" t="t" r="r" b="b"/>
            <a:pathLst>
              <a:path w="3846" h="3127" extrusionOk="0">
                <a:moveTo>
                  <a:pt x="1" y="0"/>
                </a:moveTo>
                <a:lnTo>
                  <a:pt x="1" y="3127"/>
                </a:lnTo>
                <a:lnTo>
                  <a:pt x="3507" y="3127"/>
                </a:lnTo>
                <a:cubicBezTo>
                  <a:pt x="3718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5732602" y="3976555"/>
            <a:ext cx="115697" cy="94331"/>
          </a:xfrm>
          <a:custGeom>
            <a:avLst/>
            <a:gdLst/>
            <a:ahLst/>
            <a:cxnLst/>
            <a:rect l="l" t="t" r="r" b="b"/>
            <a:pathLst>
              <a:path w="3888" h="3170" extrusionOk="0">
                <a:moveTo>
                  <a:pt x="0" y="1"/>
                </a:moveTo>
                <a:lnTo>
                  <a:pt x="0" y="3169"/>
                </a:lnTo>
                <a:lnTo>
                  <a:pt x="3887" y="3127"/>
                </a:lnTo>
                <a:lnTo>
                  <a:pt x="3887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5732602" y="4096002"/>
            <a:ext cx="114418" cy="93052"/>
          </a:xfrm>
          <a:custGeom>
            <a:avLst/>
            <a:gdLst/>
            <a:ahLst/>
            <a:cxnLst/>
            <a:rect l="l" t="t" r="r" b="b"/>
            <a:pathLst>
              <a:path w="3845" h="3127" extrusionOk="0">
                <a:moveTo>
                  <a:pt x="0" y="0"/>
                </a:moveTo>
                <a:lnTo>
                  <a:pt x="0" y="3127"/>
                </a:lnTo>
                <a:lnTo>
                  <a:pt x="3507" y="3127"/>
                </a:lnTo>
                <a:cubicBezTo>
                  <a:pt x="3676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5591790" y="3976555"/>
            <a:ext cx="114447" cy="93081"/>
          </a:xfrm>
          <a:custGeom>
            <a:avLst/>
            <a:gdLst/>
            <a:ahLst/>
            <a:cxnLst/>
            <a:rect l="l" t="t" r="r" b="b"/>
            <a:pathLst>
              <a:path w="3846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45" y="3127"/>
                </a:lnTo>
                <a:lnTo>
                  <a:pt x="3845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5591790" y="4094752"/>
            <a:ext cx="114447" cy="94302"/>
          </a:xfrm>
          <a:custGeom>
            <a:avLst/>
            <a:gdLst/>
            <a:ahLst/>
            <a:cxnLst/>
            <a:rect l="l" t="t" r="r" b="b"/>
            <a:pathLst>
              <a:path w="3846" h="3169" extrusionOk="0">
                <a:moveTo>
                  <a:pt x="3845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45" y="3169"/>
                </a:ln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4281800" y="4546074"/>
            <a:ext cx="4972210" cy="667574"/>
          </a:xfrm>
          <a:custGeom>
            <a:avLst/>
            <a:gdLst/>
            <a:ahLst/>
            <a:cxnLst/>
            <a:rect l="l" t="t" r="r" b="b"/>
            <a:pathLst>
              <a:path w="167091" h="20111" extrusionOk="0">
                <a:moveTo>
                  <a:pt x="18547" y="0"/>
                </a:moveTo>
                <a:cubicBezTo>
                  <a:pt x="8323" y="0"/>
                  <a:pt x="0" y="8323"/>
                  <a:pt x="0" y="18589"/>
                </a:cubicBezTo>
                <a:lnTo>
                  <a:pt x="0" y="20110"/>
                </a:lnTo>
                <a:lnTo>
                  <a:pt x="167091" y="20110"/>
                </a:lnTo>
                <a:lnTo>
                  <a:pt x="167091" y="18589"/>
                </a:lnTo>
                <a:cubicBezTo>
                  <a:pt x="167091" y="8323"/>
                  <a:pt x="158768" y="0"/>
                  <a:pt x="1485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4945605" y="4939567"/>
            <a:ext cx="3542779" cy="426217"/>
          </a:xfrm>
          <a:custGeom>
            <a:avLst/>
            <a:gdLst/>
            <a:ahLst/>
            <a:cxnLst/>
            <a:rect l="l" t="t" r="r" b="b"/>
            <a:pathLst>
              <a:path w="119055" h="14323" extrusionOk="0">
                <a:moveTo>
                  <a:pt x="13224" y="1"/>
                </a:moveTo>
                <a:cubicBezTo>
                  <a:pt x="5915" y="1"/>
                  <a:pt x="0" y="5915"/>
                  <a:pt x="0" y="13224"/>
                </a:cubicBezTo>
                <a:lnTo>
                  <a:pt x="0" y="14323"/>
                </a:lnTo>
                <a:lnTo>
                  <a:pt x="119055" y="14323"/>
                </a:lnTo>
                <a:lnTo>
                  <a:pt x="119055" y="13224"/>
                </a:lnTo>
                <a:cubicBezTo>
                  <a:pt x="119055" y="5915"/>
                  <a:pt x="113098" y="1"/>
                  <a:pt x="10578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7707265" y="4205351"/>
            <a:ext cx="668859" cy="867342"/>
          </a:xfrm>
          <a:custGeom>
            <a:avLst/>
            <a:gdLst/>
            <a:ahLst/>
            <a:cxnLst/>
            <a:rect l="l" t="t" r="r" b="b"/>
            <a:pathLst>
              <a:path w="22477" h="29147" extrusionOk="0">
                <a:moveTo>
                  <a:pt x="11078" y="1"/>
                </a:moveTo>
                <a:cubicBezTo>
                  <a:pt x="4980" y="1"/>
                  <a:pt x="40" y="4601"/>
                  <a:pt x="1" y="10261"/>
                </a:cubicBezTo>
                <a:cubicBezTo>
                  <a:pt x="1" y="12627"/>
                  <a:pt x="846" y="14908"/>
                  <a:pt x="2409" y="16725"/>
                </a:cubicBezTo>
                <a:cubicBezTo>
                  <a:pt x="3592" y="18077"/>
                  <a:pt x="4141" y="19851"/>
                  <a:pt x="3930" y="21626"/>
                </a:cubicBezTo>
                <a:cubicBezTo>
                  <a:pt x="3887" y="21964"/>
                  <a:pt x="3845" y="22302"/>
                  <a:pt x="3887" y="22640"/>
                </a:cubicBezTo>
                <a:cubicBezTo>
                  <a:pt x="3971" y="26247"/>
                  <a:pt x="7179" y="29146"/>
                  <a:pt x="11070" y="29146"/>
                </a:cubicBezTo>
                <a:cubicBezTo>
                  <a:pt x="11098" y="29146"/>
                  <a:pt x="11126" y="29146"/>
                  <a:pt x="11154" y="29146"/>
                </a:cubicBezTo>
                <a:cubicBezTo>
                  <a:pt x="15041" y="29104"/>
                  <a:pt x="18209" y="26146"/>
                  <a:pt x="18252" y="22513"/>
                </a:cubicBezTo>
                <a:lnTo>
                  <a:pt x="18252" y="22048"/>
                </a:lnTo>
                <a:cubicBezTo>
                  <a:pt x="18125" y="20063"/>
                  <a:pt x="18759" y="18077"/>
                  <a:pt x="20026" y="16514"/>
                </a:cubicBezTo>
                <a:cubicBezTo>
                  <a:pt x="21716" y="14444"/>
                  <a:pt x="22476" y="11782"/>
                  <a:pt x="22181" y="9120"/>
                </a:cubicBezTo>
                <a:cubicBezTo>
                  <a:pt x="21589" y="4346"/>
                  <a:pt x="17533" y="629"/>
                  <a:pt x="12464" y="79"/>
                </a:cubicBezTo>
                <a:cubicBezTo>
                  <a:pt x="11996" y="26"/>
                  <a:pt x="11534" y="1"/>
                  <a:pt x="11078" y="1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7896091" y="4537276"/>
            <a:ext cx="272966" cy="820027"/>
          </a:xfrm>
          <a:custGeom>
            <a:avLst/>
            <a:gdLst/>
            <a:ahLst/>
            <a:cxnLst/>
            <a:rect l="l" t="t" r="r" b="b"/>
            <a:pathLst>
              <a:path w="9173" h="27557" extrusionOk="0">
                <a:moveTo>
                  <a:pt x="4779" y="0"/>
                </a:moveTo>
                <a:cubicBezTo>
                  <a:pt x="4462" y="0"/>
                  <a:pt x="4145" y="212"/>
                  <a:pt x="4188" y="634"/>
                </a:cubicBezTo>
                <a:lnTo>
                  <a:pt x="4145" y="10731"/>
                </a:lnTo>
                <a:lnTo>
                  <a:pt x="1272" y="7267"/>
                </a:lnTo>
                <a:cubicBezTo>
                  <a:pt x="1139" y="7112"/>
                  <a:pt x="980" y="7047"/>
                  <a:pt x="826" y="7047"/>
                </a:cubicBezTo>
                <a:cubicBezTo>
                  <a:pt x="393" y="7047"/>
                  <a:pt x="0" y="7560"/>
                  <a:pt x="343" y="8027"/>
                </a:cubicBezTo>
                <a:lnTo>
                  <a:pt x="4145" y="12548"/>
                </a:lnTo>
                <a:lnTo>
                  <a:pt x="4061" y="26955"/>
                </a:lnTo>
                <a:cubicBezTo>
                  <a:pt x="4040" y="27356"/>
                  <a:pt x="4335" y="27557"/>
                  <a:pt x="4636" y="27557"/>
                </a:cubicBezTo>
                <a:cubicBezTo>
                  <a:pt x="4937" y="27557"/>
                  <a:pt x="5244" y="27356"/>
                  <a:pt x="5244" y="26955"/>
                </a:cubicBezTo>
                <a:lnTo>
                  <a:pt x="5328" y="7985"/>
                </a:lnTo>
                <a:cubicBezTo>
                  <a:pt x="5413" y="7943"/>
                  <a:pt x="5455" y="7858"/>
                  <a:pt x="5539" y="7816"/>
                </a:cubicBezTo>
                <a:lnTo>
                  <a:pt x="8962" y="3127"/>
                </a:lnTo>
                <a:cubicBezTo>
                  <a:pt x="9173" y="2873"/>
                  <a:pt x="9088" y="2493"/>
                  <a:pt x="8835" y="2324"/>
                </a:cubicBezTo>
                <a:cubicBezTo>
                  <a:pt x="8729" y="2236"/>
                  <a:pt x="8602" y="2192"/>
                  <a:pt x="8476" y="2192"/>
                </a:cubicBezTo>
                <a:cubicBezTo>
                  <a:pt x="8301" y="2192"/>
                  <a:pt x="8131" y="2278"/>
                  <a:pt x="8032" y="2451"/>
                </a:cubicBezTo>
                <a:lnTo>
                  <a:pt x="5371" y="6042"/>
                </a:lnTo>
                <a:lnTo>
                  <a:pt x="5371" y="634"/>
                </a:lnTo>
                <a:cubicBezTo>
                  <a:pt x="5413" y="212"/>
                  <a:pt x="5096" y="0"/>
                  <a:pt x="477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7290258" y="4556886"/>
            <a:ext cx="465199" cy="602738"/>
          </a:xfrm>
          <a:custGeom>
            <a:avLst/>
            <a:gdLst/>
            <a:ahLst/>
            <a:cxnLst/>
            <a:rect l="l" t="t" r="r" b="b"/>
            <a:pathLst>
              <a:path w="15633" h="20255" extrusionOk="0">
                <a:moveTo>
                  <a:pt x="7962" y="1"/>
                </a:moveTo>
                <a:cubicBezTo>
                  <a:pt x="7636" y="1"/>
                  <a:pt x="7306" y="20"/>
                  <a:pt x="6971" y="60"/>
                </a:cubicBezTo>
                <a:cubicBezTo>
                  <a:pt x="3423" y="440"/>
                  <a:pt x="592" y="3059"/>
                  <a:pt x="212" y="6354"/>
                </a:cubicBezTo>
                <a:cubicBezTo>
                  <a:pt x="1" y="8171"/>
                  <a:pt x="550" y="10030"/>
                  <a:pt x="1690" y="11466"/>
                </a:cubicBezTo>
                <a:cubicBezTo>
                  <a:pt x="2578" y="12565"/>
                  <a:pt x="3042" y="13959"/>
                  <a:pt x="2958" y="15353"/>
                </a:cubicBezTo>
                <a:lnTo>
                  <a:pt x="2958" y="15649"/>
                </a:lnTo>
                <a:cubicBezTo>
                  <a:pt x="2958" y="18184"/>
                  <a:pt x="5155" y="20212"/>
                  <a:pt x="7859" y="20254"/>
                </a:cubicBezTo>
                <a:cubicBezTo>
                  <a:pt x="7887" y="20255"/>
                  <a:pt x="7915" y="20255"/>
                  <a:pt x="7943" y="20255"/>
                </a:cubicBezTo>
                <a:cubicBezTo>
                  <a:pt x="10650" y="20255"/>
                  <a:pt x="12845" y="18242"/>
                  <a:pt x="12928" y="15734"/>
                </a:cubicBezTo>
                <a:cubicBezTo>
                  <a:pt x="12928" y="15480"/>
                  <a:pt x="12928" y="15269"/>
                  <a:pt x="12886" y="15058"/>
                </a:cubicBezTo>
                <a:cubicBezTo>
                  <a:pt x="12717" y="13790"/>
                  <a:pt x="13140" y="12565"/>
                  <a:pt x="13942" y="11635"/>
                </a:cubicBezTo>
                <a:cubicBezTo>
                  <a:pt x="15041" y="10368"/>
                  <a:pt x="15632" y="8763"/>
                  <a:pt x="15590" y="7115"/>
                </a:cubicBezTo>
                <a:cubicBezTo>
                  <a:pt x="15590" y="3194"/>
                  <a:pt x="12169" y="1"/>
                  <a:pt x="7962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7433570" y="4788697"/>
            <a:ext cx="190627" cy="569559"/>
          </a:xfrm>
          <a:custGeom>
            <a:avLst/>
            <a:gdLst/>
            <a:ahLst/>
            <a:cxnLst/>
            <a:rect l="l" t="t" r="r" b="b"/>
            <a:pathLst>
              <a:path w="6406" h="19140" extrusionOk="0">
                <a:moveTo>
                  <a:pt x="3085" y="1"/>
                </a:moveTo>
                <a:cubicBezTo>
                  <a:pt x="2831" y="1"/>
                  <a:pt x="2662" y="170"/>
                  <a:pt x="2662" y="423"/>
                </a:cubicBezTo>
                <a:lnTo>
                  <a:pt x="2662" y="4183"/>
                </a:lnTo>
                <a:lnTo>
                  <a:pt x="804" y="1649"/>
                </a:lnTo>
                <a:cubicBezTo>
                  <a:pt x="727" y="1546"/>
                  <a:pt x="604" y="1490"/>
                  <a:pt x="471" y="1490"/>
                </a:cubicBezTo>
                <a:cubicBezTo>
                  <a:pt x="385" y="1490"/>
                  <a:pt x="295" y="1514"/>
                  <a:pt x="212" y="1564"/>
                </a:cubicBezTo>
                <a:cubicBezTo>
                  <a:pt x="43" y="1691"/>
                  <a:pt x="1" y="1987"/>
                  <a:pt x="128" y="2156"/>
                </a:cubicBezTo>
                <a:lnTo>
                  <a:pt x="2536" y="5409"/>
                </a:lnTo>
                <a:cubicBezTo>
                  <a:pt x="2578" y="5451"/>
                  <a:pt x="2620" y="5493"/>
                  <a:pt x="2662" y="5493"/>
                </a:cubicBezTo>
                <a:lnTo>
                  <a:pt x="2747" y="18717"/>
                </a:lnTo>
                <a:cubicBezTo>
                  <a:pt x="2747" y="18928"/>
                  <a:pt x="2916" y="19139"/>
                  <a:pt x="3127" y="19139"/>
                </a:cubicBezTo>
                <a:cubicBezTo>
                  <a:pt x="3381" y="19139"/>
                  <a:pt x="3550" y="18928"/>
                  <a:pt x="3550" y="18717"/>
                </a:cubicBezTo>
                <a:lnTo>
                  <a:pt x="3507" y="8704"/>
                </a:lnTo>
                <a:lnTo>
                  <a:pt x="6127" y="5535"/>
                </a:lnTo>
                <a:cubicBezTo>
                  <a:pt x="6406" y="5225"/>
                  <a:pt x="6139" y="4869"/>
                  <a:pt x="5843" y="4869"/>
                </a:cubicBezTo>
                <a:cubicBezTo>
                  <a:pt x="5736" y="4869"/>
                  <a:pt x="5625" y="4916"/>
                  <a:pt x="5535" y="5028"/>
                </a:cubicBezTo>
                <a:lnTo>
                  <a:pt x="3507" y="7394"/>
                </a:lnTo>
                <a:lnTo>
                  <a:pt x="3507" y="423"/>
                </a:lnTo>
                <a:cubicBezTo>
                  <a:pt x="3507" y="170"/>
                  <a:pt x="3296" y="1"/>
                  <a:pt x="308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THIS TEMPLATE</a:t>
            </a:r>
            <a:endParaRPr/>
          </a:p>
        </p:txBody>
      </p:sp>
      <p:sp>
        <p:nvSpPr>
          <p:cNvPr id="141" name="Google Shape;141;p15"/>
          <p:cNvSpPr txBox="1"/>
          <p:nvPr/>
        </p:nvSpPr>
        <p:spPr>
          <a:xfrm flipH="1">
            <a:off x="1660200" y="1473450"/>
            <a:ext cx="5823600" cy="31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Conclusions:</a:t>
            </a:r>
          </a:p>
          <a:p>
            <a:pPr algn="l"/>
            <a:endParaRPr lang="en-US" sz="14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EDA helps to eliminate obvious variables that do not help in predicting '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SalePrice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' by visual inference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Lasso &amp; Ridge Regression introduce regularization and helps avoid overfitting like the Linear Regression.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Lasso Regression produced a better RMSE score that Ridge Regression as Lasso will shrink the unimportant features to 0, this minimizes RMSE.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142" name="Google Shape;142;p15"/>
          <p:cNvGrpSpPr/>
          <p:nvPr/>
        </p:nvGrpSpPr>
        <p:grpSpPr>
          <a:xfrm>
            <a:off x="732897" y="3256004"/>
            <a:ext cx="927302" cy="2083860"/>
            <a:chOff x="2449930" y="2556776"/>
            <a:chExt cx="1339065" cy="3009185"/>
          </a:xfrm>
          <a:solidFill>
            <a:srgbClr val="00B050"/>
          </a:solidFill>
        </p:grpSpPr>
        <p:sp>
          <p:nvSpPr>
            <p:cNvPr id="143" name="Google Shape;143;p15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0" y="3598543"/>
            <a:ext cx="1282408" cy="1701863"/>
            <a:chOff x="1231043" y="3326737"/>
            <a:chExt cx="1851853" cy="2457564"/>
          </a:xfrm>
          <a:solidFill>
            <a:srgbClr val="92D050"/>
          </a:solidFill>
        </p:grpSpPr>
        <p:sp>
          <p:nvSpPr>
            <p:cNvPr id="146" name="Google Shape;146;p15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40;p15">
            <a:extLst>
              <a:ext uri="{FF2B5EF4-FFF2-40B4-BE49-F238E27FC236}">
                <a16:creationId xmlns:a16="http://schemas.microsoft.com/office/drawing/2014/main" id="{5ECEFA99-8854-49DF-9528-416A012D7EC2}"/>
              </a:ext>
            </a:extLst>
          </p:cNvPr>
          <p:cNvSpPr txBox="1">
            <a:spLocks/>
          </p:cNvSpPr>
          <p:nvPr/>
        </p:nvSpPr>
        <p:spPr>
          <a:xfrm>
            <a:off x="732896" y="697140"/>
            <a:ext cx="8487303" cy="3141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quada One"/>
              <a:buNone/>
              <a:defRPr sz="11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quada One"/>
              <a:buNone/>
              <a:defRPr sz="11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quada One"/>
              <a:buNone/>
              <a:defRPr sz="11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quada One"/>
              <a:buNone/>
              <a:defRPr sz="11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quada One"/>
              <a:buNone/>
              <a:defRPr sz="11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quada One"/>
              <a:buNone/>
              <a:defRPr sz="11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quada One"/>
              <a:buNone/>
              <a:defRPr sz="11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quada One"/>
              <a:buNone/>
              <a:defRPr sz="11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SG" dirty="0"/>
              <a:t>CONE</a:t>
            </a:r>
          </a:p>
        </p:txBody>
      </p:sp>
    </p:spTree>
    <p:extLst>
      <p:ext uri="{BB962C8B-B14F-4D97-AF65-F5344CB8AC3E}">
        <p14:creationId xmlns:p14="http://schemas.microsoft.com/office/powerpoint/2010/main" val="4060608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THIS TEMPLATE</a:t>
            </a:r>
            <a:endParaRPr/>
          </a:p>
        </p:txBody>
      </p:sp>
      <p:sp>
        <p:nvSpPr>
          <p:cNvPr id="141" name="Google Shape;141;p15"/>
          <p:cNvSpPr txBox="1"/>
          <p:nvPr/>
        </p:nvSpPr>
        <p:spPr>
          <a:xfrm flipH="1">
            <a:off x="1660200" y="1473450"/>
            <a:ext cx="5823600" cy="31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Recommendations:</a:t>
            </a:r>
          </a:p>
          <a:p>
            <a:pPr algn="l"/>
            <a:endParaRPr lang="en-US" sz="14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Interested buyers may use this model to predict the estimate '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SalePrice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' for houses in Ames.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Sellers may use this model to predict how much they can offer their houses for sale.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In addition, Real estate agents can estimate which features contribute to '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SalePrice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' and may provide advise to buyers/sellers why that house is priced at that estimated value.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SG"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142" name="Google Shape;142;p15"/>
          <p:cNvGrpSpPr/>
          <p:nvPr/>
        </p:nvGrpSpPr>
        <p:grpSpPr>
          <a:xfrm>
            <a:off x="732897" y="3256004"/>
            <a:ext cx="927302" cy="2083860"/>
            <a:chOff x="2449930" y="2556776"/>
            <a:chExt cx="1339065" cy="3009185"/>
          </a:xfrm>
          <a:solidFill>
            <a:srgbClr val="00B050"/>
          </a:solidFill>
        </p:grpSpPr>
        <p:sp>
          <p:nvSpPr>
            <p:cNvPr id="143" name="Google Shape;143;p15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  <a:solidFill>
            <a:srgbClr val="92D050"/>
          </a:solidFill>
        </p:grpSpPr>
        <p:sp>
          <p:nvSpPr>
            <p:cNvPr id="146" name="Google Shape;146;p15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40;p15">
            <a:extLst>
              <a:ext uri="{FF2B5EF4-FFF2-40B4-BE49-F238E27FC236}">
                <a16:creationId xmlns:a16="http://schemas.microsoft.com/office/drawing/2014/main" id="{B7994AA6-FC0D-412E-B0DE-3A9623997210}"/>
              </a:ext>
            </a:extLst>
          </p:cNvPr>
          <p:cNvSpPr txBox="1">
            <a:spLocks/>
          </p:cNvSpPr>
          <p:nvPr/>
        </p:nvSpPr>
        <p:spPr>
          <a:xfrm>
            <a:off x="732896" y="697140"/>
            <a:ext cx="8487303" cy="3141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quada One"/>
              <a:buNone/>
              <a:defRPr sz="11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quada One"/>
              <a:buNone/>
              <a:defRPr sz="11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quada One"/>
              <a:buNone/>
              <a:defRPr sz="11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quada One"/>
              <a:buNone/>
              <a:defRPr sz="11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quada One"/>
              <a:buNone/>
              <a:defRPr sz="11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quada One"/>
              <a:buNone/>
              <a:defRPr sz="11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quada One"/>
              <a:buNone/>
              <a:defRPr sz="11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quada One"/>
              <a:buNone/>
              <a:defRPr sz="11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481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hevron 2">
            <a:extLst>
              <a:ext uri="{FF2B5EF4-FFF2-40B4-BE49-F238E27FC236}">
                <a16:creationId xmlns:a16="http://schemas.microsoft.com/office/drawing/2014/main" id="{EAC1072A-A217-41F9-AFA0-D2164CAE6135}"/>
              </a:ext>
            </a:extLst>
          </p:cNvPr>
          <p:cNvSpPr/>
          <p:nvPr/>
        </p:nvSpPr>
        <p:spPr>
          <a:xfrm>
            <a:off x="2225994" y="1375335"/>
            <a:ext cx="1647001" cy="464623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ko-KR" altLang="en-US" sz="1350" kern="12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Chevron 3">
            <a:extLst>
              <a:ext uri="{FF2B5EF4-FFF2-40B4-BE49-F238E27FC236}">
                <a16:creationId xmlns:a16="http://schemas.microsoft.com/office/drawing/2014/main" id="{D8CF4599-8504-4123-944A-B654B0D052EC}"/>
              </a:ext>
            </a:extLst>
          </p:cNvPr>
          <p:cNvSpPr/>
          <p:nvPr/>
        </p:nvSpPr>
        <p:spPr>
          <a:xfrm>
            <a:off x="5225047" y="1375335"/>
            <a:ext cx="1647001" cy="464623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ko-KR" altLang="en-US" sz="1350" kern="12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Chevron 4">
            <a:extLst>
              <a:ext uri="{FF2B5EF4-FFF2-40B4-BE49-F238E27FC236}">
                <a16:creationId xmlns:a16="http://schemas.microsoft.com/office/drawing/2014/main" id="{6027727A-F2FB-4B11-B1A4-F13864D57E26}"/>
              </a:ext>
            </a:extLst>
          </p:cNvPr>
          <p:cNvSpPr/>
          <p:nvPr/>
        </p:nvSpPr>
        <p:spPr>
          <a:xfrm>
            <a:off x="6724574" y="1375335"/>
            <a:ext cx="1647001" cy="464623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ko-KR" altLang="en-US" sz="1350" kern="12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Chevron 5">
            <a:extLst>
              <a:ext uri="{FF2B5EF4-FFF2-40B4-BE49-F238E27FC236}">
                <a16:creationId xmlns:a16="http://schemas.microsoft.com/office/drawing/2014/main" id="{BC49F1B6-1A30-4B43-8117-6CA5C885A4B8}"/>
              </a:ext>
            </a:extLst>
          </p:cNvPr>
          <p:cNvSpPr/>
          <p:nvPr/>
        </p:nvSpPr>
        <p:spPr>
          <a:xfrm>
            <a:off x="3725520" y="1375335"/>
            <a:ext cx="1647001" cy="464623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ko-KR" altLang="en-US" sz="1350" kern="12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Rounded Rectangle 6">
            <a:extLst>
              <a:ext uri="{FF2B5EF4-FFF2-40B4-BE49-F238E27FC236}">
                <a16:creationId xmlns:a16="http://schemas.microsoft.com/office/drawing/2014/main" id="{D38D2C67-485F-43F1-80CF-000620F5469F}"/>
              </a:ext>
            </a:extLst>
          </p:cNvPr>
          <p:cNvSpPr/>
          <p:nvPr/>
        </p:nvSpPr>
        <p:spPr>
          <a:xfrm>
            <a:off x="6781174" y="1942167"/>
            <a:ext cx="1378400" cy="2652096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ko-KR" altLang="en-US" sz="1350" kern="12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35" name="Rounded Rectangle 7">
            <a:extLst>
              <a:ext uri="{FF2B5EF4-FFF2-40B4-BE49-F238E27FC236}">
                <a16:creationId xmlns:a16="http://schemas.microsoft.com/office/drawing/2014/main" id="{809556D8-C6A4-433B-95A9-A683E4A46B48}"/>
              </a:ext>
            </a:extLst>
          </p:cNvPr>
          <p:cNvSpPr/>
          <p:nvPr/>
        </p:nvSpPr>
        <p:spPr>
          <a:xfrm>
            <a:off x="2262343" y="1942167"/>
            <a:ext cx="1378400" cy="2652096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ko-KR" altLang="en-US" sz="1350" kern="12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36" name="Rounded Rectangle 8">
            <a:extLst>
              <a:ext uri="{FF2B5EF4-FFF2-40B4-BE49-F238E27FC236}">
                <a16:creationId xmlns:a16="http://schemas.microsoft.com/office/drawing/2014/main" id="{47A54AF0-F533-427F-9D59-6B65608E0A27}"/>
              </a:ext>
            </a:extLst>
          </p:cNvPr>
          <p:cNvSpPr/>
          <p:nvPr/>
        </p:nvSpPr>
        <p:spPr>
          <a:xfrm>
            <a:off x="5274895" y="1942167"/>
            <a:ext cx="1378400" cy="2652096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ko-KR" altLang="en-US" sz="1350" kern="12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37" name="Rounded Rectangle 9">
            <a:extLst>
              <a:ext uri="{FF2B5EF4-FFF2-40B4-BE49-F238E27FC236}">
                <a16:creationId xmlns:a16="http://schemas.microsoft.com/office/drawing/2014/main" id="{FEABD5FA-5EB4-4805-B0A6-38AFF1315E47}"/>
              </a:ext>
            </a:extLst>
          </p:cNvPr>
          <p:cNvSpPr/>
          <p:nvPr/>
        </p:nvSpPr>
        <p:spPr>
          <a:xfrm>
            <a:off x="3768619" y="1942167"/>
            <a:ext cx="1378400" cy="2652096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ko-KR" altLang="en-US" sz="1350" kern="12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3E60B2A1-8A4D-426D-986E-9BF59C3A7373}"/>
              </a:ext>
            </a:extLst>
          </p:cNvPr>
          <p:cNvSpPr txBox="1"/>
          <p:nvPr/>
        </p:nvSpPr>
        <p:spPr>
          <a:xfrm>
            <a:off x="2452713" y="1480688"/>
            <a:ext cx="1279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altLang="ko-KR" sz="1200" b="1" kern="1200" dirty="0">
                <a:solidFill>
                  <a:prstClr val="white"/>
                </a:solidFill>
                <a:cs typeface="Arial" pitchFamily="34" charset="0"/>
              </a:rPr>
              <a:t>EDA</a:t>
            </a:r>
            <a:endParaRPr lang="ko-KR" altLang="en-US" sz="1200" b="1" kern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EFB1691D-87CD-454B-9789-2F6442638964}"/>
              </a:ext>
            </a:extLst>
          </p:cNvPr>
          <p:cNvSpPr txBox="1"/>
          <p:nvPr/>
        </p:nvSpPr>
        <p:spPr>
          <a:xfrm>
            <a:off x="3960675" y="1480688"/>
            <a:ext cx="1279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altLang="ko-KR" sz="1200" b="1" kern="1200" dirty="0">
                <a:solidFill>
                  <a:prstClr val="white"/>
                </a:solidFill>
                <a:cs typeface="Arial" pitchFamily="34" charset="0"/>
              </a:rPr>
              <a:t>Holdout set </a:t>
            </a:r>
            <a:endParaRPr lang="ko-KR" altLang="en-US" sz="1200" b="1" kern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BBF7F061-EEE9-42A3-A208-2B92331F6179}"/>
              </a:ext>
            </a:extLst>
          </p:cNvPr>
          <p:cNvSpPr txBox="1"/>
          <p:nvPr/>
        </p:nvSpPr>
        <p:spPr>
          <a:xfrm>
            <a:off x="5468638" y="1480688"/>
            <a:ext cx="1279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altLang="ko-KR" sz="1200" b="1" kern="1200" dirty="0">
                <a:solidFill>
                  <a:prstClr val="white"/>
                </a:solidFill>
                <a:cs typeface="Arial" pitchFamily="34" charset="0"/>
              </a:rPr>
              <a:t>Modeling</a:t>
            </a:r>
            <a:endParaRPr lang="ko-KR" altLang="en-US" sz="1200" b="1" kern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545207E7-545B-4F25-A02A-7D0486C3BAC3}"/>
              </a:ext>
            </a:extLst>
          </p:cNvPr>
          <p:cNvSpPr txBox="1"/>
          <p:nvPr/>
        </p:nvSpPr>
        <p:spPr>
          <a:xfrm>
            <a:off x="6976601" y="1480688"/>
            <a:ext cx="1279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altLang="ko-KR" sz="1200" b="1" kern="1200" dirty="0">
                <a:solidFill>
                  <a:prstClr val="white"/>
                </a:solidFill>
                <a:cs typeface="Arial" pitchFamily="34" charset="0"/>
              </a:rPr>
              <a:t>Test Set</a:t>
            </a:r>
            <a:endParaRPr lang="ko-KR" altLang="en-US" sz="1200" b="1" kern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A9A73289-CB7B-4701-8CEC-0C7E11784C64}"/>
              </a:ext>
            </a:extLst>
          </p:cNvPr>
          <p:cNvSpPr txBox="1"/>
          <p:nvPr/>
        </p:nvSpPr>
        <p:spPr>
          <a:xfrm>
            <a:off x="3768619" y="2083750"/>
            <a:ext cx="13783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 defTabSz="685800">
              <a:buClrTx/>
              <a:buFont typeface="+mj-lt"/>
              <a:buAutoNum type="arabicPeriod"/>
            </a:pPr>
            <a:r>
              <a:rPr lang="en-US" altLang="ko-KR" sz="900" b="1" kern="1200" dirty="0">
                <a:solidFill>
                  <a:srgbClr val="000000">
                    <a:lumMod val="75000"/>
                    <a:lumOff val="25000"/>
                  </a:srgbClr>
                </a:solidFill>
                <a:cs typeface="Arial" pitchFamily="34" charset="0"/>
              </a:rPr>
              <a:t>Train_test_split train dataset into Train &amp; Holdoutset</a:t>
            </a:r>
          </a:p>
          <a:p>
            <a:pPr marL="228600" indent="-228600" algn="ctr" defTabSz="685800">
              <a:buClrTx/>
              <a:buFont typeface="+mj-lt"/>
              <a:buAutoNum type="arabicPeriod"/>
            </a:pPr>
            <a:endParaRPr lang="en-US" altLang="ko-KR" sz="900" b="1" kern="1200" dirty="0">
              <a:solidFill>
                <a:srgbClr val="000000">
                  <a:lumMod val="75000"/>
                  <a:lumOff val="25000"/>
                </a:srgbClr>
              </a:solidFill>
              <a:cs typeface="Arial" pitchFamily="34" charset="0"/>
            </a:endParaRPr>
          </a:p>
          <a:p>
            <a:pPr marL="228600" indent="-228600" algn="ctr" defTabSz="685800">
              <a:buClrTx/>
              <a:buFont typeface="+mj-lt"/>
              <a:buAutoNum type="arabicPeriod"/>
            </a:pPr>
            <a:endParaRPr lang="en-US" altLang="ko-KR" sz="900" b="1" kern="1200" dirty="0">
              <a:solidFill>
                <a:srgbClr val="000000">
                  <a:lumMod val="75000"/>
                  <a:lumOff val="25000"/>
                </a:srgbClr>
              </a:solidFill>
              <a:cs typeface="Arial" pitchFamily="34" charset="0"/>
            </a:endParaRPr>
          </a:p>
          <a:p>
            <a:pPr marL="228600" indent="-228600" algn="ctr" defTabSz="685800">
              <a:buClrTx/>
              <a:buFont typeface="+mj-lt"/>
              <a:buAutoNum type="arabicPeriod"/>
            </a:pPr>
            <a:r>
              <a:rPr lang="en-US" altLang="ko-KR" sz="900" b="1" kern="1200" dirty="0">
                <a:solidFill>
                  <a:srgbClr val="000000">
                    <a:lumMod val="75000"/>
                    <a:lumOff val="25000"/>
                  </a:srgbClr>
                </a:solidFill>
                <a:cs typeface="Arial" pitchFamily="34" charset="0"/>
              </a:rPr>
              <a:t>Preprocessing on X_train &amp; X_holdout set</a:t>
            </a:r>
          </a:p>
          <a:p>
            <a:pPr marL="228600" indent="-228600" algn="ctr" defTabSz="685800">
              <a:buClrTx/>
              <a:buFont typeface="+mj-lt"/>
              <a:buAutoNum type="arabicPeriod"/>
            </a:pPr>
            <a:endParaRPr lang="en-US" altLang="ko-KR" sz="900" b="1" kern="1200" dirty="0">
              <a:solidFill>
                <a:srgbClr val="000000">
                  <a:lumMod val="75000"/>
                  <a:lumOff val="25000"/>
                </a:srgbClr>
              </a:solidFill>
              <a:cs typeface="Arial" pitchFamily="34" charset="0"/>
            </a:endParaRPr>
          </a:p>
          <a:p>
            <a:pPr marL="228600" indent="-228600" algn="ctr" defTabSz="685800">
              <a:buClrTx/>
              <a:buFont typeface="+mj-lt"/>
              <a:buAutoNum type="arabicPeriod"/>
            </a:pPr>
            <a:endParaRPr lang="en-US" altLang="ko-KR" sz="900" b="1" kern="1200" dirty="0">
              <a:solidFill>
                <a:srgbClr val="000000">
                  <a:lumMod val="75000"/>
                  <a:lumOff val="25000"/>
                </a:srgbClr>
              </a:solidFill>
              <a:cs typeface="Arial" pitchFamily="34" charset="0"/>
            </a:endParaRPr>
          </a:p>
          <a:p>
            <a:pPr marL="228600" indent="-228600" algn="ctr" defTabSz="685800">
              <a:buClrTx/>
              <a:buFont typeface="+mj-lt"/>
              <a:buAutoNum type="arabicPeriod"/>
            </a:pPr>
            <a:r>
              <a:rPr lang="en-US" altLang="ko-KR" sz="900" b="1" kern="1200" dirty="0">
                <a:solidFill>
                  <a:srgbClr val="000000">
                    <a:lumMod val="75000"/>
                    <a:lumOff val="25000"/>
                  </a:srgbClr>
                </a:solidFill>
                <a:cs typeface="Arial" pitchFamily="34" charset="0"/>
              </a:rPr>
              <a:t>Preprocess using StandardScaler &amp; pd.get_dummies</a:t>
            </a:r>
            <a:endParaRPr lang="ko-KR" altLang="en-US" sz="900" b="1" kern="1200" dirty="0">
              <a:solidFill>
                <a:srgbClr val="000000">
                  <a:lumMod val="75000"/>
                  <a:lumOff val="25000"/>
                </a:srgbClr>
              </a:solidFill>
              <a:cs typeface="Arial" pitchFamily="34" charset="0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04CC6896-9CDB-41D4-A647-DCF59A56EC94}"/>
              </a:ext>
            </a:extLst>
          </p:cNvPr>
          <p:cNvSpPr txBox="1"/>
          <p:nvPr/>
        </p:nvSpPr>
        <p:spPr>
          <a:xfrm>
            <a:off x="6781165" y="2083750"/>
            <a:ext cx="12818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685800">
              <a:buClrTx/>
              <a:buFont typeface="+mj-lt"/>
              <a:buAutoNum type="arabicPeriod"/>
            </a:pPr>
            <a:r>
              <a:rPr lang="en-US" altLang="ko-KR" sz="900" b="1" kern="1200" dirty="0">
                <a:solidFill>
                  <a:srgbClr val="000000">
                    <a:lumMod val="75000"/>
                    <a:lumOff val="25000"/>
                  </a:srgbClr>
                </a:solidFill>
                <a:cs typeface="Arial" pitchFamily="34" charset="0"/>
              </a:rPr>
              <a:t>Preprocess on entire train set and test set</a:t>
            </a:r>
          </a:p>
          <a:p>
            <a:pPr marL="228600" indent="-228600" defTabSz="685800">
              <a:buClrTx/>
              <a:buFont typeface="+mj-lt"/>
              <a:buAutoNum type="arabicPeriod"/>
            </a:pPr>
            <a:endParaRPr lang="en-US" altLang="ko-KR" sz="900" b="1" kern="1200" dirty="0">
              <a:solidFill>
                <a:srgbClr val="000000">
                  <a:lumMod val="75000"/>
                  <a:lumOff val="25000"/>
                </a:srgbClr>
              </a:solidFill>
              <a:cs typeface="Arial" pitchFamily="34" charset="0"/>
            </a:endParaRPr>
          </a:p>
          <a:p>
            <a:pPr marL="228600" indent="-228600" defTabSz="685800">
              <a:buClrTx/>
              <a:buFont typeface="+mj-lt"/>
              <a:buAutoNum type="arabicPeriod"/>
            </a:pPr>
            <a:endParaRPr lang="en-US" altLang="ko-KR" sz="900" b="1" kern="1200" dirty="0">
              <a:solidFill>
                <a:srgbClr val="000000">
                  <a:lumMod val="75000"/>
                  <a:lumOff val="25000"/>
                </a:srgbClr>
              </a:solidFill>
              <a:cs typeface="Arial" pitchFamily="34" charset="0"/>
            </a:endParaRPr>
          </a:p>
          <a:p>
            <a:pPr marL="228600" indent="-228600" defTabSz="685800">
              <a:buClrTx/>
              <a:buFont typeface="+mj-lt"/>
              <a:buAutoNum type="arabicPeriod"/>
            </a:pPr>
            <a:r>
              <a:rPr lang="en-US" altLang="ko-KR" sz="900" b="1" kern="1200" dirty="0">
                <a:solidFill>
                  <a:srgbClr val="000000">
                    <a:lumMod val="75000"/>
                    <a:lumOff val="25000"/>
                  </a:srgbClr>
                </a:solidFill>
                <a:cs typeface="Arial" pitchFamily="34" charset="0"/>
              </a:rPr>
              <a:t>Predict ‘SalePrice’ using chosen Regression model</a:t>
            </a:r>
            <a:endParaRPr lang="ko-KR" altLang="en-US" sz="900" b="1" kern="1200" dirty="0">
              <a:solidFill>
                <a:srgbClr val="000000">
                  <a:lumMod val="75000"/>
                  <a:lumOff val="25000"/>
                </a:srgbClr>
              </a:solidFill>
              <a:cs typeface="Arial" pitchFamily="34" charset="0"/>
            </a:endParaRPr>
          </a:p>
        </p:txBody>
      </p:sp>
      <p:sp>
        <p:nvSpPr>
          <p:cNvPr id="254" name="Chevron 2">
            <a:extLst>
              <a:ext uri="{FF2B5EF4-FFF2-40B4-BE49-F238E27FC236}">
                <a16:creationId xmlns:a16="http://schemas.microsoft.com/office/drawing/2014/main" id="{0B0A85EF-B255-467F-A98D-3FD724EEB0B5}"/>
              </a:ext>
            </a:extLst>
          </p:cNvPr>
          <p:cNvSpPr/>
          <p:nvPr/>
        </p:nvSpPr>
        <p:spPr>
          <a:xfrm>
            <a:off x="726467" y="1375335"/>
            <a:ext cx="1647001" cy="464623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ko-KR" altLang="en-US" sz="1350" kern="12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Rounded Rectangle 7">
            <a:extLst>
              <a:ext uri="{FF2B5EF4-FFF2-40B4-BE49-F238E27FC236}">
                <a16:creationId xmlns:a16="http://schemas.microsoft.com/office/drawing/2014/main" id="{775EC7B2-04AA-4705-83ED-CA346545D3F8}"/>
              </a:ext>
            </a:extLst>
          </p:cNvPr>
          <p:cNvSpPr/>
          <p:nvPr/>
        </p:nvSpPr>
        <p:spPr>
          <a:xfrm>
            <a:off x="781980" y="1942167"/>
            <a:ext cx="1378400" cy="2652096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ko-KR" altLang="en-US" sz="1350" kern="120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256" name="Group 10">
            <a:extLst>
              <a:ext uri="{FF2B5EF4-FFF2-40B4-BE49-F238E27FC236}">
                <a16:creationId xmlns:a16="http://schemas.microsoft.com/office/drawing/2014/main" id="{7CAFB5E6-0371-4298-B4CA-C86E92654CAC}"/>
              </a:ext>
            </a:extLst>
          </p:cNvPr>
          <p:cNvGrpSpPr/>
          <p:nvPr/>
        </p:nvGrpSpPr>
        <p:grpSpPr>
          <a:xfrm>
            <a:off x="812462" y="2083749"/>
            <a:ext cx="1347914" cy="2377576"/>
            <a:chOff x="804135" y="2745944"/>
            <a:chExt cx="1607627" cy="769442"/>
          </a:xfrm>
        </p:grpSpPr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AB24864C-9CE6-4BFA-AAC4-CB54E04E5B99}"/>
                </a:ext>
              </a:extLst>
            </p:cNvPr>
            <p:cNvSpPr txBox="1"/>
            <p:nvPr/>
          </p:nvSpPr>
          <p:spPr>
            <a:xfrm>
              <a:off x="804135" y="3022943"/>
              <a:ext cx="160762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endParaRPr lang="en-US" altLang="ko-KR" sz="900" kern="1200" dirty="0">
                <a:solidFill>
                  <a:srgbClr val="000000">
                    <a:lumMod val="75000"/>
                    <a:lumOff val="25000"/>
                  </a:srgbClr>
                </a:solidFill>
                <a:cs typeface="Arial" pitchFamily="34" charset="0"/>
              </a:endParaRPr>
            </a:p>
            <a:p>
              <a:pPr algn="ctr" defTabSz="685800">
                <a:buClrTx/>
              </a:pPr>
              <a:r>
                <a:rPr lang="en-US" altLang="ko-KR" sz="900" kern="1200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Arial" pitchFamily="34" charset="0"/>
                </a:rPr>
                <a:t>. 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5AAB227D-ABA3-4219-826E-A19E446EE8F3}"/>
                </a:ext>
              </a:extLst>
            </p:cNvPr>
            <p:cNvSpPr txBox="1"/>
            <p:nvPr/>
          </p:nvSpPr>
          <p:spPr>
            <a:xfrm>
              <a:off x="804136" y="2745944"/>
              <a:ext cx="1593960" cy="388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ctr" defTabSz="685800">
                <a:buClrTx/>
                <a:buFont typeface="+mj-lt"/>
                <a:buAutoNum type="arabicPeriod"/>
              </a:pPr>
              <a:r>
                <a:rPr lang="en-US" altLang="ko-KR" sz="900" b="1" kern="1200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Arial" pitchFamily="34" charset="0"/>
                </a:rPr>
                <a:t>Import train.csv and clean data (replacing Null values..</a:t>
              </a:r>
              <a:r>
                <a:rPr lang="en-US" altLang="ko-KR" sz="900" b="1" kern="1200" dirty="0" err="1">
                  <a:solidFill>
                    <a:srgbClr val="000000">
                      <a:lumMod val="75000"/>
                      <a:lumOff val="25000"/>
                    </a:srgbClr>
                  </a:solidFill>
                  <a:cs typeface="Arial" pitchFamily="34" charset="0"/>
                </a:rPr>
                <a:t>etc</a:t>
              </a:r>
              <a:r>
                <a:rPr lang="en-US" altLang="ko-KR" sz="900" b="1" kern="1200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Arial" pitchFamily="34" charset="0"/>
                </a:rPr>
                <a:t>)</a:t>
              </a:r>
            </a:p>
            <a:p>
              <a:pPr marL="228600" indent="-228600" algn="ctr" defTabSz="685800">
                <a:buClrTx/>
                <a:buFont typeface="+mj-lt"/>
                <a:buAutoNum type="arabicPeriod"/>
              </a:pPr>
              <a:endParaRPr lang="en-US" altLang="ko-KR" sz="900" b="1" kern="1200" dirty="0">
                <a:solidFill>
                  <a:srgbClr val="000000">
                    <a:lumMod val="75000"/>
                    <a:lumOff val="25000"/>
                  </a:srgbClr>
                </a:solidFill>
                <a:cs typeface="Arial" pitchFamily="34" charset="0"/>
              </a:endParaRPr>
            </a:p>
            <a:p>
              <a:pPr marL="228600" indent="-228600" algn="ctr" defTabSz="685800">
                <a:buClrTx/>
                <a:buFont typeface="+mj-lt"/>
                <a:buAutoNum type="arabicPeriod"/>
              </a:pPr>
              <a:endParaRPr lang="en-US" altLang="ko-KR" sz="900" b="1" kern="1200" dirty="0">
                <a:solidFill>
                  <a:srgbClr val="000000">
                    <a:lumMod val="75000"/>
                    <a:lumOff val="25000"/>
                  </a:srgbClr>
                </a:solidFill>
                <a:cs typeface="Arial" pitchFamily="34" charset="0"/>
              </a:endParaRPr>
            </a:p>
            <a:p>
              <a:pPr marL="228600" indent="-228600" algn="ctr" defTabSz="685800">
                <a:buClrTx/>
                <a:buFont typeface="+mj-lt"/>
                <a:buAutoNum type="arabicPeriod"/>
              </a:pPr>
              <a:r>
                <a:rPr lang="en-SG" altLang="ko-KR" sz="900" b="1" kern="1200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Arial" pitchFamily="34" charset="0"/>
                </a:rPr>
                <a:t>Import test.csv and clean data</a:t>
              </a:r>
              <a:endParaRPr lang="en-US" altLang="ko-KR" sz="900" b="1" kern="1200" dirty="0">
                <a:solidFill>
                  <a:srgbClr val="000000">
                    <a:lumMod val="75000"/>
                    <a:lumOff val="25000"/>
                  </a:srgbClr>
                </a:solidFill>
                <a:cs typeface="Arial" pitchFamily="34" charset="0"/>
              </a:endParaRPr>
            </a:p>
          </p:txBody>
        </p:sp>
      </p:grpSp>
      <p:sp>
        <p:nvSpPr>
          <p:cNvPr id="259" name="TextBox 258">
            <a:extLst>
              <a:ext uri="{FF2B5EF4-FFF2-40B4-BE49-F238E27FC236}">
                <a16:creationId xmlns:a16="http://schemas.microsoft.com/office/drawing/2014/main" id="{848A912F-643E-4B01-B9C0-ECC54CEE749D}"/>
              </a:ext>
            </a:extLst>
          </p:cNvPr>
          <p:cNvSpPr txBox="1"/>
          <p:nvPr/>
        </p:nvSpPr>
        <p:spPr>
          <a:xfrm>
            <a:off x="946859" y="1480688"/>
            <a:ext cx="1279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altLang="ko-KR" sz="1200" b="1" kern="1200" dirty="0">
                <a:solidFill>
                  <a:prstClr val="white"/>
                </a:solidFill>
                <a:cs typeface="Arial" pitchFamily="34" charset="0"/>
              </a:rPr>
              <a:t>Data Cleaning</a:t>
            </a:r>
            <a:endParaRPr lang="ko-KR" altLang="en-US" sz="1200" b="1" kern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B6CFAD-5235-4892-AF1B-DAE6049C0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3972"/>
            <a:ext cx="9144000" cy="581834"/>
          </a:xfrm>
        </p:spPr>
        <p:txBody>
          <a:bodyPr>
            <a:normAutofit fontScale="90000"/>
          </a:bodyPr>
          <a:lstStyle/>
          <a:p>
            <a:r>
              <a:rPr lang="en-US" dirty="0"/>
              <a:t>Workflow</a:t>
            </a:r>
            <a:endParaRPr lang="en-SG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6E5F19-F6F3-4B3C-903B-74F453955485}"/>
              </a:ext>
            </a:extLst>
          </p:cNvPr>
          <p:cNvSpPr txBox="1"/>
          <p:nvPr/>
        </p:nvSpPr>
        <p:spPr>
          <a:xfrm>
            <a:off x="5274892" y="2083750"/>
            <a:ext cx="1378400" cy="163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685800">
              <a:buClrTx/>
              <a:buFont typeface="+mj-lt"/>
              <a:buAutoNum type="arabicPeriod"/>
            </a:pPr>
            <a:r>
              <a:rPr lang="en-US" altLang="ko-KR" sz="900" b="1" kern="1200" dirty="0">
                <a:solidFill>
                  <a:srgbClr val="000000">
                    <a:lumMod val="75000"/>
                    <a:lumOff val="25000"/>
                  </a:srgbClr>
                </a:solidFill>
                <a:cs typeface="Arial" pitchFamily="34" charset="0"/>
              </a:rPr>
              <a:t>Compare RMSE from Linear Regression,</a:t>
            </a:r>
          </a:p>
          <a:p>
            <a:pPr defTabSz="685800">
              <a:buClrTx/>
            </a:pPr>
            <a:r>
              <a:rPr lang="en-US" altLang="ko-KR" sz="900" b="1" kern="1200" dirty="0">
                <a:solidFill>
                  <a:srgbClr val="000000">
                    <a:lumMod val="75000"/>
                    <a:lumOff val="25000"/>
                  </a:srgbClr>
                </a:solidFill>
                <a:cs typeface="Arial" pitchFamily="34" charset="0"/>
              </a:rPr>
              <a:t>Lasso Regression,</a:t>
            </a:r>
          </a:p>
          <a:p>
            <a:pPr defTabSz="685800">
              <a:buClrTx/>
            </a:pPr>
            <a:r>
              <a:rPr lang="en-US" altLang="ko-KR" sz="900" b="1" kern="1200" dirty="0">
                <a:solidFill>
                  <a:srgbClr val="000000">
                    <a:lumMod val="75000"/>
                    <a:lumOff val="25000"/>
                  </a:srgbClr>
                </a:solidFill>
                <a:cs typeface="Arial" pitchFamily="34" charset="0"/>
              </a:rPr>
              <a:t>Ridge Regression on holdout set</a:t>
            </a:r>
          </a:p>
          <a:p>
            <a:pPr algn="ctr" defTabSz="685800">
              <a:buClrTx/>
            </a:pPr>
            <a:endParaRPr lang="en-US" altLang="ko-KR" sz="900" b="1" kern="1200" dirty="0">
              <a:solidFill>
                <a:srgbClr val="000000">
                  <a:lumMod val="75000"/>
                  <a:lumOff val="25000"/>
                </a:srgbClr>
              </a:solidFill>
              <a:cs typeface="Arial" pitchFamily="34" charset="0"/>
            </a:endParaRPr>
          </a:p>
          <a:p>
            <a:pPr algn="ctr" defTabSz="685800">
              <a:buClrTx/>
            </a:pPr>
            <a:endParaRPr lang="en-US" altLang="ko-KR" sz="900" b="1" kern="1200" dirty="0">
              <a:solidFill>
                <a:srgbClr val="000000">
                  <a:lumMod val="75000"/>
                  <a:lumOff val="25000"/>
                </a:srgbClr>
              </a:solidFill>
              <a:cs typeface="Arial" pitchFamily="34" charset="0"/>
            </a:endParaRPr>
          </a:p>
          <a:p>
            <a:pPr algn="ctr" defTabSz="685800">
              <a:buClrTx/>
            </a:pPr>
            <a:r>
              <a:rPr lang="en-US" altLang="ko-KR" sz="900" b="1" kern="1200" dirty="0">
                <a:solidFill>
                  <a:srgbClr val="000000">
                    <a:lumMod val="75000"/>
                    <a:lumOff val="25000"/>
                  </a:srgbClr>
                </a:solidFill>
                <a:cs typeface="Arial" pitchFamily="34" charset="0"/>
              </a:rPr>
              <a:t>2.    Choose model with lowest RMSE to predict test set</a:t>
            </a:r>
            <a:endParaRPr lang="ko-KR" altLang="en-US" sz="900" b="1" kern="1200" dirty="0">
              <a:solidFill>
                <a:srgbClr val="000000">
                  <a:lumMod val="75000"/>
                  <a:lumOff val="25000"/>
                </a:srgbClr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62FD68-252B-4ECC-83B1-A32A9AAB11B9}"/>
              </a:ext>
            </a:extLst>
          </p:cNvPr>
          <p:cNvSpPr txBox="1"/>
          <p:nvPr/>
        </p:nvSpPr>
        <p:spPr>
          <a:xfrm>
            <a:off x="2275099" y="2076130"/>
            <a:ext cx="137839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685800">
              <a:buClrTx/>
              <a:buFont typeface="+mj-lt"/>
              <a:buAutoNum type="arabicPeriod"/>
            </a:pPr>
            <a:r>
              <a:rPr lang="en-US" altLang="ko-KR" sz="900" b="1" kern="1200" dirty="0">
                <a:solidFill>
                  <a:srgbClr val="000000">
                    <a:lumMod val="75000"/>
                    <a:lumOff val="25000"/>
                  </a:srgbClr>
                </a:solidFill>
                <a:cs typeface="Arial" pitchFamily="34" charset="0"/>
              </a:rPr>
              <a:t>Sort into</a:t>
            </a:r>
          </a:p>
          <a:p>
            <a:pPr defTabSz="685800">
              <a:buClrTx/>
            </a:pPr>
            <a:r>
              <a:rPr lang="en-US" altLang="ko-KR" sz="900" b="1" kern="1200" dirty="0">
                <a:solidFill>
                  <a:srgbClr val="000000">
                    <a:lumMod val="75000"/>
                    <a:lumOff val="25000"/>
                  </a:srgbClr>
                </a:solidFill>
                <a:cs typeface="Arial" pitchFamily="34" charset="0"/>
              </a:rPr>
              <a:t>Continuous,</a:t>
            </a:r>
          </a:p>
          <a:p>
            <a:pPr defTabSz="685800">
              <a:buClrTx/>
            </a:pPr>
            <a:r>
              <a:rPr lang="en-US" altLang="ko-KR" sz="900" b="1" kern="1200" dirty="0">
                <a:solidFill>
                  <a:srgbClr val="000000">
                    <a:lumMod val="75000"/>
                    <a:lumOff val="25000"/>
                  </a:srgbClr>
                </a:solidFill>
                <a:cs typeface="Arial" pitchFamily="34" charset="0"/>
              </a:rPr>
              <a:t>Categorical,</a:t>
            </a:r>
          </a:p>
          <a:p>
            <a:pPr defTabSz="685800">
              <a:buClrTx/>
            </a:pPr>
            <a:r>
              <a:rPr lang="en-US" altLang="ko-KR" sz="900" b="1" kern="1200" dirty="0">
                <a:solidFill>
                  <a:srgbClr val="000000">
                    <a:lumMod val="75000"/>
                    <a:lumOff val="25000"/>
                  </a:srgbClr>
                </a:solidFill>
                <a:cs typeface="Arial" pitchFamily="34" charset="0"/>
              </a:rPr>
              <a:t>Ordinal Columns</a:t>
            </a:r>
          </a:p>
          <a:p>
            <a:pPr marL="228600" indent="-228600" defTabSz="685800">
              <a:buClrTx/>
              <a:buFont typeface="+mj-lt"/>
              <a:buAutoNum type="arabicPeriod"/>
            </a:pPr>
            <a:endParaRPr lang="en-US" altLang="ko-KR" sz="900" b="1" kern="1200" dirty="0">
              <a:solidFill>
                <a:srgbClr val="000000">
                  <a:lumMod val="75000"/>
                  <a:lumOff val="25000"/>
                </a:srgbClr>
              </a:solidFill>
              <a:cs typeface="Arial" pitchFamily="34" charset="0"/>
            </a:endParaRPr>
          </a:p>
          <a:p>
            <a:pPr marL="228600" indent="-228600" defTabSz="685800">
              <a:buClrTx/>
              <a:buFont typeface="+mj-lt"/>
              <a:buAutoNum type="arabicPeriod"/>
            </a:pPr>
            <a:endParaRPr lang="en-US" altLang="ko-KR" sz="900" b="1" kern="1200" dirty="0">
              <a:solidFill>
                <a:srgbClr val="000000">
                  <a:lumMod val="75000"/>
                  <a:lumOff val="25000"/>
                </a:srgbClr>
              </a:solidFill>
              <a:cs typeface="Arial" pitchFamily="34" charset="0"/>
            </a:endParaRPr>
          </a:p>
          <a:p>
            <a:pPr defTabSz="685800">
              <a:buClrTx/>
            </a:pPr>
            <a:r>
              <a:rPr lang="en-US" altLang="ko-KR" sz="900" b="1" kern="1200" dirty="0">
                <a:solidFill>
                  <a:srgbClr val="000000">
                    <a:lumMod val="75000"/>
                    <a:lumOff val="25000"/>
                  </a:srgbClr>
                </a:solidFill>
                <a:cs typeface="Arial" pitchFamily="34" charset="0"/>
              </a:rPr>
              <a:t>2.     Plot correlation</a:t>
            </a:r>
          </a:p>
          <a:p>
            <a:pPr defTabSz="685800">
              <a:buClrTx/>
            </a:pPr>
            <a:r>
              <a:rPr lang="en-US" altLang="ko-KR" sz="900" b="1" kern="1200" dirty="0">
                <a:solidFill>
                  <a:srgbClr val="000000">
                    <a:lumMod val="75000"/>
                    <a:lumOff val="25000"/>
                  </a:srgbClr>
                </a:solidFill>
                <a:cs typeface="Arial" pitchFamily="34" charset="0"/>
              </a:rPr>
              <a:t>matrix, scatterplots,</a:t>
            </a:r>
          </a:p>
          <a:p>
            <a:pPr defTabSz="685800">
              <a:buClrTx/>
            </a:pPr>
            <a:r>
              <a:rPr lang="en-SG" altLang="ko-KR" sz="900" b="1" kern="1200" dirty="0">
                <a:solidFill>
                  <a:srgbClr val="000000">
                    <a:lumMod val="75000"/>
                    <a:lumOff val="25000"/>
                  </a:srgbClr>
                </a:solidFill>
                <a:cs typeface="Arial" pitchFamily="34" charset="0"/>
              </a:rPr>
              <a:t>Boxplots, Violin plots</a:t>
            </a:r>
          </a:p>
          <a:p>
            <a:pPr marL="228600" indent="-228600" defTabSz="685800">
              <a:buClrTx/>
              <a:buFont typeface="+mj-lt"/>
              <a:buAutoNum type="arabicPeriod"/>
            </a:pPr>
            <a:endParaRPr lang="en-SG" altLang="ko-KR" sz="900" b="1" kern="1200" dirty="0">
              <a:solidFill>
                <a:srgbClr val="000000">
                  <a:lumMod val="75000"/>
                  <a:lumOff val="25000"/>
                </a:srgbClr>
              </a:solidFill>
              <a:cs typeface="Arial" pitchFamily="34" charset="0"/>
            </a:endParaRPr>
          </a:p>
          <a:p>
            <a:pPr marL="228600" indent="-228600" defTabSz="685800">
              <a:buClrTx/>
              <a:buFont typeface="+mj-lt"/>
              <a:buAutoNum type="arabicPeriod"/>
            </a:pPr>
            <a:endParaRPr lang="en-SG" altLang="ko-KR" sz="900" b="1" kern="1200" dirty="0">
              <a:solidFill>
                <a:srgbClr val="000000">
                  <a:lumMod val="75000"/>
                  <a:lumOff val="25000"/>
                </a:srgbClr>
              </a:solidFill>
              <a:cs typeface="Arial" pitchFamily="34" charset="0"/>
            </a:endParaRPr>
          </a:p>
          <a:p>
            <a:pPr defTabSz="685800">
              <a:buClrTx/>
            </a:pPr>
            <a:r>
              <a:rPr lang="en-SG" altLang="ko-KR" sz="900" b="1" kern="1200" dirty="0">
                <a:solidFill>
                  <a:srgbClr val="000000">
                    <a:lumMod val="75000"/>
                    <a:lumOff val="25000"/>
                  </a:srgbClr>
                </a:solidFill>
                <a:cs typeface="Arial" pitchFamily="34" charset="0"/>
              </a:rPr>
              <a:t>3.    Infer Features for predicting ‘Sale Price</a:t>
            </a:r>
            <a:endParaRPr lang="ko-KR" altLang="en-US" sz="900" b="1" kern="1200" dirty="0">
              <a:solidFill>
                <a:srgbClr val="000000">
                  <a:lumMod val="75000"/>
                  <a:lumOff val="25000"/>
                </a:srgb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32896" y="697140"/>
            <a:ext cx="8487303" cy="314100"/>
          </a:xfrm>
          <a:prstGeom prst="rect">
            <a:avLst/>
          </a:prstGeom>
          <a:solidFill>
            <a:srgbClr val="00B050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– Continuous Categories – Correlation Matrix</a:t>
            </a:r>
            <a:endParaRPr dirty="0"/>
          </a:p>
        </p:txBody>
      </p:sp>
      <p:sp>
        <p:nvSpPr>
          <p:cNvPr id="141" name="Google Shape;141;p15"/>
          <p:cNvSpPr txBox="1"/>
          <p:nvPr/>
        </p:nvSpPr>
        <p:spPr>
          <a:xfrm flipH="1">
            <a:off x="1660200" y="1473450"/>
            <a:ext cx="5823600" cy="31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142" name="Google Shape;142;p15"/>
          <p:cNvGrpSpPr/>
          <p:nvPr/>
        </p:nvGrpSpPr>
        <p:grpSpPr>
          <a:xfrm>
            <a:off x="732897" y="3217904"/>
            <a:ext cx="927302" cy="2083860"/>
            <a:chOff x="2449930" y="2556776"/>
            <a:chExt cx="1339065" cy="3009185"/>
          </a:xfrm>
          <a:solidFill>
            <a:srgbClr val="00B050"/>
          </a:solidFill>
        </p:grpSpPr>
        <p:sp>
          <p:nvSpPr>
            <p:cNvPr id="143" name="Google Shape;143;p15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  <a:solidFill>
            <a:srgbClr val="92D050"/>
          </a:solidFill>
        </p:grpSpPr>
        <p:sp>
          <p:nvSpPr>
            <p:cNvPr id="146" name="Google Shape;146;p15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0B008E-13CC-4583-A3E1-58653D06E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698" y="1188720"/>
            <a:ext cx="3631039" cy="380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141;p15">
            <a:extLst>
              <a:ext uri="{FF2B5EF4-FFF2-40B4-BE49-F238E27FC236}">
                <a16:creationId xmlns:a16="http://schemas.microsoft.com/office/drawing/2014/main" id="{47A161F4-6ABA-4E65-B2A8-BC8B534F9C69}"/>
              </a:ext>
            </a:extLst>
          </p:cNvPr>
          <p:cNvSpPr txBox="1"/>
          <p:nvPr/>
        </p:nvSpPr>
        <p:spPr>
          <a:xfrm flipH="1">
            <a:off x="5462580" y="1382009"/>
            <a:ext cx="3631039" cy="3280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'Gr Liv Area' shows the strongest positive correlation based on the lightest color plot.</a:t>
            </a:r>
          </a:p>
          <a:p>
            <a:pPr algn="l"/>
            <a:endParaRPr lang="en-US" dirty="0">
              <a:latin typeface="Helvetica Neue"/>
            </a:endParaRPr>
          </a:p>
          <a:p>
            <a:pPr algn="l"/>
            <a:r>
              <a:rPr lang="en-US" dirty="0">
                <a:latin typeface="Helvetica Neue"/>
              </a:rPr>
              <a:t>2.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'Enclosed Porch’ show negative correlation against '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SalePrice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' based on the darkest plot</a:t>
            </a:r>
          </a:p>
          <a:p>
            <a:pPr algn="l"/>
            <a:endParaRPr lang="en-US" dirty="0">
              <a:latin typeface="Helvetica Neue"/>
            </a:endParaRP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3. The variables showing the lighter colors in relation to '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SalePrice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' might be good for predicting '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SalePrice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'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01370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32896" y="697140"/>
            <a:ext cx="8487303" cy="314100"/>
          </a:xfrm>
          <a:prstGeom prst="rect">
            <a:avLst/>
          </a:prstGeom>
          <a:solidFill>
            <a:srgbClr val="00B050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– Continuous Categories  - PairPlot</a:t>
            </a:r>
            <a:endParaRPr dirty="0"/>
          </a:p>
        </p:txBody>
      </p:sp>
      <p:sp>
        <p:nvSpPr>
          <p:cNvPr id="141" name="Google Shape;141;p15"/>
          <p:cNvSpPr txBox="1"/>
          <p:nvPr/>
        </p:nvSpPr>
        <p:spPr>
          <a:xfrm flipH="1">
            <a:off x="1660199" y="3217904"/>
            <a:ext cx="7202821" cy="168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400" b="1" i="1" dirty="0">
                <a:solidFill>
                  <a:srgbClr val="000000"/>
                </a:solidFill>
                <a:effectLst/>
                <a:latin typeface="Helvetica Neue"/>
              </a:rPr>
              <a:t>Inference from </a:t>
            </a:r>
            <a:r>
              <a:rPr lang="en-US" sz="1400" b="1" i="1" dirty="0" err="1">
                <a:solidFill>
                  <a:srgbClr val="000000"/>
                </a:solidFill>
                <a:effectLst/>
                <a:latin typeface="Helvetica Neue"/>
              </a:rPr>
              <a:t>sns.pairplot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Helvetica Neue"/>
              </a:rPr>
              <a:t> with regression line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if the gradient of the regression line is positive, it seems to signal a positive correlation with '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SalePrice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’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if the gradient of the regression line looks near zero, the variable will not be helpful in predicting '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SalePrice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'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noticed that many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scatterpoints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are value zero, will need to visualize the distribution of the variable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142" name="Google Shape;142;p15"/>
          <p:cNvGrpSpPr/>
          <p:nvPr/>
        </p:nvGrpSpPr>
        <p:grpSpPr>
          <a:xfrm>
            <a:off x="732897" y="3217904"/>
            <a:ext cx="927302" cy="2083860"/>
            <a:chOff x="2449930" y="2556776"/>
            <a:chExt cx="1339065" cy="3009185"/>
          </a:xfrm>
          <a:solidFill>
            <a:srgbClr val="00B050"/>
          </a:solidFill>
        </p:grpSpPr>
        <p:sp>
          <p:nvSpPr>
            <p:cNvPr id="143" name="Google Shape;143;p15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  <a:solidFill>
            <a:srgbClr val="92D050"/>
          </a:solidFill>
        </p:grpSpPr>
        <p:sp>
          <p:nvSpPr>
            <p:cNvPr id="146" name="Google Shape;146;p15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01C90982-EF91-41AD-8D38-11F49B08A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470660"/>
            <a:ext cx="84391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068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32897" y="697140"/>
            <a:ext cx="8487303" cy="314100"/>
          </a:xfrm>
          <a:prstGeom prst="rect">
            <a:avLst/>
          </a:prstGeom>
          <a:solidFill>
            <a:srgbClr val="00B050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– Continuous Categories -  DistPlot</a:t>
            </a:r>
            <a:endParaRPr dirty="0"/>
          </a:p>
        </p:txBody>
      </p:sp>
      <p:grpSp>
        <p:nvGrpSpPr>
          <p:cNvPr id="142" name="Google Shape;142;p15"/>
          <p:cNvGrpSpPr/>
          <p:nvPr/>
        </p:nvGrpSpPr>
        <p:grpSpPr>
          <a:xfrm>
            <a:off x="732897" y="3217904"/>
            <a:ext cx="927302" cy="2083860"/>
            <a:chOff x="2449930" y="2556776"/>
            <a:chExt cx="1339065" cy="3009185"/>
          </a:xfrm>
          <a:solidFill>
            <a:srgbClr val="00B050"/>
          </a:solidFill>
        </p:grpSpPr>
        <p:sp>
          <p:nvSpPr>
            <p:cNvPr id="143" name="Google Shape;143;p15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  <a:solidFill>
            <a:srgbClr val="92D050"/>
          </a:solidFill>
        </p:grpSpPr>
        <p:sp>
          <p:nvSpPr>
            <p:cNvPr id="146" name="Google Shape;146;p15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41;p15">
            <a:extLst>
              <a:ext uri="{FF2B5EF4-FFF2-40B4-BE49-F238E27FC236}">
                <a16:creationId xmlns:a16="http://schemas.microsoft.com/office/drawing/2014/main" id="{7AF34BF4-E924-42F4-97F8-E8F469BF9BA3}"/>
              </a:ext>
            </a:extLst>
          </p:cNvPr>
          <p:cNvSpPr txBox="1"/>
          <p:nvPr/>
        </p:nvSpPr>
        <p:spPr>
          <a:xfrm flipH="1">
            <a:off x="1660199" y="3888464"/>
            <a:ext cx="7202821" cy="168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400" b="1" i="1" dirty="0">
                <a:solidFill>
                  <a:srgbClr val="000000"/>
                </a:solidFill>
                <a:effectLst/>
                <a:latin typeface="Helvetica Neue"/>
              </a:rPr>
              <a:t>Inference from </a:t>
            </a:r>
            <a:r>
              <a:rPr lang="en-US" sz="1400" b="1" i="1" dirty="0" err="1">
                <a:solidFill>
                  <a:srgbClr val="000000"/>
                </a:solidFill>
                <a:effectLst/>
                <a:latin typeface="Helvetica Neue"/>
              </a:rPr>
              <a:t>sns.pairplot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Helvetica Neue"/>
              </a:rPr>
              <a:t> with regression line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Variables like 'Screen Porch','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Misc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Val' has high frequency of 0 in their columns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may not be useful for prediction '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SalePrice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' as compared to other variables. This is confirmed by checking what is the mode of each column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E8D2DE0-E09E-4C6F-A45B-8BB9245B2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949" y="990284"/>
            <a:ext cx="6943890" cy="305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33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32897" y="697140"/>
            <a:ext cx="8487303" cy="314100"/>
          </a:xfrm>
          <a:prstGeom prst="rect">
            <a:avLst/>
          </a:prstGeom>
          <a:solidFill>
            <a:srgbClr val="00B050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– Categorical (Nominal &amp; Ordinal) - Boxplot</a:t>
            </a:r>
            <a:endParaRPr dirty="0"/>
          </a:p>
        </p:txBody>
      </p:sp>
      <p:grpSp>
        <p:nvGrpSpPr>
          <p:cNvPr id="142" name="Google Shape;142;p15"/>
          <p:cNvGrpSpPr/>
          <p:nvPr/>
        </p:nvGrpSpPr>
        <p:grpSpPr>
          <a:xfrm>
            <a:off x="732897" y="3217904"/>
            <a:ext cx="927302" cy="2083860"/>
            <a:chOff x="2449930" y="2556776"/>
            <a:chExt cx="1339065" cy="3009185"/>
          </a:xfrm>
          <a:solidFill>
            <a:srgbClr val="00B050"/>
          </a:solidFill>
        </p:grpSpPr>
        <p:sp>
          <p:nvSpPr>
            <p:cNvPr id="143" name="Google Shape;143;p15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  <a:solidFill>
            <a:srgbClr val="92D050"/>
          </a:solidFill>
        </p:grpSpPr>
        <p:sp>
          <p:nvSpPr>
            <p:cNvPr id="146" name="Google Shape;146;p15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41;p15">
            <a:extLst>
              <a:ext uri="{FF2B5EF4-FFF2-40B4-BE49-F238E27FC236}">
                <a16:creationId xmlns:a16="http://schemas.microsoft.com/office/drawing/2014/main" id="{7AF34BF4-E924-42F4-97F8-E8F469BF9BA3}"/>
              </a:ext>
            </a:extLst>
          </p:cNvPr>
          <p:cNvSpPr txBox="1"/>
          <p:nvPr/>
        </p:nvSpPr>
        <p:spPr>
          <a:xfrm flipH="1">
            <a:off x="1660199" y="3972284"/>
            <a:ext cx="7202821" cy="168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1" i="1" dirty="0">
                <a:solidFill>
                  <a:srgbClr val="000000"/>
                </a:solidFill>
                <a:effectLst/>
                <a:latin typeface="Helvetica Neue"/>
              </a:rPr>
              <a:t>Inference from boxplot of categorical &amp; ordinal variables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There are a ordinal &amp; categorical variables that are have boxplots in the same range, meaning that different category/ordinal will not be useful in predicting '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SalePrice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'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Ordinal columns like 'Overall Qual' has distinct boxplots and can be useful for predicting '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SalePrice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39B6FDE-49CA-48D4-ABA1-BBAFAA827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482" y="998538"/>
            <a:ext cx="7163017" cy="312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217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32897" y="697140"/>
            <a:ext cx="8487303" cy="314100"/>
          </a:xfrm>
          <a:prstGeom prst="rect">
            <a:avLst/>
          </a:prstGeom>
          <a:solidFill>
            <a:srgbClr val="00B050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– Categorical (Nominal &amp; Ordinal) - Violinplot</a:t>
            </a:r>
            <a:endParaRPr dirty="0"/>
          </a:p>
        </p:txBody>
      </p:sp>
      <p:grpSp>
        <p:nvGrpSpPr>
          <p:cNvPr id="142" name="Google Shape;142;p15"/>
          <p:cNvGrpSpPr/>
          <p:nvPr/>
        </p:nvGrpSpPr>
        <p:grpSpPr>
          <a:xfrm>
            <a:off x="732897" y="3217904"/>
            <a:ext cx="927302" cy="2083860"/>
            <a:chOff x="2449930" y="2556776"/>
            <a:chExt cx="1339065" cy="3009185"/>
          </a:xfrm>
          <a:solidFill>
            <a:srgbClr val="00B050"/>
          </a:solidFill>
        </p:grpSpPr>
        <p:sp>
          <p:nvSpPr>
            <p:cNvPr id="143" name="Google Shape;143;p15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  <a:solidFill>
            <a:srgbClr val="92D050"/>
          </a:solidFill>
        </p:grpSpPr>
        <p:sp>
          <p:nvSpPr>
            <p:cNvPr id="146" name="Google Shape;146;p15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41;p15">
            <a:extLst>
              <a:ext uri="{FF2B5EF4-FFF2-40B4-BE49-F238E27FC236}">
                <a16:creationId xmlns:a16="http://schemas.microsoft.com/office/drawing/2014/main" id="{7AF34BF4-E924-42F4-97F8-E8F469BF9BA3}"/>
              </a:ext>
            </a:extLst>
          </p:cNvPr>
          <p:cNvSpPr txBox="1"/>
          <p:nvPr/>
        </p:nvSpPr>
        <p:spPr>
          <a:xfrm flipH="1">
            <a:off x="1660199" y="3972284"/>
            <a:ext cx="7202821" cy="168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1" i="1" dirty="0">
                <a:solidFill>
                  <a:srgbClr val="000000"/>
                </a:solidFill>
                <a:effectLst/>
                <a:latin typeface="Helvetica Neue"/>
              </a:rPr>
              <a:t>Inference from </a:t>
            </a:r>
            <a:r>
              <a:rPr lang="en-US" b="1" i="1" dirty="0" err="1">
                <a:latin typeface="Helvetica Neue"/>
              </a:rPr>
              <a:t>violin</a:t>
            </a:r>
            <a:r>
              <a:rPr lang="en-US" b="1" i="1" dirty="0" err="1">
                <a:solidFill>
                  <a:srgbClr val="000000"/>
                </a:solidFill>
                <a:effectLst/>
                <a:latin typeface="Helvetica Neue"/>
              </a:rPr>
              <a:t>plot</a:t>
            </a:r>
            <a:r>
              <a:rPr lang="en-US" b="1" i="1" dirty="0">
                <a:solidFill>
                  <a:srgbClr val="000000"/>
                </a:solidFill>
                <a:effectLst/>
                <a:latin typeface="Helvetica Neue"/>
              </a:rPr>
              <a:t> of categorical &amp; ordinal variables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Violin plots help to show distribution of each category in the boxplot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There are a few violin plots like 'Pool Area' where most of the houses were sold in 1 category, this will not be helpful in predicting '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SalePrice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'</a:t>
            </a:r>
          </a:p>
          <a:p>
            <a:pPr algn="l"/>
            <a:endParaRPr lang="en-US" b="1" i="1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B6B470E-9985-41A6-A073-E667FAB83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222" y="1035911"/>
            <a:ext cx="7087737" cy="307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34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32897" y="697140"/>
            <a:ext cx="8487303" cy="314100"/>
          </a:xfrm>
          <a:prstGeom prst="rect">
            <a:avLst/>
          </a:prstGeom>
          <a:solidFill>
            <a:srgbClr val="00B050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– Preprocessing</a:t>
            </a:r>
            <a:endParaRPr dirty="0"/>
          </a:p>
        </p:txBody>
      </p:sp>
      <p:sp>
        <p:nvSpPr>
          <p:cNvPr id="141" name="Google Shape;141;p15"/>
          <p:cNvSpPr txBox="1"/>
          <p:nvPr/>
        </p:nvSpPr>
        <p:spPr>
          <a:xfrm flipH="1">
            <a:off x="2704139" y="1061970"/>
            <a:ext cx="271368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Choose the features in train dataset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1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Train_test_split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into train &amp; holdout set</a:t>
            </a: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142" name="Google Shape;142;p15"/>
          <p:cNvGrpSpPr/>
          <p:nvPr/>
        </p:nvGrpSpPr>
        <p:grpSpPr>
          <a:xfrm>
            <a:off x="732897" y="3217904"/>
            <a:ext cx="927302" cy="2083860"/>
            <a:chOff x="2449930" y="2556776"/>
            <a:chExt cx="1339065" cy="3009185"/>
          </a:xfrm>
          <a:solidFill>
            <a:srgbClr val="00B050"/>
          </a:solidFill>
        </p:grpSpPr>
        <p:sp>
          <p:nvSpPr>
            <p:cNvPr id="143" name="Google Shape;143;p15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  <a:solidFill>
            <a:srgbClr val="92D050"/>
          </a:solidFill>
        </p:grpSpPr>
        <p:sp>
          <p:nvSpPr>
            <p:cNvPr id="146" name="Google Shape;146;p15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E1414BA-1166-4899-AEF9-938E4AE14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173" y="1587818"/>
            <a:ext cx="4731068" cy="468150"/>
          </a:xfrm>
          <a:prstGeom prst="rect">
            <a:avLst/>
          </a:prstGeom>
        </p:spPr>
      </p:pic>
      <p:sp>
        <p:nvSpPr>
          <p:cNvPr id="12" name="Google Shape;141;p15">
            <a:extLst>
              <a:ext uri="{FF2B5EF4-FFF2-40B4-BE49-F238E27FC236}">
                <a16:creationId xmlns:a16="http://schemas.microsoft.com/office/drawing/2014/main" id="{A08EFAD1-08E9-40E0-9CCD-3F0F42848B3E}"/>
              </a:ext>
            </a:extLst>
          </p:cNvPr>
          <p:cNvSpPr txBox="1"/>
          <p:nvPr/>
        </p:nvSpPr>
        <p:spPr>
          <a:xfrm flipH="1">
            <a:off x="937258" y="2087700"/>
            <a:ext cx="7589521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3. For the train &amp; holdout set: </a:t>
            </a:r>
            <a:r>
              <a:rPr lang="en-US" sz="11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StandardScale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the numerical columns &amp; </a:t>
            </a:r>
            <a:r>
              <a:rPr lang="en-US" sz="11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Get_dummies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for categorical columns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E21138-4FB3-46C5-A92B-EDEE40364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" y="2408872"/>
            <a:ext cx="3614737" cy="9446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0F2265-C810-422D-BACD-C6435DC57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7481" y="2703195"/>
            <a:ext cx="4147889" cy="200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38E56B-282A-4D34-9EE4-AF8FDBA029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3598" y="3735705"/>
            <a:ext cx="4592004" cy="54023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85E56B-BC1F-49A3-A065-09864C62C57C}"/>
              </a:ext>
            </a:extLst>
          </p:cNvPr>
          <p:cNvCxnSpPr/>
          <p:nvPr/>
        </p:nvCxnSpPr>
        <p:spPr>
          <a:xfrm>
            <a:off x="2621280" y="3394248"/>
            <a:ext cx="289560" cy="26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734F0E-F36C-4BC3-8F1C-E9BF876165F8}"/>
              </a:ext>
            </a:extLst>
          </p:cNvPr>
          <p:cNvCxnSpPr>
            <a:cxnSpLocks/>
          </p:cNvCxnSpPr>
          <p:nvPr/>
        </p:nvCxnSpPr>
        <p:spPr>
          <a:xfrm flipH="1">
            <a:off x="5257800" y="2983961"/>
            <a:ext cx="373380" cy="678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Google Shape;141;p15">
            <a:extLst>
              <a:ext uri="{FF2B5EF4-FFF2-40B4-BE49-F238E27FC236}">
                <a16:creationId xmlns:a16="http://schemas.microsoft.com/office/drawing/2014/main" id="{6641A51B-D03C-40CB-AAD5-256F9C2C8F19}"/>
              </a:ext>
            </a:extLst>
          </p:cNvPr>
          <p:cNvSpPr txBox="1"/>
          <p:nvPr/>
        </p:nvSpPr>
        <p:spPr>
          <a:xfrm flipH="1">
            <a:off x="1850523" y="4254750"/>
            <a:ext cx="6265204" cy="853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4. After preprocessing is complete. Use the train and holdout set on the models to compare RMSE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5. After choosing model with lowest RMSE score, preprocess the entire train and test dataset and use model for submission</a:t>
            </a: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52844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THIS TEMPLATE</a:t>
            </a:r>
            <a:endParaRPr/>
          </a:p>
        </p:txBody>
      </p:sp>
      <p:grpSp>
        <p:nvGrpSpPr>
          <p:cNvPr id="142" name="Google Shape;142;p15"/>
          <p:cNvGrpSpPr/>
          <p:nvPr/>
        </p:nvGrpSpPr>
        <p:grpSpPr>
          <a:xfrm>
            <a:off x="732898" y="3288400"/>
            <a:ext cx="927302" cy="2083860"/>
            <a:chOff x="2449930" y="2556776"/>
            <a:chExt cx="1339065" cy="3009185"/>
          </a:xfrm>
          <a:solidFill>
            <a:srgbClr val="00B050"/>
          </a:solidFill>
        </p:grpSpPr>
        <p:sp>
          <p:nvSpPr>
            <p:cNvPr id="143" name="Google Shape;143;p15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  <a:solidFill>
            <a:srgbClr val="92D050"/>
          </a:solidFill>
        </p:grpSpPr>
        <p:sp>
          <p:nvSpPr>
            <p:cNvPr id="146" name="Google Shape;146;p15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41;p15">
            <a:extLst>
              <a:ext uri="{FF2B5EF4-FFF2-40B4-BE49-F238E27FC236}">
                <a16:creationId xmlns:a16="http://schemas.microsoft.com/office/drawing/2014/main" id="{50D7E8F1-86F7-4B0D-AE7C-EB28909706D9}"/>
              </a:ext>
            </a:extLst>
          </p:cNvPr>
          <p:cNvSpPr txBox="1"/>
          <p:nvPr/>
        </p:nvSpPr>
        <p:spPr>
          <a:xfrm flipH="1">
            <a:off x="1660200" y="1153410"/>
            <a:ext cx="6279840" cy="170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400" b="1" dirty="0">
                <a:latin typeface="Helvetica Neue"/>
              </a:rPr>
              <a:t>Model Comparisons on holdout set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</a:p>
          <a:p>
            <a:pPr algn="l"/>
            <a:endParaRPr lang="en-US" sz="14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9E9A11-499E-4053-905E-87376A416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174" y="1704528"/>
            <a:ext cx="6473503" cy="16153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13AE23-6F23-4CCA-A139-9CD37D0A4C17}"/>
              </a:ext>
            </a:extLst>
          </p:cNvPr>
          <p:cNvSpPr txBox="1"/>
          <p:nvPr/>
        </p:nvSpPr>
        <p:spPr>
          <a:xfrm>
            <a:off x="1745529" y="3450850"/>
            <a:ext cx="69457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latin typeface="Helvetica Neue"/>
              </a:rPr>
              <a:t>RMSE from Kaggle submission: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5BAF14-8073-4BEE-A54B-97A67D219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174" y="3971183"/>
            <a:ext cx="6769418" cy="800517"/>
          </a:xfrm>
          <a:prstGeom prst="rect">
            <a:avLst/>
          </a:prstGeom>
        </p:spPr>
      </p:pic>
      <p:sp>
        <p:nvSpPr>
          <p:cNvPr id="16" name="Google Shape;140;p15">
            <a:extLst>
              <a:ext uri="{FF2B5EF4-FFF2-40B4-BE49-F238E27FC236}">
                <a16:creationId xmlns:a16="http://schemas.microsoft.com/office/drawing/2014/main" id="{0DB36DB7-C74E-4727-ABF1-678F0651D360}"/>
              </a:ext>
            </a:extLst>
          </p:cNvPr>
          <p:cNvSpPr txBox="1">
            <a:spLocks/>
          </p:cNvSpPr>
          <p:nvPr/>
        </p:nvSpPr>
        <p:spPr>
          <a:xfrm>
            <a:off x="732896" y="697140"/>
            <a:ext cx="8487303" cy="3141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quada One"/>
              <a:buNone/>
              <a:defRPr sz="11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quada One"/>
              <a:buNone/>
              <a:defRPr sz="11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quada One"/>
              <a:buNone/>
              <a:defRPr sz="11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quada One"/>
              <a:buNone/>
              <a:defRPr sz="11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quada One"/>
              <a:buNone/>
              <a:defRPr sz="11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quada One"/>
              <a:buNone/>
              <a:defRPr sz="11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quada One"/>
              <a:buNone/>
              <a:defRPr sz="11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quada One"/>
              <a:buNone/>
              <a:defRPr sz="11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SG"/>
              <a:t>CONTENTS OF THIS TEMPLATE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86506309"/>
      </p:ext>
    </p:extLst>
  </p:cSld>
  <p:clrMapOvr>
    <a:masterClrMapping/>
  </p:clrMapOvr>
</p:sld>
</file>

<file path=ppt/theme/theme1.xml><?xml version="1.0" encoding="utf-8"?>
<a:theme xmlns:a="http://schemas.openxmlformats.org/drawingml/2006/main" name="Real Estate Marketing Plan ">
  <a:themeElements>
    <a:clrScheme name="Simple Light">
      <a:dk1>
        <a:srgbClr val="000000"/>
      </a:dk1>
      <a:lt1>
        <a:srgbClr val="FFFFFF"/>
      </a:lt1>
      <a:dk2>
        <a:srgbClr val="9EB7E2"/>
      </a:dk2>
      <a:lt2>
        <a:srgbClr val="95B4EB"/>
      </a:lt2>
      <a:accent1>
        <a:srgbClr val="A7BCE0"/>
      </a:accent1>
      <a:accent2>
        <a:srgbClr val="B4C9EE"/>
      </a:accent2>
      <a:accent3>
        <a:srgbClr val="C9DAF8"/>
      </a:accent3>
      <a:accent4>
        <a:srgbClr val="FF63B0"/>
      </a:accent4>
      <a:accent5>
        <a:srgbClr val="FF8DC5"/>
      </a:accent5>
      <a:accent6>
        <a:srgbClr val="A3BAE2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694</Words>
  <Application>Microsoft Office PowerPoint</Application>
  <PresentationFormat>On-screen Show (16:9)</PresentationFormat>
  <Paragraphs>94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EB Garamond</vt:lpstr>
      <vt:lpstr>Helvetica Neue</vt:lpstr>
      <vt:lpstr>Montserrat ExtraBold</vt:lpstr>
      <vt:lpstr>Montserrat Light</vt:lpstr>
      <vt:lpstr>Squada One</vt:lpstr>
      <vt:lpstr>Real Estate Marketing Plan </vt:lpstr>
      <vt:lpstr>Office Theme</vt:lpstr>
      <vt:lpstr>Project 2 - Ames Housing Data and Kaggle Challenge</vt:lpstr>
      <vt:lpstr>Workflow</vt:lpstr>
      <vt:lpstr>EDA – Continuous Categories – Correlation Matrix</vt:lpstr>
      <vt:lpstr>EDA – Continuous Categories  - PairPlot</vt:lpstr>
      <vt:lpstr>EDA – Continuous Categories -  DistPlot</vt:lpstr>
      <vt:lpstr>EDA – Categorical (Nominal &amp; Ordinal) - Boxplot</vt:lpstr>
      <vt:lpstr>EDA – Categorical (Nominal &amp; Ordinal) - Violinplot</vt:lpstr>
      <vt:lpstr>EDA – Preprocessing</vt:lpstr>
      <vt:lpstr>CONTENTS OF THIS TEMPLATE</vt:lpstr>
      <vt:lpstr>CONTENTS OF THIS TEMPLATE</vt:lpstr>
      <vt:lpstr>CONTENTS OF THIS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2 - Ames Housing Data and Kaggle Challenge</dc:title>
  <dc:creator>daphnekyx</dc:creator>
  <cp:lastModifiedBy>daphnekyx</cp:lastModifiedBy>
  <cp:revision>15</cp:revision>
  <dcterms:modified xsi:type="dcterms:W3CDTF">2021-03-06T09:33:32Z</dcterms:modified>
</cp:coreProperties>
</file>