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95" r:id="rId3"/>
    <p:sldId id="299" r:id="rId4"/>
    <p:sldId id="298" r:id="rId5"/>
    <p:sldId id="302" r:id="rId6"/>
    <p:sldId id="311" r:id="rId7"/>
    <p:sldId id="300" r:id="rId8"/>
    <p:sldId id="305" r:id="rId9"/>
    <p:sldId id="315" r:id="rId10"/>
    <p:sldId id="312" r:id="rId11"/>
    <p:sldId id="317" r:id="rId12"/>
    <p:sldId id="318" r:id="rId13"/>
    <p:sldId id="313" r:id="rId14"/>
    <p:sldId id="314" r:id="rId15"/>
    <p:sldId id="316" r:id="rId16"/>
  </p:sldIdLst>
  <p:sldSz cx="9144000" cy="6858000" type="screen4x3"/>
  <p:notesSz cx="6858000" cy="9144000"/>
  <p:embeddedFontLst>
    <p:embeddedFont>
      <p:font typeface="Berlin Sans FB" panose="020E0602020502020306" pitchFamily="34" charset="0"/>
      <p:regular r:id="rId18"/>
      <p:bold r:id="rId19"/>
    </p:embeddedFont>
    <p:embeddedFont>
      <p:font typeface="Candara" panose="020E05020303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p:scale>
          <a:sx n="68" d="100"/>
          <a:sy n="68" d="100"/>
        </p:scale>
        <p:origin x="1925" y="37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analytics-vidhya/car-price-prediction-end-to-end-machine-learning-web-application-8e9e1fcbd8b3" TargetMode="External"/><Relationship Id="rId2" Type="http://schemas.openxmlformats.org/officeDocument/2006/relationships/hyperlink" Target="https://thecleverprogrammer.com/2021/08/04/car-price-prediction-with-machine-learning/"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1035699" y="559837"/>
            <a:ext cx="9144000" cy="3713581"/>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lang="en-IN"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1000" b="1" i="0" u="none" strike="noStrike" cap="none" dirty="0">
              <a:solidFill>
                <a:schemeClr val="dk1"/>
              </a:solidFill>
              <a:latin typeface="Candara"/>
              <a:ea typeface="Candara"/>
              <a:cs typeface="Candara"/>
              <a:sym typeface="Candara"/>
            </a:endParaRPr>
          </a:p>
        </p:txBody>
      </p:sp>
      <p:sp>
        <p:nvSpPr>
          <p:cNvPr id="6" name="TextBox 5">
            <a:extLst>
              <a:ext uri="{FF2B5EF4-FFF2-40B4-BE49-F238E27FC236}">
                <a16:creationId xmlns:a16="http://schemas.microsoft.com/office/drawing/2014/main" id="{24A34D5F-B309-7B30-89CC-9E93EEFFFCAD}"/>
              </a:ext>
            </a:extLst>
          </p:cNvPr>
          <p:cNvSpPr txBox="1"/>
          <p:nvPr/>
        </p:nvSpPr>
        <p:spPr>
          <a:xfrm>
            <a:off x="3480318" y="2584581"/>
            <a:ext cx="2705879" cy="461665"/>
          </a:xfrm>
          <a:prstGeom prst="rect">
            <a:avLst/>
          </a:prstGeom>
          <a:noFill/>
        </p:spPr>
        <p:txBody>
          <a:bodyPr wrap="square" rtlCol="0">
            <a:spAutoFit/>
          </a:bodyPr>
          <a:lstStyle/>
          <a:p>
            <a:r>
              <a:rPr lang="en-IN" sz="2400" b="1" dirty="0">
                <a:solidFill>
                  <a:srgbClr val="FF0000"/>
                </a:solidFill>
              </a:rPr>
              <a:t> Project Title :</a:t>
            </a:r>
          </a:p>
        </p:txBody>
      </p:sp>
      <p:sp>
        <p:nvSpPr>
          <p:cNvPr id="7" name="TextBox 6">
            <a:extLst>
              <a:ext uri="{FF2B5EF4-FFF2-40B4-BE49-F238E27FC236}">
                <a16:creationId xmlns:a16="http://schemas.microsoft.com/office/drawing/2014/main" id="{A2D1A173-C033-0B0D-9430-723FDB1EB550}"/>
              </a:ext>
            </a:extLst>
          </p:cNvPr>
          <p:cNvSpPr txBox="1"/>
          <p:nvPr/>
        </p:nvSpPr>
        <p:spPr>
          <a:xfrm>
            <a:off x="2827177" y="3046247"/>
            <a:ext cx="3726024" cy="461665"/>
          </a:xfrm>
          <a:prstGeom prst="rect">
            <a:avLst/>
          </a:prstGeom>
          <a:noFill/>
        </p:spPr>
        <p:txBody>
          <a:bodyPr wrap="square" rtlCol="0">
            <a:spAutoFit/>
          </a:bodyPr>
          <a:lstStyle/>
          <a:p>
            <a:r>
              <a:rPr lang="en-IN" dirty="0"/>
              <a:t>       </a:t>
            </a:r>
            <a:r>
              <a:rPr lang="en-IN" sz="2400" b="1" dirty="0"/>
              <a:t>Car Price Prediction</a:t>
            </a:r>
          </a:p>
        </p:txBody>
      </p:sp>
      <p:sp>
        <p:nvSpPr>
          <p:cNvPr id="8" name="TextBox 7">
            <a:extLst>
              <a:ext uri="{FF2B5EF4-FFF2-40B4-BE49-F238E27FC236}">
                <a16:creationId xmlns:a16="http://schemas.microsoft.com/office/drawing/2014/main" id="{29BD2760-4403-8536-CC47-F0D7BC2A4352}"/>
              </a:ext>
            </a:extLst>
          </p:cNvPr>
          <p:cNvSpPr txBox="1"/>
          <p:nvPr/>
        </p:nvSpPr>
        <p:spPr>
          <a:xfrm>
            <a:off x="2590800" y="3811753"/>
            <a:ext cx="5134947" cy="461665"/>
          </a:xfrm>
          <a:prstGeom prst="rect">
            <a:avLst/>
          </a:prstGeom>
          <a:noFill/>
        </p:spPr>
        <p:txBody>
          <a:bodyPr wrap="square" rtlCol="0">
            <a:spAutoFit/>
          </a:bodyPr>
          <a:lstStyle/>
          <a:p>
            <a:r>
              <a:rPr lang="en-IN" sz="2400" b="1" dirty="0">
                <a:solidFill>
                  <a:srgbClr val="FF0000"/>
                </a:solidFill>
              </a:rPr>
              <a:t>Team  Member  And   Roll  No </a:t>
            </a:r>
            <a:r>
              <a:rPr lang="en-IN" dirty="0"/>
              <a:t>:</a:t>
            </a:r>
          </a:p>
        </p:txBody>
      </p:sp>
      <p:sp>
        <p:nvSpPr>
          <p:cNvPr id="9" name="TextBox 8">
            <a:extLst>
              <a:ext uri="{FF2B5EF4-FFF2-40B4-BE49-F238E27FC236}">
                <a16:creationId xmlns:a16="http://schemas.microsoft.com/office/drawing/2014/main" id="{A3EE5448-2D5F-E5E0-3350-B727C3E23FB1}"/>
              </a:ext>
            </a:extLst>
          </p:cNvPr>
          <p:cNvSpPr txBox="1"/>
          <p:nvPr/>
        </p:nvSpPr>
        <p:spPr>
          <a:xfrm>
            <a:off x="2071396" y="4273418"/>
            <a:ext cx="6036905" cy="1815882"/>
          </a:xfrm>
          <a:prstGeom prst="rect">
            <a:avLst/>
          </a:prstGeom>
          <a:noFill/>
        </p:spPr>
        <p:txBody>
          <a:bodyPr wrap="square" rtlCol="0">
            <a:spAutoFit/>
          </a:bodyPr>
          <a:lstStyle/>
          <a:p>
            <a:r>
              <a:rPr lang="en-IN" sz="2800" dirty="0"/>
              <a:t>   </a:t>
            </a:r>
            <a:r>
              <a:rPr lang="en-IN" sz="2800" dirty="0" err="1"/>
              <a:t>Arshaan</a:t>
            </a:r>
            <a:r>
              <a:rPr lang="en-IN" sz="2800" dirty="0"/>
              <a:t> Singh -- 2210990168</a:t>
            </a:r>
          </a:p>
          <a:p>
            <a:r>
              <a:rPr lang="en-IN" sz="2800" dirty="0"/>
              <a:t>  Arshdeep Singh --2210990171</a:t>
            </a:r>
          </a:p>
          <a:p>
            <a:r>
              <a:rPr lang="en-IN" sz="2800" dirty="0"/>
              <a:t>   Dapinder Singh –2210990248</a:t>
            </a:r>
          </a:p>
          <a:p>
            <a:r>
              <a:rPr lang="en-IN" sz="2800" dirty="0"/>
              <a:t>   </a:t>
            </a:r>
            <a:r>
              <a:rPr lang="en-IN" sz="2800" dirty="0" err="1"/>
              <a:t>Harkirat</a:t>
            </a:r>
            <a:r>
              <a:rPr lang="en-IN" sz="2800" dirty="0"/>
              <a:t> Singh  -- 2210990993</a:t>
            </a:r>
          </a:p>
        </p:txBody>
      </p:sp>
      <p:pic>
        <p:nvPicPr>
          <p:cNvPr id="15" name="Picture 14">
            <a:extLst>
              <a:ext uri="{FF2B5EF4-FFF2-40B4-BE49-F238E27FC236}">
                <a16:creationId xmlns:a16="http://schemas.microsoft.com/office/drawing/2014/main" id="{F65296A4-BBAF-8A9E-7807-D0B0D5A88FA1}"/>
              </a:ext>
            </a:extLst>
          </p:cNvPr>
          <p:cNvPicPr>
            <a:picLocks noChangeAspect="1"/>
          </p:cNvPicPr>
          <p:nvPr/>
        </p:nvPicPr>
        <p:blipFill>
          <a:blip r:embed="rId3"/>
          <a:stretch>
            <a:fillRect/>
          </a:stretch>
        </p:blipFill>
        <p:spPr>
          <a:xfrm>
            <a:off x="2174032" y="839755"/>
            <a:ext cx="4655975" cy="1744825"/>
          </a:xfrm>
          <a:prstGeom prst="rect">
            <a:avLst/>
          </a:prstGeom>
        </p:spPr>
      </p:pic>
      <p:pic>
        <p:nvPicPr>
          <p:cNvPr id="19" name="Picture 18">
            <a:extLst>
              <a:ext uri="{FF2B5EF4-FFF2-40B4-BE49-F238E27FC236}">
                <a16:creationId xmlns:a16="http://schemas.microsoft.com/office/drawing/2014/main" id="{6ACBB9D9-91BB-BBE7-2633-09CBD0EAFE6F}"/>
              </a:ext>
            </a:extLst>
          </p:cNvPr>
          <p:cNvPicPr>
            <a:picLocks noChangeAspect="1"/>
          </p:cNvPicPr>
          <p:nvPr/>
        </p:nvPicPr>
        <p:blipFill>
          <a:blip r:embed="rId4"/>
          <a:stretch>
            <a:fillRect/>
          </a:stretch>
        </p:blipFill>
        <p:spPr>
          <a:xfrm>
            <a:off x="6830009" y="839755"/>
            <a:ext cx="2313992" cy="1688443"/>
          </a:xfrm>
          <a:prstGeom prst="rect">
            <a:avLst/>
          </a:prstGeom>
        </p:spPr>
      </p:pic>
      <p:pic>
        <p:nvPicPr>
          <p:cNvPr id="21" name="Picture 20">
            <a:extLst>
              <a:ext uri="{FF2B5EF4-FFF2-40B4-BE49-F238E27FC236}">
                <a16:creationId xmlns:a16="http://schemas.microsoft.com/office/drawing/2014/main" id="{8C4D56DE-C0B4-92D0-E1D9-CF5518597D2B}"/>
              </a:ext>
            </a:extLst>
          </p:cNvPr>
          <p:cNvPicPr>
            <a:picLocks noChangeAspect="1"/>
          </p:cNvPicPr>
          <p:nvPr/>
        </p:nvPicPr>
        <p:blipFill>
          <a:blip r:embed="rId5"/>
          <a:stretch>
            <a:fillRect/>
          </a:stretch>
        </p:blipFill>
        <p:spPr>
          <a:xfrm>
            <a:off x="0" y="839754"/>
            <a:ext cx="2174030" cy="16884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104-A48B-1746-9A01-C5F24ABC3B3F}"/>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B061D254-C3B4-F9D1-FC4C-D607916EC205}"/>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706507FF-EF76-573D-8FD3-80C8B11D3B4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9B76114-AA4B-A99A-8BA7-737964E638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Content Placeholder 8">
            <a:extLst>
              <a:ext uri="{FF2B5EF4-FFF2-40B4-BE49-F238E27FC236}">
                <a16:creationId xmlns:a16="http://schemas.microsoft.com/office/drawing/2014/main" id="{5280E06C-9A56-51EC-2ECF-033B842C7826}"/>
              </a:ext>
            </a:extLst>
          </p:cNvPr>
          <p:cNvPicPr>
            <a:picLocks noChangeAspect="1"/>
          </p:cNvPicPr>
          <p:nvPr/>
        </p:nvPicPr>
        <p:blipFill>
          <a:blip r:embed="rId2"/>
          <a:stretch>
            <a:fillRect/>
          </a:stretch>
        </p:blipFill>
        <p:spPr>
          <a:xfrm>
            <a:off x="457200" y="1314067"/>
            <a:ext cx="8229600" cy="4812890"/>
          </a:xfrm>
          <a:prstGeom prst="rect">
            <a:avLst/>
          </a:prstGeom>
        </p:spPr>
      </p:pic>
    </p:spTree>
    <p:extLst>
      <p:ext uri="{BB962C8B-B14F-4D97-AF65-F5344CB8AC3E}">
        <p14:creationId xmlns:p14="http://schemas.microsoft.com/office/powerpoint/2010/main" val="167239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1E3F-E026-AD13-687A-2ED2746C18A5}"/>
              </a:ext>
            </a:extLst>
          </p:cNvPr>
          <p:cNvSpPr>
            <a:spLocks noGrp="1"/>
          </p:cNvSpPr>
          <p:nvPr>
            <p:ph type="title"/>
          </p:nvPr>
        </p:nvSpPr>
        <p:spPr/>
        <p:txBody>
          <a:bodyPr/>
          <a:lstStyle/>
          <a:p>
            <a:r>
              <a:rPr lang="en-US" dirty="0"/>
              <a:t>RESULT</a:t>
            </a:r>
            <a:endParaRPr lang="en-IN" dirty="0"/>
          </a:p>
        </p:txBody>
      </p:sp>
      <p:sp>
        <p:nvSpPr>
          <p:cNvPr id="3" name="Text Placeholder 2">
            <a:extLst>
              <a:ext uri="{FF2B5EF4-FFF2-40B4-BE49-F238E27FC236}">
                <a16:creationId xmlns:a16="http://schemas.microsoft.com/office/drawing/2014/main" id="{EFCF3F06-4554-260E-CFA8-DCC3073E1F60}"/>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3BB5AA3B-A79D-645B-DCFA-A95E7FD4223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284A14E-593C-2BDE-A469-8A1BA085B9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0AB1E7BD-A337-C9A7-5F0B-1DA91DC7330A}"/>
              </a:ext>
            </a:extLst>
          </p:cNvPr>
          <p:cNvPicPr>
            <a:picLocks noChangeAspect="1"/>
          </p:cNvPicPr>
          <p:nvPr/>
        </p:nvPicPr>
        <p:blipFill>
          <a:blip r:embed="rId2"/>
          <a:stretch>
            <a:fillRect/>
          </a:stretch>
        </p:blipFill>
        <p:spPr>
          <a:xfrm>
            <a:off x="0" y="838200"/>
            <a:ext cx="9144000" cy="6858000"/>
          </a:xfrm>
          <a:prstGeom prst="rect">
            <a:avLst/>
          </a:prstGeom>
        </p:spPr>
      </p:pic>
    </p:spTree>
    <p:extLst>
      <p:ext uri="{BB962C8B-B14F-4D97-AF65-F5344CB8AC3E}">
        <p14:creationId xmlns:p14="http://schemas.microsoft.com/office/powerpoint/2010/main" val="311184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033B-A088-340B-4E39-0166F8933CAA}"/>
              </a:ext>
            </a:extLst>
          </p:cNvPr>
          <p:cNvSpPr>
            <a:spLocks noGrp="1"/>
          </p:cNvSpPr>
          <p:nvPr>
            <p:ph type="title"/>
          </p:nvPr>
        </p:nvSpPr>
        <p:spPr/>
        <p:txBody>
          <a:bodyPr/>
          <a:lstStyle/>
          <a:p>
            <a:r>
              <a:rPr lang="en-US" dirty="0"/>
              <a:t>RESULT</a:t>
            </a:r>
            <a:endParaRPr lang="en-IN" dirty="0"/>
          </a:p>
        </p:txBody>
      </p:sp>
      <p:sp>
        <p:nvSpPr>
          <p:cNvPr id="3" name="Text Placeholder 2">
            <a:extLst>
              <a:ext uri="{FF2B5EF4-FFF2-40B4-BE49-F238E27FC236}">
                <a16:creationId xmlns:a16="http://schemas.microsoft.com/office/drawing/2014/main" id="{894DCE97-A57E-4BB4-9699-B81D2EC3E1ED}"/>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3386A18F-3AB1-310E-C90C-3180AC288E7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55509B6-6582-A135-4E72-40E14D759A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3798C685-3EAA-A81C-BCDA-F78C3C507765}"/>
              </a:ext>
            </a:extLst>
          </p:cNvPr>
          <p:cNvPicPr>
            <a:picLocks noChangeAspect="1"/>
          </p:cNvPicPr>
          <p:nvPr/>
        </p:nvPicPr>
        <p:blipFill>
          <a:blip r:embed="rId2"/>
          <a:stretch>
            <a:fillRect/>
          </a:stretch>
        </p:blipFill>
        <p:spPr>
          <a:xfrm>
            <a:off x="0" y="838200"/>
            <a:ext cx="9144000" cy="5518150"/>
          </a:xfrm>
          <a:prstGeom prst="rect">
            <a:avLst/>
          </a:prstGeom>
        </p:spPr>
      </p:pic>
    </p:spTree>
    <p:extLst>
      <p:ext uri="{BB962C8B-B14F-4D97-AF65-F5344CB8AC3E}">
        <p14:creationId xmlns:p14="http://schemas.microsoft.com/office/powerpoint/2010/main" val="279905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4A27-AA45-57FB-2023-C0D432843BB5}"/>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44F594B-32D7-6976-5631-B0D200098996}"/>
              </a:ext>
            </a:extLst>
          </p:cNvPr>
          <p:cNvSpPr>
            <a:spLocks noGrp="1"/>
          </p:cNvSpPr>
          <p:nvPr>
            <p:ph type="body" idx="1"/>
          </p:nvPr>
        </p:nvSpPr>
        <p:spPr/>
        <p:txBody>
          <a:bodyPr/>
          <a:lstStyle/>
          <a:p>
            <a:pPr algn="l"/>
            <a:r>
              <a:rPr lang="en-US" sz="2000" b="0" i="0" dirty="0">
                <a:solidFill>
                  <a:srgbClr val="0D0D0D"/>
                </a:solidFill>
                <a:effectLst/>
                <a:highlight>
                  <a:srgbClr val="FFFFFF"/>
                </a:highlight>
                <a:latin typeface="Söhne"/>
              </a:rPr>
              <a:t>This research aimed to accurately predict car prices, which depend on several factors such as make, model, year, mileage, engine size, fuel type, transmission, and location.</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Car prices can be predicted using different regression algorithms such as Linear Regression, Decision Tree Regression, Random Forest Regression.</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Through comprehensive evaluation, the Random Forest Regression algorithm has emerged as the optimal algorithm for car price prediction due to its ability to handle complex, non-linear relationships and its</a:t>
            </a:r>
          </a:p>
          <a:p>
            <a:pPr algn="l"/>
            <a:r>
              <a:rPr lang="en-US" sz="2000" b="0" i="0" dirty="0">
                <a:solidFill>
                  <a:srgbClr val="0D0D0D"/>
                </a:solidFill>
                <a:effectLst/>
                <a:highlight>
                  <a:srgbClr val="FFFFFF"/>
                </a:highlight>
                <a:latin typeface="Söhne"/>
              </a:rPr>
              <a:t>robustness against overfitting</a:t>
            </a:r>
            <a:r>
              <a:rPr lang="en-US" b="0" i="0" dirty="0">
                <a:solidFill>
                  <a:srgbClr val="0D0D0D"/>
                </a:solidFill>
                <a:effectLst/>
                <a:highlight>
                  <a:srgbClr val="FFFFFF"/>
                </a:highlight>
                <a:latin typeface="Söhne"/>
              </a:rPr>
              <a:t>.</a:t>
            </a:r>
          </a:p>
          <a:p>
            <a:endParaRPr lang="en-IN" dirty="0"/>
          </a:p>
        </p:txBody>
      </p:sp>
      <p:sp>
        <p:nvSpPr>
          <p:cNvPr id="4" name="Date Placeholder 3">
            <a:extLst>
              <a:ext uri="{FF2B5EF4-FFF2-40B4-BE49-F238E27FC236}">
                <a16:creationId xmlns:a16="http://schemas.microsoft.com/office/drawing/2014/main" id="{AE407FB4-1007-77DE-2515-BAB1E5710A9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0CE1941-4EDD-3C2C-B976-65F5A0054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79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7D24-9981-EB03-A248-FC0222A7A7A2}"/>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432ABD7C-0423-A058-341D-4B55BCA35DEC}"/>
              </a:ext>
            </a:extLst>
          </p:cNvPr>
          <p:cNvSpPr>
            <a:spLocks noGrp="1"/>
          </p:cNvSpPr>
          <p:nvPr>
            <p:ph type="body" idx="1"/>
          </p:nvPr>
        </p:nvSpPr>
        <p:spPr>
          <a:xfrm>
            <a:off x="457200" y="1371600"/>
            <a:ext cx="8229600" cy="4040155"/>
          </a:xfrm>
        </p:spPr>
        <p:txBody>
          <a:bodyPr/>
          <a:lstStyle/>
          <a:p>
            <a:r>
              <a:rPr lang="en-IN" dirty="0">
                <a:hlinkClick r:id="rId2"/>
              </a:rPr>
              <a:t>https://thecleverprogrammer.com/2021/08/04/car-price-prediction-with-machine-learning/</a:t>
            </a:r>
            <a:endParaRPr lang="en-IN" dirty="0"/>
          </a:p>
          <a:p>
            <a:endParaRPr lang="en-IN" dirty="0"/>
          </a:p>
          <a:p>
            <a:r>
              <a:rPr lang="en-IN" dirty="0">
                <a:hlinkClick r:id="rId3"/>
              </a:rPr>
              <a:t>https://medium.com/analytics-vidhya/car-price-prediction-end-to-end-machine-learning-web-application-8e9e1fcbd8b3</a:t>
            </a:r>
            <a:endParaRPr lang="en-IN" dirty="0"/>
          </a:p>
        </p:txBody>
      </p:sp>
      <p:sp>
        <p:nvSpPr>
          <p:cNvPr id="4" name="Date Placeholder 3">
            <a:extLst>
              <a:ext uri="{FF2B5EF4-FFF2-40B4-BE49-F238E27FC236}">
                <a16:creationId xmlns:a16="http://schemas.microsoft.com/office/drawing/2014/main" id="{BE783C1A-ECAA-0E18-4567-93239AD5962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48CFEF6-C466-5232-A19A-7661CF95AA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3333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9521-018F-1E83-E563-90C318ACB54C}"/>
              </a:ext>
            </a:extLst>
          </p:cNvPr>
          <p:cNvSpPr>
            <a:spLocks noGrp="1"/>
          </p:cNvSpPr>
          <p:nvPr>
            <p:ph type="title"/>
          </p:nvPr>
        </p:nvSpPr>
        <p:spPr/>
        <p:txBody>
          <a:bodyPr/>
          <a:lstStyle/>
          <a:p>
            <a:r>
              <a:rPr lang="en-IN" dirty="0"/>
              <a:t>.</a:t>
            </a:r>
          </a:p>
        </p:txBody>
      </p:sp>
      <p:sp>
        <p:nvSpPr>
          <p:cNvPr id="3" name="Text Placeholder 2">
            <a:extLst>
              <a:ext uri="{FF2B5EF4-FFF2-40B4-BE49-F238E27FC236}">
                <a16:creationId xmlns:a16="http://schemas.microsoft.com/office/drawing/2014/main" id="{66484796-988F-E7E9-2860-3183223CEB51}"/>
              </a:ext>
            </a:extLst>
          </p:cNvPr>
          <p:cNvSpPr>
            <a:spLocks noGrp="1"/>
          </p:cNvSpPr>
          <p:nvPr>
            <p:ph type="body" idx="1"/>
          </p:nvPr>
        </p:nvSpPr>
        <p:spPr/>
        <p:txBody>
          <a:bodyPr/>
          <a:lstStyle/>
          <a:p>
            <a:r>
              <a:rPr lang="en-IN" dirty="0"/>
              <a:t>                         THANK YOU!</a:t>
            </a:r>
          </a:p>
        </p:txBody>
      </p:sp>
      <p:sp>
        <p:nvSpPr>
          <p:cNvPr id="4" name="Date Placeholder 3">
            <a:extLst>
              <a:ext uri="{FF2B5EF4-FFF2-40B4-BE49-F238E27FC236}">
                <a16:creationId xmlns:a16="http://schemas.microsoft.com/office/drawing/2014/main" id="{CDAF078B-158C-61DC-D82D-48686497974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6F69A98-2E1F-0A9B-3E30-AD3F13972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 name="Picture 6">
            <a:extLst>
              <a:ext uri="{FF2B5EF4-FFF2-40B4-BE49-F238E27FC236}">
                <a16:creationId xmlns:a16="http://schemas.microsoft.com/office/drawing/2014/main" id="{6C5510A3-1300-6E71-C597-DFF1F2C7EF05}"/>
              </a:ext>
            </a:extLst>
          </p:cNvPr>
          <p:cNvPicPr>
            <a:picLocks noChangeAspect="1"/>
          </p:cNvPicPr>
          <p:nvPr/>
        </p:nvPicPr>
        <p:blipFill>
          <a:blip r:embed="rId2"/>
          <a:stretch>
            <a:fillRect/>
          </a:stretch>
        </p:blipFill>
        <p:spPr>
          <a:xfrm>
            <a:off x="0" y="2266528"/>
            <a:ext cx="9144000" cy="4089821"/>
          </a:xfrm>
          <a:prstGeom prst="rect">
            <a:avLst/>
          </a:prstGeom>
        </p:spPr>
      </p:pic>
    </p:spTree>
    <p:extLst>
      <p:ext uri="{BB962C8B-B14F-4D97-AF65-F5344CB8AC3E}">
        <p14:creationId xmlns:p14="http://schemas.microsoft.com/office/powerpoint/2010/main" val="231867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Methodology, Approach &amp; Techniques</a:t>
            </a:r>
          </a:p>
          <a:p>
            <a:r>
              <a:rPr lang="en-IN" dirty="0"/>
              <a:t>Algorithm</a:t>
            </a:r>
          </a:p>
          <a:p>
            <a:r>
              <a:rPr lang="en-IN" dirty="0"/>
              <a:t>Flow Chart</a:t>
            </a:r>
          </a:p>
          <a:p>
            <a:r>
              <a:rPr lang="en-IN" dirty="0"/>
              <a:t>Result </a:t>
            </a:r>
          </a:p>
          <a:p>
            <a:r>
              <a:rPr lang="en-IN" dirty="0"/>
              <a:t>Source Code (screenshots)</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A86A-D4A6-5124-0E96-6950BA582A4E}"/>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B9687C87-1331-4575-2034-0831824D7E7E}"/>
              </a:ext>
            </a:extLst>
          </p:cNvPr>
          <p:cNvSpPr>
            <a:spLocks noGrp="1"/>
          </p:cNvSpPr>
          <p:nvPr>
            <p:ph type="body" idx="1"/>
          </p:nvPr>
        </p:nvSpPr>
        <p:spPr>
          <a:xfrm>
            <a:off x="457200" y="838200"/>
            <a:ext cx="8229600" cy="5059363"/>
          </a:xfrm>
        </p:spPr>
        <p:txBody>
          <a:bodyPr/>
          <a:lstStyle/>
          <a:p>
            <a:pPr marL="114300" indent="0">
              <a:buNone/>
            </a:pPr>
            <a:r>
              <a:rPr lang="en-US" sz="2400" dirty="0"/>
              <a:t>. </a:t>
            </a:r>
            <a:r>
              <a:rPr lang="en-US" sz="2000" dirty="0"/>
              <a:t>  </a:t>
            </a:r>
            <a:r>
              <a:rPr lang="en-US" sz="2000" b="0" i="0" dirty="0">
                <a:solidFill>
                  <a:srgbClr val="0D0D0D"/>
                </a:solidFill>
                <a:effectLst/>
                <a:highlight>
                  <a:srgbClr val="FFFFFF"/>
                </a:highlight>
                <a:latin typeface="Söhne"/>
              </a:rPr>
              <a:t>To develop a Python program using machine learning for car price prediction, we can follow a structured approach involving  data collection,     data preprocessing, model selection, training,  and evaluation. </a:t>
            </a:r>
          </a:p>
          <a:p>
            <a:pPr algn="l">
              <a:buFont typeface="Arial" panose="020B0604020202020204" pitchFamily="34" charset="0"/>
              <a:buChar char="•"/>
            </a:pPr>
            <a:r>
              <a:rPr lang="en-US" sz="2000" b="0" i="0" dirty="0">
                <a:solidFill>
                  <a:srgbClr val="0D0D0D"/>
                </a:solidFill>
                <a:effectLst/>
                <a:highlight>
                  <a:srgbClr val="FFFFFF"/>
                </a:highlight>
                <a:latin typeface="Söhne"/>
              </a:rPr>
              <a:t>To develop a machine learning model that predicts the price of a car based on its features.</a:t>
            </a:r>
          </a:p>
          <a:p>
            <a:pPr algn="l">
              <a:buFont typeface="Arial" panose="020B0604020202020204" pitchFamily="34" charset="0"/>
              <a:buChar char="•"/>
            </a:pPr>
            <a:r>
              <a:rPr lang="en-US" sz="2000" b="0" i="0" dirty="0">
                <a:solidFill>
                  <a:srgbClr val="0D0D0D"/>
                </a:solidFill>
                <a:effectLst/>
                <a:highlight>
                  <a:srgbClr val="FFFFFF"/>
                </a:highlight>
                <a:latin typeface="Söhne"/>
              </a:rPr>
              <a:t>To preprocess the dataset to ensure the model's accuracy and reliability.</a:t>
            </a:r>
          </a:p>
          <a:p>
            <a:pPr algn="l">
              <a:buFont typeface="Arial" panose="020B0604020202020204" pitchFamily="34" charset="0"/>
              <a:buChar char="•"/>
            </a:pPr>
            <a:r>
              <a:rPr lang="en-US" sz="2000" b="0" i="0" dirty="0">
                <a:solidFill>
                  <a:srgbClr val="0D0D0D"/>
                </a:solidFill>
                <a:effectLst/>
                <a:highlight>
                  <a:srgbClr val="FFFFFF"/>
                </a:highlight>
                <a:latin typeface="Söhne"/>
              </a:rPr>
              <a:t>To evaluate the model's performance using appropriate metrics.</a:t>
            </a:r>
          </a:p>
          <a:p>
            <a:pPr marL="114300" indent="0">
              <a:buNone/>
            </a:pPr>
            <a:endParaRPr lang="en-IN" sz="2400" dirty="0"/>
          </a:p>
        </p:txBody>
      </p:sp>
      <p:sp>
        <p:nvSpPr>
          <p:cNvPr id="4" name="Date Placeholder 3">
            <a:extLst>
              <a:ext uri="{FF2B5EF4-FFF2-40B4-BE49-F238E27FC236}">
                <a16:creationId xmlns:a16="http://schemas.microsoft.com/office/drawing/2014/main" id="{2B392054-6C4F-CF38-5BED-CA94ECFC0E0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64D74FF-296B-0337-CBC1-EF6C54F449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4" name="Picture 13">
            <a:extLst>
              <a:ext uri="{FF2B5EF4-FFF2-40B4-BE49-F238E27FC236}">
                <a16:creationId xmlns:a16="http://schemas.microsoft.com/office/drawing/2014/main" id="{14987706-24DA-BED1-0ABF-4DAE7B6560AE}"/>
              </a:ext>
            </a:extLst>
          </p:cNvPr>
          <p:cNvPicPr>
            <a:picLocks noChangeAspect="1"/>
          </p:cNvPicPr>
          <p:nvPr/>
        </p:nvPicPr>
        <p:blipFill>
          <a:blip r:embed="rId2"/>
          <a:stretch>
            <a:fillRect/>
          </a:stretch>
        </p:blipFill>
        <p:spPr>
          <a:xfrm>
            <a:off x="1511558" y="3517641"/>
            <a:ext cx="5794311" cy="2786718"/>
          </a:xfrm>
          <a:prstGeom prst="rect">
            <a:avLst/>
          </a:prstGeom>
        </p:spPr>
      </p:pic>
    </p:spTree>
    <p:extLst>
      <p:ext uri="{BB962C8B-B14F-4D97-AF65-F5344CB8AC3E}">
        <p14:creationId xmlns:p14="http://schemas.microsoft.com/office/powerpoint/2010/main" val="43056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56D0-AF3E-4BE9-C8F5-ED65784F14B5}"/>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5B29B1B2-7540-44E6-D7B7-33FD0BBDA283}"/>
              </a:ext>
            </a:extLst>
          </p:cNvPr>
          <p:cNvSpPr>
            <a:spLocks noGrp="1"/>
          </p:cNvSpPr>
          <p:nvPr>
            <p:ph type="body" idx="1"/>
          </p:nvPr>
        </p:nvSpPr>
        <p:spPr>
          <a:xfrm>
            <a:off x="0" y="923731"/>
            <a:ext cx="5514392" cy="4525963"/>
          </a:xfrm>
        </p:spPr>
        <p:txBody>
          <a:bodyPr numCol="1"/>
          <a:lstStyle/>
          <a:p>
            <a:pPr marL="114300" indent="0">
              <a:buNone/>
            </a:pPr>
            <a:r>
              <a:rPr lang="en-US" sz="1800" dirty="0">
                <a:latin typeface="Berlin Sans FB" panose="020E0602020502020306" pitchFamily="34" charset="0"/>
              </a:rPr>
              <a:t>In this particular presentation we will be looking on:</a:t>
            </a:r>
          </a:p>
          <a:p>
            <a:pPr marL="114300" indent="0">
              <a:buNone/>
            </a:pPr>
            <a:endParaRPr lang="en-US" sz="1800" dirty="0"/>
          </a:p>
        </p:txBody>
      </p:sp>
      <p:sp>
        <p:nvSpPr>
          <p:cNvPr id="4" name="Date Placeholder 3">
            <a:extLst>
              <a:ext uri="{FF2B5EF4-FFF2-40B4-BE49-F238E27FC236}">
                <a16:creationId xmlns:a16="http://schemas.microsoft.com/office/drawing/2014/main" id="{46A5A61C-1008-2AE2-D657-EA1E25E4DE5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5DE1FC8-FF4A-E55A-9D73-CAD1762497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7" name="Picture 6">
            <a:extLst>
              <a:ext uri="{FF2B5EF4-FFF2-40B4-BE49-F238E27FC236}">
                <a16:creationId xmlns:a16="http://schemas.microsoft.com/office/drawing/2014/main" id="{67B2F2FA-9DED-9F89-383C-DE5149954413}"/>
              </a:ext>
            </a:extLst>
          </p:cNvPr>
          <p:cNvPicPr>
            <a:picLocks noChangeAspect="1"/>
          </p:cNvPicPr>
          <p:nvPr/>
        </p:nvPicPr>
        <p:blipFill rotWithShape="1">
          <a:blip r:embed="rId2"/>
          <a:srcRect l="46735" t="38822" r="33469" b="23082"/>
          <a:stretch/>
        </p:blipFill>
        <p:spPr>
          <a:xfrm>
            <a:off x="5234473" y="1576872"/>
            <a:ext cx="3909527" cy="4180115"/>
          </a:xfrm>
          <a:prstGeom prst="rect">
            <a:avLst/>
          </a:prstGeom>
        </p:spPr>
      </p:pic>
      <p:sp>
        <p:nvSpPr>
          <p:cNvPr id="8" name="TextBox 7">
            <a:extLst>
              <a:ext uri="{FF2B5EF4-FFF2-40B4-BE49-F238E27FC236}">
                <a16:creationId xmlns:a16="http://schemas.microsoft.com/office/drawing/2014/main" id="{3495D731-13B2-1091-9E5C-8F352B31E2EF}"/>
              </a:ext>
            </a:extLst>
          </p:cNvPr>
          <p:cNvSpPr txBox="1"/>
          <p:nvPr/>
        </p:nvSpPr>
        <p:spPr>
          <a:xfrm>
            <a:off x="93306" y="1772816"/>
            <a:ext cx="5141167" cy="1046440"/>
          </a:xfrm>
          <a:prstGeom prst="rect">
            <a:avLst/>
          </a:prstGeom>
          <a:noFill/>
        </p:spPr>
        <p:txBody>
          <a:bodyPr wrap="square" rtlCol="0">
            <a:spAutoFit/>
          </a:bodyPr>
          <a:lstStyle/>
          <a:p>
            <a:r>
              <a:rPr lang="en-US" b="1"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Relevance</a:t>
            </a:r>
            <a:r>
              <a:rPr lang="en-US" sz="1600" b="0" i="0" dirty="0">
                <a:solidFill>
                  <a:srgbClr val="0D0D0D"/>
                </a:solidFill>
                <a:effectLst/>
                <a:highlight>
                  <a:srgbClr val="FFFFFF"/>
                </a:highlight>
                <a:latin typeface="Söhne"/>
              </a:rPr>
              <a:t>: Accurate car price predictions are essential in today's automotive industry to facilitate fair transactions and informed decision-making for both buyers and sellers.</a:t>
            </a:r>
          </a:p>
          <a:p>
            <a:endParaRPr lang="en-IN" dirty="0"/>
          </a:p>
        </p:txBody>
      </p:sp>
      <p:sp>
        <p:nvSpPr>
          <p:cNvPr id="9" name="TextBox 8">
            <a:extLst>
              <a:ext uri="{FF2B5EF4-FFF2-40B4-BE49-F238E27FC236}">
                <a16:creationId xmlns:a16="http://schemas.microsoft.com/office/drawing/2014/main" id="{84828939-3AB9-B57C-E5D3-5D8CE624DA9D}"/>
              </a:ext>
            </a:extLst>
          </p:cNvPr>
          <p:cNvSpPr txBox="1"/>
          <p:nvPr/>
        </p:nvSpPr>
        <p:spPr>
          <a:xfrm>
            <a:off x="93306" y="2726923"/>
            <a:ext cx="5038531" cy="1815882"/>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0D0D0D"/>
                </a:solidFill>
                <a:effectLst/>
                <a:highlight>
                  <a:srgbClr val="FFFFFF"/>
                </a:highlight>
                <a:latin typeface="Söhne"/>
              </a:rPr>
              <a:t>Benefits</a:t>
            </a:r>
            <a:r>
              <a:rPr lang="en-US" sz="16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Söhne"/>
              </a:rPr>
              <a:t>For Buyers</a:t>
            </a:r>
            <a:r>
              <a:rPr lang="en-US" sz="1600" b="0" i="0" dirty="0">
                <a:solidFill>
                  <a:srgbClr val="0D0D0D"/>
                </a:solidFill>
                <a:effectLst/>
                <a:highlight>
                  <a:srgbClr val="FFFFFF"/>
                </a:highlight>
                <a:latin typeface="Söhne"/>
              </a:rPr>
              <a:t>: Helps in evaluating if the car's price is fair and within market value.</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Söhne"/>
              </a:rPr>
              <a:t>For Sellers</a:t>
            </a:r>
            <a:r>
              <a:rPr lang="en-US" sz="1600" b="0" i="0" dirty="0">
                <a:solidFill>
                  <a:srgbClr val="0D0D0D"/>
                </a:solidFill>
                <a:effectLst/>
                <a:highlight>
                  <a:srgbClr val="FFFFFF"/>
                </a:highlight>
                <a:latin typeface="Söhne"/>
              </a:rPr>
              <a:t>: Assists in setting competitive prices that attract buyers while ensuring profitability.</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Söhne"/>
              </a:rPr>
              <a:t>For Dealerships</a:t>
            </a:r>
            <a:r>
              <a:rPr lang="en-US" sz="1600" b="0" i="0" dirty="0">
                <a:solidFill>
                  <a:srgbClr val="0D0D0D"/>
                </a:solidFill>
                <a:effectLst/>
                <a:highlight>
                  <a:srgbClr val="FFFFFF"/>
                </a:highlight>
                <a:latin typeface="Söhne"/>
              </a:rPr>
              <a:t>: Enhances inventory management and pricing strategies.</a:t>
            </a:r>
          </a:p>
        </p:txBody>
      </p:sp>
      <p:sp>
        <p:nvSpPr>
          <p:cNvPr id="10" name="TextBox 9">
            <a:extLst>
              <a:ext uri="{FF2B5EF4-FFF2-40B4-BE49-F238E27FC236}">
                <a16:creationId xmlns:a16="http://schemas.microsoft.com/office/drawing/2014/main" id="{D2E0F538-B730-C40D-A677-675B03C01B4E}"/>
              </a:ext>
            </a:extLst>
          </p:cNvPr>
          <p:cNvSpPr txBox="1"/>
          <p:nvPr/>
        </p:nvSpPr>
        <p:spPr>
          <a:xfrm>
            <a:off x="93306" y="4721290"/>
            <a:ext cx="5514392" cy="584775"/>
          </a:xfrm>
          <a:prstGeom prst="rect">
            <a:avLst/>
          </a:prstGeom>
          <a:noFill/>
        </p:spPr>
        <p:txBody>
          <a:bodyPr wrap="square" rtlCol="0">
            <a:spAutoFit/>
          </a:bodyPr>
          <a:lstStyle/>
          <a:p>
            <a:r>
              <a:rPr lang="en-US" b="1"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Data Utilization</a:t>
            </a:r>
            <a:r>
              <a:rPr lang="en-US" sz="1600" b="0" i="0" dirty="0">
                <a:solidFill>
                  <a:srgbClr val="0D0D0D"/>
                </a:solidFill>
                <a:effectLst/>
                <a:highlight>
                  <a:srgbClr val="FFFFFF"/>
                </a:highlight>
                <a:latin typeface="Söhne"/>
              </a:rPr>
              <a:t>: Leverage historical data on car sales, including specifications and pricing, to train the machine learning model</a:t>
            </a:r>
            <a:endParaRPr lang="en-IN" sz="1600" dirty="0"/>
          </a:p>
        </p:txBody>
      </p:sp>
      <p:sp>
        <p:nvSpPr>
          <p:cNvPr id="11" name="TextBox 10">
            <a:extLst>
              <a:ext uri="{FF2B5EF4-FFF2-40B4-BE49-F238E27FC236}">
                <a16:creationId xmlns:a16="http://schemas.microsoft.com/office/drawing/2014/main" id="{AA0EE304-FE21-F570-1754-3EA9EACBE839}"/>
              </a:ext>
            </a:extLst>
          </p:cNvPr>
          <p:cNvSpPr txBox="1"/>
          <p:nvPr/>
        </p:nvSpPr>
        <p:spPr>
          <a:xfrm>
            <a:off x="93306" y="5449694"/>
            <a:ext cx="6383694" cy="800219"/>
          </a:xfrm>
          <a:prstGeom prst="rect">
            <a:avLst/>
          </a:prstGeom>
          <a:noFill/>
        </p:spPr>
        <p:txBody>
          <a:bodyPr wrap="square" rtlCol="0">
            <a:spAutoFit/>
          </a:bodyPr>
          <a:lstStyle/>
          <a:p>
            <a:r>
              <a:rPr lang="en-US" sz="1600" b="1" i="0" dirty="0">
                <a:solidFill>
                  <a:srgbClr val="0D0D0D"/>
                </a:solidFill>
                <a:effectLst/>
                <a:highlight>
                  <a:srgbClr val="FFFFFF"/>
                </a:highlight>
                <a:latin typeface="Söhne"/>
              </a:rPr>
              <a:t>.Outcome</a:t>
            </a:r>
            <a:r>
              <a:rPr lang="en-US" sz="1600" b="0" i="0" dirty="0">
                <a:solidFill>
                  <a:srgbClr val="0D0D0D"/>
                </a:solidFill>
                <a:effectLst/>
                <a:highlight>
                  <a:srgbClr val="FFFFFF"/>
                </a:highlight>
                <a:latin typeface="Söhne"/>
              </a:rPr>
              <a:t>: Provide an automated, reliable system for car price prediction that simplifies the decision-making process in the automotive market.</a:t>
            </a:r>
          </a:p>
          <a:p>
            <a:endParaRPr lang="en-IN" dirty="0"/>
          </a:p>
        </p:txBody>
      </p:sp>
    </p:spTree>
    <p:extLst>
      <p:ext uri="{BB962C8B-B14F-4D97-AF65-F5344CB8AC3E}">
        <p14:creationId xmlns:p14="http://schemas.microsoft.com/office/powerpoint/2010/main" val="242625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6AD8-9273-9D5F-8244-3E52265151AC}"/>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7E92B976-3BB3-4E59-3B98-91EFE0ADCABB}"/>
              </a:ext>
            </a:extLst>
          </p:cNvPr>
          <p:cNvSpPr>
            <a:spLocks noGrp="1"/>
          </p:cNvSpPr>
          <p:nvPr>
            <p:ph type="body" idx="1"/>
          </p:nvPr>
        </p:nvSpPr>
        <p:spPr/>
        <p:txBody>
          <a:bodyPr/>
          <a:lstStyle/>
          <a:p>
            <a:pPr algn="l">
              <a:buFont typeface="+mj-lt"/>
              <a:buAutoNum type="arabicPeriod"/>
            </a:pPr>
            <a:r>
              <a:rPr lang="en-US" sz="2000" b="1" i="0" dirty="0">
                <a:solidFill>
                  <a:srgbClr val="0D0D0D"/>
                </a:solidFill>
                <a:effectLst/>
                <a:highlight>
                  <a:srgbClr val="FFFFFF"/>
                </a:highlight>
                <a:latin typeface="Söhne"/>
              </a:rPr>
              <a:t>Data Preprocessing:</a:t>
            </a:r>
            <a:endParaRPr lang="en-US" sz="2000" dirty="0">
              <a:solidFill>
                <a:srgbClr val="0D0D0D"/>
              </a:solidFill>
              <a:highlight>
                <a:srgbClr val="FFFFFF"/>
              </a:highlight>
              <a:latin typeface="Söhne"/>
            </a:endParaRPr>
          </a:p>
          <a:p>
            <a:pPr marL="114300" indent="0" algn="l">
              <a:buNone/>
            </a:pPr>
            <a:r>
              <a:rPr lang="en-US" sz="2000" b="1" i="0" dirty="0">
                <a:solidFill>
                  <a:srgbClr val="0D0D0D"/>
                </a:solidFill>
                <a:effectLst/>
                <a:highlight>
                  <a:srgbClr val="FFFFFF"/>
                </a:highlight>
                <a:latin typeface="Söhne"/>
              </a:rPr>
              <a:t>          Cleaning and Preparation</a:t>
            </a:r>
            <a:r>
              <a:rPr lang="en-US" sz="2000" b="0" i="0" dirty="0">
                <a:solidFill>
                  <a:srgbClr val="0D0D0D"/>
                </a:solidFill>
                <a:effectLst/>
                <a:highlight>
                  <a:srgbClr val="FFFFFF"/>
                </a:highlight>
                <a:latin typeface="Söhne"/>
              </a:rPr>
              <a:t>: Handle missing values, remove outliers, and       normalize numerical features.</a:t>
            </a:r>
          </a:p>
          <a:p>
            <a:pPr marL="457200" lvl="1" indent="0" algn="l">
              <a:buNone/>
            </a:pPr>
            <a:r>
              <a:rPr lang="en-US" sz="2000" b="1" dirty="0">
                <a:solidFill>
                  <a:srgbClr val="0D0D0D"/>
                </a:solidFill>
                <a:highlight>
                  <a:srgbClr val="FFFFFF"/>
                </a:highlight>
                <a:latin typeface="Söhne"/>
              </a:rPr>
              <a:t>   </a:t>
            </a:r>
            <a:r>
              <a:rPr lang="en-US" sz="2000" b="1" i="0" dirty="0">
                <a:solidFill>
                  <a:srgbClr val="0D0D0D"/>
                </a:solidFill>
                <a:effectLst/>
                <a:highlight>
                  <a:srgbClr val="FFFFFF"/>
                </a:highlight>
                <a:latin typeface="Söhne"/>
              </a:rPr>
              <a:t>Feature Engineering</a:t>
            </a:r>
            <a:r>
              <a:rPr lang="en-US" sz="2000" b="0" i="0" dirty="0">
                <a:solidFill>
                  <a:srgbClr val="0D0D0D"/>
                </a:solidFill>
                <a:effectLst/>
                <a:highlight>
                  <a:srgbClr val="FFFFFF"/>
                </a:highlight>
                <a:latin typeface="Söhne"/>
              </a:rPr>
              <a:t>: Select relevant features and encode categorical variables using techniques like One-Hot Encoding.</a:t>
            </a:r>
          </a:p>
          <a:p>
            <a:pPr marL="114300" indent="0" algn="l">
              <a:buNone/>
            </a:pPr>
            <a:r>
              <a:rPr lang="en-US" sz="2000" b="1" i="0" dirty="0">
                <a:solidFill>
                  <a:srgbClr val="0D0D0D"/>
                </a:solidFill>
                <a:effectLst/>
                <a:highlight>
                  <a:srgbClr val="FFFFFF"/>
                </a:highlight>
                <a:latin typeface="Söhne"/>
              </a:rPr>
              <a:t>2.  Model Development and Training</a:t>
            </a:r>
            <a:endParaRPr lang="en-US" sz="2000" b="0" i="0" dirty="0">
              <a:solidFill>
                <a:srgbClr val="0D0D0D"/>
              </a:solidFill>
              <a:effectLst/>
              <a:highlight>
                <a:srgbClr val="FFFFFF"/>
              </a:highlight>
              <a:latin typeface="Söhne"/>
            </a:endParaRPr>
          </a:p>
          <a:p>
            <a:pPr marL="457200" lvl="1" indent="0" algn="l">
              <a:buNone/>
            </a:pPr>
            <a:r>
              <a:rPr lang="en-US" sz="2000" b="1" i="0" dirty="0">
                <a:solidFill>
                  <a:srgbClr val="0D0D0D"/>
                </a:solidFill>
                <a:effectLst/>
                <a:highlight>
                  <a:srgbClr val="FFFFFF"/>
                </a:highlight>
                <a:latin typeface="Söhne"/>
              </a:rPr>
              <a:t>  Model Selection</a:t>
            </a:r>
            <a:r>
              <a:rPr lang="en-US" sz="2000" b="0" i="0" dirty="0">
                <a:solidFill>
                  <a:srgbClr val="0D0D0D"/>
                </a:solidFill>
                <a:effectLst/>
                <a:highlight>
                  <a:srgbClr val="FFFFFF"/>
                </a:highlight>
                <a:latin typeface="Söhne"/>
              </a:rPr>
              <a:t>: Choose appropriate machine learning algorithms such as Random Forest Regressor, Gradient Boosting Machines, or Support Vector Regression.</a:t>
            </a:r>
          </a:p>
          <a:p>
            <a:pPr marL="457200" lvl="1" indent="0" algn="l">
              <a:buNone/>
            </a:pPr>
            <a:r>
              <a:rPr lang="en-US" sz="2000" b="1" i="0" dirty="0">
                <a:solidFill>
                  <a:srgbClr val="0D0D0D"/>
                </a:solidFill>
                <a:effectLst/>
                <a:highlight>
                  <a:srgbClr val="FFFFFF"/>
                </a:highlight>
                <a:latin typeface="Söhne"/>
              </a:rPr>
              <a:t> Training and Tuning</a:t>
            </a:r>
            <a:r>
              <a:rPr lang="en-US" sz="2000" b="0" i="0" dirty="0">
                <a:solidFill>
                  <a:srgbClr val="0D0D0D"/>
                </a:solidFill>
                <a:effectLst/>
                <a:highlight>
                  <a:srgbClr val="FFFFFF"/>
                </a:highlight>
                <a:latin typeface="Söhne"/>
              </a:rPr>
              <a:t>: Split the dataset into training and testing sets, train the model, and perform hyperparameter tuning to optimize performance.</a:t>
            </a:r>
          </a:p>
          <a:p>
            <a:pPr marL="114300" indent="0">
              <a:buNone/>
            </a:pPr>
            <a:br>
              <a:rPr lang="en-US" dirty="0"/>
            </a:br>
            <a:endParaRPr lang="en-IN" dirty="0"/>
          </a:p>
        </p:txBody>
      </p:sp>
      <p:sp>
        <p:nvSpPr>
          <p:cNvPr id="4" name="Date Placeholder 3">
            <a:extLst>
              <a:ext uri="{FF2B5EF4-FFF2-40B4-BE49-F238E27FC236}">
                <a16:creationId xmlns:a16="http://schemas.microsoft.com/office/drawing/2014/main" id="{4C1AC92B-2D12-2501-C284-D87C3759396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A389B65-CA1B-690E-CC1B-73A6150D7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94377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791C-FAFC-FA3E-6185-402EE5576989}"/>
              </a:ext>
            </a:extLst>
          </p:cNvPr>
          <p:cNvSpPr>
            <a:spLocks noGrp="1"/>
          </p:cNvSpPr>
          <p:nvPr>
            <p:ph type="title"/>
          </p:nvPr>
        </p:nvSpPr>
        <p:spPr/>
        <p:txBody>
          <a:bodyPr/>
          <a:lstStyle/>
          <a:p>
            <a:r>
              <a:rPr lang="en-IN" dirty="0"/>
              <a:t>APPROACH AND TECHNIQUES</a:t>
            </a:r>
          </a:p>
        </p:txBody>
      </p:sp>
      <p:sp>
        <p:nvSpPr>
          <p:cNvPr id="3" name="Text Placeholder 2">
            <a:extLst>
              <a:ext uri="{FF2B5EF4-FFF2-40B4-BE49-F238E27FC236}">
                <a16:creationId xmlns:a16="http://schemas.microsoft.com/office/drawing/2014/main" id="{C67284A2-62D2-5715-0901-94531B7FF34F}"/>
              </a:ext>
            </a:extLst>
          </p:cNvPr>
          <p:cNvSpPr>
            <a:spLocks noGrp="1"/>
          </p:cNvSpPr>
          <p:nvPr>
            <p:ph type="body" idx="1"/>
          </p:nvPr>
        </p:nvSpPr>
        <p:spPr>
          <a:xfrm>
            <a:off x="0" y="838200"/>
            <a:ext cx="5393094" cy="5518149"/>
          </a:xfrm>
        </p:spPr>
        <p:txBody>
          <a:bodyPr/>
          <a:lstStyle/>
          <a:p>
            <a:pPr algn="l"/>
            <a:r>
              <a:rPr lang="en-IN" sz="2000" b="1" i="0" dirty="0">
                <a:solidFill>
                  <a:srgbClr val="0D0D0D"/>
                </a:solidFill>
                <a:effectLst/>
                <a:highlight>
                  <a:srgbClr val="FFFFFF"/>
                </a:highlight>
                <a:latin typeface="Söhne"/>
              </a:rPr>
              <a:t>3. Model Development</a:t>
            </a:r>
          </a:p>
          <a:p>
            <a:pPr algn="l"/>
            <a:r>
              <a:rPr lang="en-IN" sz="2000" b="1" i="0" dirty="0">
                <a:solidFill>
                  <a:srgbClr val="0D0D0D"/>
                </a:solidFill>
                <a:effectLst/>
                <a:highlight>
                  <a:srgbClr val="FFFFFF"/>
                </a:highlight>
                <a:latin typeface="Söhne"/>
              </a:rPr>
              <a:t>Algorithm Selection</a:t>
            </a:r>
            <a:r>
              <a:rPr lang="en-IN" sz="2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IN" sz="2000" b="1" i="0" dirty="0">
                <a:solidFill>
                  <a:srgbClr val="0D0D0D"/>
                </a:solidFill>
                <a:effectLst/>
                <a:highlight>
                  <a:srgbClr val="FFFFFF"/>
                </a:highlight>
                <a:latin typeface="Söhne"/>
              </a:rPr>
              <a:t>Linear Regression</a:t>
            </a:r>
            <a:r>
              <a:rPr lang="en-IN" sz="2000" b="0" i="0" dirty="0">
                <a:solidFill>
                  <a:srgbClr val="0D0D0D"/>
                </a:solidFill>
                <a:effectLst/>
                <a:highlight>
                  <a:srgbClr val="FFFFFF"/>
                </a:highlight>
                <a:latin typeface="Söhne"/>
              </a:rPr>
              <a:t>: Start with a basic linear model for baseline performance.</a:t>
            </a:r>
          </a:p>
          <a:p>
            <a:pPr marL="742950" lvl="1" indent="-285750" algn="l">
              <a:buFont typeface="Arial" panose="020B0604020202020204" pitchFamily="34" charset="0"/>
              <a:buChar char="•"/>
            </a:pPr>
            <a:r>
              <a:rPr lang="en-IN" sz="2000" b="1" i="0" dirty="0">
                <a:solidFill>
                  <a:srgbClr val="0D0D0D"/>
                </a:solidFill>
                <a:effectLst/>
                <a:highlight>
                  <a:srgbClr val="FFFFFF"/>
                </a:highlight>
                <a:latin typeface="Söhne"/>
              </a:rPr>
              <a:t>Ensemble Methods</a:t>
            </a:r>
            <a:r>
              <a:rPr lang="en-IN" sz="2000" b="0" i="0" dirty="0">
                <a:solidFill>
                  <a:srgbClr val="0D0D0D"/>
                </a:solidFill>
                <a:effectLst/>
                <a:highlight>
                  <a:srgbClr val="FFFFFF"/>
                </a:highlight>
                <a:latin typeface="Söhne"/>
              </a:rPr>
              <a:t>: Use models like Random Forest Regressor and Gradient Boosting Machines for improved accuracy.</a:t>
            </a:r>
          </a:p>
          <a:p>
            <a:pPr marL="742950" lvl="1" indent="-285750" algn="l">
              <a:buFont typeface="Arial" panose="020B0604020202020204" pitchFamily="34" charset="0"/>
              <a:buChar char="•"/>
            </a:pPr>
            <a:r>
              <a:rPr lang="en-IN" sz="2000" b="1" i="0" dirty="0">
                <a:solidFill>
                  <a:srgbClr val="0D0D0D"/>
                </a:solidFill>
                <a:effectLst/>
                <a:highlight>
                  <a:srgbClr val="FFFFFF"/>
                </a:highlight>
                <a:latin typeface="Söhne"/>
              </a:rPr>
              <a:t>Support Vector Regression (SVR)</a:t>
            </a:r>
            <a:r>
              <a:rPr lang="en-IN" sz="2000" b="0" i="0" dirty="0">
                <a:solidFill>
                  <a:srgbClr val="0D0D0D"/>
                </a:solidFill>
                <a:effectLst/>
                <a:highlight>
                  <a:srgbClr val="FFFFFF"/>
                </a:highlight>
                <a:latin typeface="Söhne"/>
              </a:rPr>
              <a:t>: Consider SVR for complex relationships in high-dimensional spaces.</a:t>
            </a:r>
          </a:p>
          <a:p>
            <a:pPr marL="114300" indent="0" algn="l">
              <a:buNone/>
            </a:pPr>
            <a:r>
              <a:rPr lang="en-IN" sz="2000" b="1" i="0" dirty="0">
                <a:solidFill>
                  <a:srgbClr val="0D0D0D"/>
                </a:solidFill>
                <a:effectLst/>
                <a:highlight>
                  <a:srgbClr val="FFFFFF"/>
                </a:highlight>
                <a:latin typeface="Söhne"/>
              </a:rPr>
              <a:t>      .    Model Training</a:t>
            </a:r>
            <a:r>
              <a:rPr lang="en-IN" sz="20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IN" sz="2000" b="0" i="0" dirty="0">
                <a:solidFill>
                  <a:srgbClr val="0D0D0D"/>
                </a:solidFill>
                <a:effectLst/>
                <a:highlight>
                  <a:srgbClr val="FFFFFF"/>
                </a:highlight>
                <a:latin typeface="Söhne"/>
              </a:rPr>
              <a:t>Split the data into training and testing sets (e.g., 80/20 split).</a:t>
            </a:r>
          </a:p>
          <a:p>
            <a:pPr marL="742950" lvl="1" indent="-285750" algn="l">
              <a:buFont typeface="Arial" panose="020B0604020202020204" pitchFamily="34" charset="0"/>
              <a:buChar char="•"/>
            </a:pPr>
            <a:r>
              <a:rPr lang="en-IN" sz="2000" b="0" i="0" dirty="0">
                <a:solidFill>
                  <a:srgbClr val="0D0D0D"/>
                </a:solidFill>
                <a:effectLst/>
                <a:highlight>
                  <a:srgbClr val="FFFFFF"/>
                </a:highlight>
                <a:latin typeface="Söhne"/>
              </a:rPr>
              <a:t>Train the models on the training data.</a:t>
            </a:r>
          </a:p>
          <a:p>
            <a:endParaRPr lang="en-IN" dirty="0"/>
          </a:p>
        </p:txBody>
      </p:sp>
      <p:sp>
        <p:nvSpPr>
          <p:cNvPr id="4" name="Date Placeholder 3">
            <a:extLst>
              <a:ext uri="{FF2B5EF4-FFF2-40B4-BE49-F238E27FC236}">
                <a16:creationId xmlns:a16="http://schemas.microsoft.com/office/drawing/2014/main" id="{B443BD89-5CE4-889C-C687-5141D7689F5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7AA226A-A120-9FBB-2EDC-A050941DF9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7" name="Picture 6">
            <a:extLst>
              <a:ext uri="{FF2B5EF4-FFF2-40B4-BE49-F238E27FC236}">
                <a16:creationId xmlns:a16="http://schemas.microsoft.com/office/drawing/2014/main" id="{CBBEACFA-1824-22CC-6F80-6847572825E8}"/>
              </a:ext>
            </a:extLst>
          </p:cNvPr>
          <p:cNvPicPr>
            <a:picLocks noChangeAspect="1"/>
          </p:cNvPicPr>
          <p:nvPr/>
        </p:nvPicPr>
        <p:blipFill>
          <a:blip r:embed="rId2"/>
          <a:stretch>
            <a:fillRect/>
          </a:stretch>
        </p:blipFill>
        <p:spPr>
          <a:xfrm>
            <a:off x="5774871" y="838201"/>
            <a:ext cx="3369129" cy="5883274"/>
          </a:xfrm>
          <a:prstGeom prst="rect">
            <a:avLst/>
          </a:prstGeom>
        </p:spPr>
      </p:pic>
    </p:spTree>
    <p:extLst>
      <p:ext uri="{BB962C8B-B14F-4D97-AF65-F5344CB8AC3E}">
        <p14:creationId xmlns:p14="http://schemas.microsoft.com/office/powerpoint/2010/main" val="359948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3C64-7B4E-B0B3-F07D-362A2326032F}"/>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C0177300-53F0-4003-30BD-550517738D17}"/>
              </a:ext>
            </a:extLst>
          </p:cNvPr>
          <p:cNvSpPr>
            <a:spLocks noGrp="1"/>
          </p:cNvSpPr>
          <p:nvPr>
            <p:ph type="body" idx="1"/>
          </p:nvPr>
        </p:nvSpPr>
        <p:spPr>
          <a:xfrm>
            <a:off x="0" y="838200"/>
            <a:ext cx="8686800" cy="5518150"/>
          </a:xfrm>
        </p:spPr>
        <p:txBody>
          <a:bodyPr/>
          <a:lstStyle/>
          <a:p>
            <a:pPr algn="l"/>
            <a:r>
              <a:rPr lang="en-US" sz="1800" b="0" i="0" dirty="0">
                <a:solidFill>
                  <a:srgbClr val="0D0D0D"/>
                </a:solidFill>
                <a:effectLst/>
                <a:highlight>
                  <a:srgbClr val="FFFFFF"/>
                </a:highlight>
                <a:latin typeface="Söhne"/>
              </a:rPr>
              <a:t>When predicting car prices using machine learning, several algorithms can be employed based on their ability to handle different types of data and capture complex relationships. Below are some of the commonly used algorithms:</a:t>
            </a:r>
          </a:p>
          <a:p>
            <a:pPr algn="l"/>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1. Linear Regression</a:t>
            </a:r>
          </a:p>
          <a:p>
            <a:r>
              <a:rPr lang="en-IN" sz="1800" b="1" i="0" dirty="0">
                <a:solidFill>
                  <a:srgbClr val="0D0D0D"/>
                </a:solidFill>
                <a:effectLst/>
                <a:highlight>
                  <a:srgbClr val="FFFFFF"/>
                </a:highlight>
                <a:latin typeface="Söhne"/>
              </a:rPr>
              <a:t>2. Decision Tree Regressor</a:t>
            </a:r>
          </a:p>
          <a:p>
            <a:r>
              <a:rPr lang="en-IN" sz="1800" b="1" i="0" dirty="0">
                <a:solidFill>
                  <a:srgbClr val="0D0D0D"/>
                </a:solidFill>
                <a:effectLst/>
                <a:highlight>
                  <a:srgbClr val="FFFFFF"/>
                </a:highlight>
                <a:latin typeface="Söhne"/>
              </a:rPr>
              <a:t>3. Random Forest Regressor</a:t>
            </a:r>
          </a:p>
          <a:p>
            <a:r>
              <a:rPr lang="en-IN" sz="1800" b="1" i="0" dirty="0">
                <a:solidFill>
                  <a:srgbClr val="0D0D0D"/>
                </a:solidFill>
                <a:effectLst/>
                <a:highlight>
                  <a:srgbClr val="FFFFFF"/>
                </a:highlight>
                <a:latin typeface="Söhne"/>
              </a:rPr>
              <a:t>4. Gradient Boosting Machines (GBM)</a:t>
            </a:r>
          </a:p>
          <a:p>
            <a:r>
              <a:rPr lang="en-IN" sz="1800" b="1" i="0" dirty="0">
                <a:solidFill>
                  <a:srgbClr val="0D0D0D"/>
                </a:solidFill>
                <a:effectLst/>
                <a:highlight>
                  <a:srgbClr val="FFFFFF"/>
                </a:highlight>
                <a:latin typeface="Söhne"/>
              </a:rPr>
              <a:t>5. Support Vector Regression (SVR)</a:t>
            </a:r>
          </a:p>
          <a:p>
            <a:r>
              <a:rPr lang="en-IN" sz="1800" b="1" i="0" dirty="0">
                <a:solidFill>
                  <a:srgbClr val="0D0D0D"/>
                </a:solidFill>
                <a:effectLst/>
                <a:highlight>
                  <a:srgbClr val="FFFFFF"/>
                </a:highlight>
                <a:latin typeface="Söhne"/>
              </a:rPr>
              <a:t>6. Neural Networks</a:t>
            </a:r>
          </a:p>
          <a:p>
            <a:endParaRPr lang="en-IN" sz="1800" b="1" i="0" dirty="0">
              <a:solidFill>
                <a:srgbClr val="0D0D0D"/>
              </a:solidFill>
              <a:effectLst/>
              <a:highlight>
                <a:srgbClr val="FFFFFF"/>
              </a:highlight>
              <a:latin typeface="Söhne"/>
            </a:endParaRPr>
          </a:p>
          <a:p>
            <a:endParaRPr lang="en-IN" sz="1800" b="1" i="0" dirty="0">
              <a:solidFill>
                <a:srgbClr val="0D0D0D"/>
              </a:solidFill>
              <a:effectLst/>
              <a:highlight>
                <a:srgbClr val="FFFFFF"/>
              </a:highlight>
              <a:latin typeface="Söhne"/>
            </a:endParaRPr>
          </a:p>
          <a:p>
            <a:endParaRPr lang="en-IN" sz="1800" b="1" i="0" dirty="0">
              <a:solidFill>
                <a:srgbClr val="0D0D0D"/>
              </a:solidFill>
              <a:effectLst/>
              <a:highlight>
                <a:srgbClr val="FFFFFF"/>
              </a:highlight>
              <a:latin typeface="Söhne"/>
            </a:endParaRPr>
          </a:p>
          <a:p>
            <a:endParaRPr lang="en-IN" sz="1800" b="1" i="0" dirty="0">
              <a:solidFill>
                <a:srgbClr val="0D0D0D"/>
              </a:solidFill>
              <a:effectLst/>
              <a:highlight>
                <a:srgbClr val="FFFFFF"/>
              </a:highlight>
              <a:latin typeface="Söhne"/>
            </a:endParaRPr>
          </a:p>
          <a:p>
            <a:pPr algn="l"/>
            <a:endParaRPr lang="en-US" sz="1800" b="1" i="0" dirty="0">
              <a:solidFill>
                <a:srgbClr val="0D0D0D"/>
              </a:solidFill>
              <a:effectLst/>
              <a:highlight>
                <a:srgbClr val="FFFFFF"/>
              </a:highlight>
              <a:latin typeface="Söhne"/>
            </a:endParaRPr>
          </a:p>
          <a:p>
            <a:pPr marL="114300" indent="0">
              <a:buNone/>
            </a:pPr>
            <a:endParaRPr lang="en-IN" sz="2000" dirty="0"/>
          </a:p>
        </p:txBody>
      </p:sp>
      <p:sp>
        <p:nvSpPr>
          <p:cNvPr id="4" name="Date Placeholder 3">
            <a:extLst>
              <a:ext uri="{FF2B5EF4-FFF2-40B4-BE49-F238E27FC236}">
                <a16:creationId xmlns:a16="http://schemas.microsoft.com/office/drawing/2014/main" id="{99B55FD9-B18E-4302-91CA-C131970E76D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1C46FD3-DC6A-C054-3758-4D17A32C0B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7" name="Picture 6">
            <a:extLst>
              <a:ext uri="{FF2B5EF4-FFF2-40B4-BE49-F238E27FC236}">
                <a16:creationId xmlns:a16="http://schemas.microsoft.com/office/drawing/2014/main" id="{1EB85F59-594D-2B79-20D6-617C3B43124B}"/>
              </a:ext>
            </a:extLst>
          </p:cNvPr>
          <p:cNvPicPr>
            <a:picLocks noChangeAspect="1"/>
          </p:cNvPicPr>
          <p:nvPr/>
        </p:nvPicPr>
        <p:blipFill>
          <a:blip r:embed="rId2"/>
          <a:stretch>
            <a:fillRect/>
          </a:stretch>
        </p:blipFill>
        <p:spPr>
          <a:xfrm>
            <a:off x="4215716" y="1754155"/>
            <a:ext cx="4806985" cy="4967319"/>
          </a:xfrm>
          <a:prstGeom prst="rect">
            <a:avLst/>
          </a:prstGeom>
        </p:spPr>
      </p:pic>
    </p:spTree>
    <p:extLst>
      <p:ext uri="{BB962C8B-B14F-4D97-AF65-F5344CB8AC3E}">
        <p14:creationId xmlns:p14="http://schemas.microsoft.com/office/powerpoint/2010/main" val="283310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E393-4B74-5AAC-4003-962A4E786E4C}"/>
              </a:ext>
            </a:extLst>
          </p:cNvPr>
          <p:cNvSpPr>
            <a:spLocks noGrp="1"/>
          </p:cNvSpPr>
          <p:nvPr>
            <p:ph type="title"/>
          </p:nvPr>
        </p:nvSpPr>
        <p:spPr/>
        <p:txBody>
          <a:bodyPr/>
          <a:lstStyle/>
          <a:p>
            <a:r>
              <a:rPr lang="en-IN" dirty="0"/>
              <a:t>FLOWCHART</a:t>
            </a:r>
          </a:p>
        </p:txBody>
      </p:sp>
      <p:sp>
        <p:nvSpPr>
          <p:cNvPr id="3" name="Text Placeholder 2">
            <a:extLst>
              <a:ext uri="{FF2B5EF4-FFF2-40B4-BE49-F238E27FC236}">
                <a16:creationId xmlns:a16="http://schemas.microsoft.com/office/drawing/2014/main" id="{AB7184DA-B537-B761-E9E8-74B2FF628402}"/>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0C358E1B-F95D-ADC7-5233-5AFB365B5D2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29780E3-C23F-F995-9B5E-2FC990A331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9" name="Picture 8">
            <a:extLst>
              <a:ext uri="{FF2B5EF4-FFF2-40B4-BE49-F238E27FC236}">
                <a16:creationId xmlns:a16="http://schemas.microsoft.com/office/drawing/2014/main" id="{5ED00BF4-6F92-3983-6D89-55B4AE5E64A9}"/>
              </a:ext>
            </a:extLst>
          </p:cNvPr>
          <p:cNvPicPr>
            <a:picLocks noChangeAspect="1"/>
          </p:cNvPicPr>
          <p:nvPr/>
        </p:nvPicPr>
        <p:blipFill>
          <a:blip r:embed="rId2"/>
          <a:stretch>
            <a:fillRect/>
          </a:stretch>
        </p:blipFill>
        <p:spPr>
          <a:xfrm>
            <a:off x="134470" y="838200"/>
            <a:ext cx="8875059" cy="5518150"/>
          </a:xfrm>
          <a:prstGeom prst="rect">
            <a:avLst/>
          </a:prstGeom>
        </p:spPr>
      </p:pic>
    </p:spTree>
    <p:extLst>
      <p:ext uri="{BB962C8B-B14F-4D97-AF65-F5344CB8AC3E}">
        <p14:creationId xmlns:p14="http://schemas.microsoft.com/office/powerpoint/2010/main" val="42806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9292-A5DA-DDA5-12DC-5645794A6919}"/>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3AD46BFF-61CF-A019-D2B9-87BC5D94D68C}"/>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27E27326-E5AF-E5BB-860D-111F4043F09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C524645-668D-FF25-AE97-6954C58FD7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A4850E1C-2E44-2435-D6CE-53A50F7D2FFA}"/>
              </a:ext>
            </a:extLst>
          </p:cNvPr>
          <p:cNvPicPr>
            <a:picLocks noChangeAspect="1"/>
          </p:cNvPicPr>
          <p:nvPr/>
        </p:nvPicPr>
        <p:blipFill>
          <a:blip r:embed="rId2"/>
          <a:stretch>
            <a:fillRect/>
          </a:stretch>
        </p:blipFill>
        <p:spPr>
          <a:xfrm>
            <a:off x="457200" y="1371599"/>
            <a:ext cx="7861717" cy="4114801"/>
          </a:xfrm>
          <a:prstGeom prst="rect">
            <a:avLst/>
          </a:prstGeom>
        </p:spPr>
      </p:pic>
    </p:spTree>
    <p:extLst>
      <p:ext uri="{BB962C8B-B14F-4D97-AF65-F5344CB8AC3E}">
        <p14:creationId xmlns:p14="http://schemas.microsoft.com/office/powerpoint/2010/main" val="314840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658</Words>
  <Application>Microsoft Office PowerPoint</Application>
  <PresentationFormat>On-screen Show (4:3)</PresentationFormat>
  <Paragraphs>115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Candara</vt:lpstr>
      <vt:lpstr>Söhne</vt:lpstr>
      <vt:lpstr>Berlin Sans FB</vt:lpstr>
      <vt:lpstr>Arial</vt:lpstr>
      <vt:lpstr>Calibri</vt:lpstr>
      <vt:lpstr>Office Theme</vt:lpstr>
      <vt:lpstr>PowerPoint Presentation</vt:lpstr>
      <vt:lpstr>INDEX</vt:lpstr>
      <vt:lpstr>OBJECTIVE</vt:lpstr>
      <vt:lpstr>INTRODUCTION</vt:lpstr>
      <vt:lpstr>METHODOLOGY</vt:lpstr>
      <vt:lpstr>APPROACH AND TECHNIQUES</vt:lpstr>
      <vt:lpstr>ALGORITHM</vt:lpstr>
      <vt:lpstr>FLOWCHART</vt:lpstr>
      <vt:lpstr>RESULT</vt:lpstr>
      <vt:lpstr>RESULT</vt:lpstr>
      <vt:lpstr>RESULT</vt:lpstr>
      <vt:lpstr>RESULT</vt:lpstr>
      <vt:lpstr>CONCLUSION</vt:lpstr>
      <vt:lpstr>REFERENCE</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Dapinder Singh</cp:lastModifiedBy>
  <cp:revision>66</cp:revision>
  <dcterms:created xsi:type="dcterms:W3CDTF">2010-04-09T07:36:15Z</dcterms:created>
  <dcterms:modified xsi:type="dcterms:W3CDTF">2024-05-16T04:29:59Z</dcterms:modified>
</cp:coreProperties>
</file>