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2"/>
    <p:restoredTop sz="96695"/>
  </p:normalViewPr>
  <p:slideViewPr>
    <p:cSldViewPr snapToGrid="0" snapToObjects="1">
      <p:cViewPr varScale="1">
        <p:scale>
          <a:sx n="143" d="100"/>
          <a:sy n="143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952-C2AC-954A-A076-9DEBB06B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1007-1CCC-8342-AE55-5C869E254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ECB2-D150-B748-9B8E-261BC869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0AE2-02D0-A24B-B1CD-CC613E56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1C88-ACC5-6F47-BCD3-990A9924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9C2-33E4-FC47-BA6B-CEF13369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451E-7EDB-7344-80FD-9A9344D7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544E-E947-114B-8B94-8DCE9794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4703-B39D-BF4F-9D56-7969B9DE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AF56-EE99-4A4B-BF03-E61AF31C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1A236-BFA5-2A41-A0CA-C53B6B8C0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24B3F-4230-674D-ACD9-BABC95DF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F3D1-D932-2E4E-A105-5741B87A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1F11-4D42-C647-9BD5-F191CDB2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AF12-ECD4-9240-A177-8AEA21BE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6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2326-5D77-274D-98C7-A4679C61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0997-3D6E-9A4A-82A8-6F33FBAD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7A58-4203-B94A-B399-1B465C62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11AE-EC31-6D44-89A4-4AC65835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425B-ADA9-6A4F-906D-7F2BA281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828A-55FD-8748-BE96-4B8E73C7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06C9-6840-244B-8EB9-71D896C3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FF94-AFCB-A14E-AEA4-40F2691A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5F3E-B45F-4E40-9509-AC259D3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AC69-2AF7-0D49-89EE-F9843B7D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4CE5-F95B-1546-ABA0-2F7489D6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0ACA-BF57-BA4C-8DF8-DB923930D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081A9-2FF9-DE49-B62B-7E45E220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4A18-AE96-844C-88E0-EEC0BBD3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02261-024D-1543-A228-586122E1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18B0-96CD-FE41-846F-466F3E6B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BEE3-EFEB-8343-AD51-E17310B4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0266-9315-FD46-B410-98C2F69B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9A4B-DAAA-E244-B633-0BC5B7A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99D2-FF01-1D4C-9538-3E9C49320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22B2D-485F-8441-AAD7-6CD24A875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3A167-8A25-504F-8E86-75F6B08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5F0DA-4AFE-AF46-BA0F-DEEC73D8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9917B-6DE8-C94A-816F-CDA8CD0C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BF1C-ADB9-814B-BB21-B2B1446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6B375-F2CC-0640-A042-F03EAFD3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0FEAA-AE68-9F45-B0BB-43D245A3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25F99-001A-E946-92DE-F313B17C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A2993-8E26-E143-B453-D701B057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E313F-BAAB-CE4B-A00E-2B0357EF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ECAA3-BEF4-F14D-99F5-615C63D5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1715-7FCC-E84B-BED8-0661F924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090B-4E71-4E4F-80A4-F20092A9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D5FF-2903-6440-A8D4-CB75BACC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1CCF-EE56-1640-A743-8BC5D4A0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38F7-94A9-BA42-808F-8B1BC33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EED7-1AAB-4D4A-BBDF-05AB1573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DD67-4B5D-584B-8551-CC9991D7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DE57-3D4F-C94A-9070-FB136139E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D6517-F194-B249-A489-A85371A5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5AB27-C28B-4846-81A2-44F68F8F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1CAD2-F77D-B141-BA86-1AB549A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E2E-4B27-E449-9E31-DB6C7BE2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58ADA-562F-E946-9C32-0CA9108E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73FA6-1767-A649-A5AF-3438923A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6D66-9C5F-EE42-ABAC-AA2E5E2DD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0291-E0EA-3949-9B92-ED797F7204C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DB9E-1973-A242-AE2E-C956B7030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1F9F-76CB-8141-9F6A-48356A3B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6BAB-49F9-504B-AA29-EAD84CEC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33D42F91-0B4D-874F-AF43-22B62C324F07}"/>
              </a:ext>
            </a:extLst>
          </p:cNvPr>
          <p:cNvSpPr/>
          <p:nvPr/>
        </p:nvSpPr>
        <p:spPr>
          <a:xfrm>
            <a:off x="4661124" y="3163992"/>
            <a:ext cx="2083498" cy="3109480"/>
          </a:xfrm>
          <a:prstGeom prst="can">
            <a:avLst>
              <a:gd name="adj" fmla="val 92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5ED60B3-0571-BE44-8962-0CEB3BD676D9}"/>
              </a:ext>
            </a:extLst>
          </p:cNvPr>
          <p:cNvSpPr/>
          <p:nvPr/>
        </p:nvSpPr>
        <p:spPr>
          <a:xfrm>
            <a:off x="296767" y="1371930"/>
            <a:ext cx="1139682" cy="2423677"/>
          </a:xfrm>
          <a:prstGeom prst="can">
            <a:avLst>
              <a:gd name="adj" fmla="val 2015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65BA1F5-25BF-EA4A-AEFC-C58F4753BE49}"/>
              </a:ext>
            </a:extLst>
          </p:cNvPr>
          <p:cNvSpPr/>
          <p:nvPr/>
        </p:nvSpPr>
        <p:spPr>
          <a:xfrm>
            <a:off x="433660" y="2393037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CLS1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67B560B-506F-4343-90F8-183C576D2276}"/>
              </a:ext>
            </a:extLst>
          </p:cNvPr>
          <p:cNvSpPr/>
          <p:nvPr/>
        </p:nvSpPr>
        <p:spPr>
          <a:xfrm>
            <a:off x="433660" y="1702331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H1975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6B73CFE-A03B-0043-A587-1CD0A89AE92D}"/>
              </a:ext>
            </a:extLst>
          </p:cNvPr>
          <p:cNvSpPr/>
          <p:nvPr/>
        </p:nvSpPr>
        <p:spPr>
          <a:xfrm>
            <a:off x="433660" y="3083743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CL1-0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CL1-5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A651C9-56DF-874F-89E2-E7B7AD38E9BF}"/>
              </a:ext>
            </a:extLst>
          </p:cNvPr>
          <p:cNvCxnSpPr>
            <a:cxnSpLocks/>
          </p:cNvCxnSpPr>
          <p:nvPr/>
        </p:nvCxnSpPr>
        <p:spPr>
          <a:xfrm>
            <a:off x="1197814" y="2270940"/>
            <a:ext cx="1310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5509D3-9CE9-B647-B22C-1BF994C0FF3C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257160" y="2688465"/>
            <a:ext cx="4779039" cy="10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AB4A3-3F91-2347-932D-6603104214C4}"/>
              </a:ext>
            </a:extLst>
          </p:cNvPr>
          <p:cNvSpPr/>
          <p:nvPr/>
        </p:nvSpPr>
        <p:spPr>
          <a:xfrm>
            <a:off x="2513152" y="383151"/>
            <a:ext cx="19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5D803-AB80-3546-B5CC-A618C97A7150}"/>
              </a:ext>
            </a:extLst>
          </p:cNvPr>
          <p:cNvSpPr/>
          <p:nvPr/>
        </p:nvSpPr>
        <p:spPr>
          <a:xfrm>
            <a:off x="2513152" y="2839551"/>
            <a:ext cx="19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87D8-157E-194E-BD25-D671A891AB61}"/>
              </a:ext>
            </a:extLst>
          </p:cNvPr>
          <p:cNvSpPr/>
          <p:nvPr/>
        </p:nvSpPr>
        <p:spPr>
          <a:xfrm>
            <a:off x="6048587" y="593820"/>
            <a:ext cx="19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95B40E-2CD5-5F49-978F-F1E0BFC294A8}"/>
              </a:ext>
            </a:extLst>
          </p:cNvPr>
          <p:cNvCxnSpPr>
            <a:cxnSpLocks/>
          </p:cNvCxnSpPr>
          <p:nvPr/>
        </p:nvCxnSpPr>
        <p:spPr>
          <a:xfrm>
            <a:off x="1333660" y="2439292"/>
            <a:ext cx="1174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58153B-1581-A643-A387-7C9378773471}"/>
              </a:ext>
            </a:extLst>
          </p:cNvPr>
          <p:cNvCxnSpPr>
            <a:cxnSpLocks/>
          </p:cNvCxnSpPr>
          <p:nvPr/>
        </p:nvCxnSpPr>
        <p:spPr>
          <a:xfrm>
            <a:off x="1197814" y="2966032"/>
            <a:ext cx="13057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2D733D-2323-5D42-B51F-4B3C0DF0C306}"/>
              </a:ext>
            </a:extLst>
          </p:cNvPr>
          <p:cNvCxnSpPr>
            <a:cxnSpLocks/>
          </p:cNvCxnSpPr>
          <p:nvPr/>
        </p:nvCxnSpPr>
        <p:spPr>
          <a:xfrm>
            <a:off x="1333660" y="3132733"/>
            <a:ext cx="1169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66A6A6-AFFD-9E42-BE95-D55B129439EC}"/>
              </a:ext>
            </a:extLst>
          </p:cNvPr>
          <p:cNvSpPr txBox="1"/>
          <p:nvPr/>
        </p:nvSpPr>
        <p:spPr>
          <a:xfrm>
            <a:off x="1674936" y="2930263"/>
            <a:ext cx="524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+DAC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71ACC-A977-D743-9A04-129DCDA44968}"/>
              </a:ext>
            </a:extLst>
          </p:cNvPr>
          <p:cNvSpPr txBox="1"/>
          <p:nvPr/>
        </p:nvSpPr>
        <p:spPr>
          <a:xfrm>
            <a:off x="1440809" y="2232391"/>
            <a:ext cx="1122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+Hypoxia/Acid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32E55-B3CF-6044-B498-8B1C22A483A1}"/>
              </a:ext>
            </a:extLst>
          </p:cNvPr>
          <p:cNvSpPr txBox="1"/>
          <p:nvPr/>
        </p:nvSpPr>
        <p:spPr>
          <a:xfrm>
            <a:off x="402598" y="692823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Lung Cancer</a:t>
            </a:r>
          </a:p>
          <a:p>
            <a:pPr algn="ctr"/>
            <a:r>
              <a:rPr lang="en-US" sz="1200" b="1" dirty="0"/>
              <a:t>Cell Lines</a:t>
            </a:r>
          </a:p>
          <a:p>
            <a:pPr algn="ctr"/>
            <a:r>
              <a:rPr lang="en-US" sz="1200" b="1" u="sng" dirty="0"/>
              <a:t>(LCCLs)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19C04-E652-344D-BF3A-903FC2A2BE4E}"/>
              </a:ext>
            </a:extLst>
          </p:cNvPr>
          <p:cNvSpPr txBox="1"/>
          <p:nvPr/>
        </p:nvSpPr>
        <p:spPr>
          <a:xfrm>
            <a:off x="5146245" y="2710477"/>
            <a:ext cx="148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  <a:r>
              <a:rPr lang="en-US" sz="1200" b="1" dirty="0"/>
              <a:t>Cancer associated fibroblasts </a:t>
            </a:r>
            <a:r>
              <a:rPr lang="en-US" sz="1200" b="1" u="sng" dirty="0"/>
              <a:t>(CAFs)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96E554F-851A-C64D-8482-716596E7360A}"/>
              </a:ext>
            </a:extLst>
          </p:cNvPr>
          <p:cNvSpPr/>
          <p:nvPr/>
        </p:nvSpPr>
        <p:spPr>
          <a:xfrm>
            <a:off x="4890166" y="4167531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S0127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CAF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CDAD3DC-DDCE-B545-AEB8-7CA2CE01834E}"/>
              </a:ext>
            </a:extLst>
          </p:cNvPr>
          <p:cNvSpPr/>
          <p:nvPr/>
        </p:nvSpPr>
        <p:spPr>
          <a:xfrm>
            <a:off x="4890166" y="3439881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517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CAF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F99E5368-FA96-984B-AD7A-13AB96D1B8A5}"/>
              </a:ext>
            </a:extLst>
          </p:cNvPr>
          <p:cNvSpPr/>
          <p:nvPr/>
        </p:nvSpPr>
        <p:spPr>
          <a:xfrm>
            <a:off x="4880739" y="4858237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S0818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CAF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5015729-C542-8148-A9CA-D86DD79A153D}"/>
              </a:ext>
            </a:extLst>
          </p:cNvPr>
          <p:cNvSpPr/>
          <p:nvPr/>
        </p:nvSpPr>
        <p:spPr>
          <a:xfrm>
            <a:off x="5750026" y="4149907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S0127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NF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7A71346-BE5C-5842-8B46-D8EEC36935B3}"/>
              </a:ext>
            </a:extLst>
          </p:cNvPr>
          <p:cNvSpPr/>
          <p:nvPr/>
        </p:nvSpPr>
        <p:spPr>
          <a:xfrm>
            <a:off x="5731172" y="4840613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S0818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NF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273414D-105B-CA49-8342-15E99C5CFA2E}"/>
              </a:ext>
            </a:extLst>
          </p:cNvPr>
          <p:cNvSpPr/>
          <p:nvPr/>
        </p:nvSpPr>
        <p:spPr>
          <a:xfrm>
            <a:off x="4792338" y="5555349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S0826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CAF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57CEB2B1-D507-4944-8DA4-B0054209A80A}"/>
              </a:ext>
            </a:extLst>
          </p:cNvPr>
          <p:cNvSpPr/>
          <p:nvPr/>
        </p:nvSpPr>
        <p:spPr>
          <a:xfrm>
            <a:off x="5642771" y="5537725"/>
            <a:ext cx="900000" cy="61200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S0826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4B3A53-B123-BF4D-9AB7-A3581593C501}"/>
              </a:ext>
            </a:extLst>
          </p:cNvPr>
          <p:cNvCxnSpPr>
            <a:cxnSpLocks/>
          </p:cNvCxnSpPr>
          <p:nvPr/>
        </p:nvCxnSpPr>
        <p:spPr>
          <a:xfrm flipV="1">
            <a:off x="5223484" y="2688465"/>
            <a:ext cx="0" cy="751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E7B440-466A-7549-8F8D-F7BB6289CBAB}"/>
              </a:ext>
            </a:extLst>
          </p:cNvPr>
          <p:cNvSpPr txBox="1"/>
          <p:nvPr/>
        </p:nvSpPr>
        <p:spPr>
          <a:xfrm>
            <a:off x="2508198" y="383151"/>
            <a:ext cx="1984954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/>
              <a:t>Project 2</a:t>
            </a:r>
            <a:r>
              <a:rPr lang="en-US" sz="1200" dirty="0"/>
              <a:t>              </a:t>
            </a:r>
            <a:r>
              <a:rPr lang="en-US" sz="1200" dirty="0">
                <a:solidFill>
                  <a:schemeClr val="accent3"/>
                </a:solidFill>
              </a:rPr>
              <a:t>JWZ,YTL,HH</a:t>
            </a:r>
          </a:p>
          <a:p>
            <a:pPr algn="just"/>
            <a:r>
              <a:rPr lang="en-US" sz="1200" dirty="0"/>
              <a:t>Study the effects of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pPr algn="just"/>
            <a:r>
              <a:rPr lang="en-US" altLang="zh-TW" sz="1200" dirty="0"/>
              <a:t>hypoxia/acid on LCCLs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main effects of hypoxia and acid (changes in the size of </a:t>
            </a:r>
            <a:r>
              <a:rPr lang="en-US" sz="1050" b="1" dirty="0"/>
              <a:t>subpopulations</a:t>
            </a:r>
            <a:r>
              <a:rPr lang="en-US" sz="1050" dirty="0"/>
              <a:t> and the expression profiles/ </a:t>
            </a:r>
            <a:r>
              <a:rPr lang="en-US" sz="1050" b="1" dirty="0"/>
              <a:t>indices</a:t>
            </a:r>
            <a:r>
              <a:rPr lang="en-US" sz="1050" dirty="0"/>
              <a:t>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</a:t>
            </a:r>
            <a:r>
              <a:rPr lang="en-US" sz="1050" b="1" dirty="0"/>
              <a:t>synergistic</a:t>
            </a:r>
            <a:r>
              <a:rPr lang="en-US" altLang="zh-TW" sz="1050" b="1" dirty="0"/>
              <a:t>/ competing/ unique</a:t>
            </a:r>
            <a:r>
              <a:rPr lang="en-US" sz="1050" dirty="0"/>
              <a:t> effects from the two.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consistent/ inconsistent effects on the two LCCLs (the </a:t>
            </a:r>
            <a:r>
              <a:rPr lang="en-US" sz="1050" b="1" dirty="0"/>
              <a:t>diversity</a:t>
            </a:r>
            <a:r>
              <a:rPr lang="en-US" sz="1050" dirty="0"/>
              <a:t> vs </a:t>
            </a:r>
            <a:r>
              <a:rPr lang="en-US" sz="1050" b="1" dirty="0"/>
              <a:t>stemness</a:t>
            </a:r>
            <a:r>
              <a:rPr lang="en-US" sz="1050" dirty="0"/>
              <a:t>).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E528BD-548A-2D46-AA98-A48405109E95}"/>
              </a:ext>
            </a:extLst>
          </p:cNvPr>
          <p:cNvCxnSpPr>
            <a:cxnSpLocks/>
          </p:cNvCxnSpPr>
          <p:nvPr/>
        </p:nvCxnSpPr>
        <p:spPr>
          <a:xfrm>
            <a:off x="5713666" y="4464104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9E6BF-F526-AB4D-B2C8-CB4CC134A5C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573526" y="4455907"/>
            <a:ext cx="4675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3242A-AEED-CF42-9DC0-870799424DA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554672" y="5146613"/>
            <a:ext cx="476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C7A69C-1B89-734D-82AD-604C3B6BEFB5}"/>
              </a:ext>
            </a:extLst>
          </p:cNvPr>
          <p:cNvCxnSpPr>
            <a:cxnSpLocks/>
          </p:cNvCxnSpPr>
          <p:nvPr/>
        </p:nvCxnSpPr>
        <p:spPr>
          <a:xfrm flipV="1">
            <a:off x="6475698" y="5803185"/>
            <a:ext cx="572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1715E0D-C8DD-B849-98F4-B98AD5972FB8}"/>
              </a:ext>
            </a:extLst>
          </p:cNvPr>
          <p:cNvSpPr/>
          <p:nvPr/>
        </p:nvSpPr>
        <p:spPr>
          <a:xfrm>
            <a:off x="7043232" y="3972344"/>
            <a:ext cx="19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79E5BD-6538-4C46-9EE5-75768FD3E806}"/>
              </a:ext>
            </a:extLst>
          </p:cNvPr>
          <p:cNvCxnSpPr>
            <a:cxnSpLocks/>
          </p:cNvCxnSpPr>
          <p:nvPr/>
        </p:nvCxnSpPr>
        <p:spPr>
          <a:xfrm>
            <a:off x="5708859" y="5143166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CF2DB-AD17-A745-AF39-5B782393F729}"/>
              </a:ext>
            </a:extLst>
          </p:cNvPr>
          <p:cNvCxnSpPr>
            <a:cxnSpLocks/>
          </p:cNvCxnSpPr>
          <p:nvPr/>
        </p:nvCxnSpPr>
        <p:spPr>
          <a:xfrm>
            <a:off x="5621690" y="5822039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51D28C-80C4-CB40-BD45-9C9434153CB4}"/>
              </a:ext>
            </a:extLst>
          </p:cNvPr>
          <p:cNvSpPr txBox="1"/>
          <p:nvPr/>
        </p:nvSpPr>
        <p:spPr>
          <a:xfrm>
            <a:off x="2497857" y="2788688"/>
            <a:ext cx="1984954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/>
              <a:t>Project 1</a:t>
            </a:r>
            <a:r>
              <a:rPr lang="en-US" sz="1200" dirty="0"/>
              <a:t>               </a:t>
            </a:r>
            <a:r>
              <a:rPr lang="en-US" sz="1200" dirty="0">
                <a:solidFill>
                  <a:schemeClr val="accent3"/>
                </a:solidFill>
              </a:rPr>
              <a:t>JWZ,HC,HH</a:t>
            </a:r>
            <a:endParaRPr lang="en-US" sz="1200" b="1" u="sng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/>
              <a:t>Correlate the time-course expression profiles to the DAC-efficiency for  </a:t>
            </a:r>
            <a:r>
              <a:rPr lang="en-US" altLang="zh-TW" sz="1200" dirty="0"/>
              <a:t>LCCLs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effects of DAC on LCCLs (</a:t>
            </a:r>
            <a:r>
              <a:rPr lang="en-US" sz="1050" b="1" dirty="0"/>
              <a:t>subpopulations</a:t>
            </a:r>
            <a:r>
              <a:rPr lang="en-US" sz="1050" dirty="0"/>
              <a:t> / </a:t>
            </a:r>
            <a:r>
              <a:rPr lang="en-US" sz="1050" b="1" dirty="0"/>
              <a:t>indices</a:t>
            </a:r>
            <a:r>
              <a:rPr lang="en-US" sz="1050" dirty="0"/>
              <a:t>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differences among the LCCLs before DAC-treatment (</a:t>
            </a:r>
            <a:r>
              <a:rPr lang="en-US" sz="1050" b="1" dirty="0"/>
              <a:t>subpopulations</a:t>
            </a:r>
            <a:r>
              <a:rPr lang="en-US" sz="1050" dirty="0"/>
              <a:t>/</a:t>
            </a:r>
            <a:r>
              <a:rPr lang="en-US" sz="1050" b="1" dirty="0"/>
              <a:t>indices</a:t>
            </a:r>
            <a:r>
              <a:rPr lang="en-US" sz="1050" dirty="0"/>
              <a:t>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Correlate the results from 1 and 2 to the results from the expression/</a:t>
            </a:r>
            <a:r>
              <a:rPr lang="en-US" sz="1050" b="1" dirty="0"/>
              <a:t>methylation</a:t>
            </a:r>
            <a:r>
              <a:rPr lang="en-US" sz="1050" dirty="0"/>
              <a:t> array and </a:t>
            </a:r>
            <a:r>
              <a:rPr lang="en-US" sz="1050" b="1" dirty="0"/>
              <a:t>DAC-efficiency</a:t>
            </a:r>
            <a:r>
              <a:rPr lang="en-US" sz="105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C468BF-E223-C541-8C38-1A4E5B2E304F}"/>
              </a:ext>
            </a:extLst>
          </p:cNvPr>
          <p:cNvSpPr txBox="1"/>
          <p:nvPr/>
        </p:nvSpPr>
        <p:spPr>
          <a:xfrm>
            <a:off x="6048587" y="548492"/>
            <a:ext cx="1984954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/>
              <a:t>Project 4</a:t>
            </a:r>
            <a:r>
              <a:rPr lang="en-US" sz="1200" dirty="0"/>
              <a:t>              </a:t>
            </a:r>
            <a:r>
              <a:rPr lang="en-US" sz="1200" dirty="0">
                <a:solidFill>
                  <a:schemeClr val="accent3"/>
                </a:solidFill>
              </a:rPr>
              <a:t>JWZ,YTL,HH</a:t>
            </a:r>
            <a:endParaRPr lang="en-US" sz="1200" b="1" u="sng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/>
              <a:t>Study how CAF and LCCL educate each other under different growth conditions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Compare the 2D-cocultured and the original LCCL/CAF.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Compare the 3D-cocultured and the original LCCL/CAF.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Compare the PDX and the original LCCL/CAF.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consistent/ inconsistent results from 1, 2 and 3.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Study mouse CAFs from PDX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3B25E8-EB06-6048-8E99-AA8AB2319024}"/>
              </a:ext>
            </a:extLst>
          </p:cNvPr>
          <p:cNvSpPr txBox="1"/>
          <p:nvPr/>
        </p:nvSpPr>
        <p:spPr>
          <a:xfrm>
            <a:off x="7036110" y="3972344"/>
            <a:ext cx="1984954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/>
              <a:t>Project 3</a:t>
            </a:r>
            <a:r>
              <a:rPr lang="en-US" sz="1200" dirty="0"/>
              <a:t>              </a:t>
            </a:r>
            <a:r>
              <a:rPr lang="en-US" sz="1200" dirty="0">
                <a:solidFill>
                  <a:schemeClr val="accent3"/>
                </a:solidFill>
              </a:rPr>
              <a:t>JWZ,YTL,HH</a:t>
            </a:r>
            <a:endParaRPr lang="en-US" sz="1200" b="1" u="sng" dirty="0">
              <a:solidFill>
                <a:schemeClr val="accent3"/>
              </a:solidFill>
            </a:endParaRPr>
          </a:p>
          <a:p>
            <a:pPr algn="just"/>
            <a:r>
              <a:rPr lang="en-US" sz="1200" dirty="0"/>
              <a:t>Study the heterogeneity in NFs and CAFs</a:t>
            </a:r>
            <a:endParaRPr lang="en-US" altLang="zh-TW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Identify the </a:t>
            </a:r>
            <a:r>
              <a:rPr lang="en-US" sz="1050" b="1" dirty="0"/>
              <a:t>subpopulations/ indices</a:t>
            </a:r>
            <a:r>
              <a:rPr lang="en-US" sz="1050" dirty="0"/>
              <a:t> in NFs.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Identify the </a:t>
            </a:r>
            <a:r>
              <a:rPr lang="en-US" sz="1050" b="1" dirty="0"/>
              <a:t>subpopulations/</a:t>
            </a:r>
            <a:r>
              <a:rPr lang="en-US" sz="1050" dirty="0"/>
              <a:t> </a:t>
            </a:r>
            <a:r>
              <a:rPr lang="en-US" sz="1050" b="1" dirty="0"/>
              <a:t>indices</a:t>
            </a:r>
            <a:r>
              <a:rPr lang="en-US" sz="1050" dirty="0"/>
              <a:t> in CAFs.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Identify the shared/unique </a:t>
            </a:r>
            <a:r>
              <a:rPr lang="en-US" sz="1050" b="1" dirty="0"/>
              <a:t>subpopulations </a:t>
            </a:r>
            <a:r>
              <a:rPr lang="en-US" sz="1050" dirty="0"/>
              <a:t>between paired NF/CAFs.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50" dirty="0"/>
              <a:t>The consistent/ inconsistent results between patients.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1A89F90-8C73-BB48-84F4-5D93C157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49347"/>
              </p:ext>
            </p:extLst>
          </p:nvPr>
        </p:nvGraphicFramePr>
        <p:xfrm>
          <a:off x="4460859" y="358906"/>
          <a:ext cx="1043120" cy="16240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486">
                  <a:extLst>
                    <a:ext uri="{9D8B030D-6E8A-4147-A177-3AD203B41FA5}">
                      <a16:colId xmlns:a16="http://schemas.microsoft.com/office/drawing/2014/main" val="1527523850"/>
                    </a:ext>
                  </a:extLst>
                </a:gridCol>
                <a:gridCol w="414722">
                  <a:extLst>
                    <a:ext uri="{9D8B030D-6E8A-4147-A177-3AD203B41FA5}">
                      <a16:colId xmlns:a16="http://schemas.microsoft.com/office/drawing/2014/main" val="3980328269"/>
                    </a:ext>
                  </a:extLst>
                </a:gridCol>
                <a:gridCol w="393912">
                  <a:extLst>
                    <a:ext uri="{9D8B030D-6E8A-4147-A177-3AD203B41FA5}">
                      <a16:colId xmlns:a16="http://schemas.microsoft.com/office/drawing/2014/main" val="3579467462"/>
                    </a:ext>
                  </a:extLst>
                </a:gridCol>
              </a:tblGrid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  <a:p>
                      <a:pPr algn="ctr"/>
                      <a:endParaRPr lang="en-US" sz="600" dirty="0"/>
                    </a:p>
                    <a:p>
                      <a:pPr algn="ctr"/>
                      <a:r>
                        <a:rPr lang="en-US" sz="600" dirty="0"/>
                        <a:t>H1975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CLS1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45322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359722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7838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5658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530507"/>
                  </a:ext>
                </a:extLst>
              </a:tr>
            </a:tbl>
          </a:graphicData>
        </a:graphic>
      </p:graphicFrame>
      <p:sp>
        <p:nvSpPr>
          <p:cNvPr id="41" name="Arc 40">
            <a:extLst>
              <a:ext uri="{FF2B5EF4-FFF2-40B4-BE49-F238E27FC236}">
                <a16:creationId xmlns:a16="http://schemas.microsoft.com/office/drawing/2014/main" id="{9F15F397-D3EA-1B48-9D79-E7346E92CCBD}"/>
              </a:ext>
            </a:extLst>
          </p:cNvPr>
          <p:cNvSpPr/>
          <p:nvPr/>
        </p:nvSpPr>
        <p:spPr>
          <a:xfrm flipH="1">
            <a:off x="5301710" y="894136"/>
            <a:ext cx="85452" cy="26457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CCE7339-9AD5-934A-AB19-EE9943F705C1}"/>
              </a:ext>
            </a:extLst>
          </p:cNvPr>
          <p:cNvSpPr/>
          <p:nvPr/>
        </p:nvSpPr>
        <p:spPr>
          <a:xfrm flipH="1">
            <a:off x="5257811" y="886278"/>
            <a:ext cx="159206" cy="59326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0A0E21B-C04A-624B-88E8-DEFA765C2CA6}"/>
              </a:ext>
            </a:extLst>
          </p:cNvPr>
          <p:cNvSpPr/>
          <p:nvPr/>
        </p:nvSpPr>
        <p:spPr>
          <a:xfrm flipH="1">
            <a:off x="5169410" y="875285"/>
            <a:ext cx="353907" cy="980388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E32AD30-F1EA-4E45-939B-FD5182EB1B76}"/>
              </a:ext>
            </a:extLst>
          </p:cNvPr>
          <p:cNvSpPr/>
          <p:nvPr/>
        </p:nvSpPr>
        <p:spPr>
          <a:xfrm flipH="1">
            <a:off x="4868075" y="894136"/>
            <a:ext cx="85452" cy="26457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B22BA2A-20F8-9745-B07F-1234F1EFBEC1}"/>
              </a:ext>
            </a:extLst>
          </p:cNvPr>
          <p:cNvSpPr/>
          <p:nvPr/>
        </p:nvSpPr>
        <p:spPr>
          <a:xfrm flipH="1">
            <a:off x="4824176" y="886278"/>
            <a:ext cx="159206" cy="59326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6AA9EAD-BD57-0444-B487-6B8F7329EF22}"/>
              </a:ext>
            </a:extLst>
          </p:cNvPr>
          <p:cNvSpPr/>
          <p:nvPr/>
        </p:nvSpPr>
        <p:spPr>
          <a:xfrm flipH="1">
            <a:off x="4735775" y="875285"/>
            <a:ext cx="353907" cy="980388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C4E4A8-3B1C-2F4F-A55E-88AA9A71861B}"/>
              </a:ext>
            </a:extLst>
          </p:cNvPr>
          <p:cNvCxnSpPr/>
          <p:nvPr/>
        </p:nvCxnSpPr>
        <p:spPr>
          <a:xfrm>
            <a:off x="4686899" y="2328579"/>
            <a:ext cx="3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54AFDC-9DF2-0E45-80C0-479C62DC3D73}"/>
              </a:ext>
            </a:extLst>
          </p:cNvPr>
          <p:cNvCxnSpPr/>
          <p:nvPr/>
        </p:nvCxnSpPr>
        <p:spPr>
          <a:xfrm>
            <a:off x="5218171" y="2328579"/>
            <a:ext cx="3240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5E2C2-696E-2249-A780-E74D6AB7FC4F}"/>
              </a:ext>
            </a:extLst>
          </p:cNvPr>
          <p:cNvSpPr/>
          <p:nvPr/>
        </p:nvSpPr>
        <p:spPr>
          <a:xfrm>
            <a:off x="4965242" y="2204738"/>
            <a:ext cx="3225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E3E418-B9BD-EA43-9BC8-4D669AE1847C}"/>
              </a:ext>
            </a:extLst>
          </p:cNvPr>
          <p:cNvCxnSpPr/>
          <p:nvPr/>
        </p:nvCxnSpPr>
        <p:spPr>
          <a:xfrm>
            <a:off x="4686899" y="2517114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ADBE9D-0E36-5548-9778-2E749A36DA73}"/>
              </a:ext>
            </a:extLst>
          </p:cNvPr>
          <p:cNvCxnSpPr/>
          <p:nvPr/>
        </p:nvCxnSpPr>
        <p:spPr>
          <a:xfrm>
            <a:off x="5218171" y="2517114"/>
            <a:ext cx="324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EE55535-574E-4F4B-8D80-C2E88BEAAFD0}"/>
              </a:ext>
            </a:extLst>
          </p:cNvPr>
          <p:cNvSpPr/>
          <p:nvPr/>
        </p:nvSpPr>
        <p:spPr>
          <a:xfrm>
            <a:off x="4965242" y="2393273"/>
            <a:ext cx="3225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FC5D54-A619-FF4C-B4C3-8B8FA6553881}"/>
              </a:ext>
            </a:extLst>
          </p:cNvPr>
          <p:cNvCxnSpPr/>
          <p:nvPr/>
        </p:nvCxnSpPr>
        <p:spPr>
          <a:xfrm>
            <a:off x="4686899" y="2149469"/>
            <a:ext cx="3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069C42-6BA6-8444-BD2E-7B2B1AD9581C}"/>
              </a:ext>
            </a:extLst>
          </p:cNvPr>
          <p:cNvCxnSpPr/>
          <p:nvPr/>
        </p:nvCxnSpPr>
        <p:spPr>
          <a:xfrm>
            <a:off x="5218171" y="2149469"/>
            <a:ext cx="32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F99D63-5BC7-A046-AE37-D7858FB9091A}"/>
              </a:ext>
            </a:extLst>
          </p:cNvPr>
          <p:cNvSpPr/>
          <p:nvPr/>
        </p:nvSpPr>
        <p:spPr>
          <a:xfrm>
            <a:off x="4965242" y="2025628"/>
            <a:ext cx="3225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108F40-B185-8743-8381-8152E864CFAC}"/>
              </a:ext>
            </a:extLst>
          </p:cNvPr>
          <p:cNvSpPr/>
          <p:nvPr/>
        </p:nvSpPr>
        <p:spPr>
          <a:xfrm>
            <a:off x="4446175" y="347506"/>
            <a:ext cx="12445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/>
              <a:t>Design </a:t>
            </a:r>
            <a:r>
              <a:rPr lang="en-US" sz="1000" dirty="0"/>
              <a:t>(8 samples)</a:t>
            </a:r>
            <a:endParaRPr lang="en-US" sz="1000" b="1" dirty="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9D4E624-E79D-1049-9FA1-07AD74388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41927"/>
              </p:ext>
            </p:extLst>
          </p:nvPr>
        </p:nvGraphicFramePr>
        <p:xfrm>
          <a:off x="2895243" y="4845033"/>
          <a:ext cx="1472974" cy="16240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3763">
                  <a:extLst>
                    <a:ext uri="{9D8B030D-6E8A-4147-A177-3AD203B41FA5}">
                      <a16:colId xmlns:a16="http://schemas.microsoft.com/office/drawing/2014/main" val="1527523850"/>
                    </a:ext>
                  </a:extLst>
                </a:gridCol>
                <a:gridCol w="372720">
                  <a:extLst>
                    <a:ext uri="{9D8B030D-6E8A-4147-A177-3AD203B41FA5}">
                      <a16:colId xmlns:a16="http://schemas.microsoft.com/office/drawing/2014/main" val="2898569396"/>
                    </a:ext>
                  </a:extLst>
                </a:gridCol>
                <a:gridCol w="403366">
                  <a:extLst>
                    <a:ext uri="{9D8B030D-6E8A-4147-A177-3AD203B41FA5}">
                      <a16:colId xmlns:a16="http://schemas.microsoft.com/office/drawing/2014/main" val="3980328269"/>
                    </a:ext>
                  </a:extLst>
                </a:gridCol>
                <a:gridCol w="383125">
                  <a:extLst>
                    <a:ext uri="{9D8B030D-6E8A-4147-A177-3AD203B41FA5}">
                      <a16:colId xmlns:a16="http://schemas.microsoft.com/office/drawing/2014/main" val="3579467462"/>
                    </a:ext>
                  </a:extLst>
                </a:gridCol>
              </a:tblGrid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  <a:p>
                      <a:pPr algn="ctr"/>
                      <a:endParaRPr lang="en-US" sz="600" dirty="0"/>
                    </a:p>
                    <a:p>
                      <a:pPr algn="ctr"/>
                      <a:r>
                        <a:rPr lang="en-US" sz="600"/>
                        <a:t>CL1-0</a:t>
                      </a:r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  <a:p>
                      <a:pPr algn="ctr"/>
                      <a:endParaRPr lang="en-US" sz="600" dirty="0"/>
                    </a:p>
                    <a:p>
                      <a:pPr algn="ctr"/>
                      <a:r>
                        <a:rPr lang="en-US" sz="600" dirty="0"/>
                        <a:t>CL1-5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CLS1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45322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359722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D4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7838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D7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5658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D14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530507"/>
                  </a:ext>
                </a:extLst>
              </a:tr>
            </a:tbl>
          </a:graphicData>
        </a:graphic>
      </p:graphicFrame>
      <p:sp>
        <p:nvSpPr>
          <p:cNvPr id="58" name="Arc 57">
            <a:extLst>
              <a:ext uri="{FF2B5EF4-FFF2-40B4-BE49-F238E27FC236}">
                <a16:creationId xmlns:a16="http://schemas.microsoft.com/office/drawing/2014/main" id="{AE090033-4B81-2E4F-AAD5-92494D441ACC}"/>
              </a:ext>
            </a:extLst>
          </p:cNvPr>
          <p:cNvSpPr/>
          <p:nvPr/>
        </p:nvSpPr>
        <p:spPr>
          <a:xfrm flipH="1">
            <a:off x="4094116" y="5380263"/>
            <a:ext cx="170573" cy="29372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AAC950DC-B84E-6348-8E35-8A32C081908C}"/>
              </a:ext>
            </a:extLst>
          </p:cNvPr>
          <p:cNvSpPr/>
          <p:nvPr/>
        </p:nvSpPr>
        <p:spPr>
          <a:xfrm flipH="1">
            <a:off x="4104457" y="5673987"/>
            <a:ext cx="204283" cy="291682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1BEC7AF5-D5E4-B742-B839-85CC6D47DE3C}"/>
              </a:ext>
            </a:extLst>
          </p:cNvPr>
          <p:cNvSpPr/>
          <p:nvPr/>
        </p:nvSpPr>
        <p:spPr>
          <a:xfrm flipH="1">
            <a:off x="4100612" y="5994819"/>
            <a:ext cx="255190" cy="34698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07E81D99-68F4-E441-A8EB-BE3DCEB928A2}"/>
              </a:ext>
            </a:extLst>
          </p:cNvPr>
          <p:cNvSpPr/>
          <p:nvPr/>
        </p:nvSpPr>
        <p:spPr>
          <a:xfrm flipH="1">
            <a:off x="3328786" y="5380263"/>
            <a:ext cx="170573" cy="29372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42DA16-E76D-C74C-BADC-DCB7ADB8155F}"/>
              </a:ext>
            </a:extLst>
          </p:cNvPr>
          <p:cNvSpPr/>
          <p:nvPr/>
        </p:nvSpPr>
        <p:spPr>
          <a:xfrm flipH="1">
            <a:off x="3339127" y="5673987"/>
            <a:ext cx="204283" cy="291682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7D297BA-5540-D046-998E-374AAE6BD0BE}"/>
              </a:ext>
            </a:extLst>
          </p:cNvPr>
          <p:cNvSpPr/>
          <p:nvPr/>
        </p:nvSpPr>
        <p:spPr>
          <a:xfrm flipH="1">
            <a:off x="3335282" y="5994819"/>
            <a:ext cx="255190" cy="34698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D1B9A2-725A-754F-BF48-F517C9170F61}"/>
              </a:ext>
            </a:extLst>
          </p:cNvPr>
          <p:cNvSpPr/>
          <p:nvPr/>
        </p:nvSpPr>
        <p:spPr>
          <a:xfrm>
            <a:off x="2323293" y="5032243"/>
            <a:ext cx="845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/>
              <a:t>Design </a:t>
            </a:r>
          </a:p>
          <a:p>
            <a:pPr algn="ctr"/>
            <a:r>
              <a:rPr lang="en-US" sz="1000" dirty="0"/>
              <a:t>(12 samples)</a:t>
            </a:r>
            <a:endParaRPr lang="en-US" sz="1000" b="1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E20AEC4-F8F8-7C40-9B20-65E87176E8F1}"/>
              </a:ext>
            </a:extLst>
          </p:cNvPr>
          <p:cNvSpPr/>
          <p:nvPr/>
        </p:nvSpPr>
        <p:spPr>
          <a:xfrm flipH="1">
            <a:off x="3687375" y="5380263"/>
            <a:ext cx="170573" cy="29372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EE9F1B6E-9BDD-5D43-8DB3-1AD40B58C8CA}"/>
              </a:ext>
            </a:extLst>
          </p:cNvPr>
          <p:cNvSpPr/>
          <p:nvPr/>
        </p:nvSpPr>
        <p:spPr>
          <a:xfrm flipH="1">
            <a:off x="3697716" y="5673987"/>
            <a:ext cx="204283" cy="291682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82983EA9-D4CD-3D44-BB61-795F661254B1}"/>
              </a:ext>
            </a:extLst>
          </p:cNvPr>
          <p:cNvSpPr/>
          <p:nvPr/>
        </p:nvSpPr>
        <p:spPr>
          <a:xfrm flipH="1">
            <a:off x="3693871" y="5994819"/>
            <a:ext cx="255190" cy="34698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3829259-0FDF-2144-A2E1-561FF0B1D97D}"/>
              </a:ext>
            </a:extLst>
          </p:cNvPr>
          <p:cNvSpPr/>
          <p:nvPr/>
        </p:nvSpPr>
        <p:spPr>
          <a:xfrm rot="5578090" flipH="1">
            <a:off x="3878250" y="5219253"/>
            <a:ext cx="159473" cy="35249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2C1BA21-0F21-3245-942A-A4F5FC6654F0}"/>
              </a:ext>
            </a:extLst>
          </p:cNvPr>
          <p:cNvSpPr/>
          <p:nvPr/>
        </p:nvSpPr>
        <p:spPr>
          <a:xfrm rot="5578090" flipH="1">
            <a:off x="3649114" y="5001690"/>
            <a:ext cx="235782" cy="73101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F93F5A26-4054-8F4D-8707-5C1B1D2C806F}"/>
              </a:ext>
            </a:extLst>
          </p:cNvPr>
          <p:cNvSpPr/>
          <p:nvPr/>
        </p:nvSpPr>
        <p:spPr>
          <a:xfrm rot="5578090" flipH="1">
            <a:off x="3496287" y="5219253"/>
            <a:ext cx="159473" cy="35249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1ED2450A-6B82-394A-93C8-2959302D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6589"/>
              </p:ext>
            </p:extLst>
          </p:nvPr>
        </p:nvGraphicFramePr>
        <p:xfrm>
          <a:off x="7929251" y="686266"/>
          <a:ext cx="1545313" cy="15306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9947">
                  <a:extLst>
                    <a:ext uri="{9D8B030D-6E8A-4147-A177-3AD203B41FA5}">
                      <a16:colId xmlns:a16="http://schemas.microsoft.com/office/drawing/2014/main" val="1527523850"/>
                    </a:ext>
                  </a:extLst>
                </a:gridCol>
                <a:gridCol w="587683">
                  <a:extLst>
                    <a:ext uri="{9D8B030D-6E8A-4147-A177-3AD203B41FA5}">
                      <a16:colId xmlns:a16="http://schemas.microsoft.com/office/drawing/2014/main" val="3579467462"/>
                    </a:ext>
                  </a:extLst>
                </a:gridCol>
                <a:gridCol w="587683">
                  <a:extLst>
                    <a:ext uri="{9D8B030D-6E8A-4147-A177-3AD203B41FA5}">
                      <a16:colId xmlns:a16="http://schemas.microsoft.com/office/drawing/2014/main" val="180019869"/>
                    </a:ext>
                  </a:extLst>
                </a:gridCol>
              </a:tblGrid>
              <a:tr h="250890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CLS1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CAF517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45322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7838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2D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5658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3D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530507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PDX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50886"/>
                  </a:ext>
                </a:extLst>
              </a:tr>
            </a:tbl>
          </a:graphicData>
        </a:graphic>
      </p:graphicFrame>
      <p:sp>
        <p:nvSpPr>
          <p:cNvPr id="81" name="Arc 80">
            <a:extLst>
              <a:ext uri="{FF2B5EF4-FFF2-40B4-BE49-F238E27FC236}">
                <a16:creationId xmlns:a16="http://schemas.microsoft.com/office/drawing/2014/main" id="{0CC7E6F0-608F-D945-B980-E8C583D9321C}"/>
              </a:ext>
            </a:extLst>
          </p:cNvPr>
          <p:cNvSpPr/>
          <p:nvPr/>
        </p:nvSpPr>
        <p:spPr>
          <a:xfrm flipH="1">
            <a:off x="8578559" y="1140868"/>
            <a:ext cx="190997" cy="340691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F441A1C-E4F3-D14B-AE2E-9FE3BD86547A}"/>
              </a:ext>
            </a:extLst>
          </p:cNvPr>
          <p:cNvSpPr/>
          <p:nvPr/>
        </p:nvSpPr>
        <p:spPr>
          <a:xfrm flipH="1">
            <a:off x="8482396" y="1133012"/>
            <a:ext cx="305441" cy="666238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291AB645-B6A4-E846-8F7D-09BB04FCB242}"/>
              </a:ext>
            </a:extLst>
          </p:cNvPr>
          <p:cNvSpPr/>
          <p:nvPr/>
        </p:nvSpPr>
        <p:spPr>
          <a:xfrm flipH="1">
            <a:off x="8372956" y="1122019"/>
            <a:ext cx="602206" cy="1010024"/>
          </a:xfrm>
          <a:prstGeom prst="arc">
            <a:avLst>
              <a:gd name="adj1" fmla="val 16200000"/>
              <a:gd name="adj2" fmla="val 546759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F7C6597E-46C4-0947-8330-1BC366C83710}"/>
              </a:ext>
            </a:extLst>
          </p:cNvPr>
          <p:cNvSpPr/>
          <p:nvPr/>
        </p:nvSpPr>
        <p:spPr>
          <a:xfrm>
            <a:off x="9043789" y="1135689"/>
            <a:ext cx="182821" cy="36428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4D8ED89C-3383-6C4C-9C62-652B9B69A169}"/>
              </a:ext>
            </a:extLst>
          </p:cNvPr>
          <p:cNvSpPr/>
          <p:nvPr/>
        </p:nvSpPr>
        <p:spPr>
          <a:xfrm>
            <a:off x="9010267" y="1127652"/>
            <a:ext cx="259145" cy="671598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5B58997D-56A5-CC49-87A5-25156844617B}"/>
              </a:ext>
            </a:extLst>
          </p:cNvPr>
          <p:cNvSpPr/>
          <p:nvPr/>
        </p:nvSpPr>
        <p:spPr>
          <a:xfrm>
            <a:off x="8878504" y="1122412"/>
            <a:ext cx="492766" cy="972526"/>
          </a:xfrm>
          <a:prstGeom prst="arc">
            <a:avLst>
              <a:gd name="adj1" fmla="val 16200000"/>
              <a:gd name="adj2" fmla="val 5356978"/>
            </a:avLst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E4CA63A-3F38-A64C-8DC0-AE5471B414A3}"/>
              </a:ext>
            </a:extLst>
          </p:cNvPr>
          <p:cNvSpPr/>
          <p:nvPr/>
        </p:nvSpPr>
        <p:spPr>
          <a:xfrm>
            <a:off x="8119685" y="603926"/>
            <a:ext cx="1457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b="1" dirty="0"/>
              <a:t>Design </a:t>
            </a:r>
            <a:r>
              <a:rPr lang="en-US" sz="1000" dirty="0"/>
              <a:t>(6</a:t>
            </a:r>
            <a:r>
              <a:rPr lang="en-US" sz="1000" b="1" dirty="0">
                <a:solidFill>
                  <a:srgbClr val="C00000"/>
                </a:solidFill>
              </a:rPr>
              <a:t>-1</a:t>
            </a:r>
            <a:r>
              <a:rPr lang="en-US" sz="1000" dirty="0"/>
              <a:t> = 5 samples)</a:t>
            </a:r>
            <a:endParaRPr lang="en-US" sz="1000" b="1" dirty="0"/>
          </a:p>
        </p:txBody>
      </p:sp>
      <p:graphicFrame>
        <p:nvGraphicFramePr>
          <p:cNvPr id="150" name="Table 149">
            <a:extLst>
              <a:ext uri="{FF2B5EF4-FFF2-40B4-BE49-F238E27FC236}">
                <a16:creationId xmlns:a16="http://schemas.microsoft.com/office/drawing/2014/main" id="{861F13E6-859E-F746-8D3F-51D18183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07079"/>
              </p:ext>
            </p:extLst>
          </p:nvPr>
        </p:nvGraphicFramePr>
        <p:xfrm>
          <a:off x="9001048" y="3932992"/>
          <a:ext cx="1472974" cy="994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3763">
                  <a:extLst>
                    <a:ext uri="{9D8B030D-6E8A-4147-A177-3AD203B41FA5}">
                      <a16:colId xmlns:a16="http://schemas.microsoft.com/office/drawing/2014/main" val="1527523850"/>
                    </a:ext>
                  </a:extLst>
                </a:gridCol>
                <a:gridCol w="372720">
                  <a:extLst>
                    <a:ext uri="{9D8B030D-6E8A-4147-A177-3AD203B41FA5}">
                      <a16:colId xmlns:a16="http://schemas.microsoft.com/office/drawing/2014/main" val="2898569396"/>
                    </a:ext>
                  </a:extLst>
                </a:gridCol>
                <a:gridCol w="403366">
                  <a:extLst>
                    <a:ext uri="{9D8B030D-6E8A-4147-A177-3AD203B41FA5}">
                      <a16:colId xmlns:a16="http://schemas.microsoft.com/office/drawing/2014/main" val="3980328269"/>
                    </a:ext>
                  </a:extLst>
                </a:gridCol>
                <a:gridCol w="383125">
                  <a:extLst>
                    <a:ext uri="{9D8B030D-6E8A-4147-A177-3AD203B41FA5}">
                      <a16:colId xmlns:a16="http://schemas.microsoft.com/office/drawing/2014/main" val="3579467462"/>
                    </a:ext>
                  </a:extLst>
                </a:gridCol>
              </a:tblGrid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  <a:p>
                      <a:pPr algn="ctr"/>
                      <a:endParaRPr lang="en-US" sz="600" dirty="0"/>
                    </a:p>
                    <a:p>
                      <a:pPr algn="ctr"/>
                      <a:r>
                        <a:rPr lang="en-US" sz="600" dirty="0"/>
                        <a:t>S0127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  <a:p>
                      <a:pPr algn="ctr"/>
                      <a:endParaRPr lang="en-US" sz="600" dirty="0"/>
                    </a:p>
                    <a:p>
                      <a:pPr algn="ctr"/>
                      <a:r>
                        <a:rPr lang="en-US" sz="600" dirty="0"/>
                        <a:t>S0818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  <a:p>
                      <a:pPr algn="ctr"/>
                      <a:r>
                        <a:rPr lang="en-US" sz="600" dirty="0"/>
                        <a:t>S0826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45322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359722"/>
                  </a:ext>
                </a:extLst>
              </a:tr>
              <a:tr h="314568">
                <a:tc>
                  <a:txBody>
                    <a:bodyPr/>
                    <a:lstStyle/>
                    <a:p>
                      <a:pPr algn="r"/>
                      <a:endParaRPr lang="en-US" sz="600" dirty="0"/>
                    </a:p>
                    <a:p>
                      <a:pPr algn="r"/>
                      <a:r>
                        <a:rPr lang="en-US" sz="600" dirty="0"/>
                        <a:t>CAF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78387"/>
                  </a:ext>
                </a:extLst>
              </a:tr>
            </a:tbl>
          </a:graphicData>
        </a:graphic>
      </p:graphicFrame>
      <p:sp>
        <p:nvSpPr>
          <p:cNvPr id="151" name="Arc 150">
            <a:extLst>
              <a:ext uri="{FF2B5EF4-FFF2-40B4-BE49-F238E27FC236}">
                <a16:creationId xmlns:a16="http://schemas.microsoft.com/office/drawing/2014/main" id="{2FF7BC39-6E34-D046-AB54-52ADEBFB952A}"/>
              </a:ext>
            </a:extLst>
          </p:cNvPr>
          <p:cNvSpPr/>
          <p:nvPr/>
        </p:nvSpPr>
        <p:spPr>
          <a:xfrm flipH="1">
            <a:off x="10199921" y="4468222"/>
            <a:ext cx="170573" cy="29372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c 153">
            <a:extLst>
              <a:ext uri="{FF2B5EF4-FFF2-40B4-BE49-F238E27FC236}">
                <a16:creationId xmlns:a16="http://schemas.microsoft.com/office/drawing/2014/main" id="{3239F565-3FB3-8B43-A967-148603FA9B01}"/>
              </a:ext>
            </a:extLst>
          </p:cNvPr>
          <p:cNvSpPr/>
          <p:nvPr/>
        </p:nvSpPr>
        <p:spPr>
          <a:xfrm flipH="1">
            <a:off x="9434591" y="4468222"/>
            <a:ext cx="170573" cy="29372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DA722CB-827B-264B-B3DB-D923A566B102}"/>
              </a:ext>
            </a:extLst>
          </p:cNvPr>
          <p:cNvSpPr/>
          <p:nvPr/>
        </p:nvSpPr>
        <p:spPr>
          <a:xfrm>
            <a:off x="9039793" y="3928273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000" b="1" dirty="0"/>
              <a:t>Design </a:t>
            </a:r>
            <a:r>
              <a:rPr lang="en-US" sz="1000" dirty="0"/>
              <a:t>(6 samples)</a:t>
            </a:r>
            <a:endParaRPr lang="en-US" sz="1000" b="1" dirty="0"/>
          </a:p>
        </p:txBody>
      </p:sp>
      <p:sp>
        <p:nvSpPr>
          <p:cNvPr id="158" name="Arc 157">
            <a:extLst>
              <a:ext uri="{FF2B5EF4-FFF2-40B4-BE49-F238E27FC236}">
                <a16:creationId xmlns:a16="http://schemas.microsoft.com/office/drawing/2014/main" id="{8B762582-31AE-6949-98AC-C7A6C01B25B8}"/>
              </a:ext>
            </a:extLst>
          </p:cNvPr>
          <p:cNvSpPr/>
          <p:nvPr/>
        </p:nvSpPr>
        <p:spPr>
          <a:xfrm flipH="1">
            <a:off x="9793180" y="4468222"/>
            <a:ext cx="170573" cy="293724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84BC21BD-AEF6-5247-A828-0E79B97D1C97}"/>
              </a:ext>
            </a:extLst>
          </p:cNvPr>
          <p:cNvSpPr/>
          <p:nvPr/>
        </p:nvSpPr>
        <p:spPr>
          <a:xfrm rot="5578090" flipH="1">
            <a:off x="9984055" y="4307212"/>
            <a:ext cx="159473" cy="35249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 161">
            <a:extLst>
              <a:ext uri="{FF2B5EF4-FFF2-40B4-BE49-F238E27FC236}">
                <a16:creationId xmlns:a16="http://schemas.microsoft.com/office/drawing/2014/main" id="{8823F375-6E23-9749-982E-C03C91FC2084}"/>
              </a:ext>
            </a:extLst>
          </p:cNvPr>
          <p:cNvSpPr/>
          <p:nvPr/>
        </p:nvSpPr>
        <p:spPr>
          <a:xfrm rot="5578090" flipH="1">
            <a:off x="9754919" y="4089649"/>
            <a:ext cx="235782" cy="73101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 162">
            <a:extLst>
              <a:ext uri="{FF2B5EF4-FFF2-40B4-BE49-F238E27FC236}">
                <a16:creationId xmlns:a16="http://schemas.microsoft.com/office/drawing/2014/main" id="{559FA73C-0BBF-9B4B-B758-56237E88A743}"/>
              </a:ext>
            </a:extLst>
          </p:cNvPr>
          <p:cNvSpPr/>
          <p:nvPr/>
        </p:nvSpPr>
        <p:spPr>
          <a:xfrm rot="5578090" flipH="1">
            <a:off x="9602092" y="4307212"/>
            <a:ext cx="159473" cy="352490"/>
          </a:xfrm>
          <a:prstGeom prst="arc">
            <a:avLst>
              <a:gd name="adj1" fmla="val 16200000"/>
              <a:gd name="adj2" fmla="val 5349865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A3A237-46ED-1440-AD7E-3EE0362A2A57}"/>
              </a:ext>
            </a:extLst>
          </p:cNvPr>
          <p:cNvCxnSpPr/>
          <p:nvPr/>
        </p:nvCxnSpPr>
        <p:spPr>
          <a:xfrm>
            <a:off x="9388657" y="5303205"/>
            <a:ext cx="3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00A8372-BD0B-D344-85E8-8337A5E8971D}"/>
              </a:ext>
            </a:extLst>
          </p:cNvPr>
          <p:cNvCxnSpPr/>
          <p:nvPr/>
        </p:nvCxnSpPr>
        <p:spPr>
          <a:xfrm>
            <a:off x="9919929" y="5303205"/>
            <a:ext cx="3240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03A1E10-B3F4-2044-B00D-95E5083E2CE4}"/>
              </a:ext>
            </a:extLst>
          </p:cNvPr>
          <p:cNvSpPr/>
          <p:nvPr/>
        </p:nvSpPr>
        <p:spPr>
          <a:xfrm>
            <a:off x="9667000" y="5179364"/>
            <a:ext cx="3225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DC1AE8-5AFD-B94C-8653-6D64CF64C66E}"/>
              </a:ext>
            </a:extLst>
          </p:cNvPr>
          <p:cNvCxnSpPr/>
          <p:nvPr/>
        </p:nvCxnSpPr>
        <p:spPr>
          <a:xfrm>
            <a:off x="9388657" y="5491740"/>
            <a:ext cx="3240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5BF5F83-7A5C-6E4D-9447-DA373090DA63}"/>
              </a:ext>
            </a:extLst>
          </p:cNvPr>
          <p:cNvCxnSpPr/>
          <p:nvPr/>
        </p:nvCxnSpPr>
        <p:spPr>
          <a:xfrm>
            <a:off x="9929165" y="5491740"/>
            <a:ext cx="324000" cy="0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C0851F0-8A0B-EE44-8832-937E347B9AC9}"/>
              </a:ext>
            </a:extLst>
          </p:cNvPr>
          <p:cNvSpPr/>
          <p:nvPr/>
        </p:nvSpPr>
        <p:spPr>
          <a:xfrm>
            <a:off x="9667000" y="5367899"/>
            <a:ext cx="3225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EA42D2F-ED31-1A47-A6A1-D94FE4F74060}"/>
              </a:ext>
            </a:extLst>
          </p:cNvPr>
          <p:cNvCxnSpPr/>
          <p:nvPr/>
        </p:nvCxnSpPr>
        <p:spPr>
          <a:xfrm>
            <a:off x="9388657" y="5124095"/>
            <a:ext cx="3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A2A2D84-22D0-774E-B70F-0727FC8D46F8}"/>
              </a:ext>
            </a:extLst>
          </p:cNvPr>
          <p:cNvCxnSpPr/>
          <p:nvPr/>
        </p:nvCxnSpPr>
        <p:spPr>
          <a:xfrm>
            <a:off x="9919929" y="5124095"/>
            <a:ext cx="32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953FBCE-3FF1-2146-9712-9017B7A9597D}"/>
              </a:ext>
            </a:extLst>
          </p:cNvPr>
          <p:cNvSpPr/>
          <p:nvPr/>
        </p:nvSpPr>
        <p:spPr>
          <a:xfrm>
            <a:off x="9667000" y="5000254"/>
            <a:ext cx="3225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5875366-0BAB-3E42-8ED1-F33BF8CFFCE2}"/>
              </a:ext>
            </a:extLst>
          </p:cNvPr>
          <p:cNvCxnSpPr>
            <a:cxnSpLocks/>
          </p:cNvCxnSpPr>
          <p:nvPr/>
        </p:nvCxnSpPr>
        <p:spPr>
          <a:xfrm>
            <a:off x="8361088" y="2511834"/>
            <a:ext cx="3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BC02C57-2ED4-7E44-A651-BC8CA89928DD}"/>
              </a:ext>
            </a:extLst>
          </p:cNvPr>
          <p:cNvCxnSpPr>
            <a:cxnSpLocks/>
          </p:cNvCxnSpPr>
          <p:nvPr/>
        </p:nvCxnSpPr>
        <p:spPr>
          <a:xfrm>
            <a:off x="8892360" y="2511834"/>
            <a:ext cx="3240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A43C142-3CFC-CE4D-9623-D365CAD4EC28}"/>
              </a:ext>
            </a:extLst>
          </p:cNvPr>
          <p:cNvSpPr/>
          <p:nvPr/>
        </p:nvSpPr>
        <p:spPr>
          <a:xfrm>
            <a:off x="8639431" y="2387993"/>
            <a:ext cx="322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1E84894-B245-6441-9E31-C003CD0FDDE2}"/>
              </a:ext>
            </a:extLst>
          </p:cNvPr>
          <p:cNvCxnSpPr>
            <a:cxnSpLocks/>
          </p:cNvCxnSpPr>
          <p:nvPr/>
        </p:nvCxnSpPr>
        <p:spPr>
          <a:xfrm>
            <a:off x="8361088" y="2700369"/>
            <a:ext cx="3240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FDCC817-1A7C-9142-B3EE-AB6964678D7D}"/>
              </a:ext>
            </a:extLst>
          </p:cNvPr>
          <p:cNvCxnSpPr>
            <a:cxnSpLocks/>
          </p:cNvCxnSpPr>
          <p:nvPr/>
        </p:nvCxnSpPr>
        <p:spPr>
          <a:xfrm>
            <a:off x="8892360" y="2700369"/>
            <a:ext cx="324000" cy="0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09BC58B-E860-DF45-A06A-98A1906FEC85}"/>
              </a:ext>
            </a:extLst>
          </p:cNvPr>
          <p:cNvSpPr/>
          <p:nvPr/>
        </p:nvSpPr>
        <p:spPr>
          <a:xfrm>
            <a:off x="8639431" y="2576528"/>
            <a:ext cx="322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7E20EF-58A2-7048-A335-B6FECA7DB51E}"/>
              </a:ext>
            </a:extLst>
          </p:cNvPr>
          <p:cNvCxnSpPr>
            <a:cxnSpLocks/>
          </p:cNvCxnSpPr>
          <p:nvPr/>
        </p:nvCxnSpPr>
        <p:spPr>
          <a:xfrm>
            <a:off x="8361088" y="2332724"/>
            <a:ext cx="3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5321DE4-D392-4A42-94EE-13BF8BEE3C4F}"/>
              </a:ext>
            </a:extLst>
          </p:cNvPr>
          <p:cNvCxnSpPr>
            <a:cxnSpLocks/>
          </p:cNvCxnSpPr>
          <p:nvPr/>
        </p:nvCxnSpPr>
        <p:spPr>
          <a:xfrm>
            <a:off x="8903933" y="2332725"/>
            <a:ext cx="32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2E971F-7CDC-4545-AB20-47D876915295}"/>
              </a:ext>
            </a:extLst>
          </p:cNvPr>
          <p:cNvSpPr/>
          <p:nvPr/>
        </p:nvSpPr>
        <p:spPr>
          <a:xfrm>
            <a:off x="8638859" y="2231697"/>
            <a:ext cx="322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v.s</a:t>
            </a:r>
            <a:r>
              <a:rPr lang="en-US" sz="800" dirty="0"/>
              <a:t>.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76354" y="347506"/>
            <a:ext cx="12019189" cy="63658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0" y="0"/>
            <a:ext cx="416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summary</a:t>
            </a:r>
            <a:endParaRPr lang="en-US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C16DDD3-BF3F-4743-81C1-28C87E24195F}"/>
              </a:ext>
            </a:extLst>
          </p:cNvPr>
          <p:cNvSpPr/>
          <p:nvPr/>
        </p:nvSpPr>
        <p:spPr>
          <a:xfrm>
            <a:off x="9933977" y="1296136"/>
            <a:ext cx="1980000" cy="2160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D691615-52CC-AF48-B54C-5F156B827F2C}"/>
              </a:ext>
            </a:extLst>
          </p:cNvPr>
          <p:cNvSpPr txBox="1"/>
          <p:nvPr/>
        </p:nvSpPr>
        <p:spPr>
          <a:xfrm>
            <a:off x="9933977" y="1250808"/>
            <a:ext cx="198495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>
                <a:solidFill>
                  <a:schemeClr val="bg2">
                    <a:lumMod val="50000"/>
                  </a:schemeClr>
                </a:solidFill>
              </a:rPr>
              <a:t>Project 5 and 6 ???</a:t>
            </a: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Study cell-cell heterogeneity from 2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YAP1</a:t>
            </a:r>
            <a:r>
              <a:rPr lang="en-US" sz="1200" baseline="30000" dirty="0">
                <a:solidFill>
                  <a:schemeClr val="bg2">
                    <a:lumMod val="50000"/>
                  </a:schemeClr>
                </a:solidFill>
              </a:rPr>
              <a:t>MUT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patients?</a:t>
            </a:r>
          </a:p>
          <a:p>
            <a:pPr algn="just"/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6 samples:</a:t>
            </a:r>
          </a:p>
          <a:p>
            <a:pPr algn="just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CLY1</a:t>
            </a:r>
          </a:p>
          <a:p>
            <a:pPr algn="just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CLY2</a:t>
            </a:r>
          </a:p>
          <a:p>
            <a:pPr algn="just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Ctrl</a:t>
            </a:r>
          </a:p>
          <a:p>
            <a:pPr algn="just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DG</a:t>
            </a:r>
          </a:p>
          <a:p>
            <a:pPr algn="just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PT170705-2</a:t>
            </a:r>
          </a:p>
          <a:p>
            <a:pPr algn="just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PT170705-2_Drg</a:t>
            </a:r>
          </a:p>
        </p:txBody>
      </p:sp>
      <p:sp>
        <p:nvSpPr>
          <p:cNvPr id="317" name="Donut 316">
            <a:extLst>
              <a:ext uri="{FF2B5EF4-FFF2-40B4-BE49-F238E27FC236}">
                <a16:creationId xmlns:a16="http://schemas.microsoft.com/office/drawing/2014/main" id="{0412FB40-EC97-3C4B-9414-C63BDA5C027D}"/>
              </a:ext>
            </a:extLst>
          </p:cNvPr>
          <p:cNvSpPr/>
          <p:nvPr/>
        </p:nvSpPr>
        <p:spPr>
          <a:xfrm>
            <a:off x="5358572" y="730074"/>
            <a:ext cx="125999" cy="125999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8" name="Donut 317">
            <a:extLst>
              <a:ext uri="{FF2B5EF4-FFF2-40B4-BE49-F238E27FC236}">
                <a16:creationId xmlns:a16="http://schemas.microsoft.com/office/drawing/2014/main" id="{FC6A23B5-356C-3E4C-A067-D2E85B9B7C6B}"/>
              </a:ext>
            </a:extLst>
          </p:cNvPr>
          <p:cNvSpPr/>
          <p:nvPr/>
        </p:nvSpPr>
        <p:spPr>
          <a:xfrm>
            <a:off x="4216523" y="5214343"/>
            <a:ext cx="125999" cy="125999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9" name="Cross 318">
            <a:extLst>
              <a:ext uri="{FF2B5EF4-FFF2-40B4-BE49-F238E27FC236}">
                <a16:creationId xmlns:a16="http://schemas.microsoft.com/office/drawing/2014/main" id="{BA2C5B2C-B279-DE42-85F7-7F69FBCE9756}"/>
              </a:ext>
            </a:extLst>
          </p:cNvPr>
          <p:cNvSpPr/>
          <p:nvPr/>
        </p:nvSpPr>
        <p:spPr>
          <a:xfrm rot="2700000">
            <a:off x="9307806" y="970219"/>
            <a:ext cx="125999" cy="12599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riangle 319">
            <a:extLst>
              <a:ext uri="{FF2B5EF4-FFF2-40B4-BE49-F238E27FC236}">
                <a16:creationId xmlns:a16="http://schemas.microsoft.com/office/drawing/2014/main" id="{4C01370A-9C20-4B47-9A59-E131AD5DEFEC}"/>
              </a:ext>
            </a:extLst>
          </p:cNvPr>
          <p:cNvSpPr/>
          <p:nvPr/>
        </p:nvSpPr>
        <p:spPr>
          <a:xfrm>
            <a:off x="9307609" y="2059972"/>
            <a:ext cx="125999" cy="12599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Donut 320">
            <a:extLst>
              <a:ext uri="{FF2B5EF4-FFF2-40B4-BE49-F238E27FC236}">
                <a16:creationId xmlns:a16="http://schemas.microsoft.com/office/drawing/2014/main" id="{23DB68E7-EA46-474D-94D2-7A519B7546CC}"/>
              </a:ext>
            </a:extLst>
          </p:cNvPr>
          <p:cNvSpPr/>
          <p:nvPr/>
        </p:nvSpPr>
        <p:spPr>
          <a:xfrm>
            <a:off x="950826" y="5264804"/>
            <a:ext cx="125999" cy="125999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2" name="Donut 321">
            <a:extLst>
              <a:ext uri="{FF2B5EF4-FFF2-40B4-BE49-F238E27FC236}">
                <a16:creationId xmlns:a16="http://schemas.microsoft.com/office/drawing/2014/main" id="{EF2A7005-D723-724D-AC91-569C7132E286}"/>
              </a:ext>
            </a:extLst>
          </p:cNvPr>
          <p:cNvSpPr/>
          <p:nvPr/>
        </p:nvSpPr>
        <p:spPr>
          <a:xfrm>
            <a:off x="1134707" y="5263483"/>
            <a:ext cx="125999" cy="125999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3" name="Cross 322">
            <a:extLst>
              <a:ext uri="{FF2B5EF4-FFF2-40B4-BE49-F238E27FC236}">
                <a16:creationId xmlns:a16="http://schemas.microsoft.com/office/drawing/2014/main" id="{45D187E9-C12D-C84A-8B38-B04A5FC11893}"/>
              </a:ext>
            </a:extLst>
          </p:cNvPr>
          <p:cNvSpPr/>
          <p:nvPr/>
        </p:nvSpPr>
        <p:spPr>
          <a:xfrm rot="2700000">
            <a:off x="752897" y="5116769"/>
            <a:ext cx="125999" cy="12599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39ED543-F285-6645-9D02-E06E38D47E8B}"/>
              </a:ext>
            </a:extLst>
          </p:cNvPr>
          <p:cNvSpPr/>
          <p:nvPr/>
        </p:nvSpPr>
        <p:spPr>
          <a:xfrm>
            <a:off x="232184" y="4748583"/>
            <a:ext cx="1725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/>
              <a:t>Notes on some </a:t>
            </a:r>
          </a:p>
          <a:p>
            <a:r>
              <a:rPr lang="en-US" sz="1000" b="1" u="sng" dirty="0"/>
              <a:t>special </a:t>
            </a:r>
            <a:r>
              <a:rPr lang="en-US" sz="1000" b="1" u="sng" dirty="0" err="1"/>
              <a:t>casess</a:t>
            </a:r>
            <a:r>
              <a:rPr lang="en-US" sz="1000" b="1" u="sng" dirty="0"/>
              <a:t>:</a:t>
            </a:r>
          </a:p>
          <a:p>
            <a:r>
              <a:rPr lang="en-US" altLang="zh-TW" sz="1000" dirty="0"/>
              <a:t>                      are all CLS1-P. </a:t>
            </a:r>
          </a:p>
          <a:p>
            <a:r>
              <a:rPr lang="en-US" altLang="zh-TW" sz="1000" dirty="0"/>
              <a:t>1. Compare              especially for cell cycle phasing.</a:t>
            </a:r>
          </a:p>
          <a:p>
            <a:r>
              <a:rPr lang="en-US" altLang="zh-TW" sz="1000" dirty="0"/>
              <a:t>2. Decide which one we should use for       .</a:t>
            </a:r>
          </a:p>
          <a:p>
            <a:r>
              <a:rPr lang="en-US" altLang="zh-TW" sz="1000" dirty="0"/>
              <a:t>3. For      , use hg19+mm10 to assign human vs mouse cells. Then use GRCh38 to quantify expression as the same as other samples.</a:t>
            </a:r>
          </a:p>
        </p:txBody>
      </p:sp>
      <p:sp>
        <p:nvSpPr>
          <p:cNvPr id="325" name="Donut 324">
            <a:extLst>
              <a:ext uri="{FF2B5EF4-FFF2-40B4-BE49-F238E27FC236}">
                <a16:creationId xmlns:a16="http://schemas.microsoft.com/office/drawing/2014/main" id="{69049383-A629-0F4D-94B2-4134759959BD}"/>
              </a:ext>
            </a:extLst>
          </p:cNvPr>
          <p:cNvSpPr/>
          <p:nvPr/>
        </p:nvSpPr>
        <p:spPr>
          <a:xfrm>
            <a:off x="331993" y="5117022"/>
            <a:ext cx="125999" cy="125999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Donut 325">
            <a:extLst>
              <a:ext uri="{FF2B5EF4-FFF2-40B4-BE49-F238E27FC236}">
                <a16:creationId xmlns:a16="http://schemas.microsoft.com/office/drawing/2014/main" id="{FAE34BDE-F938-C148-8AA2-6E4A2DE8C468}"/>
              </a:ext>
            </a:extLst>
          </p:cNvPr>
          <p:cNvSpPr/>
          <p:nvPr/>
        </p:nvSpPr>
        <p:spPr>
          <a:xfrm>
            <a:off x="534346" y="5115701"/>
            <a:ext cx="125999" cy="125999"/>
          </a:xfrm>
          <a:prstGeom prst="don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9" name="Cross 328">
            <a:extLst>
              <a:ext uri="{FF2B5EF4-FFF2-40B4-BE49-F238E27FC236}">
                <a16:creationId xmlns:a16="http://schemas.microsoft.com/office/drawing/2014/main" id="{C0845FA9-89EC-704A-A8EC-9EA03D9A7643}"/>
              </a:ext>
            </a:extLst>
          </p:cNvPr>
          <p:cNvSpPr/>
          <p:nvPr/>
        </p:nvSpPr>
        <p:spPr>
          <a:xfrm rot="2700000">
            <a:off x="1090025" y="5721747"/>
            <a:ext cx="125999" cy="12599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riangle 329">
            <a:extLst>
              <a:ext uri="{FF2B5EF4-FFF2-40B4-BE49-F238E27FC236}">
                <a16:creationId xmlns:a16="http://schemas.microsoft.com/office/drawing/2014/main" id="{C4B3AB29-FDF2-AD4E-921D-98B2EF87AB14}"/>
              </a:ext>
            </a:extLst>
          </p:cNvPr>
          <p:cNvSpPr/>
          <p:nvPr/>
        </p:nvSpPr>
        <p:spPr>
          <a:xfrm>
            <a:off x="644948" y="5857820"/>
            <a:ext cx="125999" cy="12599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C26081A-41FE-5D4A-8F87-B7076CA15CCA}"/>
              </a:ext>
            </a:extLst>
          </p:cNvPr>
          <p:cNvSpPr/>
          <p:nvPr/>
        </p:nvSpPr>
        <p:spPr>
          <a:xfrm rot="16200000">
            <a:off x="8412047" y="1610193"/>
            <a:ext cx="9412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23142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8988861" y="347506"/>
            <a:ext cx="3119329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8974316" y="0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Advanced analyses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194EF-54BC-8743-AC90-3016B6626A8F}"/>
              </a:ext>
            </a:extLst>
          </p:cNvPr>
          <p:cNvSpPr/>
          <p:nvPr/>
        </p:nvSpPr>
        <p:spPr>
          <a:xfrm>
            <a:off x="76353" y="369332"/>
            <a:ext cx="891250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/NTUH_10xSC_data/raw_fastq_20180425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</a:t>
            </a:r>
            <a:r>
              <a:rPr lang="en-US" sz="1600" dirty="0" err="1"/>
              <a:t>CellRanger</a:t>
            </a:r>
            <a:r>
              <a:rPr lang="en-US" sz="1600" dirty="0"/>
              <a:t> (Mapping / Count / Call cells / QC) 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need to be updated</a:t>
            </a:r>
            <a:r>
              <a:rPr lang="en-US" sz="1600" dirty="0"/>
              <a:t>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/NTUH_10xSC_data/realignment/GRCh38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Seurat: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cells: #gene expressed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[&gt;500]</a:t>
            </a:r>
            <a:r>
              <a:rPr lang="en-US" sz="1600" dirty="0"/>
              <a:t> / read in mitochondria genes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[&lt;10%]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genes: highly variable gene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[top 2000 largest standard variance]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 cycle phasing: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by S-score and G2M-score.</a:t>
            </a:r>
          </a:p>
          <a:p>
            <a:r>
              <a:rPr lang="en-US" sz="1600" dirty="0"/>
              <a:t>------------------------------------------------------by cell lines-----------------------------------------------------------------------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 reductions - PCA: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</a:t>
            </a:r>
            <a:r>
              <a:rPr lang="en-US" sz="1600" i="1" dirty="0">
                <a:solidFill>
                  <a:schemeClr val="accent3"/>
                </a:solidFill>
              </a:rPr>
              <a:t>60</a:t>
            </a:r>
            <a:r>
              <a:rPr lang="en-US" sz="1600" dirty="0"/>
              <a:t> PCs selected from the scree plot / proportion of variance explained / </a:t>
            </a:r>
            <a:r>
              <a:rPr lang="en-US" sz="1600" dirty="0" err="1"/>
              <a:t>JackStraw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dimensional embedding for visualization: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</a:t>
            </a:r>
            <a:r>
              <a:rPr lang="en-US" sz="1600" dirty="0" err="1"/>
              <a:t>tSNE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UMAP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cells: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clusters: </a:t>
            </a:r>
            <a:r>
              <a:rPr lang="en-US" sz="1600" dirty="0" err="1"/>
              <a:t>kNN</a:t>
            </a:r>
            <a:r>
              <a:rPr lang="en-US" sz="1600" dirty="0"/>
              <a:t> --&gt; Louvain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Decide the number of clusters by </a:t>
            </a:r>
            <a:r>
              <a:rPr lang="en-US" sz="1600" dirty="0" err="1">
                <a:solidFill>
                  <a:schemeClr val="accent3"/>
                </a:solidFill>
              </a:rPr>
              <a:t>clustree</a:t>
            </a:r>
            <a:r>
              <a:rPr lang="en-US" sz="1600" dirty="0">
                <a:solidFill>
                  <a:schemeClr val="accent3"/>
                </a:solidFill>
              </a:rPr>
              <a:t> / silhouette / stability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/>
              <a:t>------------------------------------------------using clustered labels----------------------------------------------------------------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expression: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Based on the study design / One vs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Wilcoxon rank sum test / Zero-inflated nonnegative binomial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Enrichment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Over representation analysis / Enrichment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Gene Ontology / KEGG pathway /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integration from different cell lines:</a:t>
            </a:r>
            <a:endParaRPr lang="en-US" sz="1600" dirty="0">
              <a:solidFill>
                <a:schemeClr val="accent3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2DECC9-BC08-0248-8D0F-561DE10F1A81}"/>
              </a:ext>
            </a:extLst>
          </p:cNvPr>
          <p:cNvSpPr/>
          <p:nvPr/>
        </p:nvSpPr>
        <p:spPr>
          <a:xfrm>
            <a:off x="76355" y="347506"/>
            <a:ext cx="8836152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EDB540-F8CB-3544-AFEF-DE385E07045A}"/>
              </a:ext>
            </a:extLst>
          </p:cNvPr>
          <p:cNvSpPr/>
          <p:nvPr/>
        </p:nvSpPr>
        <p:spPr>
          <a:xfrm>
            <a:off x="0" y="0"/>
            <a:ext cx="558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basic pipeline – Project 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14759-AA25-834F-AEE6-8EB52741C10D}"/>
              </a:ext>
            </a:extLst>
          </p:cNvPr>
          <p:cNvSpPr/>
          <p:nvPr/>
        </p:nvSpPr>
        <p:spPr>
          <a:xfrm>
            <a:off x="8974315" y="369332"/>
            <a:ext cx="29270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course data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Pseudo-time analysis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Correlate with expression array / methylation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Correlate with DAC-efficiency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Cell-cell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6190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76355" y="347506"/>
            <a:ext cx="8824578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0" y="0"/>
            <a:ext cx="572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basic pipeline – Project 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194EF-54BC-8743-AC90-3016B6626A8F}"/>
              </a:ext>
            </a:extLst>
          </p:cNvPr>
          <p:cNvSpPr/>
          <p:nvPr/>
        </p:nvSpPr>
        <p:spPr>
          <a:xfrm>
            <a:off x="76354" y="369332"/>
            <a:ext cx="890093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/NTUH_10xSC_data2/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raw_data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</a:t>
            </a:r>
            <a:r>
              <a:rPr lang="en-US" sz="1600" dirty="0" err="1"/>
              <a:t>CellRanger</a:t>
            </a:r>
            <a:r>
              <a:rPr lang="en-US" sz="1600" dirty="0"/>
              <a:t> (Mapping / Count / Call cells / QC)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/NTUH_10xSC_data2/realignment/GRCh38 </a:t>
            </a:r>
            <a:r>
              <a:rPr lang="en-US" sz="1600" dirty="0"/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GRCh38_v2</a:t>
            </a:r>
            <a:r>
              <a:rPr lang="en-US" sz="1600" dirty="0"/>
              <a:t>]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Seurat: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cells: #gene expressed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[&gt;500]</a:t>
            </a:r>
            <a:r>
              <a:rPr lang="en-US" sz="1600" dirty="0"/>
              <a:t> / read in mitochondria genes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[&lt;10%]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genes: highly variable gene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[top 2000 largest standard variance]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 cycle phasing: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by S-score and G2M-score.</a:t>
            </a:r>
          </a:p>
          <a:p>
            <a:r>
              <a:rPr lang="en-US" sz="1600" dirty="0"/>
              <a:t>------------------------------------------------------by cell lines-----------------------------------------------------------------------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 reductions - PCA: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</a:t>
            </a:r>
            <a:r>
              <a:rPr lang="en-US" sz="1600" i="1" dirty="0">
                <a:solidFill>
                  <a:schemeClr val="accent3"/>
                </a:solidFill>
              </a:rPr>
              <a:t>60</a:t>
            </a:r>
            <a:r>
              <a:rPr lang="en-US" sz="1600" dirty="0"/>
              <a:t> PCs selected from the scree plot / proportion of variance explained / </a:t>
            </a:r>
            <a:r>
              <a:rPr lang="en-US" sz="1600" dirty="0" err="1"/>
              <a:t>JackStraw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dimensional embedding for visualization: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</a:t>
            </a:r>
            <a:r>
              <a:rPr lang="en-US" sz="1600" dirty="0" err="1"/>
              <a:t>tSNE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UMAP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cells: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clusters: </a:t>
            </a:r>
            <a:r>
              <a:rPr lang="en-US" sz="1600" dirty="0" err="1"/>
              <a:t>kNN</a:t>
            </a:r>
            <a:r>
              <a:rPr lang="en-US" sz="1600" dirty="0"/>
              <a:t> --&gt; Louvain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Decide the number of clusters by </a:t>
            </a:r>
            <a:r>
              <a:rPr lang="en-US" sz="1600" dirty="0" err="1">
                <a:solidFill>
                  <a:schemeClr val="accent3"/>
                </a:solidFill>
              </a:rPr>
              <a:t>clustree</a:t>
            </a:r>
            <a:r>
              <a:rPr lang="en-US" sz="1600" dirty="0">
                <a:solidFill>
                  <a:schemeClr val="accent3"/>
                </a:solidFill>
              </a:rPr>
              <a:t> / silhouette / stability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/>
              <a:t>------------------------------------------------using clustered labels----------------------------------------------------------------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expression: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Based on the study design / One vs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Wilcoxon rank sum test / Zero-inflated nonnegative binomial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Enrichment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Over representation analysis / Enrichment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Gene Ontology / KEGG pathway /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integration from different cell lines: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3209F4-155A-E548-9880-F5A6A119A198}"/>
              </a:ext>
            </a:extLst>
          </p:cNvPr>
          <p:cNvSpPr/>
          <p:nvPr/>
        </p:nvSpPr>
        <p:spPr>
          <a:xfrm>
            <a:off x="8988861" y="347506"/>
            <a:ext cx="3119329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B1BC-B890-B745-874A-D1CA7D86B53D}"/>
              </a:ext>
            </a:extLst>
          </p:cNvPr>
          <p:cNvSpPr/>
          <p:nvPr/>
        </p:nvSpPr>
        <p:spPr>
          <a:xfrm>
            <a:off x="8974316" y="0"/>
            <a:ext cx="204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Advanced analyses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0218-EF30-6241-93A0-F93B52F25B33}"/>
              </a:ext>
            </a:extLst>
          </p:cNvPr>
          <p:cNvSpPr/>
          <p:nvPr/>
        </p:nvSpPr>
        <p:spPr>
          <a:xfrm>
            <a:off x="8974315" y="369332"/>
            <a:ext cx="2927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Pseudo-time analysis:</a:t>
            </a:r>
          </a:p>
        </p:txBody>
      </p:sp>
    </p:spTree>
    <p:extLst>
      <p:ext uri="{BB962C8B-B14F-4D97-AF65-F5344CB8AC3E}">
        <p14:creationId xmlns:p14="http://schemas.microsoft.com/office/powerpoint/2010/main" val="1724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76355" y="347506"/>
            <a:ext cx="8824578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0" y="0"/>
            <a:ext cx="572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basic pipeline – Project 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194EF-54BC-8743-AC90-3016B6626A8F}"/>
              </a:ext>
            </a:extLst>
          </p:cNvPr>
          <p:cNvSpPr/>
          <p:nvPr/>
        </p:nvSpPr>
        <p:spPr>
          <a:xfrm>
            <a:off x="76354" y="369332"/>
            <a:ext cx="890093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/NTUH_10xSC_data3/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raw_data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</a:t>
            </a:r>
            <a:r>
              <a:rPr lang="en-US" sz="1600" dirty="0" err="1"/>
              <a:t>CellRanger</a:t>
            </a:r>
            <a:r>
              <a:rPr lang="en-US" sz="1600" dirty="0"/>
              <a:t> (Mapping / Count / Call cells / QC)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/NTUH_10xSC_data3/realignment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Seurat: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cells: #gene expressed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[&gt;500]</a:t>
            </a:r>
            <a:r>
              <a:rPr lang="en-US" sz="1600" dirty="0"/>
              <a:t> / read in mitochondria genes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[&lt;10%]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genes: highly variable gene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[top 2000 largest standard variance]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 cycle phasing: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by S-score and G2M-score.</a:t>
            </a:r>
          </a:p>
          <a:p>
            <a:r>
              <a:rPr lang="en-US" sz="1600" dirty="0"/>
              <a:t>------------------------------------------------------by cell lines-----------------------------------------------------------------------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 reductions - PCA: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</a:t>
            </a:r>
            <a:r>
              <a:rPr lang="en-US" sz="1600" i="1" dirty="0">
                <a:solidFill>
                  <a:schemeClr val="accent3"/>
                </a:solidFill>
              </a:rPr>
              <a:t>60</a:t>
            </a:r>
            <a:r>
              <a:rPr lang="en-US" sz="1600" dirty="0"/>
              <a:t> PCs selected from the scree plot / proportion of variance explained / </a:t>
            </a:r>
            <a:r>
              <a:rPr lang="en-US" sz="1600" dirty="0" err="1"/>
              <a:t>JackStraw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dimensional embedding for visualization: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</a:t>
            </a:r>
            <a:r>
              <a:rPr lang="en-US" sz="1600" dirty="0" err="1"/>
              <a:t>tSNE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UMAP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cells: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clusters: </a:t>
            </a:r>
            <a:r>
              <a:rPr lang="en-US" sz="1600" dirty="0" err="1"/>
              <a:t>kNN</a:t>
            </a:r>
            <a:r>
              <a:rPr lang="en-US" sz="1600" dirty="0"/>
              <a:t> --&gt; Louvain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Decide the number of clusters by </a:t>
            </a:r>
            <a:r>
              <a:rPr lang="en-US" sz="1600" dirty="0" err="1">
                <a:solidFill>
                  <a:schemeClr val="accent3"/>
                </a:solidFill>
              </a:rPr>
              <a:t>clustree</a:t>
            </a:r>
            <a:r>
              <a:rPr lang="en-US" sz="1600" dirty="0">
                <a:solidFill>
                  <a:schemeClr val="accent3"/>
                </a:solidFill>
              </a:rPr>
              <a:t> / silhouette / stability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/>
              <a:t>------------------------------------------------using clustered labels----------------------------------------------------------------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expression: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Based on the study design / One vs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Wilcoxon rank sum test / Zero-inflated nonnegative binomial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Enrichment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Over representation analysis / Enrichment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Gene Ontology / KEGG pathway /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integration from different cell lines: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B067A-1B99-604E-AC5A-7325D42217CA}"/>
              </a:ext>
            </a:extLst>
          </p:cNvPr>
          <p:cNvSpPr/>
          <p:nvPr/>
        </p:nvSpPr>
        <p:spPr>
          <a:xfrm>
            <a:off x="8988861" y="347506"/>
            <a:ext cx="3119329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C5792-BEDF-E24B-A65E-9D416A32B91E}"/>
              </a:ext>
            </a:extLst>
          </p:cNvPr>
          <p:cNvSpPr/>
          <p:nvPr/>
        </p:nvSpPr>
        <p:spPr>
          <a:xfrm>
            <a:off x="8974316" y="0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Advanced analyses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D78BA-9A80-5C45-9895-870E609E11E9}"/>
              </a:ext>
            </a:extLst>
          </p:cNvPr>
          <p:cNvSpPr/>
          <p:nvPr/>
        </p:nvSpPr>
        <p:spPr>
          <a:xfrm>
            <a:off x="8974315" y="369332"/>
            <a:ext cx="2927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Pseudo-time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Cell typing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Correlate with expression array / methylation array</a:t>
            </a:r>
          </a:p>
        </p:txBody>
      </p:sp>
    </p:spTree>
    <p:extLst>
      <p:ext uri="{BB962C8B-B14F-4D97-AF65-F5344CB8AC3E}">
        <p14:creationId xmlns:p14="http://schemas.microsoft.com/office/powerpoint/2010/main" val="268427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76355" y="347506"/>
            <a:ext cx="8824578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0" y="0"/>
            <a:ext cx="572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basic pipeline – Project 4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194EF-54BC-8743-AC90-3016B6626A8F}"/>
              </a:ext>
            </a:extLst>
          </p:cNvPr>
          <p:cNvSpPr/>
          <p:nvPr/>
        </p:nvSpPr>
        <p:spPr>
          <a:xfrm>
            <a:off x="76354" y="369332"/>
            <a:ext cx="89009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/NTUH_10xSC_data4/NGS1081310/10xFastq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</a:t>
            </a:r>
            <a:r>
              <a:rPr lang="en-US" sz="1600" dirty="0" err="1"/>
              <a:t>CellRanger</a:t>
            </a:r>
            <a:r>
              <a:rPr lang="en-US" sz="1600" dirty="0"/>
              <a:t> (Mapping / Count / Call cells / QC) 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add mapping to GRCh38</a:t>
            </a:r>
            <a:r>
              <a:rPr lang="en-US" sz="1600" dirty="0"/>
              <a:t>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/NTUH_10xSC_data4/realignment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Seurat: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cells: #gene expressed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[&gt;500]</a:t>
            </a:r>
            <a:r>
              <a:rPr lang="en-US" sz="1600" dirty="0"/>
              <a:t> / read in mitochondria genes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[&lt;10%]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genes: highly variable gene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[top 2000 largest standard variance]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 cycle phasing: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by S-score and G2M-score.</a:t>
            </a:r>
          </a:p>
          <a:p>
            <a:r>
              <a:rPr lang="en-US" sz="1600" dirty="0"/>
              <a:t>------------------------------------------------------by cell lines-----------------------------------------------------------------------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 reductions - PCA: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</a:t>
            </a:r>
            <a:r>
              <a:rPr lang="en-US" sz="1600" i="1" dirty="0">
                <a:solidFill>
                  <a:schemeClr val="accent3"/>
                </a:solidFill>
              </a:rPr>
              <a:t>60</a:t>
            </a:r>
            <a:r>
              <a:rPr lang="en-US" sz="1600" dirty="0"/>
              <a:t> PCs selected from the scree plot / proportion of variance explained / </a:t>
            </a:r>
            <a:r>
              <a:rPr lang="en-US" sz="1600" dirty="0" err="1"/>
              <a:t>JackStraw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dimensional embedding for visualization: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</a:t>
            </a:r>
            <a:r>
              <a:rPr lang="en-US" sz="1600" dirty="0" err="1"/>
              <a:t>tSNE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UMAP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cells: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clusters: </a:t>
            </a:r>
            <a:r>
              <a:rPr lang="en-US" sz="1600" dirty="0" err="1"/>
              <a:t>kNN</a:t>
            </a:r>
            <a:r>
              <a:rPr lang="en-US" sz="1600" dirty="0"/>
              <a:t> --&gt; Louvain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Decide the number of clusters by </a:t>
            </a:r>
            <a:r>
              <a:rPr lang="en-US" sz="1600" dirty="0" err="1">
                <a:solidFill>
                  <a:schemeClr val="accent3"/>
                </a:solidFill>
              </a:rPr>
              <a:t>clustree</a:t>
            </a:r>
            <a:r>
              <a:rPr lang="en-US" sz="1600" dirty="0">
                <a:solidFill>
                  <a:schemeClr val="accent3"/>
                </a:solidFill>
              </a:rPr>
              <a:t> / silhouette / stability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/>
              <a:t>------------------------------------------------using clustered labels----------------------------------------------------------------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expression: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Based on the study design / One vs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Wilcoxon rank sum test / Zero-inflated nonnegative binomial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Enrichment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Over representation analysis / Enrichment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Gene Ontology / KEGG pathway /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integration from different cell lines: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18CCC-046C-DF45-B051-FED91905E8C5}"/>
              </a:ext>
            </a:extLst>
          </p:cNvPr>
          <p:cNvSpPr/>
          <p:nvPr/>
        </p:nvSpPr>
        <p:spPr>
          <a:xfrm>
            <a:off x="8988861" y="347506"/>
            <a:ext cx="3119329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EC613-783E-2240-BC0B-FB2640582390}"/>
              </a:ext>
            </a:extLst>
          </p:cNvPr>
          <p:cNvSpPr/>
          <p:nvPr/>
        </p:nvSpPr>
        <p:spPr>
          <a:xfrm>
            <a:off x="8974316" y="0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Advanced analyses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FDAAC-160D-4C4F-BD75-A1FB5159F136}"/>
              </a:ext>
            </a:extLst>
          </p:cNvPr>
          <p:cNvSpPr/>
          <p:nvPr/>
        </p:nvSpPr>
        <p:spPr>
          <a:xfrm>
            <a:off x="8974315" y="369332"/>
            <a:ext cx="29270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Pseudo-time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Cell typing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Correlate with expression array / methylation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Cell-cell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549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76355" y="347506"/>
            <a:ext cx="8824578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0" y="0"/>
            <a:ext cx="558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basic pipeline – Project 5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194EF-54BC-8743-AC90-3016B6626A8F}"/>
              </a:ext>
            </a:extLst>
          </p:cNvPr>
          <p:cNvSpPr/>
          <p:nvPr/>
        </p:nvSpPr>
        <p:spPr>
          <a:xfrm>
            <a:off x="76354" y="369332"/>
            <a:ext cx="890093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/NTUH_10xSC_data5/10xFastq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</a:t>
            </a:r>
            <a:r>
              <a:rPr lang="en-US" sz="1600" dirty="0" err="1"/>
              <a:t>CellRanger</a:t>
            </a:r>
            <a:r>
              <a:rPr lang="en-US" sz="1600" dirty="0"/>
              <a:t> (Mapping / Count / Call cells / QC):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Seurat: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cells: #gene expressed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[&gt;500]</a:t>
            </a:r>
            <a:r>
              <a:rPr lang="en-US" sz="1600" dirty="0"/>
              <a:t> / read in mitochondria genes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[&lt;10%]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genes: highly variable gene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[top 2000 largest standard variance]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 cycle phasing: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by S-score and G2M-score.</a:t>
            </a:r>
          </a:p>
          <a:p>
            <a:r>
              <a:rPr lang="en-US" sz="1600" dirty="0"/>
              <a:t>------------------------------------------------------by cell lines-----------------------------------------------------------------------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 reductions - PCA: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</a:t>
            </a:r>
            <a:r>
              <a:rPr lang="en-US" sz="1600" i="1" dirty="0">
                <a:solidFill>
                  <a:schemeClr val="accent3"/>
                </a:solidFill>
              </a:rPr>
              <a:t>60</a:t>
            </a:r>
            <a:r>
              <a:rPr lang="en-US" sz="1600" dirty="0"/>
              <a:t> PCs selected from the scree plot / proportion of variance explained / </a:t>
            </a:r>
            <a:r>
              <a:rPr lang="en-US" sz="1600" dirty="0" err="1"/>
              <a:t>JackStraw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dimensional embedding for visualization: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</a:t>
            </a:r>
            <a:r>
              <a:rPr lang="en-US" sz="1600" dirty="0" err="1"/>
              <a:t>tSNE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UMAP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cells: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clusters: </a:t>
            </a:r>
            <a:r>
              <a:rPr lang="en-US" sz="1600" dirty="0" err="1"/>
              <a:t>kNN</a:t>
            </a:r>
            <a:r>
              <a:rPr lang="en-US" sz="1600" dirty="0"/>
              <a:t> --&gt; Louvain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Decide the number of clusters by </a:t>
            </a:r>
            <a:r>
              <a:rPr lang="en-US" sz="1600" dirty="0" err="1">
                <a:solidFill>
                  <a:schemeClr val="accent3"/>
                </a:solidFill>
              </a:rPr>
              <a:t>clustree</a:t>
            </a:r>
            <a:r>
              <a:rPr lang="en-US" sz="1600" dirty="0">
                <a:solidFill>
                  <a:schemeClr val="accent3"/>
                </a:solidFill>
              </a:rPr>
              <a:t> / silhouette / stability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/>
              <a:t>------------------------------------------------using clustered labels----------------------------------------------------------------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expression: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Based on the study design / One vs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Wilcoxon rank sum test / Zero-inflated nonnegative binomial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Enrichment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Over representation analysis / Enrichment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Gene Ontology / KEGG pathway /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integration from different cell lines: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EB840-F9DF-2247-9DBA-E3AFE7808831}"/>
              </a:ext>
            </a:extLst>
          </p:cNvPr>
          <p:cNvSpPr/>
          <p:nvPr/>
        </p:nvSpPr>
        <p:spPr>
          <a:xfrm>
            <a:off x="8988861" y="347506"/>
            <a:ext cx="3119329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428FD-2368-6049-AF37-B99A9B08B7C2}"/>
              </a:ext>
            </a:extLst>
          </p:cNvPr>
          <p:cNvSpPr/>
          <p:nvPr/>
        </p:nvSpPr>
        <p:spPr>
          <a:xfrm>
            <a:off x="8974316" y="0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Advanced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3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43CEDE44-59BB-FA41-83C9-894C27C54734}"/>
              </a:ext>
            </a:extLst>
          </p:cNvPr>
          <p:cNvSpPr/>
          <p:nvPr/>
        </p:nvSpPr>
        <p:spPr>
          <a:xfrm>
            <a:off x="76355" y="347506"/>
            <a:ext cx="8824578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A3764F5-1C5C-F849-B233-D1238B90E0E2}"/>
              </a:ext>
            </a:extLst>
          </p:cNvPr>
          <p:cNvSpPr/>
          <p:nvPr/>
        </p:nvSpPr>
        <p:spPr>
          <a:xfrm>
            <a:off x="0" y="0"/>
            <a:ext cx="572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MIB single cell RNA-</a:t>
            </a:r>
            <a:r>
              <a:rPr lang="en-US" b="1" u="sng" dirty="0" err="1"/>
              <a:t>seq</a:t>
            </a:r>
            <a:r>
              <a:rPr lang="en-US" b="1" u="sng" dirty="0"/>
              <a:t> project basic pipeline – Project 6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194EF-54BC-8743-AC90-3016B6626A8F}"/>
              </a:ext>
            </a:extLst>
          </p:cNvPr>
          <p:cNvSpPr/>
          <p:nvPr/>
        </p:nvSpPr>
        <p:spPr>
          <a:xfrm>
            <a:off x="76354" y="369332"/>
            <a:ext cx="890093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/NTUH_10xSC_data6/NGS1071687-2/10xFastq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</a:t>
            </a:r>
            <a:r>
              <a:rPr lang="en-US" sz="1600" dirty="0" err="1"/>
              <a:t>CellRanger</a:t>
            </a:r>
            <a:r>
              <a:rPr lang="en-US" sz="1600" dirty="0"/>
              <a:t> (Mapping / Count / Call cells / QC):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mnt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/isilonX200/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singal_cell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/NTUH_10xSC_data6/NGS1071687-2/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 using Seurat: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cells: #gene expressed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[&gt;500]</a:t>
            </a:r>
            <a:r>
              <a:rPr lang="en-US" sz="1600" dirty="0"/>
              <a:t> / read in mitochondria genes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[&lt;10%]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genes: highly variable gene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[top 2000 largest standard variance]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 cycle phasing: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Assigned by S-score and G2M-score.</a:t>
            </a:r>
          </a:p>
          <a:p>
            <a:r>
              <a:rPr lang="en-US" sz="1600" dirty="0"/>
              <a:t>------------------------------------------------------by cell lines-----------------------------------------------------------------------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 reductions - PCA: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</a:t>
            </a:r>
            <a:r>
              <a:rPr lang="en-US" sz="1600" i="1" dirty="0">
                <a:solidFill>
                  <a:schemeClr val="accent3"/>
                </a:solidFill>
              </a:rPr>
              <a:t>60</a:t>
            </a:r>
            <a:r>
              <a:rPr lang="en-US" sz="1600" dirty="0"/>
              <a:t> PCs selected from the scree plot / proportion of variance explained / </a:t>
            </a:r>
            <a:r>
              <a:rPr lang="en-US" sz="1600" dirty="0" err="1"/>
              <a:t>JackStraw</a:t>
            </a:r>
            <a:r>
              <a:rPr lang="en-US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dimensional embedding for visualization: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</a:t>
            </a:r>
            <a:r>
              <a:rPr lang="en-US" sz="1600" dirty="0" err="1"/>
              <a:t>tSNE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UMAP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cells: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From top PCs to clusters: </a:t>
            </a:r>
            <a:r>
              <a:rPr lang="en-US" sz="1600" dirty="0" err="1"/>
              <a:t>kNN</a:t>
            </a:r>
            <a:r>
              <a:rPr lang="en-US" sz="1600" dirty="0"/>
              <a:t> --&gt; Louvain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Decide the number of clusters by </a:t>
            </a:r>
            <a:r>
              <a:rPr lang="en-US" sz="1600" dirty="0" err="1">
                <a:solidFill>
                  <a:schemeClr val="accent3"/>
                </a:solidFill>
              </a:rPr>
              <a:t>clustree</a:t>
            </a:r>
            <a:r>
              <a:rPr lang="en-US" sz="1600" dirty="0">
                <a:solidFill>
                  <a:schemeClr val="accent3"/>
                </a:solidFill>
              </a:rPr>
              <a:t> / silhouette / stability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/>
              <a:t>------------------------------------------------using clustered labels----------------------------------------------------------------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Differential expression: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Based on the study design / One vs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Wilcoxon rank sum test / Zero-inflated nonnegative binomial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Enrichment analysis: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Over representation analysis / Enrichment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Gene Ontology / KEGG pathway / IPA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integration from different cell lines: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EB840-F9DF-2247-9DBA-E3AFE7808831}"/>
              </a:ext>
            </a:extLst>
          </p:cNvPr>
          <p:cNvSpPr/>
          <p:nvPr/>
        </p:nvSpPr>
        <p:spPr>
          <a:xfrm>
            <a:off x="8988861" y="347506"/>
            <a:ext cx="3119329" cy="64236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428FD-2368-6049-AF37-B99A9B08B7C2}"/>
              </a:ext>
            </a:extLst>
          </p:cNvPr>
          <p:cNvSpPr/>
          <p:nvPr/>
        </p:nvSpPr>
        <p:spPr>
          <a:xfrm>
            <a:off x="8974316" y="0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Advanced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1852</Words>
  <Application>Microsoft Macintosh PowerPoint</Application>
  <PresentationFormat>Widescreen</PresentationFormat>
  <Paragraphs>317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168</cp:revision>
  <dcterms:created xsi:type="dcterms:W3CDTF">2020-03-17T04:47:13Z</dcterms:created>
  <dcterms:modified xsi:type="dcterms:W3CDTF">2020-03-18T04:09:36Z</dcterms:modified>
</cp:coreProperties>
</file>