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2" r:id="rId7"/>
    <p:sldId id="261" r:id="rId8"/>
    <p:sldId id="264" r:id="rId9"/>
    <p:sldId id="263" r:id="rId10"/>
    <p:sldId id="265" r:id="rId11"/>
    <p:sldId id="267"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9"/>
    <p:restoredTop sz="94672"/>
  </p:normalViewPr>
  <p:slideViewPr>
    <p:cSldViewPr snapToGrid="0" snapToObjects="1">
      <p:cViewPr varScale="1">
        <p:scale>
          <a:sx n="99" d="100"/>
          <a:sy n="99" d="100"/>
        </p:scale>
        <p:origin x="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6B2CFD-5A24-E241-AFDC-2BC1F1890763}"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2A19AF19-0075-4C4E-AF8A-CEEB9A8D95B2}">
      <dgm:prSet phldrT="[Text]"/>
      <dgm:spPr/>
      <dgm:t>
        <a:bodyPr/>
        <a:lstStyle/>
        <a:p>
          <a:r>
            <a:rPr lang="en-US" dirty="0"/>
            <a:t>Regex</a:t>
          </a:r>
        </a:p>
      </dgm:t>
    </dgm:pt>
    <dgm:pt modelId="{7F72F82A-BB58-8642-B641-E79BA0136A9B}" type="parTrans" cxnId="{E5E0315B-2FBC-AD4E-8A93-B51110B670BF}">
      <dgm:prSet/>
      <dgm:spPr/>
      <dgm:t>
        <a:bodyPr/>
        <a:lstStyle/>
        <a:p>
          <a:endParaRPr lang="en-US"/>
        </a:p>
      </dgm:t>
    </dgm:pt>
    <dgm:pt modelId="{78C6B06A-1C86-3B41-B912-D7042207D4EA}" type="sibTrans" cxnId="{E5E0315B-2FBC-AD4E-8A93-B51110B670BF}">
      <dgm:prSet/>
      <dgm:spPr/>
      <dgm:t>
        <a:bodyPr/>
        <a:lstStyle/>
        <a:p>
          <a:endParaRPr lang="en-US"/>
        </a:p>
      </dgm:t>
    </dgm:pt>
    <dgm:pt modelId="{DC116ECD-33E8-4547-A7C7-25206E0F9D2D}">
      <dgm:prSet phldrT="[Text]"/>
      <dgm:spPr/>
      <dgm:t>
        <a:bodyPr/>
        <a:lstStyle/>
        <a:p>
          <a:r>
            <a:rPr lang="en-US" dirty="0"/>
            <a:t>Remove Whitespace</a:t>
          </a:r>
        </a:p>
      </dgm:t>
    </dgm:pt>
    <dgm:pt modelId="{8A68DC83-17CB-3541-90A7-2A755DF2E552}" type="parTrans" cxnId="{8D4848B1-60A8-094A-A150-68FD7DF6EB2A}">
      <dgm:prSet/>
      <dgm:spPr/>
      <dgm:t>
        <a:bodyPr/>
        <a:lstStyle/>
        <a:p>
          <a:endParaRPr lang="en-US"/>
        </a:p>
      </dgm:t>
    </dgm:pt>
    <dgm:pt modelId="{DDE82DE4-5ACB-5B4C-B6E3-B4903979C983}" type="sibTrans" cxnId="{8D4848B1-60A8-094A-A150-68FD7DF6EB2A}">
      <dgm:prSet/>
      <dgm:spPr/>
      <dgm:t>
        <a:bodyPr/>
        <a:lstStyle/>
        <a:p>
          <a:endParaRPr lang="en-US"/>
        </a:p>
      </dgm:t>
    </dgm:pt>
    <dgm:pt modelId="{46C895E5-54F7-7D45-8AB4-81D7D64A30FE}">
      <dgm:prSet phldrT="[Text]"/>
      <dgm:spPr/>
      <dgm:t>
        <a:bodyPr/>
        <a:lstStyle/>
        <a:p>
          <a:r>
            <a:rPr lang="en-US" dirty="0">
              <a:solidFill>
                <a:schemeClr val="bg2">
                  <a:lumMod val="50000"/>
                </a:schemeClr>
              </a:solidFill>
            </a:rPr>
            <a:t>Substitute Emojis </a:t>
          </a:r>
          <a:r>
            <a:rPr lang="en-US" b="0" i="0" u="none" dirty="0">
              <a:solidFill>
                <a:schemeClr val="bg2">
                  <a:lumMod val="50000"/>
                </a:schemeClr>
              </a:solidFill>
            </a:rPr>
            <a:t>🔥</a:t>
          </a:r>
          <a:endParaRPr lang="en-US" dirty="0">
            <a:solidFill>
              <a:schemeClr val="bg2">
                <a:lumMod val="50000"/>
              </a:schemeClr>
            </a:solidFill>
          </a:endParaRPr>
        </a:p>
      </dgm:t>
    </dgm:pt>
    <dgm:pt modelId="{EA07B006-0075-0648-9B02-A1109D7446E5}" type="parTrans" cxnId="{4B8BC51A-E6B2-694E-A8C6-7B946384B45E}">
      <dgm:prSet/>
      <dgm:spPr/>
      <dgm:t>
        <a:bodyPr/>
        <a:lstStyle/>
        <a:p>
          <a:endParaRPr lang="en-US"/>
        </a:p>
      </dgm:t>
    </dgm:pt>
    <dgm:pt modelId="{DE5A40AB-17A1-CE49-8E78-F18B4A83445F}" type="sibTrans" cxnId="{4B8BC51A-E6B2-694E-A8C6-7B946384B45E}">
      <dgm:prSet/>
      <dgm:spPr/>
      <dgm:t>
        <a:bodyPr/>
        <a:lstStyle/>
        <a:p>
          <a:endParaRPr lang="en-US"/>
        </a:p>
      </dgm:t>
    </dgm:pt>
    <dgm:pt modelId="{F65A6672-86DB-A34A-B887-E4503C5545FC}">
      <dgm:prSet phldrT="[Text]"/>
      <dgm:spPr/>
      <dgm:t>
        <a:bodyPr/>
        <a:lstStyle/>
        <a:p>
          <a:r>
            <a:rPr lang="en-US" dirty="0"/>
            <a:t>Tokenize</a:t>
          </a:r>
        </a:p>
      </dgm:t>
    </dgm:pt>
    <dgm:pt modelId="{363D8C50-3CD1-0245-91F6-35745A50FC83}" type="parTrans" cxnId="{4D90B1FF-4606-E542-9E47-43902A8EB6FA}">
      <dgm:prSet/>
      <dgm:spPr/>
      <dgm:t>
        <a:bodyPr/>
        <a:lstStyle/>
        <a:p>
          <a:endParaRPr lang="en-US"/>
        </a:p>
      </dgm:t>
    </dgm:pt>
    <dgm:pt modelId="{1EB9C967-4B1B-1049-A26E-76A3820FA17C}" type="sibTrans" cxnId="{4D90B1FF-4606-E542-9E47-43902A8EB6FA}">
      <dgm:prSet/>
      <dgm:spPr/>
      <dgm:t>
        <a:bodyPr/>
        <a:lstStyle/>
        <a:p>
          <a:endParaRPr lang="en-US"/>
        </a:p>
      </dgm:t>
    </dgm:pt>
    <dgm:pt modelId="{02ED156B-03E4-584B-BDD8-172E51E73A9B}">
      <dgm:prSet phldrT="[Text]"/>
      <dgm:spPr/>
      <dgm:t>
        <a:bodyPr/>
        <a:lstStyle/>
        <a:p>
          <a:r>
            <a:rPr lang="en-US" dirty="0" err="1"/>
            <a:t>TweetTokenizer</a:t>
          </a:r>
          <a:r>
            <a:rPr lang="en-US" dirty="0"/>
            <a:t> (NLTK)</a:t>
          </a:r>
        </a:p>
      </dgm:t>
    </dgm:pt>
    <dgm:pt modelId="{A9368495-42C3-974E-BFEB-8DA683B8E812}" type="parTrans" cxnId="{9E80766D-19D6-CC44-9AD8-38759322FD0F}">
      <dgm:prSet/>
      <dgm:spPr/>
      <dgm:t>
        <a:bodyPr/>
        <a:lstStyle/>
        <a:p>
          <a:endParaRPr lang="en-US"/>
        </a:p>
      </dgm:t>
    </dgm:pt>
    <dgm:pt modelId="{97A85B13-4590-3C47-AF6E-F78FF6D8E5B3}" type="sibTrans" cxnId="{9E80766D-19D6-CC44-9AD8-38759322FD0F}">
      <dgm:prSet/>
      <dgm:spPr/>
      <dgm:t>
        <a:bodyPr/>
        <a:lstStyle/>
        <a:p>
          <a:endParaRPr lang="en-US"/>
        </a:p>
      </dgm:t>
    </dgm:pt>
    <dgm:pt modelId="{D6EC39BB-440A-6B48-B5A9-F5977B347882}">
      <dgm:prSet phldrT="[Text]"/>
      <dgm:spPr/>
      <dgm:t>
        <a:bodyPr/>
        <a:lstStyle/>
        <a:p>
          <a:r>
            <a:rPr lang="en-US" dirty="0"/>
            <a:t>Dates</a:t>
          </a:r>
        </a:p>
      </dgm:t>
    </dgm:pt>
    <dgm:pt modelId="{3E710C5B-36B3-3E43-89A8-06684B8D5943}" type="parTrans" cxnId="{BCC2198C-F879-5B4E-808B-27C6EB08E91A}">
      <dgm:prSet/>
      <dgm:spPr/>
      <dgm:t>
        <a:bodyPr/>
        <a:lstStyle/>
        <a:p>
          <a:endParaRPr lang="en-US"/>
        </a:p>
      </dgm:t>
    </dgm:pt>
    <dgm:pt modelId="{8D1E1CCB-FB33-3945-91E1-8731CBCB4D9A}" type="sibTrans" cxnId="{BCC2198C-F879-5B4E-808B-27C6EB08E91A}">
      <dgm:prSet/>
      <dgm:spPr/>
      <dgm:t>
        <a:bodyPr/>
        <a:lstStyle/>
        <a:p>
          <a:endParaRPr lang="en-US"/>
        </a:p>
      </dgm:t>
    </dgm:pt>
    <dgm:pt modelId="{856454E8-CC77-1D41-81FC-3C9211A3412D}">
      <dgm:prSet phldrT="[Text]"/>
      <dgm:spPr/>
      <dgm:t>
        <a:bodyPr/>
        <a:lstStyle/>
        <a:p>
          <a:r>
            <a:rPr lang="en-US" dirty="0"/>
            <a:t>Parse UNIX Timestamps</a:t>
          </a:r>
        </a:p>
      </dgm:t>
    </dgm:pt>
    <dgm:pt modelId="{AEF8E8D8-3579-564A-8779-06B487565C09}" type="parTrans" cxnId="{DB9729DA-3BA8-F545-8185-A91E6F677C4A}">
      <dgm:prSet/>
      <dgm:spPr/>
      <dgm:t>
        <a:bodyPr/>
        <a:lstStyle/>
        <a:p>
          <a:endParaRPr lang="en-US"/>
        </a:p>
      </dgm:t>
    </dgm:pt>
    <dgm:pt modelId="{3DA2407D-4AAD-0041-8F18-08F5C8A82C65}" type="sibTrans" cxnId="{DB9729DA-3BA8-F545-8185-A91E6F677C4A}">
      <dgm:prSet/>
      <dgm:spPr/>
      <dgm:t>
        <a:bodyPr/>
        <a:lstStyle/>
        <a:p>
          <a:endParaRPr lang="en-US"/>
        </a:p>
      </dgm:t>
    </dgm:pt>
    <dgm:pt modelId="{7A67619C-A889-4B48-B8A8-F476DB9EBC20}">
      <dgm:prSet phldrT="[Text]"/>
      <dgm:spPr/>
      <dgm:t>
        <a:bodyPr/>
        <a:lstStyle/>
        <a:p>
          <a:r>
            <a:rPr lang="en-US" dirty="0">
              <a:solidFill>
                <a:schemeClr val="tx1"/>
              </a:solidFill>
            </a:rPr>
            <a:t>Remove outliers </a:t>
          </a:r>
        </a:p>
      </dgm:t>
    </dgm:pt>
    <dgm:pt modelId="{330838EB-6FBC-DB46-84D6-185830F7CFFF}" type="parTrans" cxnId="{46F1A101-93D4-8E4B-BD3E-21100B537DC5}">
      <dgm:prSet/>
      <dgm:spPr/>
      <dgm:t>
        <a:bodyPr/>
        <a:lstStyle/>
        <a:p>
          <a:endParaRPr lang="en-US"/>
        </a:p>
      </dgm:t>
    </dgm:pt>
    <dgm:pt modelId="{2628A807-62C5-EE4F-91BB-FD697A91E4FD}" type="sibTrans" cxnId="{46F1A101-93D4-8E4B-BD3E-21100B537DC5}">
      <dgm:prSet/>
      <dgm:spPr/>
      <dgm:t>
        <a:bodyPr/>
        <a:lstStyle/>
        <a:p>
          <a:endParaRPr lang="en-US"/>
        </a:p>
      </dgm:t>
    </dgm:pt>
    <dgm:pt modelId="{33368CBF-6F0B-814C-AECC-389A6800DAEE}">
      <dgm:prSet phldrT="[Text]"/>
      <dgm:spPr/>
      <dgm:t>
        <a:bodyPr/>
        <a:lstStyle/>
        <a:p>
          <a:r>
            <a:rPr lang="en-US" dirty="0">
              <a:solidFill>
                <a:schemeClr val="tx1"/>
              </a:solidFill>
            </a:rPr>
            <a:t>Remove URLs, @mentions and #hashtags</a:t>
          </a:r>
          <a:endParaRPr lang="en-US" dirty="0">
            <a:solidFill>
              <a:schemeClr val="accent3"/>
            </a:solidFill>
          </a:endParaRPr>
        </a:p>
      </dgm:t>
    </dgm:pt>
    <dgm:pt modelId="{46623007-0C72-3E40-B07B-6E41464B3A2C}" type="parTrans" cxnId="{851D177D-EB7B-1E49-975A-DDD7EDE67C6D}">
      <dgm:prSet/>
      <dgm:spPr/>
      <dgm:t>
        <a:bodyPr/>
        <a:lstStyle/>
        <a:p>
          <a:endParaRPr lang="en-US"/>
        </a:p>
      </dgm:t>
    </dgm:pt>
    <dgm:pt modelId="{95785222-66DC-F448-8DCC-EDEE8FC4122B}" type="sibTrans" cxnId="{851D177D-EB7B-1E49-975A-DDD7EDE67C6D}">
      <dgm:prSet/>
      <dgm:spPr/>
      <dgm:t>
        <a:bodyPr/>
        <a:lstStyle/>
        <a:p>
          <a:endParaRPr lang="en-US"/>
        </a:p>
      </dgm:t>
    </dgm:pt>
    <dgm:pt modelId="{E5636D5B-2D61-AF4B-A5CB-24A5EC37BDB3}">
      <dgm:prSet phldrT="[Text]"/>
      <dgm:spPr/>
      <dgm:t>
        <a:bodyPr/>
        <a:lstStyle/>
        <a:p>
          <a:r>
            <a:rPr lang="en-US" dirty="0"/>
            <a:t>Remove </a:t>
          </a:r>
          <a:r>
            <a:rPr lang="en-US" dirty="0" err="1"/>
            <a:t>stopwords</a:t>
          </a:r>
          <a:endParaRPr lang="en-US" dirty="0"/>
        </a:p>
      </dgm:t>
    </dgm:pt>
    <dgm:pt modelId="{38079687-C1E3-B547-8673-3684D8448468}" type="parTrans" cxnId="{3C40BADD-AE2A-064B-A3D7-C749DD559A6D}">
      <dgm:prSet/>
      <dgm:spPr/>
      <dgm:t>
        <a:bodyPr/>
        <a:lstStyle/>
        <a:p>
          <a:endParaRPr lang="en-US"/>
        </a:p>
      </dgm:t>
    </dgm:pt>
    <dgm:pt modelId="{833E2315-BC8F-F94C-A4FD-C845E8376B79}" type="sibTrans" cxnId="{3C40BADD-AE2A-064B-A3D7-C749DD559A6D}">
      <dgm:prSet/>
      <dgm:spPr/>
      <dgm:t>
        <a:bodyPr/>
        <a:lstStyle/>
        <a:p>
          <a:endParaRPr lang="en-US"/>
        </a:p>
      </dgm:t>
    </dgm:pt>
    <dgm:pt modelId="{321E32E2-D531-5146-9DE9-CE51F8FF7C76}">
      <dgm:prSet phldrT="[Text]"/>
      <dgm:spPr/>
      <dgm:t>
        <a:bodyPr/>
        <a:lstStyle/>
        <a:p>
          <a:r>
            <a:rPr lang="en-US" dirty="0">
              <a:solidFill>
                <a:schemeClr val="bg2">
                  <a:lumMod val="50000"/>
                </a:schemeClr>
              </a:solidFill>
            </a:rPr>
            <a:t>Remove Profanity</a:t>
          </a:r>
        </a:p>
      </dgm:t>
    </dgm:pt>
    <dgm:pt modelId="{4A2432BE-8409-A244-9C11-CF8DAE583ED8}" type="parTrans" cxnId="{16EE59D7-1DDE-B246-89B6-922203F8820C}">
      <dgm:prSet/>
      <dgm:spPr/>
      <dgm:t>
        <a:bodyPr/>
        <a:lstStyle/>
        <a:p>
          <a:endParaRPr lang="en-US"/>
        </a:p>
      </dgm:t>
    </dgm:pt>
    <dgm:pt modelId="{73D63843-2595-0A40-B53A-4F2A00129444}" type="sibTrans" cxnId="{16EE59D7-1DDE-B246-89B6-922203F8820C}">
      <dgm:prSet/>
      <dgm:spPr/>
      <dgm:t>
        <a:bodyPr/>
        <a:lstStyle/>
        <a:p>
          <a:endParaRPr lang="en-US"/>
        </a:p>
      </dgm:t>
    </dgm:pt>
    <dgm:pt modelId="{2C4F519E-A86F-9D42-904E-BD8269F2EBA8}">
      <dgm:prSet phldrT="[Text]"/>
      <dgm:spPr/>
      <dgm:t>
        <a:bodyPr/>
        <a:lstStyle/>
        <a:p>
          <a:r>
            <a:rPr lang="en-US" dirty="0"/>
            <a:t>Sync </a:t>
          </a:r>
          <a:r>
            <a:rPr lang="en-US" dirty="0" err="1"/>
            <a:t>Timezones</a:t>
          </a:r>
          <a:r>
            <a:rPr lang="en-US" dirty="0"/>
            <a:t> to PST</a:t>
          </a:r>
        </a:p>
      </dgm:t>
    </dgm:pt>
    <dgm:pt modelId="{42AE3813-08D0-1041-B072-3B2335F8F643}" type="parTrans" cxnId="{B99B0302-B169-654C-961F-9D8D5B8D56DC}">
      <dgm:prSet/>
      <dgm:spPr/>
      <dgm:t>
        <a:bodyPr/>
        <a:lstStyle/>
        <a:p>
          <a:endParaRPr lang="en-US"/>
        </a:p>
      </dgm:t>
    </dgm:pt>
    <dgm:pt modelId="{CC310FE6-1DBC-B44B-B2F3-ED2B33A4D573}" type="sibTrans" cxnId="{B99B0302-B169-654C-961F-9D8D5B8D56DC}">
      <dgm:prSet/>
      <dgm:spPr/>
      <dgm:t>
        <a:bodyPr/>
        <a:lstStyle/>
        <a:p>
          <a:endParaRPr lang="en-US"/>
        </a:p>
      </dgm:t>
    </dgm:pt>
    <dgm:pt modelId="{D9BF193C-2C56-E143-8F6C-D5E5C59D9122}" type="pres">
      <dgm:prSet presAssocID="{526B2CFD-5A24-E241-AFDC-2BC1F1890763}" presName="linearFlow" presStyleCnt="0">
        <dgm:presLayoutVars>
          <dgm:dir/>
          <dgm:animLvl val="lvl"/>
          <dgm:resizeHandles val="exact"/>
        </dgm:presLayoutVars>
      </dgm:prSet>
      <dgm:spPr/>
    </dgm:pt>
    <dgm:pt modelId="{DB152050-8334-7B4C-B4A7-8F0735F1BACF}" type="pres">
      <dgm:prSet presAssocID="{2A19AF19-0075-4C4E-AF8A-CEEB9A8D95B2}" presName="composite" presStyleCnt="0"/>
      <dgm:spPr/>
    </dgm:pt>
    <dgm:pt modelId="{1FF9AFE5-0E41-DB4E-8436-1C25D2EA949A}" type="pres">
      <dgm:prSet presAssocID="{2A19AF19-0075-4C4E-AF8A-CEEB9A8D95B2}" presName="parentText" presStyleLbl="alignNode1" presStyleIdx="0" presStyleCnt="3">
        <dgm:presLayoutVars>
          <dgm:chMax val="1"/>
          <dgm:bulletEnabled val="1"/>
        </dgm:presLayoutVars>
      </dgm:prSet>
      <dgm:spPr/>
    </dgm:pt>
    <dgm:pt modelId="{99979EFB-AABB-6941-8888-8B9E2C58F14B}" type="pres">
      <dgm:prSet presAssocID="{2A19AF19-0075-4C4E-AF8A-CEEB9A8D95B2}" presName="descendantText" presStyleLbl="alignAcc1" presStyleIdx="0" presStyleCnt="3">
        <dgm:presLayoutVars>
          <dgm:bulletEnabled val="1"/>
        </dgm:presLayoutVars>
      </dgm:prSet>
      <dgm:spPr/>
    </dgm:pt>
    <dgm:pt modelId="{6D1DACA7-8156-D34B-A73A-353ED6C81692}" type="pres">
      <dgm:prSet presAssocID="{78C6B06A-1C86-3B41-B912-D7042207D4EA}" presName="sp" presStyleCnt="0"/>
      <dgm:spPr/>
    </dgm:pt>
    <dgm:pt modelId="{E86462B3-722C-7D48-A1C3-53C0FB09CD7A}" type="pres">
      <dgm:prSet presAssocID="{F65A6672-86DB-A34A-B887-E4503C5545FC}" presName="composite" presStyleCnt="0"/>
      <dgm:spPr/>
    </dgm:pt>
    <dgm:pt modelId="{AD672C95-9109-AE44-9755-E38131C28062}" type="pres">
      <dgm:prSet presAssocID="{F65A6672-86DB-A34A-B887-E4503C5545FC}" presName="parentText" presStyleLbl="alignNode1" presStyleIdx="1" presStyleCnt="3">
        <dgm:presLayoutVars>
          <dgm:chMax val="1"/>
          <dgm:bulletEnabled val="1"/>
        </dgm:presLayoutVars>
      </dgm:prSet>
      <dgm:spPr/>
    </dgm:pt>
    <dgm:pt modelId="{7B8E38D7-A9B6-3140-BBC6-FB1159264726}" type="pres">
      <dgm:prSet presAssocID="{F65A6672-86DB-A34A-B887-E4503C5545FC}" presName="descendantText" presStyleLbl="alignAcc1" presStyleIdx="1" presStyleCnt="3">
        <dgm:presLayoutVars>
          <dgm:bulletEnabled val="1"/>
        </dgm:presLayoutVars>
      </dgm:prSet>
      <dgm:spPr/>
    </dgm:pt>
    <dgm:pt modelId="{4EDF39A3-C68D-FE49-B4EA-BCDB2D60153E}" type="pres">
      <dgm:prSet presAssocID="{1EB9C967-4B1B-1049-A26E-76A3820FA17C}" presName="sp" presStyleCnt="0"/>
      <dgm:spPr/>
    </dgm:pt>
    <dgm:pt modelId="{33EDBE84-EE43-AF40-ACB1-279119EDD94C}" type="pres">
      <dgm:prSet presAssocID="{D6EC39BB-440A-6B48-B5A9-F5977B347882}" presName="composite" presStyleCnt="0"/>
      <dgm:spPr/>
    </dgm:pt>
    <dgm:pt modelId="{B305E0C4-BB18-104A-B584-7D59AB05844D}" type="pres">
      <dgm:prSet presAssocID="{D6EC39BB-440A-6B48-B5A9-F5977B347882}" presName="parentText" presStyleLbl="alignNode1" presStyleIdx="2" presStyleCnt="3">
        <dgm:presLayoutVars>
          <dgm:chMax val="1"/>
          <dgm:bulletEnabled val="1"/>
        </dgm:presLayoutVars>
      </dgm:prSet>
      <dgm:spPr/>
    </dgm:pt>
    <dgm:pt modelId="{EA215F5C-23DC-764B-BEAC-0E363F93C23B}" type="pres">
      <dgm:prSet presAssocID="{D6EC39BB-440A-6B48-B5A9-F5977B347882}" presName="descendantText" presStyleLbl="alignAcc1" presStyleIdx="2" presStyleCnt="3">
        <dgm:presLayoutVars>
          <dgm:bulletEnabled val="1"/>
        </dgm:presLayoutVars>
      </dgm:prSet>
      <dgm:spPr/>
    </dgm:pt>
  </dgm:ptLst>
  <dgm:cxnLst>
    <dgm:cxn modelId="{46F1A101-93D4-8E4B-BD3E-21100B537DC5}" srcId="{2A19AF19-0075-4C4E-AF8A-CEEB9A8D95B2}" destId="{7A67619C-A889-4B48-B8A8-F476DB9EBC20}" srcOrd="3" destOrd="0" parTransId="{330838EB-6FBC-DB46-84D6-185830F7CFFF}" sibTransId="{2628A807-62C5-EE4F-91BB-FD697A91E4FD}"/>
    <dgm:cxn modelId="{B99B0302-B169-654C-961F-9D8D5B8D56DC}" srcId="{D6EC39BB-440A-6B48-B5A9-F5977B347882}" destId="{2C4F519E-A86F-9D42-904E-BD8269F2EBA8}" srcOrd="1" destOrd="0" parTransId="{42AE3813-08D0-1041-B072-3B2335F8F643}" sibTransId="{CC310FE6-1DBC-B44B-B2F3-ED2B33A4D573}"/>
    <dgm:cxn modelId="{A8849D02-D97D-BE42-BA61-39EEA3D0F35F}" type="presOf" srcId="{7A67619C-A889-4B48-B8A8-F476DB9EBC20}" destId="{99979EFB-AABB-6941-8888-8B9E2C58F14B}" srcOrd="0" destOrd="3" presId="urn:microsoft.com/office/officeart/2005/8/layout/chevron2"/>
    <dgm:cxn modelId="{1C42D416-6E4A-204D-9A6A-E22E34BFD91A}" type="presOf" srcId="{DC116ECD-33E8-4547-A7C7-25206E0F9D2D}" destId="{99979EFB-AABB-6941-8888-8B9E2C58F14B}" srcOrd="0" destOrd="0" presId="urn:microsoft.com/office/officeart/2005/8/layout/chevron2"/>
    <dgm:cxn modelId="{4B8BC51A-E6B2-694E-A8C6-7B946384B45E}" srcId="{2A19AF19-0075-4C4E-AF8A-CEEB9A8D95B2}" destId="{46C895E5-54F7-7D45-8AB4-81D7D64A30FE}" srcOrd="1" destOrd="0" parTransId="{EA07B006-0075-0648-9B02-A1109D7446E5}" sibTransId="{DE5A40AB-17A1-CE49-8E78-F18B4A83445F}"/>
    <dgm:cxn modelId="{7FAD0122-3CA9-954B-8D75-06DBC2A3DEAC}" type="presOf" srcId="{D6EC39BB-440A-6B48-B5A9-F5977B347882}" destId="{B305E0C4-BB18-104A-B584-7D59AB05844D}" srcOrd="0" destOrd="0" presId="urn:microsoft.com/office/officeart/2005/8/layout/chevron2"/>
    <dgm:cxn modelId="{59298845-92D3-C14E-8B6D-53343522EF63}" type="presOf" srcId="{02ED156B-03E4-584B-BDD8-172E51E73A9B}" destId="{7B8E38D7-A9B6-3140-BBC6-FB1159264726}" srcOrd="0" destOrd="0" presId="urn:microsoft.com/office/officeart/2005/8/layout/chevron2"/>
    <dgm:cxn modelId="{758DBA48-1C02-C047-944D-F050B087A699}" type="presOf" srcId="{526B2CFD-5A24-E241-AFDC-2BC1F1890763}" destId="{D9BF193C-2C56-E143-8F6C-D5E5C59D9122}" srcOrd="0" destOrd="0" presId="urn:microsoft.com/office/officeart/2005/8/layout/chevron2"/>
    <dgm:cxn modelId="{E5E0315B-2FBC-AD4E-8A93-B51110B670BF}" srcId="{526B2CFD-5A24-E241-AFDC-2BC1F1890763}" destId="{2A19AF19-0075-4C4E-AF8A-CEEB9A8D95B2}" srcOrd="0" destOrd="0" parTransId="{7F72F82A-BB58-8642-B641-E79BA0136A9B}" sibTransId="{78C6B06A-1C86-3B41-B912-D7042207D4EA}"/>
    <dgm:cxn modelId="{9A0FCD5E-C848-5D4A-AC47-5ABC2570F544}" type="presOf" srcId="{2C4F519E-A86F-9D42-904E-BD8269F2EBA8}" destId="{EA215F5C-23DC-764B-BEAC-0E363F93C23B}" srcOrd="0" destOrd="1" presId="urn:microsoft.com/office/officeart/2005/8/layout/chevron2"/>
    <dgm:cxn modelId="{CA709B67-FCAA-6543-BF3F-AA2C73C87986}" type="presOf" srcId="{2A19AF19-0075-4C4E-AF8A-CEEB9A8D95B2}" destId="{1FF9AFE5-0E41-DB4E-8436-1C25D2EA949A}" srcOrd="0" destOrd="0" presId="urn:microsoft.com/office/officeart/2005/8/layout/chevron2"/>
    <dgm:cxn modelId="{9E80766D-19D6-CC44-9AD8-38759322FD0F}" srcId="{F65A6672-86DB-A34A-B887-E4503C5545FC}" destId="{02ED156B-03E4-584B-BDD8-172E51E73A9B}" srcOrd="0" destOrd="0" parTransId="{A9368495-42C3-974E-BFEB-8DA683B8E812}" sibTransId="{97A85B13-4590-3C47-AF6E-F78FF6D8E5B3}"/>
    <dgm:cxn modelId="{09250076-5D8F-9D49-A039-5E771AC2BF17}" type="presOf" srcId="{33368CBF-6F0B-814C-AECC-389A6800DAEE}" destId="{99979EFB-AABB-6941-8888-8B9E2C58F14B}" srcOrd="0" destOrd="2" presId="urn:microsoft.com/office/officeart/2005/8/layout/chevron2"/>
    <dgm:cxn modelId="{851D177D-EB7B-1E49-975A-DDD7EDE67C6D}" srcId="{2A19AF19-0075-4C4E-AF8A-CEEB9A8D95B2}" destId="{33368CBF-6F0B-814C-AECC-389A6800DAEE}" srcOrd="2" destOrd="0" parTransId="{46623007-0C72-3E40-B07B-6E41464B3A2C}" sibTransId="{95785222-66DC-F448-8DCC-EDEE8FC4122B}"/>
    <dgm:cxn modelId="{E2CE3786-E559-2A48-A768-91E743F2CAE4}" type="presOf" srcId="{E5636D5B-2D61-AF4B-A5CB-24A5EC37BDB3}" destId="{7B8E38D7-A9B6-3140-BBC6-FB1159264726}" srcOrd="0" destOrd="1" presId="urn:microsoft.com/office/officeart/2005/8/layout/chevron2"/>
    <dgm:cxn modelId="{E1ED0E89-68C2-DF46-BFCC-6404B525629B}" type="presOf" srcId="{856454E8-CC77-1D41-81FC-3C9211A3412D}" destId="{EA215F5C-23DC-764B-BEAC-0E363F93C23B}" srcOrd="0" destOrd="0" presId="urn:microsoft.com/office/officeart/2005/8/layout/chevron2"/>
    <dgm:cxn modelId="{BCC2198C-F879-5B4E-808B-27C6EB08E91A}" srcId="{526B2CFD-5A24-E241-AFDC-2BC1F1890763}" destId="{D6EC39BB-440A-6B48-B5A9-F5977B347882}" srcOrd="2" destOrd="0" parTransId="{3E710C5B-36B3-3E43-89A8-06684B8D5943}" sibTransId="{8D1E1CCB-FB33-3945-91E1-8731CBCB4D9A}"/>
    <dgm:cxn modelId="{B4DF61A3-A793-3645-A746-252835E2B52A}" type="presOf" srcId="{F65A6672-86DB-A34A-B887-E4503C5545FC}" destId="{AD672C95-9109-AE44-9755-E38131C28062}" srcOrd="0" destOrd="0" presId="urn:microsoft.com/office/officeart/2005/8/layout/chevron2"/>
    <dgm:cxn modelId="{8D4848B1-60A8-094A-A150-68FD7DF6EB2A}" srcId="{2A19AF19-0075-4C4E-AF8A-CEEB9A8D95B2}" destId="{DC116ECD-33E8-4547-A7C7-25206E0F9D2D}" srcOrd="0" destOrd="0" parTransId="{8A68DC83-17CB-3541-90A7-2A755DF2E552}" sibTransId="{DDE82DE4-5ACB-5B4C-B6E3-B4903979C983}"/>
    <dgm:cxn modelId="{16EE59D7-1DDE-B246-89B6-922203F8820C}" srcId="{F65A6672-86DB-A34A-B887-E4503C5545FC}" destId="{321E32E2-D531-5146-9DE9-CE51F8FF7C76}" srcOrd="2" destOrd="0" parTransId="{4A2432BE-8409-A244-9C11-CF8DAE583ED8}" sibTransId="{73D63843-2595-0A40-B53A-4F2A00129444}"/>
    <dgm:cxn modelId="{DB9729DA-3BA8-F545-8185-A91E6F677C4A}" srcId="{D6EC39BB-440A-6B48-B5A9-F5977B347882}" destId="{856454E8-CC77-1D41-81FC-3C9211A3412D}" srcOrd="0" destOrd="0" parTransId="{AEF8E8D8-3579-564A-8779-06B487565C09}" sibTransId="{3DA2407D-4AAD-0041-8F18-08F5C8A82C65}"/>
    <dgm:cxn modelId="{3C40BADD-AE2A-064B-A3D7-C749DD559A6D}" srcId="{F65A6672-86DB-A34A-B887-E4503C5545FC}" destId="{E5636D5B-2D61-AF4B-A5CB-24A5EC37BDB3}" srcOrd="1" destOrd="0" parTransId="{38079687-C1E3-B547-8673-3684D8448468}" sibTransId="{833E2315-BC8F-F94C-A4FD-C845E8376B79}"/>
    <dgm:cxn modelId="{CF2BF2F3-F573-F24D-BA77-6E59224F81CB}" type="presOf" srcId="{46C895E5-54F7-7D45-8AB4-81D7D64A30FE}" destId="{99979EFB-AABB-6941-8888-8B9E2C58F14B}" srcOrd="0" destOrd="1" presId="urn:microsoft.com/office/officeart/2005/8/layout/chevron2"/>
    <dgm:cxn modelId="{7FE0BEF6-7994-9841-9181-9778FF35417A}" type="presOf" srcId="{321E32E2-D531-5146-9DE9-CE51F8FF7C76}" destId="{7B8E38D7-A9B6-3140-BBC6-FB1159264726}" srcOrd="0" destOrd="2" presId="urn:microsoft.com/office/officeart/2005/8/layout/chevron2"/>
    <dgm:cxn modelId="{4D90B1FF-4606-E542-9E47-43902A8EB6FA}" srcId="{526B2CFD-5A24-E241-AFDC-2BC1F1890763}" destId="{F65A6672-86DB-A34A-B887-E4503C5545FC}" srcOrd="1" destOrd="0" parTransId="{363D8C50-3CD1-0245-91F6-35745A50FC83}" sibTransId="{1EB9C967-4B1B-1049-A26E-76A3820FA17C}"/>
    <dgm:cxn modelId="{07C29713-4085-1542-9555-C6E28E667A27}" type="presParOf" srcId="{D9BF193C-2C56-E143-8F6C-D5E5C59D9122}" destId="{DB152050-8334-7B4C-B4A7-8F0735F1BACF}" srcOrd="0" destOrd="0" presId="urn:microsoft.com/office/officeart/2005/8/layout/chevron2"/>
    <dgm:cxn modelId="{FC824F07-274C-BD4F-90F2-5035B69B3FB9}" type="presParOf" srcId="{DB152050-8334-7B4C-B4A7-8F0735F1BACF}" destId="{1FF9AFE5-0E41-DB4E-8436-1C25D2EA949A}" srcOrd="0" destOrd="0" presId="urn:microsoft.com/office/officeart/2005/8/layout/chevron2"/>
    <dgm:cxn modelId="{5C83FB3B-1E13-2E44-AC20-D7F4A2D4A3F7}" type="presParOf" srcId="{DB152050-8334-7B4C-B4A7-8F0735F1BACF}" destId="{99979EFB-AABB-6941-8888-8B9E2C58F14B}" srcOrd="1" destOrd="0" presId="urn:microsoft.com/office/officeart/2005/8/layout/chevron2"/>
    <dgm:cxn modelId="{79CEBA66-96F2-FB46-AF7D-3584DCAC98C2}" type="presParOf" srcId="{D9BF193C-2C56-E143-8F6C-D5E5C59D9122}" destId="{6D1DACA7-8156-D34B-A73A-353ED6C81692}" srcOrd="1" destOrd="0" presId="urn:microsoft.com/office/officeart/2005/8/layout/chevron2"/>
    <dgm:cxn modelId="{E8ADF951-A61E-6048-A34D-2E87CF57AE63}" type="presParOf" srcId="{D9BF193C-2C56-E143-8F6C-D5E5C59D9122}" destId="{E86462B3-722C-7D48-A1C3-53C0FB09CD7A}" srcOrd="2" destOrd="0" presId="urn:microsoft.com/office/officeart/2005/8/layout/chevron2"/>
    <dgm:cxn modelId="{3473F634-B2DC-B54F-8742-6FE66DA4D8E5}" type="presParOf" srcId="{E86462B3-722C-7D48-A1C3-53C0FB09CD7A}" destId="{AD672C95-9109-AE44-9755-E38131C28062}" srcOrd="0" destOrd="0" presId="urn:microsoft.com/office/officeart/2005/8/layout/chevron2"/>
    <dgm:cxn modelId="{86E42B14-E643-BD41-AFDB-731945768F50}" type="presParOf" srcId="{E86462B3-722C-7D48-A1C3-53C0FB09CD7A}" destId="{7B8E38D7-A9B6-3140-BBC6-FB1159264726}" srcOrd="1" destOrd="0" presId="urn:microsoft.com/office/officeart/2005/8/layout/chevron2"/>
    <dgm:cxn modelId="{9B73072C-C440-5940-971B-C0B72F36104F}" type="presParOf" srcId="{D9BF193C-2C56-E143-8F6C-D5E5C59D9122}" destId="{4EDF39A3-C68D-FE49-B4EA-BCDB2D60153E}" srcOrd="3" destOrd="0" presId="urn:microsoft.com/office/officeart/2005/8/layout/chevron2"/>
    <dgm:cxn modelId="{71648AA6-AABF-844C-BE62-6BF3250D3682}" type="presParOf" srcId="{D9BF193C-2C56-E143-8F6C-D5E5C59D9122}" destId="{33EDBE84-EE43-AF40-ACB1-279119EDD94C}" srcOrd="4" destOrd="0" presId="urn:microsoft.com/office/officeart/2005/8/layout/chevron2"/>
    <dgm:cxn modelId="{AC7CBC66-1C76-3F4D-9A9C-4E8175FB352A}" type="presParOf" srcId="{33EDBE84-EE43-AF40-ACB1-279119EDD94C}" destId="{B305E0C4-BB18-104A-B584-7D59AB05844D}" srcOrd="0" destOrd="0" presId="urn:microsoft.com/office/officeart/2005/8/layout/chevron2"/>
    <dgm:cxn modelId="{D54BA715-4F7B-7D48-9FA3-3021AAE053AF}" type="presParOf" srcId="{33EDBE84-EE43-AF40-ACB1-279119EDD94C}" destId="{EA215F5C-23DC-764B-BEAC-0E363F93C23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F9AFE5-0E41-DB4E-8436-1C25D2EA949A}">
      <dsp:nvSpPr>
        <dsp:cNvPr id="0" name=""/>
        <dsp:cNvSpPr/>
      </dsp:nvSpPr>
      <dsp:spPr>
        <a:xfrm rot="5400000">
          <a:off x="-236795" y="238852"/>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Regex</a:t>
          </a:r>
        </a:p>
      </dsp:txBody>
      <dsp:txXfrm rot="-5400000">
        <a:off x="0" y="554579"/>
        <a:ext cx="1105044" cy="473590"/>
      </dsp:txXfrm>
    </dsp:sp>
    <dsp:sp modelId="{99979EFB-AABB-6941-8888-8B9E2C58F14B}">
      <dsp:nvSpPr>
        <dsp:cNvPr id="0" name=""/>
        <dsp:cNvSpPr/>
      </dsp:nvSpPr>
      <dsp:spPr>
        <a:xfrm rot="5400000">
          <a:off x="5297265" y="-4190163"/>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Remove Whitespace</a:t>
          </a:r>
        </a:p>
        <a:p>
          <a:pPr marL="114300" lvl="1" indent="-114300" algn="l" defTabSz="622300">
            <a:lnSpc>
              <a:spcPct val="90000"/>
            </a:lnSpc>
            <a:spcBef>
              <a:spcPct val="0"/>
            </a:spcBef>
            <a:spcAft>
              <a:spcPct val="15000"/>
            </a:spcAft>
            <a:buChar char="•"/>
          </a:pPr>
          <a:r>
            <a:rPr lang="en-US" sz="1400" kern="1200" dirty="0">
              <a:solidFill>
                <a:schemeClr val="bg2">
                  <a:lumMod val="50000"/>
                </a:schemeClr>
              </a:solidFill>
            </a:rPr>
            <a:t>Substitute Emojis </a:t>
          </a:r>
          <a:r>
            <a:rPr lang="en-US" sz="1400" b="0" i="0" u="none" kern="1200" dirty="0">
              <a:solidFill>
                <a:schemeClr val="bg2">
                  <a:lumMod val="50000"/>
                </a:schemeClr>
              </a:solidFill>
            </a:rPr>
            <a:t>🔥</a:t>
          </a:r>
          <a:endParaRPr lang="en-US" sz="1400" kern="1200" dirty="0">
            <a:solidFill>
              <a:schemeClr val="bg2">
                <a:lumMod val="50000"/>
              </a:schemeClr>
            </a:solidFill>
          </a:endParaRPr>
        </a:p>
        <a:p>
          <a:pPr marL="114300" lvl="1" indent="-114300" algn="l" defTabSz="622300">
            <a:lnSpc>
              <a:spcPct val="90000"/>
            </a:lnSpc>
            <a:spcBef>
              <a:spcPct val="0"/>
            </a:spcBef>
            <a:spcAft>
              <a:spcPct val="15000"/>
            </a:spcAft>
            <a:buChar char="•"/>
          </a:pPr>
          <a:r>
            <a:rPr lang="en-US" sz="1400" kern="1200" dirty="0">
              <a:solidFill>
                <a:schemeClr val="tx1"/>
              </a:solidFill>
            </a:rPr>
            <a:t>Remove URLs, @mentions and #hashtags</a:t>
          </a:r>
          <a:endParaRPr lang="en-US" sz="1400" kern="1200" dirty="0">
            <a:solidFill>
              <a:schemeClr val="accent3"/>
            </a:solidFill>
          </a:endParaRPr>
        </a:p>
        <a:p>
          <a:pPr marL="114300" lvl="1" indent="-114300" algn="l" defTabSz="622300">
            <a:lnSpc>
              <a:spcPct val="90000"/>
            </a:lnSpc>
            <a:spcBef>
              <a:spcPct val="0"/>
            </a:spcBef>
            <a:spcAft>
              <a:spcPct val="15000"/>
            </a:spcAft>
            <a:buChar char="•"/>
          </a:pPr>
          <a:r>
            <a:rPr lang="en-US" sz="1400" kern="1200" dirty="0">
              <a:solidFill>
                <a:schemeClr val="tx1"/>
              </a:solidFill>
            </a:rPr>
            <a:t>Remove outliers </a:t>
          </a:r>
        </a:p>
      </dsp:txBody>
      <dsp:txXfrm rot="-5400000">
        <a:off x="1105044" y="52149"/>
        <a:ext cx="9360464" cy="925930"/>
      </dsp:txXfrm>
    </dsp:sp>
    <dsp:sp modelId="{AD672C95-9109-AE44-9755-E38131C28062}">
      <dsp:nvSpPr>
        <dsp:cNvPr id="0" name=""/>
        <dsp:cNvSpPr/>
      </dsp:nvSpPr>
      <dsp:spPr>
        <a:xfrm rot="5400000">
          <a:off x="-236795" y="1623146"/>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Tokenize</a:t>
          </a:r>
        </a:p>
      </dsp:txBody>
      <dsp:txXfrm rot="-5400000">
        <a:off x="0" y="1938873"/>
        <a:ext cx="1105044" cy="473590"/>
      </dsp:txXfrm>
    </dsp:sp>
    <dsp:sp modelId="{7B8E38D7-A9B6-3140-BBC6-FB1159264726}">
      <dsp:nvSpPr>
        <dsp:cNvPr id="0" name=""/>
        <dsp:cNvSpPr/>
      </dsp:nvSpPr>
      <dsp:spPr>
        <a:xfrm rot="5400000">
          <a:off x="5297265" y="-2805869"/>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err="1"/>
            <a:t>TweetTokenizer</a:t>
          </a:r>
          <a:r>
            <a:rPr lang="en-US" sz="1400" kern="1200" dirty="0"/>
            <a:t> (NLTK)</a:t>
          </a:r>
        </a:p>
        <a:p>
          <a:pPr marL="114300" lvl="1" indent="-114300" algn="l" defTabSz="622300">
            <a:lnSpc>
              <a:spcPct val="90000"/>
            </a:lnSpc>
            <a:spcBef>
              <a:spcPct val="0"/>
            </a:spcBef>
            <a:spcAft>
              <a:spcPct val="15000"/>
            </a:spcAft>
            <a:buChar char="•"/>
          </a:pPr>
          <a:r>
            <a:rPr lang="en-US" sz="1400" kern="1200" dirty="0"/>
            <a:t>Remove </a:t>
          </a:r>
          <a:r>
            <a:rPr lang="en-US" sz="1400" kern="1200" dirty="0" err="1"/>
            <a:t>stopwords</a:t>
          </a:r>
          <a:endParaRPr lang="en-US" sz="1400" kern="1200" dirty="0"/>
        </a:p>
        <a:p>
          <a:pPr marL="114300" lvl="1" indent="-114300" algn="l" defTabSz="622300">
            <a:lnSpc>
              <a:spcPct val="90000"/>
            </a:lnSpc>
            <a:spcBef>
              <a:spcPct val="0"/>
            </a:spcBef>
            <a:spcAft>
              <a:spcPct val="15000"/>
            </a:spcAft>
            <a:buChar char="•"/>
          </a:pPr>
          <a:r>
            <a:rPr lang="en-US" sz="1400" kern="1200" dirty="0">
              <a:solidFill>
                <a:schemeClr val="bg2">
                  <a:lumMod val="50000"/>
                </a:schemeClr>
              </a:solidFill>
            </a:rPr>
            <a:t>Remove Profanity</a:t>
          </a:r>
        </a:p>
      </dsp:txBody>
      <dsp:txXfrm rot="-5400000">
        <a:off x="1105044" y="1436443"/>
        <a:ext cx="9360464" cy="925930"/>
      </dsp:txXfrm>
    </dsp:sp>
    <dsp:sp modelId="{B305E0C4-BB18-104A-B584-7D59AB05844D}">
      <dsp:nvSpPr>
        <dsp:cNvPr id="0" name=""/>
        <dsp:cNvSpPr/>
      </dsp:nvSpPr>
      <dsp:spPr>
        <a:xfrm rot="5400000">
          <a:off x="-236795" y="3007440"/>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Dates</a:t>
          </a:r>
        </a:p>
      </dsp:txBody>
      <dsp:txXfrm rot="-5400000">
        <a:off x="0" y="3323167"/>
        <a:ext cx="1105044" cy="473590"/>
      </dsp:txXfrm>
    </dsp:sp>
    <dsp:sp modelId="{EA215F5C-23DC-764B-BEAC-0E363F93C23B}">
      <dsp:nvSpPr>
        <dsp:cNvPr id="0" name=""/>
        <dsp:cNvSpPr/>
      </dsp:nvSpPr>
      <dsp:spPr>
        <a:xfrm rot="5400000">
          <a:off x="5297265" y="-1421576"/>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Parse UNIX Timestamps</a:t>
          </a:r>
        </a:p>
        <a:p>
          <a:pPr marL="114300" lvl="1" indent="-114300" algn="l" defTabSz="622300">
            <a:lnSpc>
              <a:spcPct val="90000"/>
            </a:lnSpc>
            <a:spcBef>
              <a:spcPct val="0"/>
            </a:spcBef>
            <a:spcAft>
              <a:spcPct val="15000"/>
            </a:spcAft>
            <a:buChar char="•"/>
          </a:pPr>
          <a:r>
            <a:rPr lang="en-US" sz="1400" kern="1200" dirty="0"/>
            <a:t>Sync </a:t>
          </a:r>
          <a:r>
            <a:rPr lang="en-US" sz="1400" kern="1200" dirty="0" err="1"/>
            <a:t>Timezones</a:t>
          </a:r>
          <a:r>
            <a:rPr lang="en-US" sz="1400" kern="1200" dirty="0"/>
            <a:t> to PST</a:t>
          </a:r>
        </a:p>
      </dsp:txBody>
      <dsp:txXfrm rot="-5400000">
        <a:off x="1105044" y="2820736"/>
        <a:ext cx="9360464" cy="9259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9E67-39EE-7E41-925A-80511754F2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5B4132-A412-AB4C-8C52-AC4D8345C9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EA8792-E9A4-8740-BB22-3334FB9B3389}"/>
              </a:ext>
            </a:extLst>
          </p:cNvPr>
          <p:cNvSpPr>
            <a:spLocks noGrp="1"/>
          </p:cNvSpPr>
          <p:nvPr>
            <p:ph type="dt" sz="half" idx="10"/>
          </p:nvPr>
        </p:nvSpPr>
        <p:spPr/>
        <p:txBody>
          <a:bodyPr/>
          <a:lstStyle/>
          <a:p>
            <a:fld id="{F6560A7E-70C4-8E4A-9FB8-7FB705DF0A50}" type="datetimeFigureOut">
              <a:rPr lang="en-US" smtClean="0"/>
              <a:t>3/25/21</a:t>
            </a:fld>
            <a:endParaRPr lang="en-US"/>
          </a:p>
        </p:txBody>
      </p:sp>
      <p:sp>
        <p:nvSpPr>
          <p:cNvPr id="5" name="Footer Placeholder 4">
            <a:extLst>
              <a:ext uri="{FF2B5EF4-FFF2-40B4-BE49-F238E27FC236}">
                <a16:creationId xmlns:a16="http://schemas.microsoft.com/office/drawing/2014/main" id="{700FD313-360A-A74E-AD99-AF5E47325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C27187-64F0-A440-A81B-AA76A6E90599}"/>
              </a:ext>
            </a:extLst>
          </p:cNvPr>
          <p:cNvSpPr>
            <a:spLocks noGrp="1"/>
          </p:cNvSpPr>
          <p:nvPr>
            <p:ph type="sldNum" sz="quarter" idx="12"/>
          </p:nvPr>
        </p:nvSpPr>
        <p:spPr/>
        <p:txBody>
          <a:bodyPr/>
          <a:lstStyle/>
          <a:p>
            <a:fld id="{0E4E0F81-3A5E-5C4D-86E1-7EDFAAC96137}" type="slidenum">
              <a:rPr lang="en-US" smtClean="0"/>
              <a:t>‹#›</a:t>
            </a:fld>
            <a:endParaRPr lang="en-US"/>
          </a:p>
        </p:txBody>
      </p:sp>
    </p:spTree>
    <p:extLst>
      <p:ext uri="{BB962C8B-B14F-4D97-AF65-F5344CB8AC3E}">
        <p14:creationId xmlns:p14="http://schemas.microsoft.com/office/powerpoint/2010/main" val="93382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8DC7-5034-8843-BCD9-6684751411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0DD6DE-0AFD-E543-A2F2-17BFA0763C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F6DC9A-3431-C346-AA7D-D66E7E4280FB}"/>
              </a:ext>
            </a:extLst>
          </p:cNvPr>
          <p:cNvSpPr>
            <a:spLocks noGrp="1"/>
          </p:cNvSpPr>
          <p:nvPr>
            <p:ph type="dt" sz="half" idx="10"/>
          </p:nvPr>
        </p:nvSpPr>
        <p:spPr/>
        <p:txBody>
          <a:bodyPr/>
          <a:lstStyle/>
          <a:p>
            <a:fld id="{F6560A7E-70C4-8E4A-9FB8-7FB705DF0A50}" type="datetimeFigureOut">
              <a:rPr lang="en-US" smtClean="0"/>
              <a:t>3/25/21</a:t>
            </a:fld>
            <a:endParaRPr lang="en-US"/>
          </a:p>
        </p:txBody>
      </p:sp>
      <p:sp>
        <p:nvSpPr>
          <p:cNvPr id="5" name="Footer Placeholder 4">
            <a:extLst>
              <a:ext uri="{FF2B5EF4-FFF2-40B4-BE49-F238E27FC236}">
                <a16:creationId xmlns:a16="http://schemas.microsoft.com/office/drawing/2014/main" id="{89A7FF00-2E6E-5248-A244-841446C75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8E4D17-F05E-0448-9A3D-FE3B27E59711}"/>
              </a:ext>
            </a:extLst>
          </p:cNvPr>
          <p:cNvSpPr>
            <a:spLocks noGrp="1"/>
          </p:cNvSpPr>
          <p:nvPr>
            <p:ph type="sldNum" sz="quarter" idx="12"/>
          </p:nvPr>
        </p:nvSpPr>
        <p:spPr/>
        <p:txBody>
          <a:bodyPr/>
          <a:lstStyle/>
          <a:p>
            <a:fld id="{0E4E0F81-3A5E-5C4D-86E1-7EDFAAC96137}" type="slidenum">
              <a:rPr lang="en-US" smtClean="0"/>
              <a:t>‹#›</a:t>
            </a:fld>
            <a:endParaRPr lang="en-US"/>
          </a:p>
        </p:txBody>
      </p:sp>
    </p:spTree>
    <p:extLst>
      <p:ext uri="{BB962C8B-B14F-4D97-AF65-F5344CB8AC3E}">
        <p14:creationId xmlns:p14="http://schemas.microsoft.com/office/powerpoint/2010/main" val="3023647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5C33FB-6C2F-7D45-9BF4-5B3638B9ED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6414A3-8913-1A45-9B33-0015FD6D33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FC4ACB-5D38-1B4C-B62F-14D1AE93180B}"/>
              </a:ext>
            </a:extLst>
          </p:cNvPr>
          <p:cNvSpPr>
            <a:spLocks noGrp="1"/>
          </p:cNvSpPr>
          <p:nvPr>
            <p:ph type="dt" sz="half" idx="10"/>
          </p:nvPr>
        </p:nvSpPr>
        <p:spPr/>
        <p:txBody>
          <a:bodyPr/>
          <a:lstStyle/>
          <a:p>
            <a:fld id="{F6560A7E-70C4-8E4A-9FB8-7FB705DF0A50}" type="datetimeFigureOut">
              <a:rPr lang="en-US" smtClean="0"/>
              <a:t>3/25/21</a:t>
            </a:fld>
            <a:endParaRPr lang="en-US"/>
          </a:p>
        </p:txBody>
      </p:sp>
      <p:sp>
        <p:nvSpPr>
          <p:cNvPr id="5" name="Footer Placeholder 4">
            <a:extLst>
              <a:ext uri="{FF2B5EF4-FFF2-40B4-BE49-F238E27FC236}">
                <a16:creationId xmlns:a16="http://schemas.microsoft.com/office/drawing/2014/main" id="{0642FB12-79F2-F545-BBCA-384BA7F802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FAF98-27C6-6F43-BA73-E524F2E9AA8F}"/>
              </a:ext>
            </a:extLst>
          </p:cNvPr>
          <p:cNvSpPr>
            <a:spLocks noGrp="1"/>
          </p:cNvSpPr>
          <p:nvPr>
            <p:ph type="sldNum" sz="quarter" idx="12"/>
          </p:nvPr>
        </p:nvSpPr>
        <p:spPr/>
        <p:txBody>
          <a:bodyPr/>
          <a:lstStyle/>
          <a:p>
            <a:fld id="{0E4E0F81-3A5E-5C4D-86E1-7EDFAAC96137}" type="slidenum">
              <a:rPr lang="en-US" smtClean="0"/>
              <a:t>‹#›</a:t>
            </a:fld>
            <a:endParaRPr lang="en-US"/>
          </a:p>
        </p:txBody>
      </p:sp>
    </p:spTree>
    <p:extLst>
      <p:ext uri="{BB962C8B-B14F-4D97-AF65-F5344CB8AC3E}">
        <p14:creationId xmlns:p14="http://schemas.microsoft.com/office/powerpoint/2010/main" val="365664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3191-5299-2842-B3DB-5123D1569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E8D83F-34C1-044C-A6A7-6D2427290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FF5E9D-B814-0549-9D1E-77768857CF82}"/>
              </a:ext>
            </a:extLst>
          </p:cNvPr>
          <p:cNvSpPr>
            <a:spLocks noGrp="1"/>
          </p:cNvSpPr>
          <p:nvPr>
            <p:ph type="dt" sz="half" idx="10"/>
          </p:nvPr>
        </p:nvSpPr>
        <p:spPr/>
        <p:txBody>
          <a:bodyPr/>
          <a:lstStyle/>
          <a:p>
            <a:fld id="{F6560A7E-70C4-8E4A-9FB8-7FB705DF0A50}" type="datetimeFigureOut">
              <a:rPr lang="en-US" smtClean="0"/>
              <a:t>3/25/21</a:t>
            </a:fld>
            <a:endParaRPr lang="en-US"/>
          </a:p>
        </p:txBody>
      </p:sp>
      <p:sp>
        <p:nvSpPr>
          <p:cNvPr id="5" name="Footer Placeholder 4">
            <a:extLst>
              <a:ext uri="{FF2B5EF4-FFF2-40B4-BE49-F238E27FC236}">
                <a16:creationId xmlns:a16="http://schemas.microsoft.com/office/drawing/2014/main" id="{6F668949-8966-1C4F-8D06-6E023EECC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83BDD-C389-4346-A087-BA08DED49098}"/>
              </a:ext>
            </a:extLst>
          </p:cNvPr>
          <p:cNvSpPr>
            <a:spLocks noGrp="1"/>
          </p:cNvSpPr>
          <p:nvPr>
            <p:ph type="sldNum" sz="quarter" idx="12"/>
          </p:nvPr>
        </p:nvSpPr>
        <p:spPr/>
        <p:txBody>
          <a:bodyPr/>
          <a:lstStyle/>
          <a:p>
            <a:fld id="{0E4E0F81-3A5E-5C4D-86E1-7EDFAAC96137}" type="slidenum">
              <a:rPr lang="en-US" smtClean="0"/>
              <a:t>‹#›</a:t>
            </a:fld>
            <a:endParaRPr lang="en-US"/>
          </a:p>
        </p:txBody>
      </p:sp>
    </p:spTree>
    <p:extLst>
      <p:ext uri="{BB962C8B-B14F-4D97-AF65-F5344CB8AC3E}">
        <p14:creationId xmlns:p14="http://schemas.microsoft.com/office/powerpoint/2010/main" val="3713434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339B-B367-2148-8358-48787DCD1B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9F05FE-4580-0E4E-A0C2-970F2FF674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EAB250-A190-6D4B-8BE9-6A7DC2E919A4}"/>
              </a:ext>
            </a:extLst>
          </p:cNvPr>
          <p:cNvSpPr>
            <a:spLocks noGrp="1"/>
          </p:cNvSpPr>
          <p:nvPr>
            <p:ph type="dt" sz="half" idx="10"/>
          </p:nvPr>
        </p:nvSpPr>
        <p:spPr/>
        <p:txBody>
          <a:bodyPr/>
          <a:lstStyle/>
          <a:p>
            <a:fld id="{F6560A7E-70C4-8E4A-9FB8-7FB705DF0A50}" type="datetimeFigureOut">
              <a:rPr lang="en-US" smtClean="0"/>
              <a:t>3/25/21</a:t>
            </a:fld>
            <a:endParaRPr lang="en-US"/>
          </a:p>
        </p:txBody>
      </p:sp>
      <p:sp>
        <p:nvSpPr>
          <p:cNvPr id="5" name="Footer Placeholder 4">
            <a:extLst>
              <a:ext uri="{FF2B5EF4-FFF2-40B4-BE49-F238E27FC236}">
                <a16:creationId xmlns:a16="http://schemas.microsoft.com/office/drawing/2014/main" id="{623C7A1A-FE6A-9648-8C17-00158E453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0C9E0-D75C-5F40-813B-E9BBEDBAE0AD}"/>
              </a:ext>
            </a:extLst>
          </p:cNvPr>
          <p:cNvSpPr>
            <a:spLocks noGrp="1"/>
          </p:cNvSpPr>
          <p:nvPr>
            <p:ph type="sldNum" sz="quarter" idx="12"/>
          </p:nvPr>
        </p:nvSpPr>
        <p:spPr/>
        <p:txBody>
          <a:bodyPr/>
          <a:lstStyle/>
          <a:p>
            <a:fld id="{0E4E0F81-3A5E-5C4D-86E1-7EDFAAC96137}" type="slidenum">
              <a:rPr lang="en-US" smtClean="0"/>
              <a:t>‹#›</a:t>
            </a:fld>
            <a:endParaRPr lang="en-US"/>
          </a:p>
        </p:txBody>
      </p:sp>
    </p:spTree>
    <p:extLst>
      <p:ext uri="{BB962C8B-B14F-4D97-AF65-F5344CB8AC3E}">
        <p14:creationId xmlns:p14="http://schemas.microsoft.com/office/powerpoint/2010/main" val="269766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56A8-732C-924F-9B6A-8D80861DBB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011DE3-F81B-834E-A100-7D49A3E49E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77E02C-3061-844D-9B2B-F14B92F39A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B6D86E-21CE-DB44-A78C-6F672E63CCD8}"/>
              </a:ext>
            </a:extLst>
          </p:cNvPr>
          <p:cNvSpPr>
            <a:spLocks noGrp="1"/>
          </p:cNvSpPr>
          <p:nvPr>
            <p:ph type="dt" sz="half" idx="10"/>
          </p:nvPr>
        </p:nvSpPr>
        <p:spPr/>
        <p:txBody>
          <a:bodyPr/>
          <a:lstStyle/>
          <a:p>
            <a:fld id="{F6560A7E-70C4-8E4A-9FB8-7FB705DF0A50}" type="datetimeFigureOut">
              <a:rPr lang="en-US" smtClean="0"/>
              <a:t>3/25/21</a:t>
            </a:fld>
            <a:endParaRPr lang="en-US"/>
          </a:p>
        </p:txBody>
      </p:sp>
      <p:sp>
        <p:nvSpPr>
          <p:cNvPr id="6" name="Footer Placeholder 5">
            <a:extLst>
              <a:ext uri="{FF2B5EF4-FFF2-40B4-BE49-F238E27FC236}">
                <a16:creationId xmlns:a16="http://schemas.microsoft.com/office/drawing/2014/main" id="{469215A4-73DE-1742-9508-91923EEF7C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85E1EA-A834-E64A-A1B3-F5A6A171DBE4}"/>
              </a:ext>
            </a:extLst>
          </p:cNvPr>
          <p:cNvSpPr>
            <a:spLocks noGrp="1"/>
          </p:cNvSpPr>
          <p:nvPr>
            <p:ph type="sldNum" sz="quarter" idx="12"/>
          </p:nvPr>
        </p:nvSpPr>
        <p:spPr/>
        <p:txBody>
          <a:bodyPr/>
          <a:lstStyle/>
          <a:p>
            <a:fld id="{0E4E0F81-3A5E-5C4D-86E1-7EDFAAC96137}" type="slidenum">
              <a:rPr lang="en-US" smtClean="0"/>
              <a:t>‹#›</a:t>
            </a:fld>
            <a:endParaRPr lang="en-US"/>
          </a:p>
        </p:txBody>
      </p:sp>
    </p:spTree>
    <p:extLst>
      <p:ext uri="{BB962C8B-B14F-4D97-AF65-F5344CB8AC3E}">
        <p14:creationId xmlns:p14="http://schemas.microsoft.com/office/powerpoint/2010/main" val="351979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FE7B-C2B4-024F-A5C1-D0C8C6A001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480C61-2F6E-584A-8E88-AF0A4CE955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A4EA67-236D-074A-8E6D-6270394741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FB6B2E-DA5D-5E49-9064-C40C2E18AF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797699-8B42-C74A-9C41-15CAD38F78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6D3265-580B-6A42-B614-FE68BB7459F8}"/>
              </a:ext>
            </a:extLst>
          </p:cNvPr>
          <p:cNvSpPr>
            <a:spLocks noGrp="1"/>
          </p:cNvSpPr>
          <p:nvPr>
            <p:ph type="dt" sz="half" idx="10"/>
          </p:nvPr>
        </p:nvSpPr>
        <p:spPr/>
        <p:txBody>
          <a:bodyPr/>
          <a:lstStyle/>
          <a:p>
            <a:fld id="{F6560A7E-70C4-8E4A-9FB8-7FB705DF0A50}" type="datetimeFigureOut">
              <a:rPr lang="en-US" smtClean="0"/>
              <a:t>3/25/21</a:t>
            </a:fld>
            <a:endParaRPr lang="en-US"/>
          </a:p>
        </p:txBody>
      </p:sp>
      <p:sp>
        <p:nvSpPr>
          <p:cNvPr id="8" name="Footer Placeholder 7">
            <a:extLst>
              <a:ext uri="{FF2B5EF4-FFF2-40B4-BE49-F238E27FC236}">
                <a16:creationId xmlns:a16="http://schemas.microsoft.com/office/drawing/2014/main" id="{E0FC42DF-3039-CC46-9E1D-65FF824AE9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26F5F7-457E-4D44-889F-D9B964E33C96}"/>
              </a:ext>
            </a:extLst>
          </p:cNvPr>
          <p:cNvSpPr>
            <a:spLocks noGrp="1"/>
          </p:cNvSpPr>
          <p:nvPr>
            <p:ph type="sldNum" sz="quarter" idx="12"/>
          </p:nvPr>
        </p:nvSpPr>
        <p:spPr/>
        <p:txBody>
          <a:bodyPr/>
          <a:lstStyle/>
          <a:p>
            <a:fld id="{0E4E0F81-3A5E-5C4D-86E1-7EDFAAC96137}" type="slidenum">
              <a:rPr lang="en-US" smtClean="0"/>
              <a:t>‹#›</a:t>
            </a:fld>
            <a:endParaRPr lang="en-US"/>
          </a:p>
        </p:txBody>
      </p:sp>
    </p:spTree>
    <p:extLst>
      <p:ext uri="{BB962C8B-B14F-4D97-AF65-F5344CB8AC3E}">
        <p14:creationId xmlns:p14="http://schemas.microsoft.com/office/powerpoint/2010/main" val="605100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03BC-7FC0-714C-960D-925B312A9A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8048B4-32F9-1445-A370-08A89DB0CA79}"/>
              </a:ext>
            </a:extLst>
          </p:cNvPr>
          <p:cNvSpPr>
            <a:spLocks noGrp="1"/>
          </p:cNvSpPr>
          <p:nvPr>
            <p:ph type="dt" sz="half" idx="10"/>
          </p:nvPr>
        </p:nvSpPr>
        <p:spPr/>
        <p:txBody>
          <a:bodyPr/>
          <a:lstStyle/>
          <a:p>
            <a:fld id="{F6560A7E-70C4-8E4A-9FB8-7FB705DF0A50}" type="datetimeFigureOut">
              <a:rPr lang="en-US" smtClean="0"/>
              <a:t>3/25/21</a:t>
            </a:fld>
            <a:endParaRPr lang="en-US"/>
          </a:p>
        </p:txBody>
      </p:sp>
      <p:sp>
        <p:nvSpPr>
          <p:cNvPr id="4" name="Footer Placeholder 3">
            <a:extLst>
              <a:ext uri="{FF2B5EF4-FFF2-40B4-BE49-F238E27FC236}">
                <a16:creationId xmlns:a16="http://schemas.microsoft.com/office/drawing/2014/main" id="{6876DAD9-C451-8E45-BABE-3A329F3187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D33F7F-CF63-5A44-9EB7-13E1BCDBC9DB}"/>
              </a:ext>
            </a:extLst>
          </p:cNvPr>
          <p:cNvSpPr>
            <a:spLocks noGrp="1"/>
          </p:cNvSpPr>
          <p:nvPr>
            <p:ph type="sldNum" sz="quarter" idx="12"/>
          </p:nvPr>
        </p:nvSpPr>
        <p:spPr/>
        <p:txBody>
          <a:bodyPr/>
          <a:lstStyle/>
          <a:p>
            <a:fld id="{0E4E0F81-3A5E-5C4D-86E1-7EDFAAC96137}" type="slidenum">
              <a:rPr lang="en-US" smtClean="0"/>
              <a:t>‹#›</a:t>
            </a:fld>
            <a:endParaRPr lang="en-US"/>
          </a:p>
        </p:txBody>
      </p:sp>
    </p:spTree>
    <p:extLst>
      <p:ext uri="{BB962C8B-B14F-4D97-AF65-F5344CB8AC3E}">
        <p14:creationId xmlns:p14="http://schemas.microsoft.com/office/powerpoint/2010/main" val="2824957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E344EA-2346-364A-A84C-02A49F89E585}"/>
              </a:ext>
            </a:extLst>
          </p:cNvPr>
          <p:cNvSpPr>
            <a:spLocks noGrp="1"/>
          </p:cNvSpPr>
          <p:nvPr>
            <p:ph type="dt" sz="half" idx="10"/>
          </p:nvPr>
        </p:nvSpPr>
        <p:spPr/>
        <p:txBody>
          <a:bodyPr/>
          <a:lstStyle/>
          <a:p>
            <a:fld id="{F6560A7E-70C4-8E4A-9FB8-7FB705DF0A50}" type="datetimeFigureOut">
              <a:rPr lang="en-US" smtClean="0"/>
              <a:t>3/25/21</a:t>
            </a:fld>
            <a:endParaRPr lang="en-US"/>
          </a:p>
        </p:txBody>
      </p:sp>
      <p:sp>
        <p:nvSpPr>
          <p:cNvPr id="3" name="Footer Placeholder 2">
            <a:extLst>
              <a:ext uri="{FF2B5EF4-FFF2-40B4-BE49-F238E27FC236}">
                <a16:creationId xmlns:a16="http://schemas.microsoft.com/office/drawing/2014/main" id="{BA04C746-43D5-FC4C-891F-095FF87E43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A5A3DD-B8C2-3042-A866-D9A5AB763443}"/>
              </a:ext>
            </a:extLst>
          </p:cNvPr>
          <p:cNvSpPr>
            <a:spLocks noGrp="1"/>
          </p:cNvSpPr>
          <p:nvPr>
            <p:ph type="sldNum" sz="quarter" idx="12"/>
          </p:nvPr>
        </p:nvSpPr>
        <p:spPr/>
        <p:txBody>
          <a:bodyPr/>
          <a:lstStyle/>
          <a:p>
            <a:fld id="{0E4E0F81-3A5E-5C4D-86E1-7EDFAAC96137}" type="slidenum">
              <a:rPr lang="en-US" smtClean="0"/>
              <a:t>‹#›</a:t>
            </a:fld>
            <a:endParaRPr lang="en-US"/>
          </a:p>
        </p:txBody>
      </p:sp>
    </p:spTree>
    <p:extLst>
      <p:ext uri="{BB962C8B-B14F-4D97-AF65-F5344CB8AC3E}">
        <p14:creationId xmlns:p14="http://schemas.microsoft.com/office/powerpoint/2010/main" val="1153696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B4B4-93D8-F940-BDEA-1F11A6E8C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85AFA7-8B30-C04E-AC48-45C86CF3F2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CECD16-20EA-7948-9CE8-672C065A9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C12D24-8619-2F48-A9BE-9651A172AEDE}"/>
              </a:ext>
            </a:extLst>
          </p:cNvPr>
          <p:cNvSpPr>
            <a:spLocks noGrp="1"/>
          </p:cNvSpPr>
          <p:nvPr>
            <p:ph type="dt" sz="half" idx="10"/>
          </p:nvPr>
        </p:nvSpPr>
        <p:spPr/>
        <p:txBody>
          <a:bodyPr/>
          <a:lstStyle/>
          <a:p>
            <a:fld id="{F6560A7E-70C4-8E4A-9FB8-7FB705DF0A50}" type="datetimeFigureOut">
              <a:rPr lang="en-US" smtClean="0"/>
              <a:t>3/25/21</a:t>
            </a:fld>
            <a:endParaRPr lang="en-US"/>
          </a:p>
        </p:txBody>
      </p:sp>
      <p:sp>
        <p:nvSpPr>
          <p:cNvPr id="6" name="Footer Placeholder 5">
            <a:extLst>
              <a:ext uri="{FF2B5EF4-FFF2-40B4-BE49-F238E27FC236}">
                <a16:creationId xmlns:a16="http://schemas.microsoft.com/office/drawing/2014/main" id="{DD4BA3F6-8354-9442-A9B7-D927F5E8D7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FD36CE-8AF0-614E-84E3-355B06DC98DD}"/>
              </a:ext>
            </a:extLst>
          </p:cNvPr>
          <p:cNvSpPr>
            <a:spLocks noGrp="1"/>
          </p:cNvSpPr>
          <p:nvPr>
            <p:ph type="sldNum" sz="quarter" idx="12"/>
          </p:nvPr>
        </p:nvSpPr>
        <p:spPr/>
        <p:txBody>
          <a:bodyPr/>
          <a:lstStyle/>
          <a:p>
            <a:fld id="{0E4E0F81-3A5E-5C4D-86E1-7EDFAAC96137}" type="slidenum">
              <a:rPr lang="en-US" smtClean="0"/>
              <a:t>‹#›</a:t>
            </a:fld>
            <a:endParaRPr lang="en-US"/>
          </a:p>
        </p:txBody>
      </p:sp>
    </p:spTree>
    <p:extLst>
      <p:ext uri="{BB962C8B-B14F-4D97-AF65-F5344CB8AC3E}">
        <p14:creationId xmlns:p14="http://schemas.microsoft.com/office/powerpoint/2010/main" val="284547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DBC7-3AA2-394E-B897-CB967C2E8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B72B60-BE60-3548-A57A-436D923ACC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D8203B-DBE9-174D-9F81-8114E82E7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EE5D59-399C-A040-AE44-C3B5004C04BF}"/>
              </a:ext>
            </a:extLst>
          </p:cNvPr>
          <p:cNvSpPr>
            <a:spLocks noGrp="1"/>
          </p:cNvSpPr>
          <p:nvPr>
            <p:ph type="dt" sz="half" idx="10"/>
          </p:nvPr>
        </p:nvSpPr>
        <p:spPr/>
        <p:txBody>
          <a:bodyPr/>
          <a:lstStyle/>
          <a:p>
            <a:fld id="{F6560A7E-70C4-8E4A-9FB8-7FB705DF0A50}" type="datetimeFigureOut">
              <a:rPr lang="en-US" smtClean="0"/>
              <a:t>3/25/21</a:t>
            </a:fld>
            <a:endParaRPr lang="en-US"/>
          </a:p>
        </p:txBody>
      </p:sp>
      <p:sp>
        <p:nvSpPr>
          <p:cNvPr id="6" name="Footer Placeholder 5">
            <a:extLst>
              <a:ext uri="{FF2B5EF4-FFF2-40B4-BE49-F238E27FC236}">
                <a16:creationId xmlns:a16="http://schemas.microsoft.com/office/drawing/2014/main" id="{D56F246A-0551-064D-9B18-A526B68CF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CE5626-2A4D-2D40-A71B-1E202C410DF2}"/>
              </a:ext>
            </a:extLst>
          </p:cNvPr>
          <p:cNvSpPr>
            <a:spLocks noGrp="1"/>
          </p:cNvSpPr>
          <p:nvPr>
            <p:ph type="sldNum" sz="quarter" idx="12"/>
          </p:nvPr>
        </p:nvSpPr>
        <p:spPr/>
        <p:txBody>
          <a:bodyPr/>
          <a:lstStyle/>
          <a:p>
            <a:fld id="{0E4E0F81-3A5E-5C4D-86E1-7EDFAAC96137}" type="slidenum">
              <a:rPr lang="en-US" smtClean="0"/>
              <a:t>‹#›</a:t>
            </a:fld>
            <a:endParaRPr lang="en-US"/>
          </a:p>
        </p:txBody>
      </p:sp>
    </p:spTree>
    <p:extLst>
      <p:ext uri="{BB962C8B-B14F-4D97-AF65-F5344CB8AC3E}">
        <p14:creationId xmlns:p14="http://schemas.microsoft.com/office/powerpoint/2010/main" val="1396327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344076-186B-2746-BEAC-3CBDD7A48F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FD1CA7-234E-6345-95FC-35572292DD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ACD9A-5CFD-064B-AD47-C1FEEC58E2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60A7E-70C4-8E4A-9FB8-7FB705DF0A50}" type="datetimeFigureOut">
              <a:rPr lang="en-US" smtClean="0"/>
              <a:t>3/25/21</a:t>
            </a:fld>
            <a:endParaRPr lang="en-US"/>
          </a:p>
        </p:txBody>
      </p:sp>
      <p:sp>
        <p:nvSpPr>
          <p:cNvPr id="5" name="Footer Placeholder 4">
            <a:extLst>
              <a:ext uri="{FF2B5EF4-FFF2-40B4-BE49-F238E27FC236}">
                <a16:creationId xmlns:a16="http://schemas.microsoft.com/office/drawing/2014/main" id="{3AB6ED0C-AFB5-284E-A124-C36A60955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408610-DE14-1941-9321-D7FA4CEFFB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E0F81-3A5E-5C4D-86E1-7EDFAAC96137}" type="slidenum">
              <a:rPr lang="en-US" smtClean="0"/>
              <a:t>‹#›</a:t>
            </a:fld>
            <a:endParaRPr lang="en-US"/>
          </a:p>
        </p:txBody>
      </p:sp>
    </p:spTree>
    <p:extLst>
      <p:ext uri="{BB962C8B-B14F-4D97-AF65-F5344CB8AC3E}">
        <p14:creationId xmlns:p14="http://schemas.microsoft.com/office/powerpoint/2010/main" val="1591622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praw-dev/praw"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9105-86F3-C74B-A66B-A38C426AAB7E}"/>
              </a:ext>
            </a:extLst>
          </p:cNvPr>
          <p:cNvSpPr>
            <a:spLocks noGrp="1"/>
          </p:cNvSpPr>
          <p:nvPr>
            <p:ph type="ctrTitle"/>
          </p:nvPr>
        </p:nvSpPr>
        <p:spPr/>
        <p:txBody>
          <a:bodyPr/>
          <a:lstStyle/>
          <a:p>
            <a:r>
              <a:rPr lang="en-US" dirty="0"/>
              <a:t>r/</a:t>
            </a:r>
            <a:r>
              <a:rPr lang="en-US" dirty="0" err="1"/>
              <a:t>wallstreetbets</a:t>
            </a:r>
            <a:r>
              <a:rPr lang="en-US" dirty="0"/>
              <a:t> Sentiment Analysis</a:t>
            </a:r>
          </a:p>
        </p:txBody>
      </p:sp>
      <p:sp>
        <p:nvSpPr>
          <p:cNvPr id="3" name="Subtitle 2">
            <a:extLst>
              <a:ext uri="{FF2B5EF4-FFF2-40B4-BE49-F238E27FC236}">
                <a16:creationId xmlns:a16="http://schemas.microsoft.com/office/drawing/2014/main" id="{357128B8-69A3-3C4A-950B-6CE5CB0E7572}"/>
              </a:ext>
            </a:extLst>
          </p:cNvPr>
          <p:cNvSpPr>
            <a:spLocks noGrp="1"/>
          </p:cNvSpPr>
          <p:nvPr>
            <p:ph type="subTitle" idx="1"/>
          </p:nvPr>
        </p:nvSpPr>
        <p:spPr/>
        <p:txBody>
          <a:bodyPr/>
          <a:lstStyle/>
          <a:p>
            <a:r>
              <a:rPr lang="en-US" dirty="0"/>
              <a:t>Shashank Nagaraja</a:t>
            </a:r>
          </a:p>
          <a:p>
            <a:r>
              <a:rPr lang="en-US" dirty="0"/>
              <a:t>IST 652 Final Project</a:t>
            </a:r>
          </a:p>
        </p:txBody>
      </p:sp>
      <p:pic>
        <p:nvPicPr>
          <p:cNvPr id="1026" name="Picture 2" descr="Reddit Logo - PNG and Vector - Logo Download">
            <a:extLst>
              <a:ext uri="{FF2B5EF4-FFF2-40B4-BE49-F238E27FC236}">
                <a16:creationId xmlns:a16="http://schemas.microsoft.com/office/drawing/2014/main" id="{547828BF-18C2-464C-9BE1-ED3AD4350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6260" y="4841746"/>
            <a:ext cx="2417013" cy="8321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6B8BAE-D3C4-454F-9947-F02609A40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5533" y="4444999"/>
            <a:ext cx="1625600" cy="16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912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739D-2E0E-1243-90F8-106CFEF9C899}"/>
              </a:ext>
            </a:extLst>
          </p:cNvPr>
          <p:cNvSpPr>
            <a:spLocks noGrp="1"/>
          </p:cNvSpPr>
          <p:nvPr>
            <p:ph type="title"/>
          </p:nvPr>
        </p:nvSpPr>
        <p:spPr/>
        <p:txBody>
          <a:bodyPr/>
          <a:lstStyle/>
          <a:p>
            <a:r>
              <a:rPr lang="en-US" dirty="0"/>
              <a:t>r/</a:t>
            </a:r>
            <a:r>
              <a:rPr lang="en-US" dirty="0" err="1"/>
              <a:t>wallstreetbets</a:t>
            </a:r>
            <a:r>
              <a:rPr lang="en-US" dirty="0"/>
              <a:t>: Named Entities</a:t>
            </a:r>
          </a:p>
        </p:txBody>
      </p:sp>
      <p:pic>
        <p:nvPicPr>
          <p:cNvPr id="5" name="Content Placeholder 4" descr="A picture containing text, newspaper&#10;&#10;Description automatically generated">
            <a:extLst>
              <a:ext uri="{FF2B5EF4-FFF2-40B4-BE49-F238E27FC236}">
                <a16:creationId xmlns:a16="http://schemas.microsoft.com/office/drawing/2014/main" id="{5BD378BA-F85F-0A4E-973F-622A53EBB2EC}"/>
              </a:ext>
            </a:extLst>
          </p:cNvPr>
          <p:cNvPicPr>
            <a:picLocks noGrp="1" noChangeAspect="1"/>
          </p:cNvPicPr>
          <p:nvPr>
            <p:ph idx="1"/>
          </p:nvPr>
        </p:nvPicPr>
        <p:blipFill>
          <a:blip r:embed="rId2"/>
          <a:stretch>
            <a:fillRect/>
          </a:stretch>
        </p:blipFill>
        <p:spPr>
          <a:xfrm>
            <a:off x="1744662" y="1825625"/>
            <a:ext cx="8702676" cy="4351338"/>
          </a:xfrm>
        </p:spPr>
      </p:pic>
    </p:spTree>
    <p:extLst>
      <p:ext uri="{BB962C8B-B14F-4D97-AF65-F5344CB8AC3E}">
        <p14:creationId xmlns:p14="http://schemas.microsoft.com/office/powerpoint/2010/main" val="4223784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E865-2A4F-A044-BD15-EDC8C01744B2}"/>
              </a:ext>
            </a:extLst>
          </p:cNvPr>
          <p:cNvSpPr>
            <a:spLocks noGrp="1"/>
          </p:cNvSpPr>
          <p:nvPr>
            <p:ph type="title"/>
          </p:nvPr>
        </p:nvSpPr>
        <p:spPr/>
        <p:txBody>
          <a:bodyPr/>
          <a:lstStyle/>
          <a:p>
            <a:r>
              <a:rPr lang="en-US" dirty="0"/>
              <a:t>Results and Takeaways</a:t>
            </a:r>
          </a:p>
        </p:txBody>
      </p:sp>
      <p:sp>
        <p:nvSpPr>
          <p:cNvPr id="3" name="Content Placeholder 2">
            <a:extLst>
              <a:ext uri="{FF2B5EF4-FFF2-40B4-BE49-F238E27FC236}">
                <a16:creationId xmlns:a16="http://schemas.microsoft.com/office/drawing/2014/main" id="{CF1CDBAD-D79C-6643-9435-134D9E65F989}"/>
              </a:ext>
            </a:extLst>
          </p:cNvPr>
          <p:cNvSpPr>
            <a:spLocks noGrp="1"/>
          </p:cNvSpPr>
          <p:nvPr>
            <p:ph idx="1"/>
          </p:nvPr>
        </p:nvSpPr>
        <p:spPr>
          <a:xfrm>
            <a:off x="838200" y="1632440"/>
            <a:ext cx="10515600" cy="1033189"/>
          </a:xfrm>
          <a:solidFill>
            <a:schemeClr val="accent1"/>
          </a:solidFill>
          <a:effectLst>
            <a:outerShdw blurRad="63500" sx="102000" sy="102000" algn="ctr" rotWithShape="0">
              <a:prstClr val="black">
                <a:alpha val="40000"/>
              </a:prstClr>
            </a:outerShdw>
          </a:effectLst>
        </p:spPr>
        <p:txBody>
          <a:bodyPr/>
          <a:lstStyle/>
          <a:p>
            <a:pPr marL="0" indent="0">
              <a:buNone/>
            </a:pPr>
            <a:r>
              <a:rPr lang="en-US" dirty="0" err="1">
                <a:solidFill>
                  <a:schemeClr val="bg1"/>
                </a:solidFill>
              </a:rPr>
              <a:t>Gamestop</a:t>
            </a:r>
            <a:r>
              <a:rPr lang="en-US" dirty="0">
                <a:solidFill>
                  <a:schemeClr val="bg1"/>
                </a:solidFill>
              </a:rPr>
              <a:t> ($GME) was not the only security involved in the trading frenzy</a:t>
            </a:r>
          </a:p>
        </p:txBody>
      </p:sp>
      <p:sp>
        <p:nvSpPr>
          <p:cNvPr id="4" name="Content Placeholder 2">
            <a:extLst>
              <a:ext uri="{FF2B5EF4-FFF2-40B4-BE49-F238E27FC236}">
                <a16:creationId xmlns:a16="http://schemas.microsoft.com/office/drawing/2014/main" id="{0A38BFD2-7867-6F48-ADDD-0D02110EDCB7}"/>
              </a:ext>
            </a:extLst>
          </p:cNvPr>
          <p:cNvSpPr txBox="1">
            <a:spLocks/>
          </p:cNvSpPr>
          <p:nvPr/>
        </p:nvSpPr>
        <p:spPr>
          <a:xfrm>
            <a:off x="838200" y="2940978"/>
            <a:ext cx="10515600" cy="1033189"/>
          </a:xfrm>
          <a:prstGeom prst="rect">
            <a:avLst/>
          </a:prstGeom>
          <a:solidFill>
            <a:schemeClr val="accent1"/>
          </a:solidFill>
          <a:effectLst>
            <a:outerShdw blurRad="63500" sx="102000" sy="102000" algn="ctr"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Intense hype followed by lull in posts</a:t>
            </a:r>
          </a:p>
        </p:txBody>
      </p:sp>
      <p:sp>
        <p:nvSpPr>
          <p:cNvPr id="5" name="Content Placeholder 2">
            <a:extLst>
              <a:ext uri="{FF2B5EF4-FFF2-40B4-BE49-F238E27FC236}">
                <a16:creationId xmlns:a16="http://schemas.microsoft.com/office/drawing/2014/main" id="{5BCAB984-7C83-954D-89B0-3D73DA4017A2}"/>
              </a:ext>
            </a:extLst>
          </p:cNvPr>
          <p:cNvSpPr txBox="1">
            <a:spLocks/>
          </p:cNvSpPr>
          <p:nvPr/>
        </p:nvSpPr>
        <p:spPr>
          <a:xfrm>
            <a:off x="838200" y="4275793"/>
            <a:ext cx="10515600" cy="1033189"/>
          </a:xfrm>
          <a:prstGeom prst="rect">
            <a:avLst/>
          </a:prstGeom>
          <a:solidFill>
            <a:schemeClr val="accent1"/>
          </a:solidFill>
          <a:effectLst>
            <a:outerShdw blurRad="63500" sx="102000" sy="102000" algn="ctr"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Increasingly positive sentiment as “short squeeze” progressed</a:t>
            </a:r>
          </a:p>
        </p:txBody>
      </p:sp>
      <p:sp>
        <p:nvSpPr>
          <p:cNvPr id="6" name="Content Placeholder 2">
            <a:extLst>
              <a:ext uri="{FF2B5EF4-FFF2-40B4-BE49-F238E27FC236}">
                <a16:creationId xmlns:a16="http://schemas.microsoft.com/office/drawing/2014/main" id="{F2CEC151-6078-FF43-B032-1062E90A4F7D}"/>
              </a:ext>
            </a:extLst>
          </p:cNvPr>
          <p:cNvSpPr txBox="1">
            <a:spLocks/>
          </p:cNvSpPr>
          <p:nvPr/>
        </p:nvSpPr>
        <p:spPr>
          <a:xfrm>
            <a:off x="838200" y="5610608"/>
            <a:ext cx="10515600" cy="1033189"/>
          </a:xfrm>
          <a:prstGeom prst="rect">
            <a:avLst/>
          </a:prstGeom>
          <a:solidFill>
            <a:schemeClr val="accent1"/>
          </a:solidFill>
          <a:effectLst>
            <a:outerShdw blurRad="63500" sx="102000" sy="102000" algn="ctr"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Cloud computing can make lengthy, impossible tasks into fast, expensive tasks</a:t>
            </a:r>
          </a:p>
        </p:txBody>
      </p:sp>
    </p:spTree>
    <p:extLst>
      <p:ext uri="{BB962C8B-B14F-4D97-AF65-F5344CB8AC3E}">
        <p14:creationId xmlns:p14="http://schemas.microsoft.com/office/powerpoint/2010/main" val="357846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88E5-75EF-C747-9BC1-ECEE5436A898}"/>
              </a:ext>
            </a:extLst>
          </p:cNvPr>
          <p:cNvSpPr>
            <a:spLocks noGrp="1"/>
          </p:cNvSpPr>
          <p:nvPr>
            <p:ph type="title"/>
          </p:nvPr>
        </p:nvSpPr>
        <p:spPr/>
        <p:txBody>
          <a:bodyPr/>
          <a:lstStyle/>
          <a:p>
            <a:r>
              <a:rPr lang="en-US" dirty="0"/>
              <a:t>Challenges Faced</a:t>
            </a:r>
          </a:p>
        </p:txBody>
      </p:sp>
      <p:sp>
        <p:nvSpPr>
          <p:cNvPr id="3" name="Content Placeholder 2">
            <a:extLst>
              <a:ext uri="{FF2B5EF4-FFF2-40B4-BE49-F238E27FC236}">
                <a16:creationId xmlns:a16="http://schemas.microsoft.com/office/drawing/2014/main" id="{FFB93BDA-AC73-DA42-BA89-8D9FFA4D65A3}"/>
              </a:ext>
            </a:extLst>
          </p:cNvPr>
          <p:cNvSpPr>
            <a:spLocks noGrp="1"/>
          </p:cNvSpPr>
          <p:nvPr>
            <p:ph idx="1"/>
          </p:nvPr>
        </p:nvSpPr>
        <p:spPr/>
        <p:txBody>
          <a:bodyPr/>
          <a:lstStyle/>
          <a:p>
            <a:r>
              <a:rPr lang="en-US" dirty="0"/>
              <a:t>So many posts, so little compute power</a:t>
            </a:r>
          </a:p>
          <a:p>
            <a:pPr lvl="1"/>
            <a:r>
              <a:rPr lang="en-US" dirty="0"/>
              <a:t>Pushing 42,000 through an advanced NLP pipeline costs time, or money</a:t>
            </a:r>
          </a:p>
          <a:p>
            <a:pPr lvl="1"/>
            <a:r>
              <a:rPr lang="en-US" dirty="0"/>
              <a:t>Tradeoff influences choice of hardware</a:t>
            </a:r>
          </a:p>
          <a:p>
            <a:pPr lvl="1"/>
            <a:r>
              <a:rPr lang="en-US" dirty="0"/>
              <a:t>2014 </a:t>
            </a:r>
            <a:r>
              <a:rPr lang="en-US" dirty="0" err="1"/>
              <a:t>Macbook</a:t>
            </a:r>
            <a:r>
              <a:rPr lang="en-US" dirty="0"/>
              <a:t> Pro: 23 Days (Free)</a:t>
            </a:r>
          </a:p>
          <a:p>
            <a:pPr lvl="1"/>
            <a:r>
              <a:rPr lang="en-US" dirty="0"/>
              <a:t>Google Compute: 6 mins (200$)</a:t>
            </a:r>
          </a:p>
          <a:p>
            <a:r>
              <a:rPr lang="en-US" dirty="0"/>
              <a:t>Reddit API </a:t>
            </a:r>
          </a:p>
          <a:p>
            <a:pPr lvl="1"/>
            <a:r>
              <a:rPr lang="en-US" dirty="0"/>
              <a:t>Forced to resubmit queries due to Reddit throttling requests</a:t>
            </a:r>
          </a:p>
          <a:p>
            <a:pPr lvl="1"/>
            <a:r>
              <a:rPr lang="en-US" dirty="0"/>
              <a:t>Inability to access historical posts, had to build script to run daily</a:t>
            </a:r>
          </a:p>
          <a:p>
            <a:r>
              <a:rPr lang="en-US" dirty="0"/>
              <a:t>Specific trading lingo and sarcasm in posts </a:t>
            </a:r>
          </a:p>
          <a:p>
            <a:pPr marL="0" indent="0">
              <a:buNone/>
            </a:pPr>
            <a:endParaRPr lang="en-US" dirty="0"/>
          </a:p>
        </p:txBody>
      </p:sp>
    </p:spTree>
    <p:extLst>
      <p:ext uri="{BB962C8B-B14F-4D97-AF65-F5344CB8AC3E}">
        <p14:creationId xmlns:p14="http://schemas.microsoft.com/office/powerpoint/2010/main" val="1248354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A27F-E052-234F-B76A-1A8A4046DB5C}"/>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B824D7A9-11AF-0445-B5B0-A9833E19DE3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797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9DF83-0092-E544-9F90-A04D1FC3A804}"/>
              </a:ext>
            </a:extLst>
          </p:cNvPr>
          <p:cNvSpPr>
            <a:spLocks noGrp="1"/>
          </p:cNvSpPr>
          <p:nvPr>
            <p:ph type="title"/>
          </p:nvPr>
        </p:nvSpPr>
        <p:spPr>
          <a:xfrm>
            <a:off x="4180489" y="2766218"/>
            <a:ext cx="10515600" cy="1325563"/>
          </a:xfrm>
        </p:spPr>
        <p:txBody>
          <a:bodyPr/>
          <a:lstStyle/>
          <a:p>
            <a:r>
              <a:rPr lang="en-US" dirty="0"/>
              <a:t>Thank You!</a:t>
            </a:r>
          </a:p>
        </p:txBody>
      </p:sp>
    </p:spTree>
    <p:extLst>
      <p:ext uri="{BB962C8B-B14F-4D97-AF65-F5344CB8AC3E}">
        <p14:creationId xmlns:p14="http://schemas.microsoft.com/office/powerpoint/2010/main" val="325396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2176-FA4B-644C-B278-1B321C639CBD}"/>
              </a:ext>
            </a:extLst>
          </p:cNvPr>
          <p:cNvSpPr>
            <a:spLocks noGrp="1"/>
          </p:cNvSpPr>
          <p:nvPr>
            <p:ph type="title"/>
          </p:nvPr>
        </p:nvSpPr>
        <p:spPr>
          <a:xfrm>
            <a:off x="702275" y="211138"/>
            <a:ext cx="10515600" cy="1325563"/>
          </a:xfrm>
        </p:spPr>
        <p:txBody>
          <a:bodyPr/>
          <a:lstStyle/>
          <a:p>
            <a:r>
              <a:rPr lang="en-US" dirty="0"/>
              <a:t>Reddit &amp; WSB</a:t>
            </a:r>
          </a:p>
        </p:txBody>
      </p:sp>
      <p:sp>
        <p:nvSpPr>
          <p:cNvPr id="3" name="Content Placeholder 2">
            <a:extLst>
              <a:ext uri="{FF2B5EF4-FFF2-40B4-BE49-F238E27FC236}">
                <a16:creationId xmlns:a16="http://schemas.microsoft.com/office/drawing/2014/main" id="{0D3CF85A-46AC-CD43-8BFC-F6EDA6A421BA}"/>
              </a:ext>
            </a:extLst>
          </p:cNvPr>
          <p:cNvSpPr>
            <a:spLocks noGrp="1"/>
          </p:cNvSpPr>
          <p:nvPr>
            <p:ph idx="1"/>
          </p:nvPr>
        </p:nvSpPr>
        <p:spPr>
          <a:xfrm>
            <a:off x="838200" y="1825625"/>
            <a:ext cx="6056870" cy="4351338"/>
          </a:xfrm>
        </p:spPr>
        <p:txBody>
          <a:bodyPr>
            <a:normAutofit fontScale="85000" lnSpcReduction="20000"/>
          </a:bodyPr>
          <a:lstStyle/>
          <a:p>
            <a:pPr marL="0" indent="0">
              <a:buNone/>
            </a:pPr>
            <a:r>
              <a:rPr lang="en-US" dirty="0"/>
              <a:t>Reddit:</a:t>
            </a:r>
          </a:p>
          <a:p>
            <a:r>
              <a:rPr lang="en-US" dirty="0"/>
              <a:t>Social media platform</a:t>
            </a:r>
          </a:p>
          <a:p>
            <a:r>
              <a:rPr lang="en-US" dirty="0"/>
              <a:t>Network of communities based on interest</a:t>
            </a:r>
          </a:p>
          <a:p>
            <a:r>
              <a:rPr lang="en-US" dirty="0"/>
              <a:t>Largely text focused, ability to start “threads” with comments &amp; upvotes</a:t>
            </a:r>
          </a:p>
          <a:p>
            <a:pPr marL="0" indent="0">
              <a:buNone/>
            </a:pPr>
            <a:r>
              <a:rPr lang="en-US" dirty="0"/>
              <a:t>WSB:</a:t>
            </a:r>
          </a:p>
          <a:p>
            <a:r>
              <a:rPr lang="en-US" dirty="0"/>
              <a:t>Group for people to discuss trades, gains, losses</a:t>
            </a:r>
          </a:p>
          <a:p>
            <a:r>
              <a:rPr lang="en-US" dirty="0"/>
              <a:t>Disseminate information about potential portfolio positions</a:t>
            </a:r>
          </a:p>
          <a:p>
            <a:r>
              <a:rPr lang="en-US" dirty="0"/>
              <a:t>Show off gains and losses</a:t>
            </a:r>
          </a:p>
          <a:p>
            <a:r>
              <a:rPr lang="en-US" dirty="0"/>
              <a:t>Have fun</a:t>
            </a:r>
          </a:p>
        </p:txBody>
      </p:sp>
      <p:pic>
        <p:nvPicPr>
          <p:cNvPr id="2050" name="Picture 2" descr="Example Reddit comment chain. | Download Scientific Diagram">
            <a:extLst>
              <a:ext uri="{FF2B5EF4-FFF2-40B4-BE49-F238E27FC236}">
                <a16:creationId xmlns:a16="http://schemas.microsoft.com/office/drawing/2014/main" id="{1CA855A8-D566-DD4D-AA22-AFD682B0E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168" y="1663570"/>
            <a:ext cx="4270632" cy="408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09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E367-E0B5-144B-BC0C-F9F8BEC30294}"/>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D04E1B40-78B2-D34A-943E-C284A4E6BABC}"/>
              </a:ext>
            </a:extLst>
          </p:cNvPr>
          <p:cNvSpPr>
            <a:spLocks noGrp="1"/>
          </p:cNvSpPr>
          <p:nvPr>
            <p:ph idx="1"/>
          </p:nvPr>
        </p:nvSpPr>
        <p:spPr>
          <a:xfrm>
            <a:off x="838200" y="1825625"/>
            <a:ext cx="10515600" cy="4184349"/>
          </a:xfrm>
        </p:spPr>
        <p:txBody>
          <a:bodyPr>
            <a:normAutofit/>
          </a:bodyPr>
          <a:lstStyle/>
          <a:p>
            <a:r>
              <a:rPr lang="en-US" dirty="0"/>
              <a:t>PRAW: API wrapper for Reddit’s API</a:t>
            </a:r>
          </a:p>
          <a:p>
            <a:pPr lvl="1"/>
            <a:r>
              <a:rPr lang="en-US" dirty="0"/>
              <a:t>Wraps around Reddit API</a:t>
            </a:r>
          </a:p>
          <a:p>
            <a:pPr lvl="1"/>
            <a:r>
              <a:rPr lang="en-US" dirty="0"/>
              <a:t>Easy to use interface to pull Reddit posts</a:t>
            </a:r>
          </a:p>
          <a:p>
            <a:pPr lvl="1"/>
            <a:r>
              <a:rPr lang="en-US" dirty="0">
                <a:solidFill>
                  <a:srgbClr val="FF0000"/>
                </a:solidFill>
              </a:rPr>
              <a:t>Cannot query posts from a particular date</a:t>
            </a:r>
          </a:p>
          <a:p>
            <a:pPr lvl="1"/>
            <a:r>
              <a:rPr lang="en-US" dirty="0">
                <a:solidFill>
                  <a:srgbClr val="FF0000"/>
                </a:solidFill>
              </a:rPr>
              <a:t>Need to re-acquire user/client keys every hour</a:t>
            </a:r>
          </a:p>
          <a:p>
            <a:pPr lvl="1"/>
            <a:endParaRPr lang="en-US" dirty="0">
              <a:solidFill>
                <a:srgbClr val="FF0000"/>
              </a:solidFill>
            </a:endParaRPr>
          </a:p>
          <a:p>
            <a:r>
              <a:rPr lang="en-US" dirty="0"/>
              <a:t>Kaggle</a:t>
            </a:r>
          </a:p>
          <a:p>
            <a:pPr lvl="1"/>
            <a:r>
              <a:rPr lang="en-US" dirty="0"/>
              <a:t>Pre-digested dataset</a:t>
            </a:r>
          </a:p>
          <a:p>
            <a:pPr lvl="1"/>
            <a:r>
              <a:rPr lang="en-US" dirty="0"/>
              <a:t>Readily Accessible</a:t>
            </a:r>
          </a:p>
        </p:txBody>
      </p:sp>
      <p:sp>
        <p:nvSpPr>
          <p:cNvPr id="4" name="Content Placeholder 2">
            <a:extLst>
              <a:ext uri="{FF2B5EF4-FFF2-40B4-BE49-F238E27FC236}">
                <a16:creationId xmlns:a16="http://schemas.microsoft.com/office/drawing/2014/main" id="{E3813FA1-D57B-2B42-A749-EA04317E344B}"/>
              </a:ext>
            </a:extLst>
          </p:cNvPr>
          <p:cNvSpPr txBox="1">
            <a:spLocks/>
          </p:cNvSpPr>
          <p:nvPr/>
        </p:nvSpPr>
        <p:spPr>
          <a:xfrm>
            <a:off x="838200" y="6009974"/>
            <a:ext cx="10515600" cy="1696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hlinkClick r:id="rId2">
                  <a:extLst>
                    <a:ext uri="{A12FA001-AC4F-418D-AE19-62706E023703}">
                      <ahyp:hlinkClr xmlns:ahyp="http://schemas.microsoft.com/office/drawing/2018/hyperlinkcolor" val="tx"/>
                    </a:ext>
                  </a:extLst>
                </a:hlinkClick>
              </a:rPr>
              <a:t>PRAW API Wrapper: </a:t>
            </a:r>
            <a:r>
              <a:rPr lang="en-US" sz="1400" dirty="0">
                <a:solidFill>
                  <a:schemeClr val="accent1">
                    <a:lumMod val="75000"/>
                  </a:schemeClr>
                </a:solidFill>
                <a:hlinkClick r:id="rId2">
                  <a:extLst>
                    <a:ext uri="{A12FA001-AC4F-418D-AE19-62706E023703}">
                      <ahyp:hlinkClr xmlns:ahyp="http://schemas.microsoft.com/office/drawing/2018/hyperlinkcolor" val="tx"/>
                    </a:ext>
                  </a:extLst>
                </a:hlinkClick>
              </a:rPr>
              <a:t>https://github.com/praw-dev/praw</a:t>
            </a:r>
            <a:endParaRPr lang="en-US" sz="1400" dirty="0">
              <a:solidFill>
                <a:schemeClr val="accent1">
                  <a:lumMod val="75000"/>
                </a:schemeClr>
              </a:solidFill>
            </a:endParaRPr>
          </a:p>
          <a:p>
            <a:pPr marL="0" indent="0">
              <a:buNone/>
            </a:pPr>
            <a:r>
              <a:rPr lang="en-US" sz="1400" u="sng" dirty="0"/>
              <a:t>Kaggle Dataset: </a:t>
            </a:r>
            <a:r>
              <a:rPr lang="en-US" sz="1400" u="sng" dirty="0">
                <a:solidFill>
                  <a:schemeClr val="accent1">
                    <a:lumMod val="75000"/>
                  </a:schemeClr>
                </a:solidFill>
              </a:rPr>
              <a:t>https://</a:t>
            </a:r>
            <a:r>
              <a:rPr lang="en-US" sz="1400" u="sng" dirty="0" err="1">
                <a:solidFill>
                  <a:schemeClr val="accent1">
                    <a:lumMod val="75000"/>
                  </a:schemeClr>
                </a:solidFill>
              </a:rPr>
              <a:t>www.kaggle.com</a:t>
            </a:r>
            <a:r>
              <a:rPr lang="en-US" sz="1400" u="sng" dirty="0">
                <a:solidFill>
                  <a:schemeClr val="accent1">
                    <a:lumMod val="75000"/>
                  </a:schemeClr>
                </a:solidFill>
              </a:rPr>
              <a:t>/</a:t>
            </a:r>
            <a:r>
              <a:rPr lang="en-US" sz="1400" u="sng" dirty="0" err="1">
                <a:solidFill>
                  <a:schemeClr val="accent1">
                    <a:lumMod val="75000"/>
                  </a:schemeClr>
                </a:solidFill>
              </a:rPr>
              <a:t>gpreda</a:t>
            </a:r>
            <a:r>
              <a:rPr lang="en-US" sz="1400" u="sng" dirty="0">
                <a:solidFill>
                  <a:schemeClr val="accent1">
                    <a:lumMod val="75000"/>
                  </a:schemeClr>
                </a:solidFill>
              </a:rPr>
              <a:t>/reddit-</a:t>
            </a:r>
            <a:r>
              <a:rPr lang="en-US" sz="1400" u="sng" dirty="0" err="1">
                <a:solidFill>
                  <a:schemeClr val="accent1">
                    <a:lumMod val="75000"/>
                  </a:schemeClr>
                </a:solidFill>
              </a:rPr>
              <a:t>wallstreetsbets</a:t>
            </a:r>
            <a:r>
              <a:rPr lang="en-US" sz="1400" u="sng" dirty="0">
                <a:solidFill>
                  <a:schemeClr val="accent1">
                    <a:lumMod val="75000"/>
                  </a:schemeClr>
                </a:solidFill>
              </a:rPr>
              <a:t>-posts</a:t>
            </a:r>
          </a:p>
        </p:txBody>
      </p:sp>
      <p:pic>
        <p:nvPicPr>
          <p:cNvPr id="3074" name="Picture 2" descr="GitHub - praw-dev/praw: PRAW, an acronym for &quot;Python Reddit API Wrapper&quot;,  is a python package that allows for simple access to Reddit's API.">
            <a:extLst>
              <a:ext uri="{FF2B5EF4-FFF2-40B4-BE49-F238E27FC236}">
                <a16:creationId xmlns:a16="http://schemas.microsoft.com/office/drawing/2014/main" id="{C19550BA-EBC2-1741-B609-C45B9BE7D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7800" y="682625"/>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Kaggle - Wikipedia">
            <a:extLst>
              <a:ext uri="{FF2B5EF4-FFF2-40B4-BE49-F238E27FC236}">
                <a16:creationId xmlns:a16="http://schemas.microsoft.com/office/drawing/2014/main" id="{C47FE919-53F7-354C-A84B-0E195F8350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8012" y="3975147"/>
            <a:ext cx="2970084" cy="114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736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33BA-1015-E04C-9066-A65AD35135AA}"/>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82D66E2F-75E9-0F4E-B0BD-69231D0635FE}"/>
              </a:ext>
            </a:extLst>
          </p:cNvPr>
          <p:cNvSpPr>
            <a:spLocks noGrp="1"/>
          </p:cNvSpPr>
          <p:nvPr>
            <p:ph idx="1"/>
          </p:nvPr>
        </p:nvSpPr>
        <p:spPr/>
        <p:txBody>
          <a:bodyPr/>
          <a:lstStyle/>
          <a:p>
            <a:pPr marL="0" indent="0">
              <a:buNone/>
            </a:pPr>
            <a:r>
              <a:rPr lang="en-US" dirty="0"/>
              <a:t>~ 42k Posts in total</a:t>
            </a:r>
          </a:p>
          <a:p>
            <a:pPr marL="0" indent="0">
              <a:buNone/>
            </a:pPr>
            <a:endParaRPr lang="en-US" dirty="0"/>
          </a:p>
        </p:txBody>
      </p:sp>
      <p:graphicFrame>
        <p:nvGraphicFramePr>
          <p:cNvPr id="4" name="Table 4">
            <a:extLst>
              <a:ext uri="{FF2B5EF4-FFF2-40B4-BE49-F238E27FC236}">
                <a16:creationId xmlns:a16="http://schemas.microsoft.com/office/drawing/2014/main" id="{6665AC4B-D5B7-2348-BF03-E52C2743BBC9}"/>
              </a:ext>
            </a:extLst>
          </p:cNvPr>
          <p:cNvGraphicFramePr>
            <a:graphicFrameLocks noGrp="1"/>
          </p:cNvGraphicFramePr>
          <p:nvPr>
            <p:extLst>
              <p:ext uri="{D42A27DB-BD31-4B8C-83A1-F6EECF244321}">
                <p14:modId xmlns:p14="http://schemas.microsoft.com/office/powerpoint/2010/main" val="3547456375"/>
              </p:ext>
            </p:extLst>
          </p:nvPr>
        </p:nvGraphicFramePr>
        <p:xfrm>
          <a:off x="2032000" y="2713355"/>
          <a:ext cx="8127999" cy="3779520"/>
        </p:xfrm>
        <a:graphic>
          <a:graphicData uri="http://schemas.openxmlformats.org/drawingml/2006/table">
            <a:tbl>
              <a:tblPr firstRow="1" bandRow="1">
                <a:tableStyleId>{8EC20E35-A176-4012-BC5E-935CFFF8708E}</a:tableStyleId>
              </a:tblPr>
              <a:tblGrid>
                <a:gridCol w="2709333">
                  <a:extLst>
                    <a:ext uri="{9D8B030D-6E8A-4147-A177-3AD203B41FA5}">
                      <a16:colId xmlns:a16="http://schemas.microsoft.com/office/drawing/2014/main" val="3879788654"/>
                    </a:ext>
                  </a:extLst>
                </a:gridCol>
                <a:gridCol w="2709333">
                  <a:extLst>
                    <a:ext uri="{9D8B030D-6E8A-4147-A177-3AD203B41FA5}">
                      <a16:colId xmlns:a16="http://schemas.microsoft.com/office/drawing/2014/main" val="2417917349"/>
                    </a:ext>
                  </a:extLst>
                </a:gridCol>
                <a:gridCol w="2709333">
                  <a:extLst>
                    <a:ext uri="{9D8B030D-6E8A-4147-A177-3AD203B41FA5}">
                      <a16:colId xmlns:a16="http://schemas.microsoft.com/office/drawing/2014/main" val="1390188612"/>
                    </a:ext>
                  </a:extLst>
                </a:gridCol>
              </a:tblGrid>
              <a:tr h="370840">
                <a:tc>
                  <a:txBody>
                    <a:bodyPr/>
                    <a:lstStyle/>
                    <a:p>
                      <a:r>
                        <a:rPr lang="en-US" dirty="0"/>
                        <a:t>Field</a:t>
                      </a:r>
                    </a:p>
                  </a:txBody>
                  <a:tcPr/>
                </a:tc>
                <a:tc>
                  <a:txBody>
                    <a:bodyPr/>
                    <a:lstStyle/>
                    <a:p>
                      <a:r>
                        <a:rPr lang="en-US" dirty="0"/>
                        <a:t>Type</a:t>
                      </a:r>
                    </a:p>
                  </a:txBody>
                  <a:tcPr/>
                </a:tc>
                <a:tc>
                  <a:txBody>
                    <a:bodyPr/>
                    <a:lstStyle/>
                    <a:p>
                      <a:r>
                        <a:rPr lang="en-US" dirty="0"/>
                        <a:t>Information</a:t>
                      </a:r>
                    </a:p>
                  </a:txBody>
                  <a:tcPr/>
                </a:tc>
                <a:extLst>
                  <a:ext uri="{0D108BD9-81ED-4DB2-BD59-A6C34878D82A}">
                    <a16:rowId xmlns:a16="http://schemas.microsoft.com/office/drawing/2014/main" val="3990904546"/>
                  </a:ext>
                </a:extLst>
              </a:tr>
              <a:tr h="370840">
                <a:tc>
                  <a:txBody>
                    <a:bodyPr/>
                    <a:lstStyle/>
                    <a:p>
                      <a:r>
                        <a:rPr lang="en-US" dirty="0"/>
                        <a:t>title</a:t>
                      </a:r>
                    </a:p>
                  </a:txBody>
                  <a:tcPr/>
                </a:tc>
                <a:tc>
                  <a:txBody>
                    <a:bodyPr/>
                    <a:lstStyle/>
                    <a:p>
                      <a:r>
                        <a:rPr lang="en-US" dirty="0"/>
                        <a:t>Text</a:t>
                      </a:r>
                    </a:p>
                  </a:txBody>
                  <a:tcPr/>
                </a:tc>
                <a:tc>
                  <a:txBody>
                    <a:bodyPr/>
                    <a:lstStyle/>
                    <a:p>
                      <a:r>
                        <a:rPr lang="en-US" dirty="0"/>
                        <a:t>Post Title content</a:t>
                      </a:r>
                    </a:p>
                  </a:txBody>
                  <a:tcPr/>
                </a:tc>
                <a:extLst>
                  <a:ext uri="{0D108BD9-81ED-4DB2-BD59-A6C34878D82A}">
                    <a16:rowId xmlns:a16="http://schemas.microsoft.com/office/drawing/2014/main" val="153065746"/>
                  </a:ext>
                </a:extLst>
              </a:tr>
              <a:tr h="370840">
                <a:tc>
                  <a:txBody>
                    <a:bodyPr/>
                    <a:lstStyle/>
                    <a:p>
                      <a:r>
                        <a:rPr lang="en-US" dirty="0">
                          <a:highlight>
                            <a:srgbClr val="FFFF00"/>
                          </a:highlight>
                        </a:rPr>
                        <a:t>score</a:t>
                      </a:r>
                    </a:p>
                  </a:txBody>
                  <a:tcPr/>
                </a:tc>
                <a:tc>
                  <a:txBody>
                    <a:bodyPr/>
                    <a:lstStyle/>
                    <a:p>
                      <a:r>
                        <a:rPr lang="en-US" dirty="0">
                          <a:highlight>
                            <a:srgbClr val="FFFF00"/>
                          </a:highlight>
                        </a:rPr>
                        <a:t>Float</a:t>
                      </a:r>
                    </a:p>
                  </a:txBody>
                  <a:tcPr/>
                </a:tc>
                <a:tc>
                  <a:txBody>
                    <a:bodyPr/>
                    <a:lstStyle/>
                    <a:p>
                      <a:r>
                        <a:rPr lang="en-US" dirty="0">
                          <a:highlight>
                            <a:srgbClr val="FFFF00"/>
                          </a:highlight>
                        </a:rPr>
                        <a:t>Upvote Score (corrected for number of comments % impressions)</a:t>
                      </a:r>
                    </a:p>
                  </a:txBody>
                  <a:tcPr/>
                </a:tc>
                <a:extLst>
                  <a:ext uri="{0D108BD9-81ED-4DB2-BD59-A6C34878D82A}">
                    <a16:rowId xmlns:a16="http://schemas.microsoft.com/office/drawing/2014/main" val="2965004725"/>
                  </a:ext>
                </a:extLst>
              </a:tr>
              <a:tr h="370840">
                <a:tc>
                  <a:txBody>
                    <a:bodyPr/>
                    <a:lstStyle/>
                    <a:p>
                      <a:r>
                        <a:rPr lang="en-US" dirty="0"/>
                        <a:t>id</a:t>
                      </a:r>
                    </a:p>
                  </a:txBody>
                  <a:tcPr/>
                </a:tc>
                <a:tc>
                  <a:txBody>
                    <a:bodyPr/>
                    <a:lstStyle/>
                    <a:p>
                      <a:r>
                        <a:rPr lang="en-US" dirty="0"/>
                        <a:t>String</a:t>
                      </a:r>
                    </a:p>
                  </a:txBody>
                  <a:tcPr/>
                </a:tc>
                <a:tc>
                  <a:txBody>
                    <a:bodyPr/>
                    <a:lstStyle/>
                    <a:p>
                      <a:r>
                        <a:rPr lang="en-US" dirty="0"/>
                        <a:t>Unique identifier</a:t>
                      </a:r>
                    </a:p>
                  </a:txBody>
                  <a:tcPr/>
                </a:tc>
                <a:extLst>
                  <a:ext uri="{0D108BD9-81ED-4DB2-BD59-A6C34878D82A}">
                    <a16:rowId xmlns:a16="http://schemas.microsoft.com/office/drawing/2014/main" val="2879692013"/>
                  </a:ext>
                </a:extLst>
              </a:tr>
              <a:tr h="370840">
                <a:tc>
                  <a:txBody>
                    <a:bodyPr/>
                    <a:lstStyle/>
                    <a:p>
                      <a:r>
                        <a:rPr lang="en-US" dirty="0" err="1"/>
                        <a:t>url</a:t>
                      </a:r>
                      <a:endParaRPr lang="en-US" dirty="0"/>
                    </a:p>
                  </a:txBody>
                  <a:tcPr/>
                </a:tc>
                <a:tc>
                  <a:txBody>
                    <a:bodyPr/>
                    <a:lstStyle/>
                    <a:p>
                      <a:r>
                        <a:rPr lang="en-US" dirty="0"/>
                        <a:t>URLs</a:t>
                      </a:r>
                    </a:p>
                  </a:txBody>
                  <a:tcPr/>
                </a:tc>
                <a:tc>
                  <a:txBody>
                    <a:bodyPr/>
                    <a:lstStyle/>
                    <a:p>
                      <a:r>
                        <a:rPr lang="en-US" dirty="0"/>
                        <a:t>URLs mentioned in post</a:t>
                      </a:r>
                    </a:p>
                  </a:txBody>
                  <a:tcPr/>
                </a:tc>
                <a:extLst>
                  <a:ext uri="{0D108BD9-81ED-4DB2-BD59-A6C34878D82A}">
                    <a16:rowId xmlns:a16="http://schemas.microsoft.com/office/drawing/2014/main" val="338498871"/>
                  </a:ext>
                </a:extLst>
              </a:tr>
              <a:tr h="370840">
                <a:tc>
                  <a:txBody>
                    <a:bodyPr/>
                    <a:lstStyle/>
                    <a:p>
                      <a:r>
                        <a:rPr lang="en-US" dirty="0" err="1"/>
                        <a:t>comms_num</a:t>
                      </a:r>
                      <a:endParaRPr lang="en-US" dirty="0"/>
                    </a:p>
                  </a:txBody>
                  <a:tcPr/>
                </a:tc>
                <a:tc>
                  <a:txBody>
                    <a:bodyPr/>
                    <a:lstStyle/>
                    <a:p>
                      <a:r>
                        <a:rPr lang="en-US" dirty="0"/>
                        <a:t>Integer</a:t>
                      </a:r>
                    </a:p>
                  </a:txBody>
                  <a:tcPr/>
                </a:tc>
                <a:tc>
                  <a:txBody>
                    <a:bodyPr/>
                    <a:lstStyle/>
                    <a:p>
                      <a:r>
                        <a:rPr lang="en-US" dirty="0"/>
                        <a:t>Number of direct comments</a:t>
                      </a:r>
                    </a:p>
                  </a:txBody>
                  <a:tcPr/>
                </a:tc>
                <a:extLst>
                  <a:ext uri="{0D108BD9-81ED-4DB2-BD59-A6C34878D82A}">
                    <a16:rowId xmlns:a16="http://schemas.microsoft.com/office/drawing/2014/main" val="129238740"/>
                  </a:ext>
                </a:extLst>
              </a:tr>
              <a:tr h="370840">
                <a:tc>
                  <a:txBody>
                    <a:bodyPr/>
                    <a:lstStyle/>
                    <a:p>
                      <a:r>
                        <a:rPr lang="en-US" dirty="0"/>
                        <a:t>created</a:t>
                      </a:r>
                    </a:p>
                  </a:txBody>
                  <a:tcPr/>
                </a:tc>
                <a:tc>
                  <a:txBody>
                    <a:bodyPr/>
                    <a:lstStyle/>
                    <a:p>
                      <a:r>
                        <a:rPr lang="en-US" dirty="0"/>
                        <a:t>UNIX Timestamp</a:t>
                      </a:r>
                    </a:p>
                  </a:txBody>
                  <a:tcPr/>
                </a:tc>
                <a:tc>
                  <a:txBody>
                    <a:bodyPr/>
                    <a:lstStyle/>
                    <a:p>
                      <a:r>
                        <a:rPr lang="en-US" dirty="0"/>
                        <a:t>Post Time</a:t>
                      </a:r>
                    </a:p>
                  </a:txBody>
                  <a:tcPr/>
                </a:tc>
                <a:extLst>
                  <a:ext uri="{0D108BD9-81ED-4DB2-BD59-A6C34878D82A}">
                    <a16:rowId xmlns:a16="http://schemas.microsoft.com/office/drawing/2014/main" val="3358771104"/>
                  </a:ext>
                </a:extLst>
              </a:tr>
              <a:tr h="370840">
                <a:tc>
                  <a:txBody>
                    <a:bodyPr/>
                    <a:lstStyle/>
                    <a:p>
                      <a:r>
                        <a:rPr lang="en-US" dirty="0"/>
                        <a:t>body</a:t>
                      </a:r>
                    </a:p>
                  </a:txBody>
                  <a:tcPr/>
                </a:tc>
                <a:tc>
                  <a:txBody>
                    <a:bodyPr/>
                    <a:lstStyle/>
                    <a:p>
                      <a:r>
                        <a:rPr lang="en-US" dirty="0"/>
                        <a:t>Text</a:t>
                      </a:r>
                    </a:p>
                  </a:txBody>
                  <a:tcPr/>
                </a:tc>
                <a:tc>
                  <a:txBody>
                    <a:bodyPr/>
                    <a:lstStyle/>
                    <a:p>
                      <a:r>
                        <a:rPr lang="en-US" dirty="0"/>
                        <a:t>Post Body content</a:t>
                      </a:r>
                    </a:p>
                  </a:txBody>
                  <a:tcPr/>
                </a:tc>
                <a:extLst>
                  <a:ext uri="{0D108BD9-81ED-4DB2-BD59-A6C34878D82A}">
                    <a16:rowId xmlns:a16="http://schemas.microsoft.com/office/drawing/2014/main" val="1275783347"/>
                  </a:ext>
                </a:extLst>
              </a:tr>
            </a:tbl>
          </a:graphicData>
        </a:graphic>
      </p:graphicFrame>
    </p:spTree>
    <p:extLst>
      <p:ext uri="{BB962C8B-B14F-4D97-AF65-F5344CB8AC3E}">
        <p14:creationId xmlns:p14="http://schemas.microsoft.com/office/powerpoint/2010/main" val="220931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1B72-9B27-004A-A5AC-1E088D6F0FBD}"/>
              </a:ext>
            </a:extLst>
          </p:cNvPr>
          <p:cNvSpPr>
            <a:spLocks noGrp="1"/>
          </p:cNvSpPr>
          <p:nvPr>
            <p:ph type="title"/>
          </p:nvPr>
        </p:nvSpPr>
        <p:spPr/>
        <p:txBody>
          <a:bodyPr/>
          <a:lstStyle/>
          <a:p>
            <a:r>
              <a:rPr lang="en-US" dirty="0"/>
              <a:t>Preprocessing</a:t>
            </a:r>
          </a:p>
        </p:txBody>
      </p:sp>
      <p:graphicFrame>
        <p:nvGraphicFramePr>
          <p:cNvPr id="4" name="Content Placeholder 3">
            <a:extLst>
              <a:ext uri="{FF2B5EF4-FFF2-40B4-BE49-F238E27FC236}">
                <a16:creationId xmlns:a16="http://schemas.microsoft.com/office/drawing/2014/main" id="{0AA96CED-1194-294D-8BDB-B644E8DD0F8A}"/>
              </a:ext>
            </a:extLst>
          </p:cNvPr>
          <p:cNvGraphicFramePr>
            <a:graphicFrameLocks noGrp="1"/>
          </p:cNvGraphicFramePr>
          <p:nvPr>
            <p:ph idx="1"/>
            <p:extLst>
              <p:ext uri="{D42A27DB-BD31-4B8C-83A1-F6EECF244321}">
                <p14:modId xmlns:p14="http://schemas.microsoft.com/office/powerpoint/2010/main" val="26270318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379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6B78-AF7C-4B4C-B73F-3347C3FF11E3}"/>
              </a:ext>
            </a:extLst>
          </p:cNvPr>
          <p:cNvSpPr>
            <a:spLocks noGrp="1"/>
          </p:cNvSpPr>
          <p:nvPr>
            <p:ph type="title"/>
          </p:nvPr>
        </p:nvSpPr>
        <p:spPr/>
        <p:txBody>
          <a:bodyPr/>
          <a:lstStyle/>
          <a:p>
            <a:r>
              <a:rPr lang="en-US" dirty="0"/>
              <a:t>Data</a:t>
            </a:r>
          </a:p>
        </p:txBody>
      </p:sp>
      <p:pic>
        <p:nvPicPr>
          <p:cNvPr id="5" name="Content Placeholder 4">
            <a:extLst>
              <a:ext uri="{FF2B5EF4-FFF2-40B4-BE49-F238E27FC236}">
                <a16:creationId xmlns:a16="http://schemas.microsoft.com/office/drawing/2014/main" id="{7D8276A4-351F-AB4E-82A3-B2726371883B}"/>
              </a:ext>
            </a:extLst>
          </p:cNvPr>
          <p:cNvPicPr>
            <a:picLocks noGrp="1" noChangeAspect="1"/>
          </p:cNvPicPr>
          <p:nvPr>
            <p:ph idx="1"/>
          </p:nvPr>
        </p:nvPicPr>
        <p:blipFill rotWithShape="1">
          <a:blip r:embed="rId2"/>
          <a:srcRect b="42848"/>
          <a:stretch/>
        </p:blipFill>
        <p:spPr>
          <a:xfrm>
            <a:off x="5292131" y="1690688"/>
            <a:ext cx="6755707" cy="4996630"/>
          </a:xfrm>
        </p:spPr>
      </p:pic>
      <p:sp>
        <p:nvSpPr>
          <p:cNvPr id="6" name="TextBox 5">
            <a:extLst>
              <a:ext uri="{FF2B5EF4-FFF2-40B4-BE49-F238E27FC236}">
                <a16:creationId xmlns:a16="http://schemas.microsoft.com/office/drawing/2014/main" id="{862655F6-DD57-1249-A865-93303FB32920}"/>
              </a:ext>
            </a:extLst>
          </p:cNvPr>
          <p:cNvSpPr txBox="1"/>
          <p:nvPr/>
        </p:nvSpPr>
        <p:spPr>
          <a:xfrm>
            <a:off x="462455" y="1815922"/>
            <a:ext cx="498733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Initial frenzy followed by lull in posts</a:t>
            </a:r>
          </a:p>
          <a:p>
            <a:pPr marL="285750" indent="-285750">
              <a:buFont typeface="Arial" panose="020B0604020202020204" pitchFamily="34" charset="0"/>
              <a:buChar char="•"/>
            </a:pPr>
            <a:r>
              <a:rPr lang="en-US" dirty="0"/>
              <a:t>Second wave of posts after initial bump</a:t>
            </a:r>
          </a:p>
          <a:p>
            <a:pPr marL="285750" indent="-285750">
              <a:buFont typeface="Arial" panose="020B0604020202020204" pitchFamily="34" charset="0"/>
              <a:buChar char="•"/>
            </a:pPr>
            <a:r>
              <a:rPr lang="en-US" dirty="0"/>
              <a:t>Steady influx of posts after initial frenzy</a:t>
            </a:r>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EAE1B4CF-3383-A54E-9656-5231FBABD513}"/>
              </a:ext>
            </a:extLst>
          </p:cNvPr>
          <p:cNvPicPr>
            <a:picLocks noChangeAspect="1"/>
          </p:cNvPicPr>
          <p:nvPr/>
        </p:nvPicPr>
        <p:blipFill rotWithShape="1">
          <a:blip r:embed="rId3"/>
          <a:srcRect b="46847"/>
          <a:stretch/>
        </p:blipFill>
        <p:spPr>
          <a:xfrm>
            <a:off x="329513" y="3016251"/>
            <a:ext cx="4832301" cy="3323967"/>
          </a:xfrm>
          <a:prstGeom prst="rect">
            <a:avLst/>
          </a:prstGeom>
        </p:spPr>
      </p:pic>
    </p:spTree>
    <p:extLst>
      <p:ext uri="{BB962C8B-B14F-4D97-AF65-F5344CB8AC3E}">
        <p14:creationId xmlns:p14="http://schemas.microsoft.com/office/powerpoint/2010/main" val="2916614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78B3-3808-464D-B95E-3A19F7F38379}"/>
              </a:ext>
            </a:extLst>
          </p:cNvPr>
          <p:cNvSpPr>
            <a:spLocks noGrp="1"/>
          </p:cNvSpPr>
          <p:nvPr>
            <p:ph type="title"/>
          </p:nvPr>
        </p:nvSpPr>
        <p:spPr/>
        <p:txBody>
          <a:bodyPr/>
          <a:lstStyle/>
          <a:p>
            <a:r>
              <a:rPr lang="en-US" dirty="0"/>
              <a:t>VADER Sentiment Analysis</a:t>
            </a:r>
          </a:p>
        </p:txBody>
      </p:sp>
      <p:sp>
        <p:nvSpPr>
          <p:cNvPr id="3" name="Content Placeholder 2">
            <a:extLst>
              <a:ext uri="{FF2B5EF4-FFF2-40B4-BE49-F238E27FC236}">
                <a16:creationId xmlns:a16="http://schemas.microsoft.com/office/drawing/2014/main" id="{B1983361-D15D-1544-AD9E-9BF8A371774E}"/>
              </a:ext>
            </a:extLst>
          </p:cNvPr>
          <p:cNvSpPr>
            <a:spLocks noGrp="1"/>
          </p:cNvSpPr>
          <p:nvPr>
            <p:ph idx="1"/>
          </p:nvPr>
        </p:nvSpPr>
        <p:spPr>
          <a:xfrm>
            <a:off x="838200" y="1825625"/>
            <a:ext cx="4784124" cy="4351338"/>
          </a:xfrm>
        </p:spPr>
        <p:txBody>
          <a:bodyPr/>
          <a:lstStyle/>
          <a:p>
            <a:pPr marL="0" indent="0">
              <a:buNone/>
            </a:pPr>
            <a:r>
              <a:rPr lang="en-US" dirty="0"/>
              <a:t>Valence Aware Dictionary and </a:t>
            </a:r>
            <a:r>
              <a:rPr lang="en-US" dirty="0" err="1"/>
              <a:t>sEntiment</a:t>
            </a:r>
            <a:r>
              <a:rPr lang="en-US" dirty="0"/>
              <a:t> Reasoner is a lexicon and rule-based sentiment analysis tool that is </a:t>
            </a:r>
            <a:r>
              <a:rPr lang="en-US" i="1" dirty="0"/>
              <a:t>specifically attuned to sentiments expressed in social media</a:t>
            </a:r>
            <a:r>
              <a:rPr lang="en-US" dirty="0"/>
              <a:t>.</a:t>
            </a:r>
          </a:p>
          <a:p>
            <a:pPr marL="0" indent="0">
              <a:buNone/>
            </a:pPr>
            <a:r>
              <a:rPr lang="en-US" dirty="0" err="1"/>
              <a:t>Eg.</a:t>
            </a:r>
            <a:r>
              <a:rPr lang="en-US" dirty="0"/>
              <a:t>: “Awesome” &gt; “Good”, “Terrible” &lt; “Meh”</a:t>
            </a:r>
          </a:p>
        </p:txBody>
      </p:sp>
      <p:pic>
        <p:nvPicPr>
          <p:cNvPr id="7" name="Picture 6">
            <a:extLst>
              <a:ext uri="{FF2B5EF4-FFF2-40B4-BE49-F238E27FC236}">
                <a16:creationId xmlns:a16="http://schemas.microsoft.com/office/drawing/2014/main" id="{FB885874-69B4-484A-BFC7-0ED4A4C9BA57}"/>
              </a:ext>
            </a:extLst>
          </p:cNvPr>
          <p:cNvPicPr>
            <a:picLocks noChangeAspect="1"/>
          </p:cNvPicPr>
          <p:nvPr/>
        </p:nvPicPr>
        <p:blipFill rotWithShape="1">
          <a:blip r:embed="rId2"/>
          <a:srcRect b="44504"/>
          <a:stretch/>
        </p:blipFill>
        <p:spPr>
          <a:xfrm>
            <a:off x="5622324" y="1526059"/>
            <a:ext cx="6475986" cy="4650904"/>
          </a:xfrm>
          <a:prstGeom prst="rect">
            <a:avLst/>
          </a:prstGeom>
        </p:spPr>
      </p:pic>
    </p:spTree>
    <p:extLst>
      <p:ext uri="{BB962C8B-B14F-4D97-AF65-F5344CB8AC3E}">
        <p14:creationId xmlns:p14="http://schemas.microsoft.com/office/powerpoint/2010/main" val="1166701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D17C-6518-1F49-A156-4837B0A39C12}"/>
              </a:ext>
            </a:extLst>
          </p:cNvPr>
          <p:cNvSpPr>
            <a:spLocks noGrp="1"/>
          </p:cNvSpPr>
          <p:nvPr>
            <p:ph type="title"/>
          </p:nvPr>
        </p:nvSpPr>
        <p:spPr/>
        <p:txBody>
          <a:bodyPr/>
          <a:lstStyle/>
          <a:p>
            <a:r>
              <a:rPr lang="en-US" dirty="0"/>
              <a:t>Named Entity Recognition</a:t>
            </a:r>
          </a:p>
        </p:txBody>
      </p:sp>
      <p:sp>
        <p:nvSpPr>
          <p:cNvPr id="3" name="Content Placeholder 2">
            <a:extLst>
              <a:ext uri="{FF2B5EF4-FFF2-40B4-BE49-F238E27FC236}">
                <a16:creationId xmlns:a16="http://schemas.microsoft.com/office/drawing/2014/main" id="{7FDCDD90-7601-8E4B-9794-34F2BC156046}"/>
              </a:ext>
            </a:extLst>
          </p:cNvPr>
          <p:cNvSpPr>
            <a:spLocks noGrp="1"/>
          </p:cNvSpPr>
          <p:nvPr>
            <p:ph idx="1"/>
          </p:nvPr>
        </p:nvSpPr>
        <p:spPr>
          <a:xfrm>
            <a:off x="838200" y="1825625"/>
            <a:ext cx="10515600" cy="4207313"/>
          </a:xfrm>
        </p:spPr>
        <p:txBody>
          <a:bodyPr>
            <a:normAutofit/>
          </a:bodyPr>
          <a:lstStyle/>
          <a:p>
            <a:pPr marL="0" indent="0">
              <a:buNone/>
            </a:pPr>
            <a:r>
              <a:rPr lang="en-US" sz="1900" dirty="0"/>
              <a:t>Information extraction to locate and classify named “entities” form unstructured text.</a:t>
            </a:r>
          </a:p>
          <a:p>
            <a:pPr marL="0" indent="0">
              <a:buNone/>
            </a:pPr>
            <a:endParaRPr lang="en-US" sz="1900" dirty="0"/>
          </a:p>
          <a:p>
            <a:pPr marL="0" indent="0">
              <a:buNone/>
            </a:pPr>
            <a:r>
              <a:rPr lang="en-US" sz="1900" dirty="0">
                <a:solidFill>
                  <a:schemeClr val="bg2">
                    <a:lumMod val="75000"/>
                  </a:schemeClr>
                </a:solidFill>
              </a:rPr>
              <a:t>The economy has been showing signs of emerging from the pandemic crisis with renewed vigor, with spending picking up, manufacturing strengthening and employers adding workers. Hiring increased in February, with 379,000 added jobs — more than double January's total.</a:t>
            </a:r>
          </a:p>
          <a:p>
            <a:pPr marL="0" indent="0">
              <a:buNone/>
            </a:pPr>
            <a:r>
              <a:rPr lang="en-US" sz="1900" dirty="0">
                <a:solidFill>
                  <a:schemeClr val="bg2">
                    <a:lumMod val="75000"/>
                  </a:schemeClr>
                </a:solidFill>
              </a:rPr>
              <a:t>Credit card data from </a:t>
            </a:r>
            <a:r>
              <a:rPr lang="en-US" sz="1900" dirty="0">
                <a:highlight>
                  <a:srgbClr val="FF00FF"/>
                </a:highlight>
              </a:rPr>
              <a:t>JPMorgan Chase </a:t>
            </a:r>
            <a:r>
              <a:rPr lang="en-US" sz="1900" dirty="0">
                <a:solidFill>
                  <a:schemeClr val="bg2">
                    <a:lumMod val="75000"/>
                  </a:schemeClr>
                </a:solidFill>
              </a:rPr>
              <a:t>showed that consumer spending jumped last week as the $1,400 checks that are going to most adults under </a:t>
            </a:r>
            <a:r>
              <a:rPr lang="en-US" sz="1900" dirty="0">
                <a:highlight>
                  <a:srgbClr val="00FF00"/>
                </a:highlight>
              </a:rPr>
              <a:t>President Joe Biden's </a:t>
            </a:r>
            <a:r>
              <a:rPr lang="en-US" sz="1900" dirty="0">
                <a:solidFill>
                  <a:schemeClr val="bg2">
                    <a:lumMod val="75000"/>
                  </a:schemeClr>
                </a:solidFill>
              </a:rPr>
              <a:t>$1.9 trillion emergency aid package began to be paid out. The </a:t>
            </a:r>
            <a:r>
              <a:rPr lang="en-US" sz="1900" dirty="0">
                <a:highlight>
                  <a:srgbClr val="FF00FF"/>
                </a:highlight>
              </a:rPr>
              <a:t>Treasury</a:t>
            </a:r>
            <a:r>
              <a:rPr lang="en-US" sz="1900" dirty="0">
                <a:solidFill>
                  <a:schemeClr val="bg2">
                    <a:lumMod val="75000"/>
                  </a:schemeClr>
                </a:solidFill>
              </a:rPr>
              <a:t> says it has so far distributed 127 million payments worth $325 billion.</a:t>
            </a:r>
          </a:p>
          <a:p>
            <a:pPr marL="0" indent="0">
              <a:buNone/>
            </a:pPr>
            <a:endParaRPr lang="en-US" dirty="0"/>
          </a:p>
          <a:p>
            <a:pPr marL="0" indent="0">
              <a:buNone/>
            </a:pPr>
            <a:r>
              <a:rPr lang="en-US" dirty="0"/>
              <a:t>NER pipelines can recognize </a:t>
            </a:r>
            <a:r>
              <a:rPr lang="en-US" dirty="0">
                <a:highlight>
                  <a:srgbClr val="00FF00"/>
                </a:highlight>
              </a:rPr>
              <a:t>People</a:t>
            </a:r>
            <a:r>
              <a:rPr lang="en-US" dirty="0"/>
              <a:t>, </a:t>
            </a:r>
            <a:r>
              <a:rPr lang="en-US" dirty="0">
                <a:highlight>
                  <a:srgbClr val="FF00FF"/>
                </a:highlight>
              </a:rPr>
              <a:t>Organizations</a:t>
            </a:r>
            <a:r>
              <a:rPr lang="en-US" dirty="0"/>
              <a:t>, Dates, Monetary Figures and more…</a:t>
            </a:r>
          </a:p>
        </p:txBody>
      </p:sp>
    </p:spTree>
    <p:extLst>
      <p:ext uri="{BB962C8B-B14F-4D97-AF65-F5344CB8AC3E}">
        <p14:creationId xmlns:p14="http://schemas.microsoft.com/office/powerpoint/2010/main" val="2836201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2CB3B-D19E-BE4D-9562-6CAFC55F25EF}"/>
              </a:ext>
            </a:extLst>
          </p:cNvPr>
          <p:cNvSpPr>
            <a:spLocks noGrp="1"/>
          </p:cNvSpPr>
          <p:nvPr>
            <p:ph type="title"/>
          </p:nvPr>
        </p:nvSpPr>
        <p:spPr/>
        <p:txBody>
          <a:bodyPr/>
          <a:lstStyle/>
          <a:p>
            <a:r>
              <a:rPr lang="en-US" dirty="0" err="1"/>
              <a:t>spaCy</a:t>
            </a:r>
            <a:endParaRPr lang="en-US" dirty="0"/>
          </a:p>
        </p:txBody>
      </p:sp>
      <p:sp>
        <p:nvSpPr>
          <p:cNvPr id="3" name="Content Placeholder 2">
            <a:extLst>
              <a:ext uri="{FF2B5EF4-FFF2-40B4-BE49-F238E27FC236}">
                <a16:creationId xmlns:a16="http://schemas.microsoft.com/office/drawing/2014/main" id="{54EFEE8F-5DE0-EE47-9BCD-8E513381FF08}"/>
              </a:ext>
            </a:extLst>
          </p:cNvPr>
          <p:cNvSpPr>
            <a:spLocks noGrp="1"/>
          </p:cNvSpPr>
          <p:nvPr>
            <p:ph idx="1"/>
          </p:nvPr>
        </p:nvSpPr>
        <p:spPr/>
        <p:txBody>
          <a:bodyPr/>
          <a:lstStyle/>
          <a:p>
            <a:r>
              <a:rPr lang="en-US" dirty="0"/>
              <a:t>Open source NLP </a:t>
            </a:r>
            <a:r>
              <a:rPr lang="en-US" dirty="0" err="1"/>
              <a:t>algorthms</a:t>
            </a:r>
            <a:r>
              <a:rPr lang="en-US" dirty="0"/>
              <a:t> for Python</a:t>
            </a:r>
          </a:p>
          <a:p>
            <a:r>
              <a:rPr lang="en-US" dirty="0"/>
              <a:t> Automated pipelines for multiple languages</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Provides pre-trained models to use on unstructured text</a:t>
            </a:r>
          </a:p>
        </p:txBody>
      </p:sp>
      <p:pic>
        <p:nvPicPr>
          <p:cNvPr id="5" name="Picture 4" descr="Timeline&#10;&#10;Description automatically generated">
            <a:extLst>
              <a:ext uri="{FF2B5EF4-FFF2-40B4-BE49-F238E27FC236}">
                <a16:creationId xmlns:a16="http://schemas.microsoft.com/office/drawing/2014/main" id="{376C22A9-70AE-5C44-A5C1-E3EE26E26FDC}"/>
              </a:ext>
            </a:extLst>
          </p:cNvPr>
          <p:cNvPicPr>
            <a:picLocks noChangeAspect="1"/>
          </p:cNvPicPr>
          <p:nvPr/>
        </p:nvPicPr>
        <p:blipFill>
          <a:blip r:embed="rId2"/>
          <a:stretch>
            <a:fillRect/>
          </a:stretch>
        </p:blipFill>
        <p:spPr>
          <a:xfrm>
            <a:off x="1676400" y="2741312"/>
            <a:ext cx="8839200" cy="1968500"/>
          </a:xfrm>
          <a:prstGeom prst="rect">
            <a:avLst/>
          </a:prstGeom>
        </p:spPr>
      </p:pic>
    </p:spTree>
    <p:extLst>
      <p:ext uri="{BB962C8B-B14F-4D97-AF65-F5344CB8AC3E}">
        <p14:creationId xmlns:p14="http://schemas.microsoft.com/office/powerpoint/2010/main" val="3722654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TotalTime>
  <Words>573</Words>
  <Application>Microsoft Macintosh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r/wallstreetbets Sentiment Analysis</vt:lpstr>
      <vt:lpstr>Reddit &amp; WSB</vt:lpstr>
      <vt:lpstr>Data Sources</vt:lpstr>
      <vt:lpstr>Data</vt:lpstr>
      <vt:lpstr>Preprocessing</vt:lpstr>
      <vt:lpstr>Data</vt:lpstr>
      <vt:lpstr>VADER Sentiment Analysis</vt:lpstr>
      <vt:lpstr>Named Entity Recognition</vt:lpstr>
      <vt:lpstr>spaCy</vt:lpstr>
      <vt:lpstr>r/wallstreetbets: Named Entities</vt:lpstr>
      <vt:lpstr>Results and Takeaways</vt:lpstr>
      <vt:lpstr>Challenges Faced</vt:lpstr>
      <vt:lpstr>Questions?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r/wallstreetbets Sentiment Analysis</dc:title>
  <dc:creator>Shashank Nagaraja</dc:creator>
  <cp:lastModifiedBy>Shashank Nagaraja</cp:lastModifiedBy>
  <cp:revision>11</cp:revision>
  <dcterms:created xsi:type="dcterms:W3CDTF">2021-03-25T18:20:01Z</dcterms:created>
  <dcterms:modified xsi:type="dcterms:W3CDTF">2021-03-26T08:02:33Z</dcterms:modified>
</cp:coreProperties>
</file>