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63" r:id="rId8"/>
    <p:sldId id="265" r:id="rId9"/>
    <p:sldId id="266" r:id="rId10"/>
    <p:sldId id="2146847063" r:id="rId11"/>
    <p:sldId id="267" r:id="rId12"/>
    <p:sldId id="2146847062" r:id="rId13"/>
    <p:sldId id="2146847064" r:id="rId14"/>
    <p:sldId id="2146847065" r:id="rId15"/>
    <p:sldId id="2146847066" r:id="rId16"/>
    <p:sldId id="268" r:id="rId17"/>
    <p:sldId id="2146847055" r:id="rId18"/>
    <p:sldId id="269" r:id="rId19"/>
    <p:sldId id="2146847059" r:id="rId20"/>
    <p:sldId id="2146847060" r:id="rId21"/>
    <p:sldId id="2146847061" r:id="rId22"/>
    <p:sldId id="259" r:id="rId23"/>
    <p:sldId id="21468470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1DEEEC-DE50-4E41-A036-20C81313B749}" v="10" dt="2025-08-03T15:15:48.7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datasets/sampadab17/network-intrusion-detection" TargetMode="External"/><Relationship Id="rId2" Type="http://schemas.openxmlformats.org/officeDocument/2006/relationships/hyperlink" Target="https://www.ibm.com/products/watson-studio"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lthub.ubc.ca/guides/github-instructor-guide/" TargetMode="External"/><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hyperlink" Target="https://github.com/dapmaS-dev/Network-Intrusion-Mode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dirty="0"/>
              <a:t>Network Intrusion Detection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522925" y="3691630"/>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Name: Sampad Pal</a:t>
            </a:r>
          </a:p>
          <a:p>
            <a:r>
              <a:rPr lang="en-US" sz="2000" b="1" dirty="0">
                <a:solidFill>
                  <a:schemeClr val="accent1">
                    <a:lumMod val="75000"/>
                  </a:schemeClr>
                </a:solidFill>
                <a:latin typeface="Arial"/>
                <a:cs typeface="Arial"/>
              </a:rPr>
              <a:t>College: Department of Engineering and Technological Studies , University Of Kalyani</a:t>
            </a:r>
          </a:p>
          <a:p>
            <a:r>
              <a:rPr lang="en-US" sz="2000" b="1" dirty="0">
                <a:solidFill>
                  <a:schemeClr val="accent1">
                    <a:lumMod val="75000"/>
                  </a:schemeClr>
                </a:solidFill>
                <a:latin typeface="Arial"/>
                <a:cs typeface="Arial"/>
              </a:rPr>
              <a:t>Branch: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D5CDC0-F265-D690-0F1F-278124EAA68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CE31B90-0526-3BC1-FFAE-C8BC883385B8}"/>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789893E7-161F-018D-C1E3-6D1644614545}"/>
              </a:ext>
            </a:extLst>
          </p:cNvPr>
          <p:cNvPicPr>
            <a:picLocks noGrp="1" noChangeAspect="1"/>
          </p:cNvPicPr>
          <p:nvPr>
            <p:ph idx="1"/>
          </p:nvPr>
        </p:nvPicPr>
        <p:blipFill>
          <a:blip r:embed="rId2"/>
          <a:stretch>
            <a:fillRect/>
          </a:stretch>
        </p:blipFill>
        <p:spPr>
          <a:xfrm>
            <a:off x="581025" y="1570434"/>
            <a:ext cx="11029950" cy="4136231"/>
          </a:xfrm>
        </p:spPr>
      </p:pic>
    </p:spTree>
    <p:extLst>
      <p:ext uri="{BB962C8B-B14F-4D97-AF65-F5344CB8AC3E}">
        <p14:creationId xmlns:p14="http://schemas.microsoft.com/office/powerpoint/2010/main" val="682627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C59372-0C8A-ECA8-3116-136AA94DD31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28AE295-3932-28F8-BD79-1D5B9AA06A3A}"/>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4088AF9F-9774-5058-738F-983997D43D86}"/>
              </a:ext>
            </a:extLst>
          </p:cNvPr>
          <p:cNvPicPr>
            <a:picLocks noGrp="1" noChangeAspect="1"/>
          </p:cNvPicPr>
          <p:nvPr>
            <p:ph idx="1"/>
          </p:nvPr>
        </p:nvPicPr>
        <p:blipFill>
          <a:blip r:embed="rId2"/>
          <a:stretch>
            <a:fillRect/>
          </a:stretch>
        </p:blipFill>
        <p:spPr>
          <a:xfrm>
            <a:off x="962163" y="1301750"/>
            <a:ext cx="10267674" cy="4673600"/>
          </a:xfrm>
        </p:spPr>
      </p:pic>
    </p:spTree>
    <p:extLst>
      <p:ext uri="{BB962C8B-B14F-4D97-AF65-F5344CB8AC3E}">
        <p14:creationId xmlns:p14="http://schemas.microsoft.com/office/powerpoint/2010/main" val="3703220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DC604-C9F4-EF28-15EA-94B33E821D1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7C4511A-E2F0-E853-62D9-7E62507B09AC}"/>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DD45AB7C-668A-C593-4A9D-4C12DF5B5EC5}"/>
              </a:ext>
            </a:extLst>
          </p:cNvPr>
          <p:cNvPicPr>
            <a:picLocks noGrp="1" noChangeAspect="1"/>
          </p:cNvPicPr>
          <p:nvPr>
            <p:ph idx="1"/>
          </p:nvPr>
        </p:nvPicPr>
        <p:blipFill>
          <a:blip r:embed="rId2"/>
          <a:stretch>
            <a:fillRect/>
          </a:stretch>
        </p:blipFill>
        <p:spPr>
          <a:xfrm>
            <a:off x="581025" y="1443535"/>
            <a:ext cx="11029950" cy="4390029"/>
          </a:xfrm>
        </p:spPr>
      </p:pic>
    </p:spTree>
    <p:extLst>
      <p:ext uri="{BB962C8B-B14F-4D97-AF65-F5344CB8AC3E}">
        <p14:creationId xmlns:p14="http://schemas.microsoft.com/office/powerpoint/2010/main" val="767656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000" dirty="0"/>
              <a:t>The proposed NIDS effectively classifies network traffic into normal and malicious categories using supervised machine learning. Leveraging IBM Watson AutoAI, the system automates feature selection, model tuning, and deployment. The Random Forest model achieved high classification performance, demonstrating its capability in early intrusion detection.</a:t>
            </a:r>
          </a:p>
          <a:p>
            <a:r>
              <a:rPr lang="en-US" sz="2000" dirty="0"/>
              <a:t>The use of cloud deployment ensures scalability, easy access, and real-time integration with existing network systems. Challenges faced included dealing with class imbalance and high-dimensional feature space, which were mitigated by AutoAI’s automated preprocessing pipeline.</a:t>
            </a: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r>
              <a:rPr lang="en-US" sz="2000" b="1" dirty="0"/>
              <a:t>Class-Specific Detection:</a:t>
            </a:r>
            <a:r>
              <a:rPr lang="en-US" sz="2000" dirty="0"/>
              <a:t> Extend model to separately classify attack types (DoS, Probe, R2L, U2R).</a:t>
            </a:r>
          </a:p>
          <a:p>
            <a:r>
              <a:rPr lang="en-US" sz="2000" b="1" dirty="0"/>
              <a:t>Deep Learning Integration:</a:t>
            </a:r>
            <a:r>
              <a:rPr lang="en-US" sz="2000" dirty="0"/>
              <a:t> Use advanced models like LSTM or autoencoders for anomaly detection in sequential network data.</a:t>
            </a:r>
          </a:p>
          <a:p>
            <a:r>
              <a:rPr lang="en-US" sz="2000" b="1" dirty="0"/>
              <a:t>Real-Time Monitoring:</a:t>
            </a:r>
            <a:r>
              <a:rPr lang="en-US" sz="2000" dirty="0"/>
              <a:t> Integrate the deployed model with network sensors for live threat detection dashboards.</a:t>
            </a:r>
          </a:p>
          <a:p>
            <a:r>
              <a:rPr lang="en-US" sz="2000" b="1" dirty="0"/>
              <a:t>Edge Computing:</a:t>
            </a:r>
            <a:r>
              <a:rPr lang="en-US" sz="2000" dirty="0"/>
              <a:t> Deploy lightweight versions of the model on IoT/edge devices for low-latency detection.</a:t>
            </a:r>
          </a:p>
          <a:p>
            <a:r>
              <a:rPr lang="en-US" sz="2000" b="1" dirty="0"/>
              <a:t>Adaptive Learning:</a:t>
            </a:r>
            <a:r>
              <a:rPr lang="en-US" sz="2000" dirty="0"/>
              <a:t> Implement online learning to update the model with new attack types as they evolve.</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it-IT" sz="2400" dirty="0"/>
              <a:t>IBM Documentation – </a:t>
            </a:r>
            <a:r>
              <a:rPr lang="it-IT" sz="2400" dirty="0">
                <a:hlinkClick r:id="rId2"/>
              </a:rPr>
              <a:t>https://www.ibm.com/products/watson-studio</a:t>
            </a:r>
            <a:endParaRPr lang="it-IT" sz="2400" dirty="0"/>
          </a:p>
          <a:p>
            <a:r>
              <a:rPr lang="it-IT" sz="2400" dirty="0"/>
              <a:t>Kaggle Dataset – </a:t>
            </a:r>
            <a:r>
              <a:rPr lang="it-IT" sz="2400" dirty="0">
                <a:hlinkClick r:id="rId3"/>
              </a:rPr>
              <a:t>https://www.kaggle.com/datasets/sampadab17/network-intrusion-detection</a:t>
            </a:r>
            <a:endParaRPr lang="it-IT"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2BAB7578-0254-541D-0417-AB4D7733EDCE}"/>
              </a:ext>
            </a:extLst>
          </p:cNvPr>
          <p:cNvPicPr>
            <a:picLocks noGrp="1" noChangeAspect="1"/>
          </p:cNvPicPr>
          <p:nvPr>
            <p:ph idx="1"/>
          </p:nvPr>
        </p:nvPicPr>
        <p:blipFill>
          <a:blip r:embed="rId2"/>
          <a:stretch>
            <a:fillRect/>
          </a:stretch>
        </p:blipFill>
        <p:spPr>
          <a:xfrm>
            <a:off x="3098170" y="1301750"/>
            <a:ext cx="5995660" cy="4673600"/>
          </a:xfr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2012BD84-746E-F0B5-CF7E-B2268D9EC1FE}"/>
              </a:ext>
            </a:extLst>
          </p:cNvPr>
          <p:cNvPicPr>
            <a:picLocks noGrp="1" noChangeAspect="1"/>
          </p:cNvPicPr>
          <p:nvPr>
            <p:ph idx="1"/>
          </p:nvPr>
        </p:nvPicPr>
        <p:blipFill>
          <a:blip r:embed="rId2"/>
          <a:stretch>
            <a:fillRect/>
          </a:stretch>
        </p:blipFill>
        <p:spPr>
          <a:xfrm>
            <a:off x="3044690" y="1301750"/>
            <a:ext cx="6102620" cy="4673600"/>
          </a:xfrm>
        </p:spPr>
      </p:pic>
    </p:spTree>
    <p:extLst>
      <p:ext uri="{BB962C8B-B14F-4D97-AF65-F5344CB8AC3E}">
        <p14:creationId xmlns:p14="http://schemas.microsoft.com/office/powerpoint/2010/main" val="41287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417ACD8D-B704-6D54-CA52-0F27DD320C42}"/>
              </a:ext>
            </a:extLst>
          </p:cNvPr>
          <p:cNvPicPr>
            <a:picLocks noGrp="1" noChangeAspect="1"/>
          </p:cNvPicPr>
          <p:nvPr>
            <p:ph idx="1"/>
          </p:nvPr>
        </p:nvPicPr>
        <p:blipFill>
          <a:blip r:embed="rId2"/>
          <a:stretch>
            <a:fillRect/>
          </a:stretch>
        </p:blipFill>
        <p:spPr>
          <a:xfrm>
            <a:off x="2085117" y="1301750"/>
            <a:ext cx="8021765" cy="4673600"/>
          </a:xfrm>
        </p:spPr>
      </p:pic>
    </p:spTree>
    <p:extLst>
      <p:ext uri="{BB962C8B-B14F-4D97-AF65-F5344CB8AC3E}">
        <p14:creationId xmlns:p14="http://schemas.microsoft.com/office/powerpoint/2010/main" val="2171852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050D67-FA39-6AA1-4043-4240A38901E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875996" y="2908812"/>
            <a:ext cx="1858297" cy="1040376"/>
          </a:xfrm>
          <a:prstGeom prst="rect">
            <a:avLst/>
          </a:prstGeom>
        </p:spPr>
      </p:pic>
      <p:sp>
        <p:nvSpPr>
          <p:cNvPr id="7" name="TextBox 6">
            <a:extLst>
              <a:ext uri="{FF2B5EF4-FFF2-40B4-BE49-F238E27FC236}">
                <a16:creationId xmlns:a16="http://schemas.microsoft.com/office/drawing/2014/main" id="{AF921FCC-FEF3-5319-03DB-AAD9208A2DAD}"/>
              </a:ext>
            </a:extLst>
          </p:cNvPr>
          <p:cNvSpPr txBox="1"/>
          <p:nvPr/>
        </p:nvSpPr>
        <p:spPr>
          <a:xfrm>
            <a:off x="3429492" y="3332824"/>
            <a:ext cx="6577779" cy="461665"/>
          </a:xfrm>
          <a:prstGeom prst="rect">
            <a:avLst/>
          </a:prstGeom>
          <a:noFill/>
        </p:spPr>
        <p:txBody>
          <a:bodyPr wrap="square" rtlCol="0">
            <a:spAutoFit/>
          </a:bodyPr>
          <a:lstStyle/>
          <a:p>
            <a:r>
              <a:rPr lang="en-IN" sz="2400" i="1" dirty="0">
                <a:hlinkClick r:id="rId4"/>
              </a:rPr>
              <a:t>dapmaS-dev/Network-Intrusion-Model</a:t>
            </a:r>
            <a:endParaRPr lang="en-IN" sz="2400" i="1" dirty="0"/>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77CCE-8F8D-DE55-0292-97A6931E3FB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01A4FE1-3012-8671-ED42-EA3E43D5C708}"/>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796647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t>Create a robust network intrusion detection system (NIDS) using machine learning. The system should be capable of analyzing network traffic data to identify and classify various types of cyber-attacks (e.g., DoS, Probe, R2L, U2R) and distinguish them from normal network activity. The goal is to build a model that can effectively secure communication networks by providing an early warning of malicious activities</a:t>
            </a:r>
            <a:r>
              <a:rPr lang="en-US" sz="3200" dirty="0"/>
              <a:t>.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1800" dirty="0"/>
              <a:t>To address the network intrusion detection challenge, a machine learning-based model is developed using network traffic data from the Kaggle dataset. The approach includes:</a:t>
            </a:r>
          </a:p>
          <a:p>
            <a:r>
              <a:rPr lang="en-US" sz="1800" b="1" dirty="0"/>
              <a:t>Data Collection &amp; Preprocessing</a:t>
            </a:r>
            <a:r>
              <a:rPr lang="en-US" sz="1800" dirty="0"/>
              <a:t>: Cleaning and preparing network traffic features.</a:t>
            </a:r>
          </a:p>
          <a:p>
            <a:r>
              <a:rPr lang="en-US" sz="1800" b="1" dirty="0"/>
              <a:t>Feature Engineering</a:t>
            </a:r>
            <a:r>
              <a:rPr lang="en-US" sz="1800" dirty="0"/>
              <a:t>: Transforming and selecting relevant features for higher accuracy.</a:t>
            </a:r>
          </a:p>
          <a:p>
            <a:r>
              <a:rPr lang="en-US" sz="1800" b="1" dirty="0"/>
              <a:t>Model Training</a:t>
            </a:r>
            <a:r>
              <a:rPr lang="en-US" sz="1800" dirty="0"/>
              <a:t>: Using IBM Watson AutoAI to explore and optimize classifiers (e.g., Random Forest).</a:t>
            </a:r>
          </a:p>
          <a:p>
            <a:r>
              <a:rPr lang="en-US" sz="1800" b="1" dirty="0"/>
              <a:t>Model Evaluation</a:t>
            </a:r>
            <a:r>
              <a:rPr lang="en-US" sz="1800" dirty="0"/>
              <a:t>: Assessing accuracy, precision, recall, and confusion matrix.</a:t>
            </a:r>
          </a:p>
          <a:p>
            <a:r>
              <a:rPr lang="en-US" sz="1800" b="1" dirty="0"/>
              <a:t>Deployment</a:t>
            </a:r>
            <a:r>
              <a:rPr lang="en-US" sz="1800" dirty="0"/>
              <a:t>: Deploying the trained model on IBM Cloud Lite using Watson Studio for real-time intrusion detection through an API endpoint.</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dirty="0"/>
              <a:t>The system development process utilizes IBM Cloud infrastructure to ensure scalability and real-time performance. Key components include:</a:t>
            </a:r>
          </a:p>
          <a:p>
            <a:r>
              <a:rPr lang="en-IN" sz="1800" dirty="0"/>
              <a:t>IBM Watson Studio: For model training and deployment.</a:t>
            </a:r>
          </a:p>
          <a:p>
            <a:r>
              <a:rPr lang="en-IN" sz="1800" dirty="0"/>
              <a:t>IBM Cloud Object Storage: For securely storing and accessing the dataset.</a:t>
            </a:r>
          </a:p>
          <a:p>
            <a:r>
              <a:rPr lang="en-IN" sz="1800" dirty="0"/>
              <a:t>IBM Cloud Lite Services: Used to host and deploy the fault detection model via API.</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138740" y="1361020"/>
            <a:ext cx="11029615" cy="4673324"/>
          </a:xfrm>
        </p:spPr>
        <p:txBody>
          <a:bodyPr/>
          <a:lstStyle/>
          <a:p>
            <a:pPr marL="305435" indent="-305435"/>
            <a:r>
              <a:rPr lang="en-IN" sz="2000" b="1" dirty="0"/>
              <a:t>Algorithm Used:</a:t>
            </a:r>
            <a:r>
              <a:rPr lang="en-IN" sz="2000" dirty="0"/>
              <a:t> Random Forest Classifier</a:t>
            </a:r>
            <a:r>
              <a:rPr lang="en-US" sz="2000" dirty="0"/>
              <a:t> (AutoAI optimized using Snap ML)</a:t>
            </a:r>
            <a:endParaRPr lang="en-IN" sz="2000" dirty="0"/>
          </a:p>
          <a:p>
            <a:pPr marL="305435" indent="-305435"/>
            <a:r>
              <a:rPr lang="en-IN" sz="2000" b="1" dirty="0"/>
              <a:t>Data Input: </a:t>
            </a:r>
            <a:r>
              <a:rPr lang="en-IN" sz="2000" dirty="0"/>
              <a:t>Network traffic features(e.g.  protocol_type , src_byte,flag etc) </a:t>
            </a:r>
          </a:p>
          <a:p>
            <a:pPr marL="305435" indent="-305435"/>
            <a:r>
              <a:rPr lang="en-IN" sz="2000" b="1" dirty="0"/>
              <a:t>Training Approach:</a:t>
            </a:r>
            <a:r>
              <a:rPr lang="en-IN" sz="2000" dirty="0"/>
              <a:t> </a:t>
            </a:r>
            <a:r>
              <a:rPr lang="en-US" sz="2000" dirty="0"/>
              <a:t>Supervised Learning using AutoAI in IBM Watson Studio</a:t>
            </a:r>
          </a:p>
          <a:p>
            <a:pPr marL="305435" indent="-305435"/>
            <a:r>
              <a:rPr lang="en-US" sz="2000" b="1" dirty="0"/>
              <a:t>Reason for Selection:</a:t>
            </a:r>
            <a:r>
              <a:rPr lang="en-US" sz="2000" dirty="0"/>
              <a:t> Random Forest is robust, handles non-linear data well, and gives high accuracy for multiclass problems like intrusion detection.</a:t>
            </a:r>
          </a:p>
          <a:p>
            <a:pPr marL="305435" indent="-305435"/>
            <a:r>
              <a:rPr lang="en-IN" sz="2000" b="1" dirty="0"/>
              <a:t>Deployment:</a:t>
            </a:r>
            <a:r>
              <a:rPr lang="en-IN" sz="2000" dirty="0"/>
              <a:t> The trained model is deployed via </a:t>
            </a:r>
            <a:r>
              <a:rPr lang="en-IN" sz="2000" b="1" dirty="0"/>
              <a:t>IBM Watson Studio</a:t>
            </a:r>
            <a:r>
              <a:rPr lang="en-IN" sz="2000" dirty="0"/>
              <a:t>, providing an API endpoint for real-time predictions and integration into smart grid systems.</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E29F3-806E-EFF6-BD2E-F841F2A7116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528137E-323E-708E-D175-FE76A3E4F788}"/>
              </a:ext>
            </a:extLst>
          </p:cNvPr>
          <p:cNvSpPr>
            <a:spLocks noGrp="1"/>
          </p:cNvSpPr>
          <p:nvPr>
            <p:ph type="title"/>
          </p:nvPr>
        </p:nvSpPr>
        <p:spPr/>
        <p:txBody>
          <a:bodyPr>
            <a:noAutofit/>
          </a:bodyPr>
          <a:lstStyle/>
          <a:p>
            <a:r>
              <a:rPr lang="en-US" sz="3200" b="1" dirty="0">
                <a:solidFill>
                  <a:schemeClr val="accent1">
                    <a:lumMod val="75000"/>
                  </a:schemeClr>
                </a:solidFill>
              </a:rPr>
              <a:t>Some Steps</a:t>
            </a:r>
          </a:p>
        </p:txBody>
      </p:sp>
      <p:pic>
        <p:nvPicPr>
          <p:cNvPr id="4" name="Content Placeholder 3">
            <a:extLst>
              <a:ext uri="{FF2B5EF4-FFF2-40B4-BE49-F238E27FC236}">
                <a16:creationId xmlns:a16="http://schemas.microsoft.com/office/drawing/2014/main" id="{45480F3A-190F-0F52-9813-2B08EE594D1C}"/>
              </a:ext>
            </a:extLst>
          </p:cNvPr>
          <p:cNvPicPr>
            <a:picLocks noGrp="1" noChangeAspect="1"/>
          </p:cNvPicPr>
          <p:nvPr>
            <p:ph idx="1"/>
          </p:nvPr>
        </p:nvPicPr>
        <p:blipFill>
          <a:blip r:embed="rId2"/>
          <a:stretch>
            <a:fillRect/>
          </a:stretch>
        </p:blipFill>
        <p:spPr>
          <a:xfrm>
            <a:off x="581192" y="1301751"/>
            <a:ext cx="3610676" cy="1775747"/>
          </a:xfrm>
        </p:spPr>
      </p:pic>
      <p:pic>
        <p:nvPicPr>
          <p:cNvPr id="7" name="Picture 6">
            <a:extLst>
              <a:ext uri="{FF2B5EF4-FFF2-40B4-BE49-F238E27FC236}">
                <a16:creationId xmlns:a16="http://schemas.microsoft.com/office/drawing/2014/main" id="{AD5FF9A7-0B39-FC71-62D8-0F1EF14D4E2E}"/>
              </a:ext>
            </a:extLst>
          </p:cNvPr>
          <p:cNvPicPr>
            <a:picLocks noChangeAspect="1"/>
          </p:cNvPicPr>
          <p:nvPr/>
        </p:nvPicPr>
        <p:blipFill>
          <a:blip r:embed="rId3"/>
          <a:stretch>
            <a:fillRect/>
          </a:stretch>
        </p:blipFill>
        <p:spPr>
          <a:xfrm>
            <a:off x="4343620" y="1301751"/>
            <a:ext cx="3712321" cy="1736946"/>
          </a:xfrm>
          <a:prstGeom prst="rect">
            <a:avLst/>
          </a:prstGeom>
        </p:spPr>
      </p:pic>
      <p:pic>
        <p:nvPicPr>
          <p:cNvPr id="9" name="Picture 8">
            <a:extLst>
              <a:ext uri="{FF2B5EF4-FFF2-40B4-BE49-F238E27FC236}">
                <a16:creationId xmlns:a16="http://schemas.microsoft.com/office/drawing/2014/main" id="{357CF04F-10C9-CCF5-5C4A-F751D231E470}"/>
              </a:ext>
            </a:extLst>
          </p:cNvPr>
          <p:cNvPicPr>
            <a:picLocks noChangeAspect="1"/>
          </p:cNvPicPr>
          <p:nvPr/>
        </p:nvPicPr>
        <p:blipFill>
          <a:blip r:embed="rId4"/>
          <a:stretch>
            <a:fillRect/>
          </a:stretch>
        </p:blipFill>
        <p:spPr>
          <a:xfrm>
            <a:off x="551188" y="3690356"/>
            <a:ext cx="3792432" cy="1698145"/>
          </a:xfrm>
          <a:prstGeom prst="rect">
            <a:avLst/>
          </a:prstGeom>
        </p:spPr>
      </p:pic>
      <p:pic>
        <p:nvPicPr>
          <p:cNvPr id="3" name="Picture 2">
            <a:extLst>
              <a:ext uri="{FF2B5EF4-FFF2-40B4-BE49-F238E27FC236}">
                <a16:creationId xmlns:a16="http://schemas.microsoft.com/office/drawing/2014/main" id="{9E16F96C-BB37-BBF0-3252-DCC543CF7ED4}"/>
              </a:ext>
            </a:extLst>
          </p:cNvPr>
          <p:cNvPicPr>
            <a:picLocks noChangeAspect="1"/>
          </p:cNvPicPr>
          <p:nvPr/>
        </p:nvPicPr>
        <p:blipFill>
          <a:blip r:embed="rId5"/>
          <a:stretch>
            <a:fillRect/>
          </a:stretch>
        </p:blipFill>
        <p:spPr>
          <a:xfrm>
            <a:off x="8207693" y="3753936"/>
            <a:ext cx="3628103" cy="1763512"/>
          </a:xfrm>
          <a:prstGeom prst="rect">
            <a:avLst/>
          </a:prstGeom>
        </p:spPr>
      </p:pic>
      <p:pic>
        <p:nvPicPr>
          <p:cNvPr id="8" name="Picture 7">
            <a:extLst>
              <a:ext uri="{FF2B5EF4-FFF2-40B4-BE49-F238E27FC236}">
                <a16:creationId xmlns:a16="http://schemas.microsoft.com/office/drawing/2014/main" id="{0E875FAD-83F8-9C1D-46ED-AE54A69600A3}"/>
              </a:ext>
            </a:extLst>
          </p:cNvPr>
          <p:cNvPicPr>
            <a:picLocks noChangeAspect="1"/>
          </p:cNvPicPr>
          <p:nvPr/>
        </p:nvPicPr>
        <p:blipFill>
          <a:blip r:embed="rId6"/>
          <a:stretch>
            <a:fillRect/>
          </a:stretch>
        </p:blipFill>
        <p:spPr>
          <a:xfrm>
            <a:off x="4527249" y="3690356"/>
            <a:ext cx="3528692" cy="1788292"/>
          </a:xfrm>
          <a:prstGeom prst="rect">
            <a:avLst/>
          </a:prstGeom>
        </p:spPr>
      </p:pic>
      <p:pic>
        <p:nvPicPr>
          <p:cNvPr id="15" name="Picture 14">
            <a:extLst>
              <a:ext uri="{FF2B5EF4-FFF2-40B4-BE49-F238E27FC236}">
                <a16:creationId xmlns:a16="http://schemas.microsoft.com/office/drawing/2014/main" id="{94C510AB-A6F9-DBA0-7373-5150921DA2A8}"/>
              </a:ext>
            </a:extLst>
          </p:cNvPr>
          <p:cNvPicPr>
            <a:picLocks noChangeAspect="1"/>
          </p:cNvPicPr>
          <p:nvPr/>
        </p:nvPicPr>
        <p:blipFill>
          <a:blip r:embed="rId7"/>
          <a:stretch>
            <a:fillRect/>
          </a:stretch>
        </p:blipFill>
        <p:spPr>
          <a:xfrm>
            <a:off x="8207693" y="1232452"/>
            <a:ext cx="3712321" cy="1788292"/>
          </a:xfrm>
          <a:prstGeom prst="rect">
            <a:avLst/>
          </a:prstGeom>
        </p:spPr>
      </p:pic>
    </p:spTree>
    <p:extLst>
      <p:ext uri="{BB962C8B-B14F-4D97-AF65-F5344CB8AC3E}">
        <p14:creationId xmlns:p14="http://schemas.microsoft.com/office/powerpoint/2010/main" val="1975064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A54AC957-CC18-298D-9E37-43B0C23CA472}"/>
              </a:ext>
            </a:extLst>
          </p:cNvPr>
          <p:cNvPicPr>
            <a:picLocks noGrp="1" noChangeAspect="1"/>
          </p:cNvPicPr>
          <p:nvPr>
            <p:ph idx="1"/>
          </p:nvPr>
        </p:nvPicPr>
        <p:blipFill>
          <a:blip r:embed="rId2"/>
          <a:stretch>
            <a:fillRect/>
          </a:stretch>
        </p:blipFill>
        <p:spPr>
          <a:xfrm>
            <a:off x="1110649" y="1301749"/>
            <a:ext cx="9970701" cy="4745089"/>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5D3E8D-0B8F-8A76-FC7B-7BDA455AD14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619A23A-76A5-C358-735F-1A570E590B66}"/>
              </a:ext>
            </a:extLst>
          </p:cNvPr>
          <p:cNvSpPr>
            <a:spLocks noGrp="1"/>
          </p:cNvSpPr>
          <p:nvPr>
            <p:ph type="title"/>
          </p:nvPr>
        </p:nvSpPr>
        <p:spPr/>
        <p:txBody>
          <a:bodyPr>
            <a:normAutofit fontScale="90000"/>
          </a:bodyPr>
          <a:lstStyle/>
          <a:p>
            <a:r>
              <a:rPr lang="en-US" sz="4400" b="1" dirty="0">
                <a:solidFill>
                  <a:schemeClr val="accent1">
                    <a:lumMod val="75000"/>
                  </a:schemeClr>
                </a:solidFill>
                <a:latin typeface="Arial"/>
                <a:ea typeface="+mj-lt"/>
                <a:cs typeface="Arial"/>
              </a:rPr>
              <a:t>Result</a:t>
            </a:r>
            <a:endParaRPr lang="en-US" dirty="0">
              <a:solidFill>
                <a:schemeClr val="accent1">
                  <a:lumMod val="75000"/>
                </a:schemeClr>
              </a:solidFill>
            </a:endParaRPr>
          </a:p>
        </p:txBody>
      </p:sp>
      <p:pic>
        <p:nvPicPr>
          <p:cNvPr id="4" name="Content Placeholder 3">
            <a:extLst>
              <a:ext uri="{FF2B5EF4-FFF2-40B4-BE49-F238E27FC236}">
                <a16:creationId xmlns:a16="http://schemas.microsoft.com/office/drawing/2014/main" id="{A9A5A539-13B7-B733-1BB7-B6F94E0BB421}"/>
              </a:ext>
            </a:extLst>
          </p:cNvPr>
          <p:cNvPicPr>
            <a:picLocks noGrp="1" noChangeAspect="1"/>
          </p:cNvPicPr>
          <p:nvPr>
            <p:ph idx="1"/>
          </p:nvPr>
        </p:nvPicPr>
        <p:blipFill>
          <a:blip r:embed="rId2"/>
          <a:stretch>
            <a:fillRect/>
          </a:stretch>
        </p:blipFill>
        <p:spPr>
          <a:xfrm>
            <a:off x="981186" y="1301750"/>
            <a:ext cx="10229627" cy="4673600"/>
          </a:xfrm>
        </p:spPr>
      </p:pic>
    </p:spTree>
    <p:extLst>
      <p:ext uri="{BB962C8B-B14F-4D97-AF65-F5344CB8AC3E}">
        <p14:creationId xmlns:p14="http://schemas.microsoft.com/office/powerpoint/2010/main" val="234468392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purl.org/dc/terms/"/>
    <ds:schemaRef ds:uri="http://www.w3.org/XML/1998/namespace"/>
    <ds:schemaRef ds:uri="http://purl.org/dc/elements/1.1/"/>
    <ds:schemaRef ds:uri="http://schemas.microsoft.com/office/2006/documentManagement/types"/>
    <ds:schemaRef ds:uri="http://purl.org/dc/dcmitype/"/>
    <ds:schemaRef ds:uri="9162bd5b-4ed9-4da3-b376-05204580ba3f"/>
    <ds:schemaRef ds:uri="http://schemas.microsoft.com/office/infopath/2007/PartnerControls"/>
    <ds:schemaRef ds:uri="http://schemas.openxmlformats.org/package/2006/metadata/core-properties"/>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84</TotalTime>
  <Words>627</Words>
  <Application>Microsoft Office PowerPoint</Application>
  <PresentationFormat>Widescreen</PresentationFormat>
  <Paragraphs>60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Franklin Gothic Book</vt:lpstr>
      <vt:lpstr>Franklin Gothic Demi</vt:lpstr>
      <vt:lpstr>Wingdings 2</vt:lpstr>
      <vt:lpstr>DividendVTI</vt:lpstr>
      <vt:lpstr>Network Intrusion Detection </vt:lpstr>
      <vt:lpstr>OUTLINE</vt:lpstr>
      <vt:lpstr>Problem Statement</vt:lpstr>
      <vt:lpstr>Proposed Solution</vt:lpstr>
      <vt:lpstr>System  Approach</vt:lpstr>
      <vt:lpstr>Algorithm &amp; Deployment</vt:lpstr>
      <vt:lpstr>Some Steps</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SAMPAD PAL</cp:lastModifiedBy>
  <cp:revision>27</cp:revision>
  <dcterms:created xsi:type="dcterms:W3CDTF">2021-05-26T16:50:10Z</dcterms:created>
  <dcterms:modified xsi:type="dcterms:W3CDTF">2025-08-03T16:08:36Z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