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0153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473" y="76961"/>
            <a:ext cx="180403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240" y="1536319"/>
            <a:ext cx="8605519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70.png"/><Relationship Id="rId8" Type="http://schemas.openxmlformats.org/officeDocument/2006/relationships/image" Target="../media/image3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g"/><Relationship Id="rId3" Type="http://schemas.openxmlformats.org/officeDocument/2006/relationships/image" Target="../media/image83.jpg"/><Relationship Id="rId4" Type="http://schemas.openxmlformats.org/officeDocument/2006/relationships/image" Target="../media/image84.png"/><Relationship Id="rId5" Type="http://schemas.openxmlformats.org/officeDocument/2006/relationships/image" Target="../media/image85.jpg"/><Relationship Id="rId6" Type="http://schemas.openxmlformats.org/officeDocument/2006/relationships/image" Target="../media/image86.jpg"/><Relationship Id="rId7" Type="http://schemas.openxmlformats.org/officeDocument/2006/relationships/image" Target="../media/image87.jpg"/><Relationship Id="rId8" Type="http://schemas.openxmlformats.org/officeDocument/2006/relationships/hyperlink" Target="https://baike.baidu.com/item/%E6%8B%9C%E5%8D%A0%E5%BA%AD%E5%B8%9D%E5%9B%BD/475514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2.png"/><Relationship Id="rId7" Type="http://schemas.openxmlformats.org/officeDocument/2006/relationships/image" Target="../media/image10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1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1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1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43.png"/><Relationship Id="rId5" Type="http://schemas.openxmlformats.org/officeDocument/2006/relationships/image" Target="../media/image140.png"/><Relationship Id="rId6" Type="http://schemas.openxmlformats.org/officeDocument/2006/relationships/image" Target="../media/image144.png"/><Relationship Id="rId7" Type="http://schemas.openxmlformats.org/officeDocument/2006/relationships/image" Target="../media/image14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hyperlink" Target="http://www.baidu.com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Relationship Id="rId20" Type="http://schemas.openxmlformats.org/officeDocument/2006/relationships/image" Target="../media/image181.png"/><Relationship Id="rId21" Type="http://schemas.openxmlformats.org/officeDocument/2006/relationships/image" Target="../media/image182.png"/><Relationship Id="rId22" Type="http://schemas.openxmlformats.org/officeDocument/2006/relationships/image" Target="../media/image183.png"/><Relationship Id="rId23" Type="http://schemas.openxmlformats.org/officeDocument/2006/relationships/image" Target="../media/image184.png"/><Relationship Id="rId24" Type="http://schemas.openxmlformats.org/officeDocument/2006/relationships/image" Target="../media/image185.png"/><Relationship Id="rId25" Type="http://schemas.openxmlformats.org/officeDocument/2006/relationships/image" Target="../media/image18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Relationship Id="rId12" Type="http://schemas.openxmlformats.org/officeDocument/2006/relationships/image" Target="../media/image197.png"/><Relationship Id="rId13" Type="http://schemas.openxmlformats.org/officeDocument/2006/relationships/image" Target="../media/image198.png"/><Relationship Id="rId14" Type="http://schemas.openxmlformats.org/officeDocument/2006/relationships/image" Target="../media/image199.png"/><Relationship Id="rId15" Type="http://schemas.openxmlformats.org/officeDocument/2006/relationships/image" Target="../media/image200.png"/><Relationship Id="rId16" Type="http://schemas.openxmlformats.org/officeDocument/2006/relationships/image" Target="../media/image201.png"/><Relationship Id="rId17" Type="http://schemas.openxmlformats.org/officeDocument/2006/relationships/image" Target="../media/image202.png"/><Relationship Id="rId18" Type="http://schemas.openxmlformats.org/officeDocument/2006/relationships/image" Target="../media/image203.png"/><Relationship Id="rId19" Type="http://schemas.openxmlformats.org/officeDocument/2006/relationships/image" Target="../media/image204.png"/><Relationship Id="rId20" Type="http://schemas.openxmlformats.org/officeDocument/2006/relationships/image" Target="../media/image205.png"/><Relationship Id="rId21" Type="http://schemas.openxmlformats.org/officeDocument/2006/relationships/image" Target="../media/image206.png"/><Relationship Id="rId22" Type="http://schemas.openxmlformats.org/officeDocument/2006/relationships/image" Target="../media/image207.png"/><Relationship Id="rId23" Type="http://schemas.openxmlformats.org/officeDocument/2006/relationships/image" Target="../media/image208.png"/><Relationship Id="rId24" Type="http://schemas.openxmlformats.org/officeDocument/2006/relationships/image" Target="../media/image209.png"/><Relationship Id="rId25" Type="http://schemas.openxmlformats.org/officeDocument/2006/relationships/image" Target="../media/image210.png"/><Relationship Id="rId26" Type="http://schemas.openxmlformats.org/officeDocument/2006/relationships/image" Target="../media/image211.png"/><Relationship Id="rId27" Type="http://schemas.openxmlformats.org/officeDocument/2006/relationships/image" Target="../media/image212.png"/><Relationship Id="rId28" Type="http://schemas.openxmlformats.org/officeDocument/2006/relationships/image" Target="../media/image213.png"/><Relationship Id="rId29" Type="http://schemas.openxmlformats.org/officeDocument/2006/relationships/image" Target="../media/image214.png"/><Relationship Id="rId30" Type="http://schemas.openxmlformats.org/officeDocument/2006/relationships/image" Target="../media/image215.png"/><Relationship Id="rId31" Type="http://schemas.openxmlformats.org/officeDocument/2006/relationships/image" Target="../media/image216.png"/><Relationship Id="rId32" Type="http://schemas.openxmlformats.org/officeDocument/2006/relationships/image" Target="../media/image217.png"/><Relationship Id="rId33" Type="http://schemas.openxmlformats.org/officeDocument/2006/relationships/image" Target="../media/image218.png"/><Relationship Id="rId34" Type="http://schemas.openxmlformats.org/officeDocument/2006/relationships/image" Target="../media/image219.png"/><Relationship Id="rId35" Type="http://schemas.openxmlformats.org/officeDocument/2006/relationships/image" Target="../media/image220.png"/><Relationship Id="rId36" Type="http://schemas.openxmlformats.org/officeDocument/2006/relationships/image" Target="../media/image221.png"/><Relationship Id="rId37" Type="http://schemas.openxmlformats.org/officeDocument/2006/relationships/image" Target="../media/image222.png"/><Relationship Id="rId38" Type="http://schemas.openxmlformats.org/officeDocument/2006/relationships/image" Target="../media/image223.png"/><Relationship Id="rId39" Type="http://schemas.openxmlformats.org/officeDocument/2006/relationships/image" Target="../media/image224.png"/><Relationship Id="rId40" Type="http://schemas.openxmlformats.org/officeDocument/2006/relationships/image" Target="../media/image225.png"/><Relationship Id="rId41" Type="http://schemas.openxmlformats.org/officeDocument/2006/relationships/image" Target="../media/image226.png"/><Relationship Id="rId42" Type="http://schemas.openxmlformats.org/officeDocument/2006/relationships/image" Target="../media/image227.png"/><Relationship Id="rId43" Type="http://schemas.openxmlformats.org/officeDocument/2006/relationships/image" Target="../media/image228.png"/><Relationship Id="rId44" Type="http://schemas.openxmlformats.org/officeDocument/2006/relationships/image" Target="../media/image229.png"/><Relationship Id="rId45" Type="http://schemas.openxmlformats.org/officeDocument/2006/relationships/image" Target="../media/image230.png"/><Relationship Id="rId46" Type="http://schemas.openxmlformats.org/officeDocument/2006/relationships/image" Target="../media/image231.png"/><Relationship Id="rId47" Type="http://schemas.openxmlformats.org/officeDocument/2006/relationships/image" Target="../media/image23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233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234.png"/><Relationship Id="rId8" Type="http://schemas.openxmlformats.org/officeDocument/2006/relationships/image" Target="../media/image171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Relationship Id="rId15" Type="http://schemas.openxmlformats.org/officeDocument/2006/relationships/image" Target="../media/image241.png"/><Relationship Id="rId16" Type="http://schemas.openxmlformats.org/officeDocument/2006/relationships/image" Target="../media/image242.png"/><Relationship Id="rId17" Type="http://schemas.openxmlformats.org/officeDocument/2006/relationships/image" Target="../media/image243.png"/><Relationship Id="rId18" Type="http://schemas.openxmlformats.org/officeDocument/2006/relationships/image" Target="../media/image244.png"/><Relationship Id="rId19" Type="http://schemas.openxmlformats.org/officeDocument/2006/relationships/image" Target="../media/image24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Relationship Id="rId12" Type="http://schemas.openxmlformats.org/officeDocument/2006/relationships/image" Target="../media/image255.png"/><Relationship Id="rId13" Type="http://schemas.openxmlformats.org/officeDocument/2006/relationships/image" Target="../media/image256.png"/><Relationship Id="rId14" Type="http://schemas.openxmlformats.org/officeDocument/2006/relationships/image" Target="../media/image257.png"/><Relationship Id="rId15" Type="http://schemas.openxmlformats.org/officeDocument/2006/relationships/image" Target="../media/image258.png"/><Relationship Id="rId16" Type="http://schemas.openxmlformats.org/officeDocument/2006/relationships/image" Target="../media/image259.png"/><Relationship Id="rId17" Type="http://schemas.openxmlformats.org/officeDocument/2006/relationships/image" Target="../media/image260.png"/><Relationship Id="rId18" Type="http://schemas.openxmlformats.org/officeDocument/2006/relationships/image" Target="../media/image261.png"/><Relationship Id="rId19" Type="http://schemas.openxmlformats.org/officeDocument/2006/relationships/image" Target="../media/image262.png"/><Relationship Id="rId20" Type="http://schemas.openxmlformats.org/officeDocument/2006/relationships/image" Target="../media/image263.png"/><Relationship Id="rId21" Type="http://schemas.openxmlformats.org/officeDocument/2006/relationships/image" Target="../media/image264.png"/><Relationship Id="rId22" Type="http://schemas.openxmlformats.org/officeDocument/2006/relationships/image" Target="../media/image265.png"/><Relationship Id="rId23" Type="http://schemas.openxmlformats.org/officeDocument/2006/relationships/image" Target="../media/image266.png"/><Relationship Id="rId24" Type="http://schemas.openxmlformats.org/officeDocument/2006/relationships/image" Target="../media/image267.png"/><Relationship Id="rId25" Type="http://schemas.openxmlformats.org/officeDocument/2006/relationships/image" Target="../media/image268.png"/><Relationship Id="rId26" Type="http://schemas.openxmlformats.org/officeDocument/2006/relationships/image" Target="../media/image269.png"/><Relationship Id="rId27" Type="http://schemas.openxmlformats.org/officeDocument/2006/relationships/image" Target="../media/image270.png"/><Relationship Id="rId28" Type="http://schemas.openxmlformats.org/officeDocument/2006/relationships/image" Target="../media/image271.png"/><Relationship Id="rId29" Type="http://schemas.openxmlformats.org/officeDocument/2006/relationships/image" Target="../media/image272.png"/><Relationship Id="rId30" Type="http://schemas.openxmlformats.org/officeDocument/2006/relationships/image" Target="../media/image273.png"/><Relationship Id="rId31" Type="http://schemas.openxmlformats.org/officeDocument/2006/relationships/image" Target="../media/image274.png"/><Relationship Id="rId32" Type="http://schemas.openxmlformats.org/officeDocument/2006/relationships/image" Target="../media/image275.png"/><Relationship Id="rId33" Type="http://schemas.openxmlformats.org/officeDocument/2006/relationships/image" Target="../media/image276.png"/><Relationship Id="rId34" Type="http://schemas.openxmlformats.org/officeDocument/2006/relationships/image" Target="../media/image277.png"/><Relationship Id="rId35" Type="http://schemas.openxmlformats.org/officeDocument/2006/relationships/image" Target="../media/image278.png"/><Relationship Id="rId36" Type="http://schemas.openxmlformats.org/officeDocument/2006/relationships/image" Target="../media/image279.png"/><Relationship Id="rId37" Type="http://schemas.openxmlformats.org/officeDocument/2006/relationships/image" Target="../media/image280.png"/><Relationship Id="rId38" Type="http://schemas.openxmlformats.org/officeDocument/2006/relationships/image" Target="../media/image281.png"/><Relationship Id="rId39" Type="http://schemas.openxmlformats.org/officeDocument/2006/relationships/image" Target="../media/image282.png"/><Relationship Id="rId40" Type="http://schemas.openxmlformats.org/officeDocument/2006/relationships/image" Target="../media/image283.png"/><Relationship Id="rId41" Type="http://schemas.openxmlformats.org/officeDocument/2006/relationships/image" Target="../media/image284.png"/><Relationship Id="rId42" Type="http://schemas.openxmlformats.org/officeDocument/2006/relationships/image" Target="../media/image285.png"/><Relationship Id="rId43" Type="http://schemas.openxmlformats.org/officeDocument/2006/relationships/image" Target="../media/image286.png"/><Relationship Id="rId44" Type="http://schemas.openxmlformats.org/officeDocument/2006/relationships/image" Target="../media/image287.png"/><Relationship Id="rId45" Type="http://schemas.openxmlformats.org/officeDocument/2006/relationships/image" Target="../media/image288.png"/><Relationship Id="rId46" Type="http://schemas.openxmlformats.org/officeDocument/2006/relationships/image" Target="../media/image28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3" Type="http://schemas.openxmlformats.org/officeDocument/2006/relationships/image" Target="../media/image204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317.png"/><Relationship Id="rId21" Type="http://schemas.openxmlformats.org/officeDocument/2006/relationships/image" Target="../media/image318.png"/><Relationship Id="rId22" Type="http://schemas.openxmlformats.org/officeDocument/2006/relationships/image" Target="../media/image319.png"/><Relationship Id="rId23" Type="http://schemas.openxmlformats.org/officeDocument/2006/relationships/image" Target="../media/image320.png"/><Relationship Id="rId24" Type="http://schemas.openxmlformats.org/officeDocument/2006/relationships/image" Target="../media/image321.png"/><Relationship Id="rId25" Type="http://schemas.openxmlformats.org/officeDocument/2006/relationships/image" Target="../media/image322.png"/><Relationship Id="rId26" Type="http://schemas.openxmlformats.org/officeDocument/2006/relationships/image" Target="../media/image323.png"/><Relationship Id="rId27" Type="http://schemas.openxmlformats.org/officeDocument/2006/relationships/image" Target="../media/image324.png"/><Relationship Id="rId28" Type="http://schemas.openxmlformats.org/officeDocument/2006/relationships/image" Target="../media/image325.png"/><Relationship Id="rId29" Type="http://schemas.openxmlformats.org/officeDocument/2006/relationships/image" Target="../media/image326.png"/><Relationship Id="rId30" Type="http://schemas.openxmlformats.org/officeDocument/2006/relationships/image" Target="../media/image327.png"/><Relationship Id="rId31" Type="http://schemas.openxmlformats.org/officeDocument/2006/relationships/image" Target="../media/image328.png"/><Relationship Id="rId32" Type="http://schemas.openxmlformats.org/officeDocument/2006/relationships/image" Target="../media/image329.png"/><Relationship Id="rId33" Type="http://schemas.openxmlformats.org/officeDocument/2006/relationships/image" Target="../media/image330.png"/><Relationship Id="rId34" Type="http://schemas.openxmlformats.org/officeDocument/2006/relationships/image" Target="../media/image331.png"/><Relationship Id="rId35" Type="http://schemas.openxmlformats.org/officeDocument/2006/relationships/image" Target="../media/image332.png"/><Relationship Id="rId36" Type="http://schemas.openxmlformats.org/officeDocument/2006/relationships/image" Target="../media/image333.png"/><Relationship Id="rId37" Type="http://schemas.openxmlformats.org/officeDocument/2006/relationships/image" Target="../media/image334.png"/><Relationship Id="rId38" Type="http://schemas.openxmlformats.org/officeDocument/2006/relationships/image" Target="../media/image335.png"/><Relationship Id="rId39" Type="http://schemas.openxmlformats.org/officeDocument/2006/relationships/image" Target="../media/image33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233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Relationship Id="rId9" Type="http://schemas.openxmlformats.org/officeDocument/2006/relationships/image" Target="../media/image342.png"/><Relationship Id="rId10" Type="http://schemas.openxmlformats.org/officeDocument/2006/relationships/image" Target="../media/image343.png"/><Relationship Id="rId11" Type="http://schemas.openxmlformats.org/officeDocument/2006/relationships/image" Target="../media/image344.png"/><Relationship Id="rId12" Type="http://schemas.openxmlformats.org/officeDocument/2006/relationships/image" Target="../media/image34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246.png"/><Relationship Id="rId4" Type="http://schemas.openxmlformats.org/officeDocument/2006/relationships/image" Target="../media/image346.png"/><Relationship Id="rId5" Type="http://schemas.openxmlformats.org/officeDocument/2006/relationships/image" Target="../media/image347.png"/><Relationship Id="rId6" Type="http://schemas.openxmlformats.org/officeDocument/2006/relationships/image" Target="../media/image348.png"/><Relationship Id="rId7" Type="http://schemas.openxmlformats.org/officeDocument/2006/relationships/image" Target="../media/image349.png"/><Relationship Id="rId8" Type="http://schemas.openxmlformats.org/officeDocument/2006/relationships/image" Target="../media/image350.png"/><Relationship Id="rId9" Type="http://schemas.openxmlformats.org/officeDocument/2006/relationships/image" Target="../media/image351.png"/><Relationship Id="rId10" Type="http://schemas.openxmlformats.org/officeDocument/2006/relationships/image" Target="../media/image352.png"/><Relationship Id="rId11" Type="http://schemas.openxmlformats.org/officeDocument/2006/relationships/image" Target="../media/image353.png"/><Relationship Id="rId12" Type="http://schemas.openxmlformats.org/officeDocument/2006/relationships/image" Target="../media/image35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5.png"/><Relationship Id="rId3" Type="http://schemas.openxmlformats.org/officeDocument/2006/relationships/image" Target="../media/image356.png"/><Relationship Id="rId4" Type="http://schemas.openxmlformats.org/officeDocument/2006/relationships/image" Target="../media/image357.png"/><Relationship Id="rId5" Type="http://schemas.openxmlformats.org/officeDocument/2006/relationships/image" Target="../media/image358.png"/><Relationship Id="rId6" Type="http://schemas.openxmlformats.org/officeDocument/2006/relationships/image" Target="../media/image359.png"/><Relationship Id="rId7" Type="http://schemas.openxmlformats.org/officeDocument/2006/relationships/image" Target="../media/image360.png"/><Relationship Id="rId8" Type="http://schemas.openxmlformats.org/officeDocument/2006/relationships/image" Target="../media/image361.png"/><Relationship Id="rId9" Type="http://schemas.openxmlformats.org/officeDocument/2006/relationships/image" Target="../media/image362.png"/><Relationship Id="rId10" Type="http://schemas.openxmlformats.org/officeDocument/2006/relationships/image" Target="../media/image363.png"/><Relationship Id="rId11" Type="http://schemas.openxmlformats.org/officeDocument/2006/relationships/image" Target="../media/image364.png"/><Relationship Id="rId12" Type="http://schemas.openxmlformats.org/officeDocument/2006/relationships/image" Target="../media/image365.png"/><Relationship Id="rId13" Type="http://schemas.openxmlformats.org/officeDocument/2006/relationships/image" Target="../media/image366.png"/><Relationship Id="rId14" Type="http://schemas.openxmlformats.org/officeDocument/2006/relationships/image" Target="../media/image367.png"/><Relationship Id="rId15" Type="http://schemas.openxmlformats.org/officeDocument/2006/relationships/image" Target="../media/image368.png"/><Relationship Id="rId16" Type="http://schemas.openxmlformats.org/officeDocument/2006/relationships/image" Target="../media/image369.png"/><Relationship Id="rId17" Type="http://schemas.openxmlformats.org/officeDocument/2006/relationships/image" Target="../media/image370.png"/><Relationship Id="rId18" Type="http://schemas.openxmlformats.org/officeDocument/2006/relationships/image" Target="../media/image371.png"/><Relationship Id="rId19" Type="http://schemas.openxmlformats.org/officeDocument/2006/relationships/image" Target="../media/image372.png"/><Relationship Id="rId20" Type="http://schemas.openxmlformats.org/officeDocument/2006/relationships/image" Target="../media/image373.png"/><Relationship Id="rId21" Type="http://schemas.openxmlformats.org/officeDocument/2006/relationships/image" Target="../media/image374.png"/><Relationship Id="rId22" Type="http://schemas.openxmlformats.org/officeDocument/2006/relationships/image" Target="../media/image375.png"/><Relationship Id="rId23" Type="http://schemas.openxmlformats.org/officeDocument/2006/relationships/image" Target="../media/image376.png"/><Relationship Id="rId24" Type="http://schemas.openxmlformats.org/officeDocument/2006/relationships/image" Target="../media/image377.png"/><Relationship Id="rId25" Type="http://schemas.openxmlformats.org/officeDocument/2006/relationships/image" Target="../media/image378.png"/><Relationship Id="rId26" Type="http://schemas.openxmlformats.org/officeDocument/2006/relationships/image" Target="../media/image379.png"/><Relationship Id="rId27" Type="http://schemas.openxmlformats.org/officeDocument/2006/relationships/image" Target="../media/image380.png"/><Relationship Id="rId28" Type="http://schemas.openxmlformats.org/officeDocument/2006/relationships/image" Target="../media/image381.png"/><Relationship Id="rId29" Type="http://schemas.openxmlformats.org/officeDocument/2006/relationships/image" Target="../media/image38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hyperlink" Target="http://www.atguigu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5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7471" y="1261872"/>
            <a:ext cx="901065" cy="1079500"/>
            <a:chOff x="4157471" y="1261872"/>
            <a:chExt cx="901065" cy="1079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7471" y="1261872"/>
              <a:ext cx="900684" cy="10789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55591" y="1549908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504443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504443" y="502920"/>
                  </a:lnTo>
                  <a:lnTo>
                    <a:pt x="504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55591" y="1549908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0" y="502920"/>
                  </a:moveTo>
                  <a:lnTo>
                    <a:pt x="504443" y="502920"/>
                  </a:lnTo>
                  <a:lnTo>
                    <a:pt x="504443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355591" y="1549908"/>
            <a:ext cx="504825" cy="5029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00330" marR="92075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7471" y="1261872"/>
            <a:ext cx="901065" cy="10795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259"/>
              </a:spcBef>
            </a:pPr>
            <a:r>
              <a:rPr dirty="0" sz="1200" b="1">
                <a:latin typeface="微软雅黑"/>
                <a:cs typeface="微软雅黑"/>
              </a:rPr>
              <a:t>服务器1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184" y="52527"/>
            <a:ext cx="3488690" cy="200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Zookeeper</a:t>
            </a:r>
            <a:r>
              <a:rPr dirty="0" sz="2000" spc="5" b="1">
                <a:latin typeface="微软雅黑"/>
                <a:cs typeface="微软雅黑"/>
              </a:rPr>
              <a:t>工作</a:t>
            </a:r>
            <a:r>
              <a:rPr dirty="0" sz="2000" spc="-20" b="1">
                <a:latin typeface="微软雅黑"/>
                <a:cs typeface="微软雅黑"/>
              </a:rPr>
              <a:t>机</a:t>
            </a:r>
            <a:r>
              <a:rPr dirty="0" sz="2000" spc="5" b="1">
                <a:latin typeface="微软雅黑"/>
                <a:cs typeface="微软雅黑"/>
              </a:rPr>
              <a:t>制</a:t>
            </a:r>
            <a:endParaRPr sz="2000">
              <a:latin typeface="微软雅黑"/>
              <a:cs typeface="微软雅黑"/>
            </a:endParaRPr>
          </a:p>
          <a:p>
            <a:pPr algn="just" marL="12700" marR="5080" indent="298450">
              <a:lnSpc>
                <a:spcPct val="150000"/>
              </a:lnSpc>
              <a:spcBef>
                <a:spcPts val="215"/>
              </a:spcBef>
            </a:pPr>
            <a:r>
              <a:rPr dirty="0" sz="1200">
                <a:solidFill>
                  <a:srgbClr val="000000"/>
                </a:solidFill>
              </a:rPr>
              <a:t>Zo</a:t>
            </a:r>
            <a:r>
              <a:rPr dirty="0" sz="1200" spc="-5">
                <a:solidFill>
                  <a:srgbClr val="000000"/>
                </a:solidFill>
              </a:rPr>
              <a:t>o</a:t>
            </a:r>
            <a:r>
              <a:rPr dirty="0" sz="1200" spc="-5">
                <a:solidFill>
                  <a:srgbClr val="000000"/>
                </a:solidFill>
              </a:rPr>
              <a:t>k</a:t>
            </a:r>
            <a:r>
              <a:rPr dirty="0" sz="1200" spc="-15">
                <a:solidFill>
                  <a:srgbClr val="000000"/>
                </a:solidFill>
              </a:rPr>
              <a:t>e</a:t>
            </a:r>
            <a:r>
              <a:rPr dirty="0" sz="1200" spc="-15">
                <a:solidFill>
                  <a:srgbClr val="000000"/>
                </a:solidFill>
              </a:rPr>
              <a:t>e</a:t>
            </a:r>
            <a:r>
              <a:rPr dirty="0" sz="1200" spc="-5">
                <a:solidFill>
                  <a:srgbClr val="000000"/>
                </a:solidFill>
              </a:rPr>
              <a:t>p</a:t>
            </a:r>
            <a:r>
              <a:rPr dirty="0" sz="1200" spc="-15">
                <a:solidFill>
                  <a:srgbClr val="000000"/>
                </a:solidFill>
              </a:rPr>
              <a:t>e</a:t>
            </a:r>
            <a:r>
              <a:rPr dirty="0" sz="1200" spc="80">
                <a:solidFill>
                  <a:srgbClr val="000000"/>
                </a:solidFill>
              </a:rPr>
              <a:t>r</a:t>
            </a:r>
            <a:r>
              <a:rPr dirty="0" sz="1200" spc="80">
                <a:solidFill>
                  <a:srgbClr val="000000"/>
                </a:solidFill>
                <a:latin typeface="微软雅黑"/>
                <a:cs typeface="微软雅黑"/>
              </a:rPr>
              <a:t>从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设计</a:t>
            </a:r>
            <a:r>
              <a:rPr dirty="0" sz="1200" spc="80">
                <a:solidFill>
                  <a:srgbClr val="000000"/>
                </a:solidFill>
                <a:latin typeface="微软雅黑"/>
                <a:cs typeface="微软雅黑"/>
              </a:rPr>
              <a:t>模式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角</a:t>
            </a:r>
            <a:r>
              <a:rPr dirty="0" sz="1200" spc="80">
                <a:solidFill>
                  <a:srgbClr val="000000"/>
                </a:solidFill>
                <a:latin typeface="微软雅黑"/>
                <a:cs typeface="微软雅黑"/>
              </a:rPr>
              <a:t>度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来</a:t>
            </a:r>
            <a:r>
              <a:rPr dirty="0" sz="1200" spc="80">
                <a:solidFill>
                  <a:srgbClr val="000000"/>
                </a:solidFill>
                <a:latin typeface="微软雅黑"/>
                <a:cs typeface="微软雅黑"/>
              </a:rPr>
              <a:t>理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解：</a:t>
            </a:r>
            <a:r>
              <a:rPr dirty="0" sz="1200" spc="80">
                <a:solidFill>
                  <a:srgbClr val="000000"/>
                </a:solidFill>
                <a:latin typeface="微软雅黑"/>
                <a:cs typeface="微软雅黑"/>
              </a:rPr>
              <a:t>是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一个</a:t>
            </a:r>
            <a:r>
              <a:rPr dirty="0" sz="1200">
                <a:solidFill>
                  <a:srgbClr val="000000"/>
                </a:solidFill>
                <a:latin typeface="微软雅黑"/>
                <a:cs typeface="微软雅黑"/>
              </a:rPr>
              <a:t>基 </a:t>
            </a:r>
            <a:r>
              <a:rPr dirty="0" sz="1200" spc="30">
                <a:solidFill>
                  <a:srgbClr val="000000"/>
                </a:solidFill>
                <a:latin typeface="微软雅黑"/>
                <a:cs typeface="微软雅黑"/>
              </a:rPr>
              <a:t>于观察</a:t>
            </a:r>
            <a:r>
              <a:rPr dirty="0" sz="1200" spc="45">
                <a:solidFill>
                  <a:srgbClr val="000000"/>
                </a:solidFill>
                <a:latin typeface="微软雅黑"/>
                <a:cs typeface="微软雅黑"/>
              </a:rPr>
              <a:t>者</a:t>
            </a:r>
            <a:r>
              <a:rPr dirty="0" sz="1200" spc="30">
                <a:solidFill>
                  <a:srgbClr val="000000"/>
                </a:solidFill>
                <a:latin typeface="微软雅黑"/>
                <a:cs typeface="微软雅黑"/>
              </a:rPr>
              <a:t>模</a:t>
            </a:r>
            <a:r>
              <a:rPr dirty="0" sz="1200" spc="45">
                <a:solidFill>
                  <a:srgbClr val="000000"/>
                </a:solidFill>
                <a:latin typeface="微软雅黑"/>
                <a:cs typeface="微软雅黑"/>
              </a:rPr>
              <a:t>式</a:t>
            </a:r>
            <a:r>
              <a:rPr dirty="0" sz="1200" spc="30">
                <a:solidFill>
                  <a:srgbClr val="000000"/>
                </a:solidFill>
                <a:latin typeface="微软雅黑"/>
                <a:cs typeface="微软雅黑"/>
              </a:rPr>
              <a:t>设计</a:t>
            </a:r>
            <a:r>
              <a:rPr dirty="0" sz="1200" spc="45">
                <a:solidFill>
                  <a:srgbClr val="000000"/>
                </a:solidFill>
                <a:latin typeface="微软雅黑"/>
                <a:cs typeface="微软雅黑"/>
              </a:rPr>
              <a:t>的</a:t>
            </a:r>
            <a:r>
              <a:rPr dirty="0" sz="1200" spc="30">
                <a:solidFill>
                  <a:srgbClr val="000000"/>
                </a:solidFill>
                <a:latin typeface="微软雅黑"/>
                <a:cs typeface="微软雅黑"/>
              </a:rPr>
              <a:t>分布式</a:t>
            </a:r>
            <a:r>
              <a:rPr dirty="0" sz="1200" spc="45">
                <a:solidFill>
                  <a:srgbClr val="000000"/>
                </a:solidFill>
                <a:latin typeface="微软雅黑"/>
                <a:cs typeface="微软雅黑"/>
              </a:rPr>
              <a:t>服</a:t>
            </a:r>
            <a:r>
              <a:rPr dirty="0" sz="1200" spc="30">
                <a:solidFill>
                  <a:srgbClr val="000000"/>
                </a:solidFill>
                <a:latin typeface="微软雅黑"/>
                <a:cs typeface="微软雅黑"/>
              </a:rPr>
              <a:t>务</a:t>
            </a:r>
            <a:r>
              <a:rPr dirty="0" sz="1200" spc="45">
                <a:solidFill>
                  <a:srgbClr val="000000"/>
                </a:solidFill>
                <a:latin typeface="微软雅黑"/>
                <a:cs typeface="微软雅黑"/>
              </a:rPr>
              <a:t>管</a:t>
            </a:r>
            <a:r>
              <a:rPr dirty="0" sz="1200" spc="30">
                <a:solidFill>
                  <a:srgbClr val="000000"/>
                </a:solidFill>
                <a:latin typeface="微软雅黑"/>
                <a:cs typeface="微软雅黑"/>
              </a:rPr>
              <a:t>理框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架</a:t>
            </a:r>
            <a:r>
              <a:rPr dirty="0" sz="1200" spc="35">
                <a:solidFill>
                  <a:srgbClr val="000000"/>
                </a:solidFill>
                <a:latin typeface="微软雅黑"/>
                <a:cs typeface="微软雅黑"/>
              </a:rPr>
              <a:t>，它</a:t>
            </a:r>
            <a:r>
              <a:rPr dirty="0" sz="1200" spc="35">
                <a:latin typeface="微软雅黑"/>
                <a:cs typeface="微软雅黑"/>
              </a:rPr>
              <a:t>负责 </a:t>
            </a:r>
            <a:r>
              <a:rPr dirty="0" sz="1200" spc="30">
                <a:latin typeface="微软雅黑"/>
                <a:cs typeface="微软雅黑"/>
              </a:rPr>
              <a:t>存储和</a:t>
            </a:r>
            <a:r>
              <a:rPr dirty="0" sz="1200" spc="45">
                <a:latin typeface="微软雅黑"/>
                <a:cs typeface="微软雅黑"/>
              </a:rPr>
              <a:t>管</a:t>
            </a:r>
            <a:r>
              <a:rPr dirty="0" sz="1200" spc="30">
                <a:latin typeface="微软雅黑"/>
                <a:cs typeface="微软雅黑"/>
              </a:rPr>
              <a:t>理</a:t>
            </a:r>
            <a:r>
              <a:rPr dirty="0" sz="1200" spc="45">
                <a:latin typeface="微软雅黑"/>
                <a:cs typeface="微软雅黑"/>
              </a:rPr>
              <a:t>大</a:t>
            </a:r>
            <a:r>
              <a:rPr dirty="0" sz="1200" spc="30">
                <a:latin typeface="微软雅黑"/>
                <a:cs typeface="微软雅黑"/>
              </a:rPr>
              <a:t>家都</a:t>
            </a:r>
            <a:r>
              <a:rPr dirty="0" sz="1200" spc="45">
                <a:latin typeface="微软雅黑"/>
                <a:cs typeface="微软雅黑"/>
              </a:rPr>
              <a:t>关</a:t>
            </a:r>
            <a:r>
              <a:rPr dirty="0" sz="1200" spc="30">
                <a:latin typeface="微软雅黑"/>
                <a:cs typeface="微软雅黑"/>
              </a:rPr>
              <a:t>心的数</a:t>
            </a:r>
            <a:r>
              <a:rPr dirty="0" sz="1200" spc="60">
                <a:latin typeface="微软雅黑"/>
                <a:cs typeface="微软雅黑"/>
              </a:rPr>
              <a:t>据</a:t>
            </a:r>
            <a:r>
              <a:rPr dirty="0" sz="1200" spc="35">
                <a:solidFill>
                  <a:srgbClr val="000000"/>
                </a:solidFill>
                <a:latin typeface="微软雅黑"/>
                <a:cs typeface="微软雅黑"/>
              </a:rPr>
              <a:t>，</a:t>
            </a:r>
            <a:r>
              <a:rPr dirty="0" sz="1200" spc="45">
                <a:solidFill>
                  <a:srgbClr val="000000"/>
                </a:solidFill>
                <a:latin typeface="微软雅黑"/>
                <a:cs typeface="微软雅黑"/>
              </a:rPr>
              <a:t>然</a:t>
            </a:r>
            <a:r>
              <a:rPr dirty="0" sz="1200" spc="35">
                <a:solidFill>
                  <a:srgbClr val="000000"/>
                </a:solidFill>
                <a:latin typeface="微软雅黑"/>
                <a:cs typeface="微软雅黑"/>
              </a:rPr>
              <a:t>后</a:t>
            </a:r>
            <a:r>
              <a:rPr dirty="0" sz="1200" spc="30">
                <a:latin typeface="微软雅黑"/>
                <a:cs typeface="微软雅黑"/>
              </a:rPr>
              <a:t>接</a:t>
            </a:r>
            <a:r>
              <a:rPr dirty="0" sz="1200" spc="45">
                <a:latin typeface="微软雅黑"/>
                <a:cs typeface="微软雅黑"/>
              </a:rPr>
              <a:t>受</a:t>
            </a:r>
            <a:r>
              <a:rPr dirty="0" sz="1200" spc="30">
                <a:latin typeface="微软雅黑"/>
                <a:cs typeface="微软雅黑"/>
              </a:rPr>
              <a:t>观察者</a:t>
            </a:r>
            <a:r>
              <a:rPr dirty="0" sz="1200">
                <a:latin typeface="微软雅黑"/>
                <a:cs typeface="微软雅黑"/>
              </a:rPr>
              <a:t>的 </a:t>
            </a:r>
            <a:r>
              <a:rPr dirty="0" sz="1200" spc="70">
                <a:latin typeface="微软雅黑"/>
                <a:cs typeface="微软雅黑"/>
              </a:rPr>
              <a:t>注册</a:t>
            </a:r>
            <a:r>
              <a:rPr dirty="0" sz="1200" spc="60">
                <a:solidFill>
                  <a:srgbClr val="000000"/>
                </a:solidFill>
                <a:latin typeface="微软雅黑"/>
                <a:cs typeface="微软雅黑"/>
              </a:rPr>
              <a:t>，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一</a:t>
            </a:r>
            <a:r>
              <a:rPr dirty="0" sz="1200" spc="55">
                <a:solidFill>
                  <a:srgbClr val="000000"/>
                </a:solidFill>
                <a:latin typeface="微软雅黑"/>
                <a:cs typeface="微软雅黑"/>
              </a:rPr>
              <a:t>旦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这些</a:t>
            </a:r>
            <a:r>
              <a:rPr dirty="0" sz="1200" spc="55">
                <a:solidFill>
                  <a:srgbClr val="000000"/>
                </a:solidFill>
                <a:latin typeface="微软雅黑"/>
                <a:cs typeface="微软雅黑"/>
              </a:rPr>
              <a:t>数据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的状</a:t>
            </a:r>
            <a:r>
              <a:rPr dirty="0" sz="1200" spc="55">
                <a:solidFill>
                  <a:srgbClr val="000000"/>
                </a:solidFill>
                <a:latin typeface="微软雅黑"/>
                <a:cs typeface="微软雅黑"/>
              </a:rPr>
              <a:t>态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发</a:t>
            </a:r>
            <a:r>
              <a:rPr dirty="0" sz="1200" spc="55">
                <a:solidFill>
                  <a:srgbClr val="000000"/>
                </a:solidFill>
                <a:latin typeface="微软雅黑"/>
                <a:cs typeface="微软雅黑"/>
              </a:rPr>
              <a:t>生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变</a:t>
            </a:r>
            <a:r>
              <a:rPr dirty="0" sz="1200" spc="85">
                <a:solidFill>
                  <a:srgbClr val="000000"/>
                </a:solidFill>
                <a:latin typeface="微软雅黑"/>
                <a:cs typeface="微软雅黑"/>
              </a:rPr>
              <a:t>化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，</a:t>
            </a:r>
            <a:r>
              <a:rPr dirty="0" sz="1200" spc="-15">
                <a:solidFill>
                  <a:srgbClr val="000000"/>
                </a:solidFill>
              </a:rPr>
              <a:t>Z</a:t>
            </a:r>
            <a:r>
              <a:rPr dirty="0" sz="1200" spc="-15">
                <a:solidFill>
                  <a:srgbClr val="000000"/>
                </a:solidFill>
              </a:rPr>
              <a:t>oo</a:t>
            </a:r>
            <a:r>
              <a:rPr dirty="0" sz="1200" spc="-5">
                <a:solidFill>
                  <a:srgbClr val="000000"/>
                </a:solidFill>
              </a:rPr>
              <a:t>k</a:t>
            </a:r>
            <a:r>
              <a:rPr dirty="0" sz="1200" spc="-15">
                <a:solidFill>
                  <a:srgbClr val="000000"/>
                </a:solidFill>
              </a:rPr>
              <a:t>e</a:t>
            </a:r>
            <a:r>
              <a:rPr dirty="0" sz="1200" spc="-5">
                <a:solidFill>
                  <a:srgbClr val="000000"/>
                </a:solidFill>
              </a:rPr>
              <a:t>e</a:t>
            </a:r>
            <a:r>
              <a:rPr dirty="0" sz="1200" spc="-15">
                <a:solidFill>
                  <a:srgbClr val="000000"/>
                </a:solidFill>
              </a:rPr>
              <a:t>p</a:t>
            </a:r>
            <a:r>
              <a:rPr dirty="0" sz="1200" spc="-5">
                <a:solidFill>
                  <a:srgbClr val="000000"/>
                </a:solidFill>
              </a:rPr>
              <a:t>e</a:t>
            </a:r>
            <a:r>
              <a:rPr dirty="0" sz="1200">
                <a:solidFill>
                  <a:srgbClr val="000000"/>
                </a:solidFill>
              </a:rPr>
              <a:t>r </a:t>
            </a:r>
            <a:r>
              <a:rPr dirty="0" sz="1200" spc="70">
                <a:solidFill>
                  <a:srgbClr val="000000"/>
                </a:solidFill>
                <a:latin typeface="微软雅黑"/>
                <a:cs typeface="微软雅黑"/>
              </a:rPr>
              <a:t>就将</a:t>
            </a:r>
            <a:r>
              <a:rPr dirty="0" sz="1200" spc="55">
                <a:latin typeface="微软雅黑"/>
                <a:cs typeface="微软雅黑"/>
              </a:rPr>
              <a:t>负</a:t>
            </a:r>
            <a:r>
              <a:rPr dirty="0" sz="1200" spc="70">
                <a:latin typeface="微软雅黑"/>
                <a:cs typeface="微软雅黑"/>
              </a:rPr>
              <a:t>责</a:t>
            </a:r>
            <a:r>
              <a:rPr dirty="0" sz="1200" spc="55">
                <a:latin typeface="微软雅黑"/>
                <a:cs typeface="微软雅黑"/>
              </a:rPr>
              <a:t>通</a:t>
            </a:r>
            <a:r>
              <a:rPr dirty="0" sz="1200" spc="70">
                <a:latin typeface="微软雅黑"/>
                <a:cs typeface="微软雅黑"/>
              </a:rPr>
              <a:t>知已</a:t>
            </a:r>
            <a:r>
              <a:rPr dirty="0" sz="1200" spc="55">
                <a:latin typeface="微软雅黑"/>
                <a:cs typeface="微软雅黑"/>
              </a:rPr>
              <a:t>经</a:t>
            </a:r>
            <a:r>
              <a:rPr dirty="0" sz="1200" spc="75">
                <a:latin typeface="微软雅黑"/>
                <a:cs typeface="微软雅黑"/>
              </a:rPr>
              <a:t>在</a:t>
            </a:r>
            <a:r>
              <a:rPr dirty="0" sz="1200"/>
              <a:t>Z</a:t>
            </a:r>
            <a:r>
              <a:rPr dirty="0" sz="1200" spc="-10"/>
              <a:t>o</a:t>
            </a:r>
            <a:r>
              <a:rPr dirty="0" sz="1200" spc="-5"/>
              <a:t>o</a:t>
            </a:r>
            <a:r>
              <a:rPr dirty="0" sz="1200" spc="-5"/>
              <a:t>k</a:t>
            </a:r>
            <a:r>
              <a:rPr dirty="0" sz="1200" spc="-15"/>
              <a:t>e</a:t>
            </a:r>
            <a:r>
              <a:rPr dirty="0" sz="1200" spc="-15"/>
              <a:t>ep</a:t>
            </a:r>
            <a:r>
              <a:rPr dirty="0" sz="1200" spc="-5"/>
              <a:t>e</a:t>
            </a:r>
            <a:r>
              <a:rPr dirty="0" sz="1200" spc="70"/>
              <a:t>r</a:t>
            </a:r>
            <a:r>
              <a:rPr dirty="0" sz="1200" spc="55">
                <a:latin typeface="微软雅黑"/>
                <a:cs typeface="微软雅黑"/>
              </a:rPr>
              <a:t>上</a:t>
            </a:r>
            <a:r>
              <a:rPr dirty="0" sz="1200" spc="70">
                <a:latin typeface="微软雅黑"/>
                <a:cs typeface="微软雅黑"/>
              </a:rPr>
              <a:t>注</a:t>
            </a:r>
            <a:r>
              <a:rPr dirty="0" sz="1200" spc="55">
                <a:latin typeface="微软雅黑"/>
                <a:cs typeface="微软雅黑"/>
              </a:rPr>
              <a:t>册</a:t>
            </a:r>
            <a:r>
              <a:rPr dirty="0" sz="1200" spc="70">
                <a:latin typeface="微软雅黑"/>
                <a:cs typeface="微软雅黑"/>
              </a:rPr>
              <a:t>的</a:t>
            </a:r>
            <a:r>
              <a:rPr dirty="0" sz="1200" spc="55">
                <a:latin typeface="微软雅黑"/>
                <a:cs typeface="微软雅黑"/>
              </a:rPr>
              <a:t>那</a:t>
            </a:r>
            <a:r>
              <a:rPr dirty="0" sz="1200" spc="70">
                <a:latin typeface="微软雅黑"/>
                <a:cs typeface="微软雅黑"/>
              </a:rPr>
              <a:t>些观</a:t>
            </a:r>
            <a:r>
              <a:rPr dirty="0" sz="1200">
                <a:latin typeface="微软雅黑"/>
                <a:cs typeface="微软雅黑"/>
              </a:rPr>
              <a:t>察 </a:t>
            </a:r>
            <a:r>
              <a:rPr dirty="0" sz="1200">
                <a:latin typeface="微软雅黑"/>
                <a:cs typeface="微软雅黑"/>
              </a:rPr>
              <a:t>者</a:t>
            </a:r>
            <a:r>
              <a:rPr dirty="0" sz="1200">
                <a:solidFill>
                  <a:srgbClr val="000000"/>
                </a:solidFill>
                <a:latin typeface="微软雅黑"/>
                <a:cs typeface="微软雅黑"/>
              </a:rPr>
              <a:t>做出相应的反应。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05728" y="1278636"/>
            <a:ext cx="901065" cy="1080770"/>
            <a:chOff x="6205728" y="1278636"/>
            <a:chExt cx="901065" cy="10807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5728" y="1278636"/>
              <a:ext cx="900683" cy="10805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03848" y="1566672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4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504444" y="504444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03848" y="1566672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444"/>
                  </a:moveTo>
                  <a:lnTo>
                    <a:pt x="504444" y="504444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403847" y="1566672"/>
            <a:ext cx="504825" cy="5048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500"/>
              </a:spcBef>
            </a:pPr>
            <a:r>
              <a:rPr dirty="0" sz="1200" spc="-5">
                <a:latin typeface="微软雅黑"/>
                <a:cs typeface="微软雅黑"/>
              </a:rPr>
              <a:t>业务</a:t>
            </a:r>
            <a:endParaRPr sz="1200">
              <a:latin typeface="微软雅黑"/>
              <a:cs typeface="微软雅黑"/>
            </a:endParaRPr>
          </a:p>
          <a:p>
            <a:pPr marL="100330">
              <a:lnSpc>
                <a:spcPct val="100000"/>
              </a:lnSpc>
            </a:pPr>
            <a:r>
              <a:rPr dirty="0" sz="1200">
                <a:latin typeface="微软雅黑"/>
                <a:cs typeface="微软雅黑"/>
              </a:rPr>
              <a:t>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5728" y="1278636"/>
            <a:ext cx="901065" cy="108077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305"/>
              </a:spcBef>
            </a:pPr>
            <a:r>
              <a:rPr dirty="0" sz="1200" b="1">
                <a:latin typeface="微软雅黑"/>
                <a:cs typeface="微软雅黑"/>
              </a:rPr>
              <a:t>服务器2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68995" y="1278636"/>
            <a:ext cx="901065" cy="1080770"/>
            <a:chOff x="7968995" y="1278636"/>
            <a:chExt cx="901065" cy="108077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8995" y="1278636"/>
              <a:ext cx="900683" cy="10805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67115" y="1566672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4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504444" y="504444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67115" y="1566672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444"/>
                  </a:moveTo>
                  <a:lnTo>
                    <a:pt x="504444" y="504444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167116" y="1566672"/>
            <a:ext cx="504825" cy="5048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500"/>
              </a:spcBef>
            </a:pPr>
            <a:r>
              <a:rPr dirty="0" sz="1200" spc="-5">
                <a:latin typeface="微软雅黑"/>
                <a:cs typeface="微软雅黑"/>
              </a:rPr>
              <a:t>业务</a:t>
            </a:r>
            <a:endParaRPr sz="1200">
              <a:latin typeface="微软雅黑"/>
              <a:cs typeface="微软雅黑"/>
            </a:endParaRPr>
          </a:p>
          <a:p>
            <a:pPr marL="100330">
              <a:lnSpc>
                <a:spcPct val="100000"/>
              </a:lnSpc>
            </a:pPr>
            <a:r>
              <a:rPr dirty="0" sz="1200">
                <a:latin typeface="微软雅黑"/>
                <a:cs typeface="微软雅黑"/>
              </a:rPr>
              <a:t>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8995" y="1278636"/>
            <a:ext cx="901065" cy="108077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359"/>
              </a:spcBef>
            </a:pPr>
            <a:r>
              <a:rPr dirty="0" sz="1200" b="1">
                <a:latin typeface="微软雅黑"/>
                <a:cs typeface="微软雅黑"/>
              </a:rPr>
              <a:t>服务器3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30925" y="4241165"/>
            <a:ext cx="1212215" cy="582930"/>
            <a:chOff x="6130925" y="4241165"/>
            <a:chExt cx="1212215" cy="58293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100" y="4244340"/>
              <a:ext cx="1205483" cy="5760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34100" y="4244340"/>
              <a:ext cx="1205865" cy="576580"/>
            </a:xfrm>
            <a:custGeom>
              <a:avLst/>
              <a:gdLst/>
              <a:ahLst/>
              <a:cxnLst/>
              <a:rect l="l" t="t" r="r" b="b"/>
              <a:pathLst>
                <a:path w="1205865" h="576579">
                  <a:moveTo>
                    <a:pt x="0" y="288036"/>
                  </a:moveTo>
                  <a:lnTo>
                    <a:pt x="12246" y="229986"/>
                  </a:lnTo>
                  <a:lnTo>
                    <a:pt x="47369" y="175918"/>
                  </a:lnTo>
                  <a:lnTo>
                    <a:pt x="102943" y="126991"/>
                  </a:lnTo>
                  <a:lnTo>
                    <a:pt x="137642" y="104817"/>
                  </a:lnTo>
                  <a:lnTo>
                    <a:pt x="176545" y="84362"/>
                  </a:lnTo>
                  <a:lnTo>
                    <a:pt x="219349" y="65772"/>
                  </a:lnTo>
                  <a:lnTo>
                    <a:pt x="265751" y="49191"/>
                  </a:lnTo>
                  <a:lnTo>
                    <a:pt x="315447" y="34763"/>
                  </a:lnTo>
                  <a:lnTo>
                    <a:pt x="368135" y="22634"/>
                  </a:lnTo>
                  <a:lnTo>
                    <a:pt x="423511" y="12949"/>
                  </a:lnTo>
                  <a:lnTo>
                    <a:pt x="481273" y="5851"/>
                  </a:lnTo>
                  <a:lnTo>
                    <a:pt x="541118" y="1487"/>
                  </a:lnTo>
                  <a:lnTo>
                    <a:pt x="602742" y="0"/>
                  </a:lnTo>
                  <a:lnTo>
                    <a:pt x="664365" y="1487"/>
                  </a:lnTo>
                  <a:lnTo>
                    <a:pt x="724210" y="5851"/>
                  </a:lnTo>
                  <a:lnTo>
                    <a:pt x="781972" y="12949"/>
                  </a:lnTo>
                  <a:lnTo>
                    <a:pt x="837348" y="22634"/>
                  </a:lnTo>
                  <a:lnTo>
                    <a:pt x="890036" y="34763"/>
                  </a:lnTo>
                  <a:lnTo>
                    <a:pt x="939732" y="49191"/>
                  </a:lnTo>
                  <a:lnTo>
                    <a:pt x="986134" y="65772"/>
                  </a:lnTo>
                  <a:lnTo>
                    <a:pt x="1028938" y="84362"/>
                  </a:lnTo>
                  <a:lnTo>
                    <a:pt x="1067841" y="104817"/>
                  </a:lnTo>
                  <a:lnTo>
                    <a:pt x="1102540" y="126991"/>
                  </a:lnTo>
                  <a:lnTo>
                    <a:pt x="1132732" y="150739"/>
                  </a:lnTo>
                  <a:lnTo>
                    <a:pt x="1178384" y="202382"/>
                  </a:lnTo>
                  <a:lnTo>
                    <a:pt x="1202371" y="258585"/>
                  </a:lnTo>
                  <a:lnTo>
                    <a:pt x="1205483" y="288036"/>
                  </a:lnTo>
                  <a:lnTo>
                    <a:pt x="1202371" y="317486"/>
                  </a:lnTo>
                  <a:lnTo>
                    <a:pt x="1178384" y="373689"/>
                  </a:lnTo>
                  <a:lnTo>
                    <a:pt x="1132732" y="425332"/>
                  </a:lnTo>
                  <a:lnTo>
                    <a:pt x="1102540" y="449080"/>
                  </a:lnTo>
                  <a:lnTo>
                    <a:pt x="1067841" y="471254"/>
                  </a:lnTo>
                  <a:lnTo>
                    <a:pt x="1028938" y="491709"/>
                  </a:lnTo>
                  <a:lnTo>
                    <a:pt x="986134" y="510299"/>
                  </a:lnTo>
                  <a:lnTo>
                    <a:pt x="939732" y="526880"/>
                  </a:lnTo>
                  <a:lnTo>
                    <a:pt x="890036" y="541308"/>
                  </a:lnTo>
                  <a:lnTo>
                    <a:pt x="837348" y="553437"/>
                  </a:lnTo>
                  <a:lnTo>
                    <a:pt x="781972" y="563122"/>
                  </a:lnTo>
                  <a:lnTo>
                    <a:pt x="724210" y="570220"/>
                  </a:lnTo>
                  <a:lnTo>
                    <a:pt x="664365" y="574584"/>
                  </a:lnTo>
                  <a:lnTo>
                    <a:pt x="602742" y="576072"/>
                  </a:lnTo>
                  <a:lnTo>
                    <a:pt x="541118" y="574584"/>
                  </a:lnTo>
                  <a:lnTo>
                    <a:pt x="481273" y="570220"/>
                  </a:lnTo>
                  <a:lnTo>
                    <a:pt x="423511" y="563122"/>
                  </a:lnTo>
                  <a:lnTo>
                    <a:pt x="368135" y="553437"/>
                  </a:lnTo>
                  <a:lnTo>
                    <a:pt x="315447" y="541308"/>
                  </a:lnTo>
                  <a:lnTo>
                    <a:pt x="265751" y="526880"/>
                  </a:lnTo>
                  <a:lnTo>
                    <a:pt x="219349" y="510299"/>
                  </a:lnTo>
                  <a:lnTo>
                    <a:pt x="176545" y="491709"/>
                  </a:lnTo>
                  <a:lnTo>
                    <a:pt x="137642" y="471254"/>
                  </a:lnTo>
                  <a:lnTo>
                    <a:pt x="102943" y="449080"/>
                  </a:lnTo>
                  <a:lnTo>
                    <a:pt x="72751" y="425332"/>
                  </a:lnTo>
                  <a:lnTo>
                    <a:pt x="27099" y="373689"/>
                  </a:lnTo>
                  <a:lnTo>
                    <a:pt x="3112" y="317486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199261" y="2512948"/>
            <a:ext cx="7597775" cy="2633980"/>
            <a:chOff x="1199261" y="2512948"/>
            <a:chExt cx="7597775" cy="2633980"/>
          </a:xfrm>
        </p:grpSpPr>
        <p:sp>
          <p:nvSpPr>
            <p:cNvPr id="25" name="object 25"/>
            <p:cNvSpPr/>
            <p:nvPr/>
          </p:nvSpPr>
          <p:spPr>
            <a:xfrm>
              <a:off x="3631691" y="3224783"/>
              <a:ext cx="5161915" cy="62230"/>
            </a:xfrm>
            <a:custGeom>
              <a:avLst/>
              <a:gdLst/>
              <a:ahLst/>
              <a:cxnLst/>
              <a:rect l="l" t="t" r="r" b="b"/>
              <a:pathLst>
                <a:path w="5161915" h="62229">
                  <a:moveTo>
                    <a:pt x="0" y="61722"/>
                  </a:moveTo>
                  <a:lnTo>
                    <a:pt x="5161788" y="0"/>
                  </a:lnTo>
                </a:path>
              </a:pathLst>
            </a:custGeom>
            <a:ln w="63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2436" y="2516123"/>
              <a:ext cx="2231136" cy="1472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02436" y="2516123"/>
              <a:ext cx="2231390" cy="1472565"/>
            </a:xfrm>
            <a:custGeom>
              <a:avLst/>
              <a:gdLst/>
              <a:ahLst/>
              <a:cxnLst/>
              <a:rect l="l" t="t" r="r" b="b"/>
              <a:pathLst>
                <a:path w="2231390" h="1472564">
                  <a:moveTo>
                    <a:pt x="0" y="1472184"/>
                  </a:moveTo>
                  <a:lnTo>
                    <a:pt x="2231136" y="1472184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472184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6219" y="4151375"/>
              <a:ext cx="1699259" cy="992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46219" y="4151375"/>
              <a:ext cx="1699260" cy="992505"/>
            </a:xfrm>
            <a:custGeom>
              <a:avLst/>
              <a:gdLst/>
              <a:ahLst/>
              <a:cxnLst/>
              <a:rect l="l" t="t" r="r" b="b"/>
              <a:pathLst>
                <a:path w="1699260" h="992504">
                  <a:moveTo>
                    <a:pt x="0" y="496062"/>
                  </a:moveTo>
                  <a:lnTo>
                    <a:pt x="8436" y="425881"/>
                  </a:lnTo>
                  <a:lnTo>
                    <a:pt x="32980" y="358725"/>
                  </a:lnTo>
                  <a:lnTo>
                    <a:pt x="72480" y="295266"/>
                  </a:lnTo>
                  <a:lnTo>
                    <a:pt x="97480" y="265132"/>
                  </a:lnTo>
                  <a:lnTo>
                    <a:pt x="125787" y="236174"/>
                  </a:lnTo>
                  <a:lnTo>
                    <a:pt x="157259" y="208476"/>
                  </a:lnTo>
                  <a:lnTo>
                    <a:pt x="191752" y="182122"/>
                  </a:lnTo>
                  <a:lnTo>
                    <a:pt x="229122" y="157195"/>
                  </a:lnTo>
                  <a:lnTo>
                    <a:pt x="269224" y="133781"/>
                  </a:lnTo>
                  <a:lnTo>
                    <a:pt x="311916" y="111962"/>
                  </a:lnTo>
                  <a:lnTo>
                    <a:pt x="357054" y="91822"/>
                  </a:lnTo>
                  <a:lnTo>
                    <a:pt x="404493" y="73446"/>
                  </a:lnTo>
                  <a:lnTo>
                    <a:pt x="454091" y="56918"/>
                  </a:lnTo>
                  <a:lnTo>
                    <a:pt x="505703" y="42321"/>
                  </a:lnTo>
                  <a:lnTo>
                    <a:pt x="559185" y="29739"/>
                  </a:lnTo>
                  <a:lnTo>
                    <a:pt x="614395" y="19257"/>
                  </a:lnTo>
                  <a:lnTo>
                    <a:pt x="671188" y="10958"/>
                  </a:lnTo>
                  <a:lnTo>
                    <a:pt x="729421" y="4926"/>
                  </a:lnTo>
                  <a:lnTo>
                    <a:pt x="788949" y="1245"/>
                  </a:lnTo>
                  <a:lnTo>
                    <a:pt x="849629" y="0"/>
                  </a:lnTo>
                  <a:lnTo>
                    <a:pt x="910310" y="1245"/>
                  </a:lnTo>
                  <a:lnTo>
                    <a:pt x="969838" y="4926"/>
                  </a:lnTo>
                  <a:lnTo>
                    <a:pt x="1028071" y="10958"/>
                  </a:lnTo>
                  <a:lnTo>
                    <a:pt x="1084864" y="19257"/>
                  </a:lnTo>
                  <a:lnTo>
                    <a:pt x="1140074" y="29739"/>
                  </a:lnTo>
                  <a:lnTo>
                    <a:pt x="1193556" y="42321"/>
                  </a:lnTo>
                  <a:lnTo>
                    <a:pt x="1245168" y="56918"/>
                  </a:lnTo>
                  <a:lnTo>
                    <a:pt x="1294766" y="73446"/>
                  </a:lnTo>
                  <a:lnTo>
                    <a:pt x="1342205" y="91822"/>
                  </a:lnTo>
                  <a:lnTo>
                    <a:pt x="1387343" y="111962"/>
                  </a:lnTo>
                  <a:lnTo>
                    <a:pt x="1430035" y="133781"/>
                  </a:lnTo>
                  <a:lnTo>
                    <a:pt x="1470137" y="157195"/>
                  </a:lnTo>
                  <a:lnTo>
                    <a:pt x="1507507" y="182122"/>
                  </a:lnTo>
                  <a:lnTo>
                    <a:pt x="1542000" y="208476"/>
                  </a:lnTo>
                  <a:lnTo>
                    <a:pt x="1573472" y="236174"/>
                  </a:lnTo>
                  <a:lnTo>
                    <a:pt x="1601779" y="265132"/>
                  </a:lnTo>
                  <a:lnTo>
                    <a:pt x="1626779" y="295266"/>
                  </a:lnTo>
                  <a:lnTo>
                    <a:pt x="1666279" y="358725"/>
                  </a:lnTo>
                  <a:lnTo>
                    <a:pt x="1690823" y="425881"/>
                  </a:lnTo>
                  <a:lnTo>
                    <a:pt x="1699259" y="496062"/>
                  </a:lnTo>
                  <a:lnTo>
                    <a:pt x="1697126" y="531488"/>
                  </a:lnTo>
                  <a:lnTo>
                    <a:pt x="1680493" y="600240"/>
                  </a:lnTo>
                  <a:lnTo>
                    <a:pt x="1648327" y="665631"/>
                  </a:lnTo>
                  <a:lnTo>
                    <a:pt x="1601779" y="726991"/>
                  </a:lnTo>
                  <a:lnTo>
                    <a:pt x="1573472" y="755949"/>
                  </a:lnTo>
                  <a:lnTo>
                    <a:pt x="1542000" y="783647"/>
                  </a:lnTo>
                  <a:lnTo>
                    <a:pt x="1507507" y="810001"/>
                  </a:lnTo>
                  <a:lnTo>
                    <a:pt x="1470137" y="834927"/>
                  </a:lnTo>
                  <a:lnTo>
                    <a:pt x="1430035" y="858342"/>
                  </a:lnTo>
                  <a:lnTo>
                    <a:pt x="1387343" y="880161"/>
                  </a:lnTo>
                  <a:lnTo>
                    <a:pt x="1342205" y="900301"/>
                  </a:lnTo>
                  <a:lnTo>
                    <a:pt x="1294766" y="918677"/>
                  </a:lnTo>
                  <a:lnTo>
                    <a:pt x="1245168" y="935205"/>
                  </a:lnTo>
                  <a:lnTo>
                    <a:pt x="1193556" y="949802"/>
                  </a:lnTo>
                  <a:lnTo>
                    <a:pt x="1140074" y="962384"/>
                  </a:lnTo>
                  <a:lnTo>
                    <a:pt x="1084864" y="972866"/>
                  </a:lnTo>
                  <a:lnTo>
                    <a:pt x="1028071" y="981165"/>
                  </a:lnTo>
                  <a:lnTo>
                    <a:pt x="969838" y="987197"/>
                  </a:lnTo>
                  <a:lnTo>
                    <a:pt x="910310" y="990878"/>
                  </a:lnTo>
                  <a:lnTo>
                    <a:pt x="849629" y="992123"/>
                  </a:lnTo>
                  <a:lnTo>
                    <a:pt x="788949" y="990878"/>
                  </a:lnTo>
                  <a:lnTo>
                    <a:pt x="729421" y="987197"/>
                  </a:lnTo>
                  <a:lnTo>
                    <a:pt x="671188" y="981165"/>
                  </a:lnTo>
                  <a:lnTo>
                    <a:pt x="614395" y="972866"/>
                  </a:lnTo>
                  <a:lnTo>
                    <a:pt x="559185" y="962384"/>
                  </a:lnTo>
                  <a:lnTo>
                    <a:pt x="505703" y="949802"/>
                  </a:lnTo>
                  <a:lnTo>
                    <a:pt x="454091" y="935205"/>
                  </a:lnTo>
                  <a:lnTo>
                    <a:pt x="404493" y="918677"/>
                  </a:lnTo>
                  <a:lnTo>
                    <a:pt x="357054" y="900301"/>
                  </a:lnTo>
                  <a:lnTo>
                    <a:pt x="311916" y="880161"/>
                  </a:lnTo>
                  <a:lnTo>
                    <a:pt x="269224" y="858342"/>
                  </a:lnTo>
                  <a:lnTo>
                    <a:pt x="229122" y="834927"/>
                  </a:lnTo>
                  <a:lnTo>
                    <a:pt x="191752" y="810001"/>
                  </a:lnTo>
                  <a:lnTo>
                    <a:pt x="157259" y="783647"/>
                  </a:lnTo>
                  <a:lnTo>
                    <a:pt x="125787" y="755949"/>
                  </a:lnTo>
                  <a:lnTo>
                    <a:pt x="97480" y="726991"/>
                  </a:lnTo>
                  <a:lnTo>
                    <a:pt x="72480" y="696857"/>
                  </a:lnTo>
                  <a:lnTo>
                    <a:pt x="32980" y="633398"/>
                  </a:lnTo>
                  <a:lnTo>
                    <a:pt x="8436" y="566242"/>
                  </a:lnTo>
                  <a:lnTo>
                    <a:pt x="0" y="496062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407911" y="4408119"/>
            <a:ext cx="659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客户端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25029" y="4224401"/>
            <a:ext cx="1170940" cy="582930"/>
            <a:chOff x="7725029" y="4224401"/>
            <a:chExt cx="1170940" cy="58293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8204" y="4227576"/>
              <a:ext cx="1164336" cy="5760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8204" y="4227576"/>
              <a:ext cx="1164590" cy="576580"/>
            </a:xfrm>
            <a:custGeom>
              <a:avLst/>
              <a:gdLst/>
              <a:ahLst/>
              <a:cxnLst/>
              <a:rect l="l" t="t" r="r" b="b"/>
              <a:pathLst>
                <a:path w="1164590" h="576579">
                  <a:moveTo>
                    <a:pt x="0" y="288036"/>
                  </a:moveTo>
                  <a:lnTo>
                    <a:pt x="13425" y="226244"/>
                  </a:lnTo>
                  <a:lnTo>
                    <a:pt x="51809" y="169072"/>
                  </a:lnTo>
                  <a:lnTo>
                    <a:pt x="79473" y="142657"/>
                  </a:lnTo>
                  <a:lnTo>
                    <a:pt x="112312" y="117924"/>
                  </a:lnTo>
                  <a:lnTo>
                    <a:pt x="149971" y="95049"/>
                  </a:lnTo>
                  <a:lnTo>
                    <a:pt x="192095" y="74206"/>
                  </a:lnTo>
                  <a:lnTo>
                    <a:pt x="238329" y="55573"/>
                  </a:lnTo>
                  <a:lnTo>
                    <a:pt x="288318" y="39324"/>
                  </a:lnTo>
                  <a:lnTo>
                    <a:pt x="341707" y="25636"/>
                  </a:lnTo>
                  <a:lnTo>
                    <a:pt x="398141" y="14684"/>
                  </a:lnTo>
                  <a:lnTo>
                    <a:pt x="457266" y="6643"/>
                  </a:lnTo>
                  <a:lnTo>
                    <a:pt x="518727" y="1690"/>
                  </a:lnTo>
                  <a:lnTo>
                    <a:pt x="582168" y="0"/>
                  </a:lnTo>
                  <a:lnTo>
                    <a:pt x="645608" y="1690"/>
                  </a:lnTo>
                  <a:lnTo>
                    <a:pt x="707069" y="6643"/>
                  </a:lnTo>
                  <a:lnTo>
                    <a:pt x="766194" y="14684"/>
                  </a:lnTo>
                  <a:lnTo>
                    <a:pt x="822628" y="25636"/>
                  </a:lnTo>
                  <a:lnTo>
                    <a:pt x="876017" y="39324"/>
                  </a:lnTo>
                  <a:lnTo>
                    <a:pt x="926006" y="55573"/>
                  </a:lnTo>
                  <a:lnTo>
                    <a:pt x="972240" y="74206"/>
                  </a:lnTo>
                  <a:lnTo>
                    <a:pt x="1014364" y="95049"/>
                  </a:lnTo>
                  <a:lnTo>
                    <a:pt x="1052023" y="117924"/>
                  </a:lnTo>
                  <a:lnTo>
                    <a:pt x="1084862" y="142657"/>
                  </a:lnTo>
                  <a:lnTo>
                    <a:pt x="1112526" y="169072"/>
                  </a:lnTo>
                  <a:lnTo>
                    <a:pt x="1150910" y="226244"/>
                  </a:lnTo>
                  <a:lnTo>
                    <a:pt x="1164336" y="288036"/>
                  </a:lnTo>
                  <a:lnTo>
                    <a:pt x="1160920" y="319421"/>
                  </a:lnTo>
                  <a:lnTo>
                    <a:pt x="1134660" y="379078"/>
                  </a:lnTo>
                  <a:lnTo>
                    <a:pt x="1084862" y="433414"/>
                  </a:lnTo>
                  <a:lnTo>
                    <a:pt x="1052023" y="458147"/>
                  </a:lnTo>
                  <a:lnTo>
                    <a:pt x="1014364" y="481022"/>
                  </a:lnTo>
                  <a:lnTo>
                    <a:pt x="972240" y="501865"/>
                  </a:lnTo>
                  <a:lnTo>
                    <a:pt x="926006" y="520498"/>
                  </a:lnTo>
                  <a:lnTo>
                    <a:pt x="876017" y="536747"/>
                  </a:lnTo>
                  <a:lnTo>
                    <a:pt x="822628" y="550435"/>
                  </a:lnTo>
                  <a:lnTo>
                    <a:pt x="766194" y="561387"/>
                  </a:lnTo>
                  <a:lnTo>
                    <a:pt x="707069" y="569428"/>
                  </a:lnTo>
                  <a:lnTo>
                    <a:pt x="645608" y="574381"/>
                  </a:lnTo>
                  <a:lnTo>
                    <a:pt x="582168" y="576072"/>
                  </a:lnTo>
                  <a:lnTo>
                    <a:pt x="518727" y="574381"/>
                  </a:lnTo>
                  <a:lnTo>
                    <a:pt x="457266" y="569428"/>
                  </a:lnTo>
                  <a:lnTo>
                    <a:pt x="398141" y="561387"/>
                  </a:lnTo>
                  <a:lnTo>
                    <a:pt x="341707" y="550435"/>
                  </a:lnTo>
                  <a:lnTo>
                    <a:pt x="288318" y="536747"/>
                  </a:lnTo>
                  <a:lnTo>
                    <a:pt x="238329" y="520498"/>
                  </a:lnTo>
                  <a:lnTo>
                    <a:pt x="192095" y="501865"/>
                  </a:lnTo>
                  <a:lnTo>
                    <a:pt x="149971" y="481022"/>
                  </a:lnTo>
                  <a:lnTo>
                    <a:pt x="112312" y="458147"/>
                  </a:lnTo>
                  <a:lnTo>
                    <a:pt x="79473" y="433414"/>
                  </a:lnTo>
                  <a:lnTo>
                    <a:pt x="51809" y="406999"/>
                  </a:lnTo>
                  <a:lnTo>
                    <a:pt x="13425" y="349827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982204" y="4391964"/>
            <a:ext cx="659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客户端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9833" y="2550032"/>
            <a:ext cx="1150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微软雅黑"/>
                <a:cs typeface="微软雅黑"/>
              </a:rPr>
              <a:t>Z</a:t>
            </a:r>
            <a:r>
              <a:rPr dirty="0" sz="1200" b="1">
                <a:latin typeface="微软雅黑"/>
                <a:cs typeface="微软雅黑"/>
              </a:rPr>
              <a:t>oo</a:t>
            </a:r>
            <a:r>
              <a:rPr dirty="0" sz="1200" spc="-20" b="1">
                <a:latin typeface="微软雅黑"/>
                <a:cs typeface="微软雅黑"/>
              </a:rPr>
              <a:t>k</a:t>
            </a:r>
            <a:r>
              <a:rPr dirty="0" sz="1200" b="1">
                <a:latin typeface="微软雅黑"/>
                <a:cs typeface="微软雅黑"/>
              </a:rPr>
              <a:t>e</a:t>
            </a:r>
            <a:r>
              <a:rPr dirty="0" sz="1200" spc="-5" b="1">
                <a:latin typeface="微软雅黑"/>
                <a:cs typeface="微软雅黑"/>
              </a:rPr>
              <a:t>e</a:t>
            </a:r>
            <a:r>
              <a:rPr dirty="0" sz="1200" b="1">
                <a:latin typeface="微软雅黑"/>
                <a:cs typeface="微软雅黑"/>
              </a:rPr>
              <a:t>pe</a:t>
            </a:r>
            <a:r>
              <a:rPr dirty="0" sz="1200" spc="-5" b="1">
                <a:latin typeface="微软雅黑"/>
                <a:cs typeface="微软雅黑"/>
              </a:rPr>
              <a:t>r</a:t>
            </a:r>
            <a:r>
              <a:rPr dirty="0" sz="1200" b="1">
                <a:latin typeface="微软雅黑"/>
                <a:cs typeface="微软雅黑"/>
              </a:rPr>
              <a:t>集群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9670" y="2702204"/>
            <a:ext cx="14979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1</a:t>
            </a:r>
            <a:r>
              <a:rPr dirty="0" sz="1000" spc="155" b="1">
                <a:latin typeface="微软雅黑"/>
                <a:cs typeface="微软雅黑"/>
              </a:rPr>
              <a:t> </a:t>
            </a:r>
            <a:r>
              <a:rPr dirty="0" sz="1000" spc="40" b="1">
                <a:latin typeface="微软雅黑"/>
                <a:cs typeface="微软雅黑"/>
              </a:rPr>
              <a:t>服务端启动时去注册信 </a:t>
            </a:r>
            <a:r>
              <a:rPr dirty="0" sz="1000" spc="-5" b="1">
                <a:latin typeface="微软雅黑"/>
                <a:cs typeface="微软雅黑"/>
              </a:rPr>
              <a:t>息（创建都是临时节点）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33572" y="2335783"/>
            <a:ext cx="4986655" cy="941069"/>
          </a:xfrm>
          <a:custGeom>
            <a:avLst/>
            <a:gdLst/>
            <a:ahLst/>
            <a:cxnLst/>
            <a:rect l="l" t="t" r="r" b="b"/>
            <a:pathLst>
              <a:path w="4986655" h="941070">
                <a:moveTo>
                  <a:pt x="4986274" y="29591"/>
                </a:moveTo>
                <a:lnTo>
                  <a:pt x="4983988" y="17145"/>
                </a:lnTo>
                <a:lnTo>
                  <a:pt x="132905" y="886726"/>
                </a:lnTo>
                <a:lnTo>
                  <a:pt x="3224022" y="29464"/>
                </a:lnTo>
                <a:lnTo>
                  <a:pt x="3220720" y="17272"/>
                </a:lnTo>
                <a:lnTo>
                  <a:pt x="75793" y="889419"/>
                </a:lnTo>
                <a:lnTo>
                  <a:pt x="71526" y="883920"/>
                </a:lnTo>
                <a:lnTo>
                  <a:pt x="69126" y="870483"/>
                </a:lnTo>
                <a:lnTo>
                  <a:pt x="1177925" y="10033"/>
                </a:lnTo>
                <a:lnTo>
                  <a:pt x="1170178" y="0"/>
                </a:lnTo>
                <a:lnTo>
                  <a:pt x="56299" y="864298"/>
                </a:lnTo>
                <a:lnTo>
                  <a:pt x="36830" y="839216"/>
                </a:lnTo>
                <a:lnTo>
                  <a:pt x="0" y="916051"/>
                </a:lnTo>
                <a:lnTo>
                  <a:pt x="1257" y="915809"/>
                </a:lnTo>
                <a:lnTo>
                  <a:pt x="0" y="916940"/>
                </a:lnTo>
                <a:lnTo>
                  <a:pt x="81788" y="941070"/>
                </a:lnTo>
                <a:lnTo>
                  <a:pt x="80276" y="932688"/>
                </a:lnTo>
                <a:lnTo>
                  <a:pt x="83566" y="933323"/>
                </a:lnTo>
                <a:lnTo>
                  <a:pt x="76987" y="909599"/>
                </a:lnTo>
                <a:lnTo>
                  <a:pt x="4986274" y="295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17390" y="3630750"/>
            <a:ext cx="1568450" cy="3911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00" spc="-5" b="1">
                <a:latin typeface="微软雅黑"/>
                <a:cs typeface="微软雅黑"/>
              </a:rPr>
              <a:t>2</a:t>
            </a:r>
            <a:r>
              <a:rPr dirty="0" sz="1000" spc="130" b="1">
                <a:latin typeface="微软雅黑"/>
                <a:cs typeface="微软雅黑"/>
              </a:rPr>
              <a:t> </a:t>
            </a:r>
            <a:r>
              <a:rPr dirty="0" sz="1000" spc="5" b="1">
                <a:latin typeface="微软雅黑"/>
                <a:cs typeface="微软雅黑"/>
              </a:rPr>
              <a:t>获</a:t>
            </a:r>
            <a:r>
              <a:rPr dirty="0" sz="1000" spc="-5" b="1">
                <a:latin typeface="微软雅黑"/>
                <a:cs typeface="微软雅黑"/>
              </a:rPr>
              <a:t>取</a:t>
            </a:r>
            <a:r>
              <a:rPr dirty="0" sz="1000" spc="5" b="1">
                <a:latin typeface="微软雅黑"/>
                <a:cs typeface="微软雅黑"/>
              </a:rPr>
              <a:t>到当</a:t>
            </a:r>
            <a:r>
              <a:rPr dirty="0" sz="1000" spc="-5" b="1">
                <a:latin typeface="微软雅黑"/>
                <a:cs typeface="微软雅黑"/>
              </a:rPr>
              <a:t>前</a:t>
            </a:r>
            <a:r>
              <a:rPr dirty="0" sz="1000" spc="5" b="1">
                <a:latin typeface="微软雅黑"/>
                <a:cs typeface="微软雅黑"/>
              </a:rPr>
              <a:t>在线</a:t>
            </a:r>
            <a:r>
              <a:rPr dirty="0" sz="1000" spc="-5" b="1">
                <a:latin typeface="微软雅黑"/>
                <a:cs typeface="微软雅黑"/>
              </a:rPr>
              <a:t>服</a:t>
            </a:r>
            <a:r>
              <a:rPr dirty="0" sz="1000" spc="5" b="1">
                <a:latin typeface="微软雅黑"/>
                <a:cs typeface="微软雅黑"/>
              </a:rPr>
              <a:t>务器</a:t>
            </a:r>
            <a:r>
              <a:rPr dirty="0" sz="1000" spc="-5" b="1">
                <a:latin typeface="微软雅黑"/>
                <a:cs typeface="微软雅黑"/>
              </a:rPr>
              <a:t>列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10" b="1">
                <a:latin typeface="微软雅黑"/>
                <a:cs typeface="微软雅黑"/>
              </a:rPr>
              <a:t>表，并且注册监听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20921" y="2544317"/>
            <a:ext cx="1029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3</a:t>
            </a:r>
            <a:r>
              <a:rPr dirty="0" sz="1000" spc="-7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服务器节点下线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1185" y="4488281"/>
            <a:ext cx="954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4</a:t>
            </a:r>
            <a:r>
              <a:rPr dirty="0" sz="1000" spc="150" b="1">
                <a:latin typeface="微软雅黑"/>
                <a:cs typeface="微软雅黑"/>
              </a:rPr>
              <a:t> </a:t>
            </a:r>
            <a:r>
              <a:rPr dirty="0" sz="1000" spc="25" b="1">
                <a:latin typeface="微软雅黑"/>
                <a:cs typeface="微软雅黑"/>
              </a:rPr>
              <a:t>服务</a:t>
            </a:r>
            <a:r>
              <a:rPr dirty="0" sz="1000" spc="40" b="1">
                <a:latin typeface="微软雅黑"/>
                <a:cs typeface="微软雅黑"/>
              </a:rPr>
              <a:t>器</a:t>
            </a:r>
            <a:r>
              <a:rPr dirty="0" sz="1000" spc="25" b="1">
                <a:latin typeface="微软雅黑"/>
                <a:cs typeface="微软雅黑"/>
              </a:rPr>
              <a:t>节点</a:t>
            </a:r>
            <a:r>
              <a:rPr dirty="0" sz="1000" spc="-5" b="1">
                <a:latin typeface="微软雅黑"/>
                <a:cs typeface="微软雅黑"/>
              </a:rPr>
              <a:t>上 下线事件通知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15717" y="1154938"/>
            <a:ext cx="5071745" cy="3500754"/>
            <a:chOff x="2315717" y="1154938"/>
            <a:chExt cx="5071745" cy="3500754"/>
          </a:xfrm>
        </p:grpSpPr>
        <p:sp>
          <p:nvSpPr>
            <p:cNvPr id="42" name="object 42"/>
            <p:cNvSpPr/>
            <p:nvPr/>
          </p:nvSpPr>
          <p:spPr>
            <a:xfrm>
              <a:off x="2315718" y="3955097"/>
              <a:ext cx="2580640" cy="701040"/>
            </a:xfrm>
            <a:custGeom>
              <a:avLst/>
              <a:gdLst/>
              <a:ahLst/>
              <a:cxnLst/>
              <a:rect l="l" t="t" r="r" b="b"/>
              <a:pathLst>
                <a:path w="2580640" h="701039">
                  <a:moveTo>
                    <a:pt x="2580513" y="190030"/>
                  </a:moveTo>
                  <a:lnTo>
                    <a:pt x="78752" y="31699"/>
                  </a:lnTo>
                  <a:lnTo>
                    <a:pt x="78803" y="30886"/>
                  </a:lnTo>
                  <a:lnTo>
                    <a:pt x="80772" y="0"/>
                  </a:lnTo>
                  <a:lnTo>
                    <a:pt x="10731" y="29641"/>
                  </a:lnTo>
                  <a:lnTo>
                    <a:pt x="4572" y="27279"/>
                  </a:lnTo>
                  <a:lnTo>
                    <a:pt x="2286" y="33210"/>
                  </a:lnTo>
                  <a:lnTo>
                    <a:pt x="0" y="39141"/>
                  </a:lnTo>
                  <a:lnTo>
                    <a:pt x="36233" y="52959"/>
                  </a:lnTo>
                  <a:lnTo>
                    <a:pt x="75946" y="76047"/>
                  </a:lnTo>
                  <a:lnTo>
                    <a:pt x="76428" y="68287"/>
                  </a:lnTo>
                  <a:lnTo>
                    <a:pt x="1656994" y="670826"/>
                  </a:lnTo>
                  <a:lnTo>
                    <a:pt x="1645666" y="700506"/>
                  </a:lnTo>
                  <a:lnTo>
                    <a:pt x="1730502" y="692048"/>
                  </a:lnTo>
                  <a:lnTo>
                    <a:pt x="1715160" y="675360"/>
                  </a:lnTo>
                  <a:lnTo>
                    <a:pt x="1672844" y="629310"/>
                  </a:lnTo>
                  <a:lnTo>
                    <a:pt x="1661515" y="658990"/>
                  </a:lnTo>
                  <a:lnTo>
                    <a:pt x="77266" y="55003"/>
                  </a:lnTo>
                  <a:lnTo>
                    <a:pt x="77952" y="44373"/>
                  </a:lnTo>
                  <a:lnTo>
                    <a:pt x="2579751" y="202704"/>
                  </a:lnTo>
                  <a:lnTo>
                    <a:pt x="2580513" y="19003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977127" y="1161288"/>
              <a:ext cx="1403985" cy="1339215"/>
            </a:xfrm>
            <a:custGeom>
              <a:avLst/>
              <a:gdLst/>
              <a:ahLst/>
              <a:cxnLst/>
              <a:rect l="l" t="t" r="r" b="b"/>
              <a:pathLst>
                <a:path w="1403984" h="1339214">
                  <a:moveTo>
                    <a:pt x="0" y="0"/>
                  </a:moveTo>
                  <a:lnTo>
                    <a:pt x="1403477" y="1299337"/>
                  </a:lnTo>
                </a:path>
                <a:path w="1403984" h="1339214">
                  <a:moveTo>
                    <a:pt x="1295653" y="0"/>
                  </a:moveTo>
                  <a:lnTo>
                    <a:pt x="35051" y="1338961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541265" y="4281731"/>
            <a:ext cx="958215" cy="82105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450"/>
              </a:spcBef>
            </a:pPr>
            <a:r>
              <a:rPr dirty="0" sz="1000" spc="-5" b="1">
                <a:latin typeface="微软雅黑"/>
                <a:cs typeface="微软雅黑"/>
              </a:rPr>
              <a:t>客户端</a:t>
            </a:r>
            <a:r>
              <a:rPr dirty="0" sz="1000" spc="-5" b="1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800" b="1">
                <a:latin typeface="微软雅黑"/>
                <a:cs typeface="微软雅黑"/>
              </a:rPr>
              <a:t>5</a:t>
            </a:r>
            <a:r>
              <a:rPr dirty="0" sz="800" spc="-25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process(){</a:t>
            </a:r>
            <a:endParaRPr sz="800">
              <a:latin typeface="微软雅黑"/>
              <a:cs typeface="微软雅黑"/>
            </a:endParaRPr>
          </a:p>
          <a:p>
            <a:pPr marL="12700" marR="5080">
              <a:lnSpc>
                <a:spcPct val="120000"/>
              </a:lnSpc>
            </a:pPr>
            <a:r>
              <a:rPr dirty="0" sz="800" spc="10" b="1">
                <a:latin typeface="微软雅黑"/>
                <a:cs typeface="微软雅黑"/>
              </a:rPr>
              <a:t>重新再去获取服务器 </a:t>
            </a:r>
            <a:r>
              <a:rPr dirty="0" sz="800" b="1">
                <a:latin typeface="微软雅黑"/>
                <a:cs typeface="微软雅黑"/>
              </a:rPr>
              <a:t>列表，并注册监听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800" b="1">
                <a:latin typeface="微软雅黑"/>
                <a:cs typeface="微软雅黑"/>
              </a:rPr>
              <a:t>}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25261" y="3313252"/>
            <a:ext cx="32581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FF0000"/>
                </a:solidFill>
                <a:latin typeface="Trebuchet MS"/>
                <a:cs typeface="Trebuchet MS"/>
              </a:rPr>
              <a:t>Zookeeper=</a:t>
            </a: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文件系统</a:t>
            </a:r>
            <a:r>
              <a:rPr dirty="0" sz="1800" spc="85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通知机制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1986" y="2990443"/>
            <a:ext cx="2063750" cy="4953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800" b="1">
                <a:latin typeface="微软雅黑"/>
                <a:cs typeface="微软雅黑"/>
              </a:rPr>
              <a:t>/servers/server1 hadoop101 80</a:t>
            </a:r>
            <a:r>
              <a:rPr dirty="0" sz="800" spc="-170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nodes</a:t>
            </a:r>
            <a:endParaRPr sz="800">
              <a:latin typeface="微软雅黑"/>
              <a:cs typeface="微软雅黑"/>
            </a:endParaRPr>
          </a:p>
          <a:p>
            <a:pPr marL="381635">
              <a:lnSpc>
                <a:spcPct val="100000"/>
              </a:lnSpc>
              <a:spcBef>
                <a:spcPts val="200"/>
              </a:spcBef>
              <a:tabLst>
                <a:tab pos="2050414" algn="l"/>
              </a:tabLst>
            </a:pPr>
            <a:r>
              <a:rPr dirty="0" sz="800" b="1" strike="sngStrike">
                <a:latin typeface="Arial"/>
                <a:cs typeface="Arial"/>
              </a:rPr>
              <a:t> </a:t>
            </a:r>
            <a:r>
              <a:rPr dirty="0" sz="800" spc="-60" b="1" strike="sngStrike">
                <a:latin typeface="Arial"/>
                <a:cs typeface="Arial"/>
              </a:rPr>
              <a:t> </a:t>
            </a:r>
            <a:r>
              <a:rPr dirty="0" sz="800" spc="-5" b="1" strike="sngStrike">
                <a:latin typeface="Arial"/>
                <a:cs typeface="Arial"/>
              </a:rPr>
              <a:t>/server2  </a:t>
            </a:r>
            <a:r>
              <a:rPr dirty="0" sz="800" b="1" strike="sngStrike">
                <a:latin typeface="Arial"/>
                <a:cs typeface="Arial"/>
              </a:rPr>
              <a:t>hadoop102  </a:t>
            </a:r>
            <a:r>
              <a:rPr dirty="0" sz="800" spc="-5" b="1" strike="sngStrike">
                <a:latin typeface="Arial"/>
                <a:cs typeface="Arial"/>
              </a:rPr>
              <a:t>90</a:t>
            </a:r>
            <a:r>
              <a:rPr dirty="0" sz="800" spc="10" b="1" strike="sngStrike">
                <a:latin typeface="Arial"/>
                <a:cs typeface="Arial"/>
              </a:rPr>
              <a:t> </a:t>
            </a:r>
            <a:r>
              <a:rPr dirty="0" sz="800" b="1" strike="sngStrike">
                <a:latin typeface="Arial"/>
                <a:cs typeface="Arial"/>
              </a:rPr>
              <a:t>nodes	</a:t>
            </a:r>
            <a:endParaRPr sz="8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415"/>
              </a:spcBef>
            </a:pPr>
            <a:r>
              <a:rPr dirty="0" sz="800" spc="-5" b="1">
                <a:latin typeface="Arial"/>
                <a:cs typeface="Arial"/>
              </a:rPr>
              <a:t>/server3 </a:t>
            </a:r>
            <a:r>
              <a:rPr dirty="0" sz="800" b="1">
                <a:latin typeface="Arial"/>
                <a:cs typeface="Arial"/>
              </a:rPr>
              <a:t>hadoop103 </a:t>
            </a:r>
            <a:r>
              <a:rPr dirty="0" sz="800" spc="-5" b="1">
                <a:latin typeface="Arial"/>
                <a:cs typeface="Arial"/>
              </a:rPr>
              <a:t>95</a:t>
            </a:r>
            <a:r>
              <a:rPr dirty="0" sz="800" spc="2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nodes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4318"/>
            <a:ext cx="10439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节点类型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655065"/>
            <a:ext cx="4951730" cy="51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持久</a:t>
            </a:r>
            <a:r>
              <a:rPr dirty="0" sz="1200" spc="-5">
                <a:latin typeface="宋体"/>
                <a:cs typeface="宋体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Persistent</a:t>
            </a:r>
            <a:r>
              <a:rPr dirty="0" sz="1200" spc="-5">
                <a:latin typeface="宋体"/>
                <a:cs typeface="宋体"/>
              </a:rPr>
              <a:t>）：</a:t>
            </a:r>
            <a:r>
              <a:rPr dirty="0" sz="1200">
                <a:latin typeface="宋体"/>
                <a:cs typeface="宋体"/>
              </a:rPr>
              <a:t>客户端和服务器端断开连接后，创建的节点不删除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1200">
                <a:latin typeface="宋体"/>
                <a:cs typeface="宋体"/>
              </a:rPr>
              <a:t>短暂</a:t>
            </a:r>
            <a:r>
              <a:rPr dirty="0" sz="1200" spc="-5">
                <a:latin typeface="宋体"/>
                <a:cs typeface="宋体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Ephemeral</a:t>
            </a:r>
            <a:r>
              <a:rPr dirty="0" sz="1200" spc="-5">
                <a:latin typeface="宋体"/>
                <a:cs typeface="宋体"/>
              </a:rPr>
              <a:t>）：</a:t>
            </a:r>
            <a:r>
              <a:rPr dirty="0" sz="1200">
                <a:latin typeface="宋体"/>
                <a:cs typeface="宋体"/>
              </a:rPr>
              <a:t>客户端和服务器端断开连接后，创建的节点自己删除</a:t>
            </a:r>
            <a:endParaRPr sz="12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077" y="1340866"/>
            <a:ext cx="5150485" cy="1177290"/>
            <a:chOff x="370077" y="1340866"/>
            <a:chExt cx="5150485" cy="1177290"/>
          </a:xfrm>
        </p:grpSpPr>
        <p:sp>
          <p:nvSpPr>
            <p:cNvPr id="5" name="object 5"/>
            <p:cNvSpPr/>
            <p:nvPr/>
          </p:nvSpPr>
          <p:spPr>
            <a:xfrm>
              <a:off x="2955035" y="1347216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180594" y="0"/>
                  </a:moveTo>
                  <a:lnTo>
                    <a:pt x="132600" y="6454"/>
                  </a:lnTo>
                  <a:lnTo>
                    <a:pt x="89464" y="24666"/>
                  </a:lnTo>
                  <a:lnTo>
                    <a:pt x="52911" y="52911"/>
                  </a:lnTo>
                  <a:lnTo>
                    <a:pt x="24666" y="89464"/>
                  </a:lnTo>
                  <a:lnTo>
                    <a:pt x="6454" y="132600"/>
                  </a:lnTo>
                  <a:lnTo>
                    <a:pt x="0" y="180594"/>
                  </a:lnTo>
                  <a:lnTo>
                    <a:pt x="6454" y="228587"/>
                  </a:lnTo>
                  <a:lnTo>
                    <a:pt x="24666" y="271723"/>
                  </a:lnTo>
                  <a:lnTo>
                    <a:pt x="52911" y="308276"/>
                  </a:lnTo>
                  <a:lnTo>
                    <a:pt x="89464" y="336521"/>
                  </a:lnTo>
                  <a:lnTo>
                    <a:pt x="132600" y="354733"/>
                  </a:lnTo>
                  <a:lnTo>
                    <a:pt x="180594" y="361188"/>
                  </a:lnTo>
                  <a:lnTo>
                    <a:pt x="228587" y="354733"/>
                  </a:lnTo>
                  <a:lnTo>
                    <a:pt x="271723" y="336521"/>
                  </a:lnTo>
                  <a:lnTo>
                    <a:pt x="308276" y="308276"/>
                  </a:lnTo>
                  <a:lnTo>
                    <a:pt x="336521" y="271723"/>
                  </a:lnTo>
                  <a:lnTo>
                    <a:pt x="354733" y="228587"/>
                  </a:lnTo>
                  <a:lnTo>
                    <a:pt x="361188" y="180594"/>
                  </a:lnTo>
                  <a:lnTo>
                    <a:pt x="354733" y="132600"/>
                  </a:lnTo>
                  <a:lnTo>
                    <a:pt x="336521" y="89464"/>
                  </a:lnTo>
                  <a:lnTo>
                    <a:pt x="308276" y="52911"/>
                  </a:lnTo>
                  <a:lnTo>
                    <a:pt x="271723" y="24666"/>
                  </a:lnTo>
                  <a:lnTo>
                    <a:pt x="228587" y="645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55035" y="1347216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180594"/>
                  </a:moveTo>
                  <a:lnTo>
                    <a:pt x="6454" y="132600"/>
                  </a:lnTo>
                  <a:lnTo>
                    <a:pt x="24666" y="89464"/>
                  </a:lnTo>
                  <a:lnTo>
                    <a:pt x="52911" y="52911"/>
                  </a:lnTo>
                  <a:lnTo>
                    <a:pt x="89464" y="24666"/>
                  </a:lnTo>
                  <a:lnTo>
                    <a:pt x="132600" y="6454"/>
                  </a:lnTo>
                  <a:lnTo>
                    <a:pt x="180594" y="0"/>
                  </a:lnTo>
                  <a:lnTo>
                    <a:pt x="228587" y="6454"/>
                  </a:lnTo>
                  <a:lnTo>
                    <a:pt x="271723" y="24666"/>
                  </a:lnTo>
                  <a:lnTo>
                    <a:pt x="308276" y="52911"/>
                  </a:lnTo>
                  <a:lnTo>
                    <a:pt x="336521" y="89464"/>
                  </a:lnTo>
                  <a:lnTo>
                    <a:pt x="354733" y="132600"/>
                  </a:lnTo>
                  <a:lnTo>
                    <a:pt x="361188" y="180594"/>
                  </a:lnTo>
                  <a:lnTo>
                    <a:pt x="354733" y="228587"/>
                  </a:lnTo>
                  <a:lnTo>
                    <a:pt x="336521" y="271723"/>
                  </a:lnTo>
                  <a:lnTo>
                    <a:pt x="308276" y="308276"/>
                  </a:lnTo>
                  <a:lnTo>
                    <a:pt x="271723" y="336521"/>
                  </a:lnTo>
                  <a:lnTo>
                    <a:pt x="228587" y="354733"/>
                  </a:lnTo>
                  <a:lnTo>
                    <a:pt x="180594" y="361188"/>
                  </a:lnTo>
                  <a:lnTo>
                    <a:pt x="132600" y="354733"/>
                  </a:lnTo>
                  <a:lnTo>
                    <a:pt x="89464" y="336521"/>
                  </a:lnTo>
                  <a:lnTo>
                    <a:pt x="52911" y="308276"/>
                  </a:lnTo>
                  <a:lnTo>
                    <a:pt x="24666" y="271723"/>
                  </a:lnTo>
                  <a:lnTo>
                    <a:pt x="6454" y="228587"/>
                  </a:lnTo>
                  <a:lnTo>
                    <a:pt x="0" y="18059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6427" y="215188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1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1" y="359663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4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6427" y="215188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4" y="179831"/>
                  </a:lnTo>
                  <a:lnTo>
                    <a:pt x="353239" y="227636"/>
                  </a:lnTo>
                  <a:lnTo>
                    <a:pt x="335110" y="270594"/>
                  </a:lnTo>
                  <a:lnTo>
                    <a:pt x="306990" y="306990"/>
                  </a:lnTo>
                  <a:lnTo>
                    <a:pt x="270594" y="335110"/>
                  </a:lnTo>
                  <a:lnTo>
                    <a:pt x="227636" y="353239"/>
                  </a:lnTo>
                  <a:lnTo>
                    <a:pt x="179831" y="359663"/>
                  </a:lnTo>
                  <a:lnTo>
                    <a:pt x="132027" y="353239"/>
                  </a:lnTo>
                  <a:lnTo>
                    <a:pt x="89069" y="335110"/>
                  </a:lnTo>
                  <a:lnTo>
                    <a:pt x="52673" y="306990"/>
                  </a:lnTo>
                  <a:lnTo>
                    <a:pt x="24553" y="270594"/>
                  </a:lnTo>
                  <a:lnTo>
                    <a:pt x="6424" y="227636"/>
                  </a:lnTo>
                  <a:lnTo>
                    <a:pt x="0" y="17983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6259" y="1708404"/>
              <a:ext cx="2579370" cy="443865"/>
            </a:xfrm>
            <a:custGeom>
              <a:avLst/>
              <a:gdLst/>
              <a:ahLst/>
              <a:cxnLst/>
              <a:rect l="l" t="t" r="r" b="b"/>
              <a:pathLst>
                <a:path w="2579370" h="443864">
                  <a:moveTo>
                    <a:pt x="2579242" y="0"/>
                  </a:moveTo>
                  <a:lnTo>
                    <a:pt x="2579242" y="221869"/>
                  </a:lnTo>
                  <a:lnTo>
                    <a:pt x="0" y="221869"/>
                  </a:lnTo>
                  <a:lnTo>
                    <a:pt x="0" y="443738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54168" y="215188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2" y="359663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4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54168" y="215188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2" y="0"/>
                  </a:ln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4" y="179831"/>
                  </a:lnTo>
                  <a:lnTo>
                    <a:pt x="353239" y="227636"/>
                  </a:lnTo>
                  <a:lnTo>
                    <a:pt x="335110" y="270594"/>
                  </a:lnTo>
                  <a:lnTo>
                    <a:pt x="306990" y="306990"/>
                  </a:lnTo>
                  <a:lnTo>
                    <a:pt x="270594" y="335110"/>
                  </a:lnTo>
                  <a:lnTo>
                    <a:pt x="227636" y="353239"/>
                  </a:lnTo>
                  <a:lnTo>
                    <a:pt x="179832" y="359663"/>
                  </a:lnTo>
                  <a:lnTo>
                    <a:pt x="132027" y="353239"/>
                  </a:lnTo>
                  <a:lnTo>
                    <a:pt x="89069" y="335110"/>
                  </a:lnTo>
                  <a:lnTo>
                    <a:pt x="52673" y="306990"/>
                  </a:lnTo>
                  <a:lnTo>
                    <a:pt x="24553" y="270594"/>
                  </a:lnTo>
                  <a:lnTo>
                    <a:pt x="6424" y="227636"/>
                  </a:lnTo>
                  <a:lnTo>
                    <a:pt x="0" y="17983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36392" y="1708404"/>
              <a:ext cx="2199005" cy="443865"/>
            </a:xfrm>
            <a:custGeom>
              <a:avLst/>
              <a:gdLst/>
              <a:ahLst/>
              <a:cxnLst/>
              <a:rect l="l" t="t" r="r" b="b"/>
              <a:pathLst>
                <a:path w="2199004" h="443864">
                  <a:moveTo>
                    <a:pt x="0" y="0"/>
                  </a:moveTo>
                  <a:lnTo>
                    <a:pt x="0" y="221869"/>
                  </a:lnTo>
                  <a:lnTo>
                    <a:pt x="2198623" y="221869"/>
                  </a:lnTo>
                  <a:lnTo>
                    <a:pt x="2198623" y="443738"/>
                  </a:lnTo>
                </a:path>
              </a:pathLst>
            </a:custGeom>
            <a:ln w="63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7463" y="214274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79831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1" y="359663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3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7463" y="214274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3" y="179831"/>
                  </a:lnTo>
                  <a:lnTo>
                    <a:pt x="353239" y="227636"/>
                  </a:lnTo>
                  <a:lnTo>
                    <a:pt x="335110" y="270594"/>
                  </a:lnTo>
                  <a:lnTo>
                    <a:pt x="306990" y="306990"/>
                  </a:lnTo>
                  <a:lnTo>
                    <a:pt x="270594" y="335110"/>
                  </a:lnTo>
                  <a:lnTo>
                    <a:pt x="227636" y="353239"/>
                  </a:lnTo>
                  <a:lnTo>
                    <a:pt x="179831" y="359663"/>
                  </a:lnTo>
                  <a:lnTo>
                    <a:pt x="132027" y="353239"/>
                  </a:lnTo>
                  <a:lnTo>
                    <a:pt x="89069" y="335110"/>
                  </a:lnTo>
                  <a:lnTo>
                    <a:pt x="52673" y="306990"/>
                  </a:lnTo>
                  <a:lnTo>
                    <a:pt x="24553" y="270594"/>
                  </a:lnTo>
                  <a:lnTo>
                    <a:pt x="6424" y="227636"/>
                  </a:lnTo>
                  <a:lnTo>
                    <a:pt x="0" y="17983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85616" y="2115312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180594" y="0"/>
                  </a:moveTo>
                  <a:lnTo>
                    <a:pt x="132600" y="6454"/>
                  </a:lnTo>
                  <a:lnTo>
                    <a:pt x="89464" y="24666"/>
                  </a:lnTo>
                  <a:lnTo>
                    <a:pt x="52911" y="52911"/>
                  </a:lnTo>
                  <a:lnTo>
                    <a:pt x="24666" y="89464"/>
                  </a:lnTo>
                  <a:lnTo>
                    <a:pt x="6454" y="132600"/>
                  </a:lnTo>
                  <a:lnTo>
                    <a:pt x="0" y="180594"/>
                  </a:lnTo>
                  <a:lnTo>
                    <a:pt x="6454" y="228587"/>
                  </a:lnTo>
                  <a:lnTo>
                    <a:pt x="24666" y="271723"/>
                  </a:lnTo>
                  <a:lnTo>
                    <a:pt x="52911" y="308276"/>
                  </a:lnTo>
                  <a:lnTo>
                    <a:pt x="89464" y="336521"/>
                  </a:lnTo>
                  <a:lnTo>
                    <a:pt x="132600" y="354733"/>
                  </a:lnTo>
                  <a:lnTo>
                    <a:pt x="180594" y="361188"/>
                  </a:lnTo>
                  <a:lnTo>
                    <a:pt x="228587" y="354733"/>
                  </a:lnTo>
                  <a:lnTo>
                    <a:pt x="271723" y="336521"/>
                  </a:lnTo>
                  <a:lnTo>
                    <a:pt x="308276" y="308276"/>
                  </a:lnTo>
                  <a:lnTo>
                    <a:pt x="336521" y="271723"/>
                  </a:lnTo>
                  <a:lnTo>
                    <a:pt x="354733" y="228587"/>
                  </a:lnTo>
                  <a:lnTo>
                    <a:pt x="361188" y="180594"/>
                  </a:lnTo>
                  <a:lnTo>
                    <a:pt x="354733" y="132600"/>
                  </a:lnTo>
                  <a:lnTo>
                    <a:pt x="336521" y="89464"/>
                  </a:lnTo>
                  <a:lnTo>
                    <a:pt x="308276" y="52911"/>
                  </a:lnTo>
                  <a:lnTo>
                    <a:pt x="271723" y="24666"/>
                  </a:lnTo>
                  <a:lnTo>
                    <a:pt x="228587" y="645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85616" y="2115312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180594"/>
                  </a:moveTo>
                  <a:lnTo>
                    <a:pt x="6454" y="132600"/>
                  </a:lnTo>
                  <a:lnTo>
                    <a:pt x="24666" y="89464"/>
                  </a:lnTo>
                  <a:lnTo>
                    <a:pt x="52911" y="52911"/>
                  </a:lnTo>
                  <a:lnTo>
                    <a:pt x="89464" y="24666"/>
                  </a:lnTo>
                  <a:lnTo>
                    <a:pt x="132600" y="6454"/>
                  </a:lnTo>
                  <a:lnTo>
                    <a:pt x="180594" y="0"/>
                  </a:lnTo>
                  <a:lnTo>
                    <a:pt x="228587" y="6454"/>
                  </a:lnTo>
                  <a:lnTo>
                    <a:pt x="271723" y="24666"/>
                  </a:lnTo>
                  <a:lnTo>
                    <a:pt x="308276" y="52911"/>
                  </a:lnTo>
                  <a:lnTo>
                    <a:pt x="336521" y="89464"/>
                  </a:lnTo>
                  <a:lnTo>
                    <a:pt x="354733" y="132600"/>
                  </a:lnTo>
                  <a:lnTo>
                    <a:pt x="361188" y="180594"/>
                  </a:lnTo>
                  <a:lnTo>
                    <a:pt x="354733" y="228587"/>
                  </a:lnTo>
                  <a:lnTo>
                    <a:pt x="336521" y="271723"/>
                  </a:lnTo>
                  <a:lnTo>
                    <a:pt x="308276" y="308276"/>
                  </a:lnTo>
                  <a:lnTo>
                    <a:pt x="271723" y="336521"/>
                  </a:lnTo>
                  <a:lnTo>
                    <a:pt x="228587" y="354733"/>
                  </a:lnTo>
                  <a:lnTo>
                    <a:pt x="180594" y="361188"/>
                  </a:lnTo>
                  <a:lnTo>
                    <a:pt x="132600" y="354733"/>
                  </a:lnTo>
                  <a:lnTo>
                    <a:pt x="89464" y="336521"/>
                  </a:lnTo>
                  <a:lnTo>
                    <a:pt x="52911" y="308276"/>
                  </a:lnTo>
                  <a:lnTo>
                    <a:pt x="24666" y="271723"/>
                  </a:lnTo>
                  <a:lnTo>
                    <a:pt x="6454" y="228587"/>
                  </a:lnTo>
                  <a:lnTo>
                    <a:pt x="0" y="18059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87295" y="1708404"/>
              <a:ext cx="1979930" cy="434975"/>
            </a:xfrm>
            <a:custGeom>
              <a:avLst/>
              <a:gdLst/>
              <a:ahLst/>
              <a:cxnLst/>
              <a:rect l="l" t="t" r="r" b="b"/>
              <a:pathLst>
                <a:path w="1979929" h="434975">
                  <a:moveTo>
                    <a:pt x="1148588" y="0"/>
                  </a:moveTo>
                  <a:lnTo>
                    <a:pt x="1148588" y="217170"/>
                  </a:lnTo>
                  <a:lnTo>
                    <a:pt x="0" y="217170"/>
                  </a:lnTo>
                  <a:lnTo>
                    <a:pt x="0" y="434467"/>
                  </a:lnTo>
                </a:path>
                <a:path w="1979929" h="434975">
                  <a:moveTo>
                    <a:pt x="1149096" y="0"/>
                  </a:moveTo>
                  <a:lnTo>
                    <a:pt x="1149096" y="221361"/>
                  </a:lnTo>
                  <a:lnTo>
                    <a:pt x="1979549" y="221361"/>
                  </a:lnTo>
                  <a:lnTo>
                    <a:pt x="1979549" y="408305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458971" y="1399489"/>
            <a:ext cx="75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393" y="2043648"/>
            <a:ext cx="621665" cy="6565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095"/>
              </a:spcBef>
            </a:pPr>
            <a:r>
              <a:rPr dirty="0" sz="1400">
                <a:latin typeface="Times New Roman"/>
                <a:cs typeface="Times New Roman"/>
              </a:rPr>
              <a:t>/z</a:t>
            </a:r>
            <a:r>
              <a:rPr dirty="0" sz="1400" spc="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ode1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latin typeface="Times New Roman"/>
                <a:cs typeface="Times New Roman"/>
              </a:rPr>
              <a:t>Persistent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029" y="3000629"/>
            <a:ext cx="4296410" cy="438150"/>
            <a:chOff x="105029" y="3000629"/>
            <a:chExt cx="4296410" cy="43815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4" y="3003804"/>
              <a:ext cx="915924" cy="4312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8204" y="3003804"/>
              <a:ext cx="916305" cy="431800"/>
            </a:xfrm>
            <a:custGeom>
              <a:avLst/>
              <a:gdLst/>
              <a:ahLst/>
              <a:cxnLst/>
              <a:rect l="l" t="t" r="r" b="b"/>
              <a:pathLst>
                <a:path w="916305" h="431800">
                  <a:moveTo>
                    <a:pt x="0" y="215645"/>
                  </a:moveTo>
                  <a:lnTo>
                    <a:pt x="16359" y="158309"/>
                  </a:lnTo>
                  <a:lnTo>
                    <a:pt x="62526" y="106792"/>
                  </a:lnTo>
                  <a:lnTo>
                    <a:pt x="95423" y="83859"/>
                  </a:lnTo>
                  <a:lnTo>
                    <a:pt x="134135" y="63150"/>
                  </a:lnTo>
                  <a:lnTo>
                    <a:pt x="178117" y="44924"/>
                  </a:lnTo>
                  <a:lnTo>
                    <a:pt x="226821" y="29435"/>
                  </a:lnTo>
                  <a:lnTo>
                    <a:pt x="279704" y="16942"/>
                  </a:lnTo>
                  <a:lnTo>
                    <a:pt x="336219" y="7701"/>
                  </a:lnTo>
                  <a:lnTo>
                    <a:pt x="395820" y="1968"/>
                  </a:lnTo>
                  <a:lnTo>
                    <a:pt x="457962" y="0"/>
                  </a:lnTo>
                  <a:lnTo>
                    <a:pt x="520103" y="1968"/>
                  </a:lnTo>
                  <a:lnTo>
                    <a:pt x="579704" y="7701"/>
                  </a:lnTo>
                  <a:lnTo>
                    <a:pt x="636219" y="16942"/>
                  </a:lnTo>
                  <a:lnTo>
                    <a:pt x="689102" y="29435"/>
                  </a:lnTo>
                  <a:lnTo>
                    <a:pt x="737806" y="44924"/>
                  </a:lnTo>
                  <a:lnTo>
                    <a:pt x="781788" y="63150"/>
                  </a:lnTo>
                  <a:lnTo>
                    <a:pt x="820500" y="83859"/>
                  </a:lnTo>
                  <a:lnTo>
                    <a:pt x="853397" y="106792"/>
                  </a:lnTo>
                  <a:lnTo>
                    <a:pt x="899564" y="158309"/>
                  </a:lnTo>
                  <a:lnTo>
                    <a:pt x="915924" y="215645"/>
                  </a:lnTo>
                  <a:lnTo>
                    <a:pt x="911743" y="244913"/>
                  </a:lnTo>
                  <a:lnTo>
                    <a:pt x="879934" y="299596"/>
                  </a:lnTo>
                  <a:lnTo>
                    <a:pt x="820500" y="347432"/>
                  </a:lnTo>
                  <a:lnTo>
                    <a:pt x="781788" y="368141"/>
                  </a:lnTo>
                  <a:lnTo>
                    <a:pt x="737806" y="386367"/>
                  </a:lnTo>
                  <a:lnTo>
                    <a:pt x="689101" y="401856"/>
                  </a:lnTo>
                  <a:lnTo>
                    <a:pt x="636219" y="414349"/>
                  </a:lnTo>
                  <a:lnTo>
                    <a:pt x="579704" y="423590"/>
                  </a:lnTo>
                  <a:lnTo>
                    <a:pt x="520103" y="429323"/>
                  </a:lnTo>
                  <a:lnTo>
                    <a:pt x="457962" y="431291"/>
                  </a:lnTo>
                  <a:lnTo>
                    <a:pt x="395820" y="429323"/>
                  </a:lnTo>
                  <a:lnTo>
                    <a:pt x="336219" y="423590"/>
                  </a:lnTo>
                  <a:lnTo>
                    <a:pt x="279704" y="414349"/>
                  </a:lnTo>
                  <a:lnTo>
                    <a:pt x="226821" y="401856"/>
                  </a:lnTo>
                  <a:lnTo>
                    <a:pt x="178117" y="386367"/>
                  </a:lnTo>
                  <a:lnTo>
                    <a:pt x="134135" y="368141"/>
                  </a:lnTo>
                  <a:lnTo>
                    <a:pt x="95423" y="347432"/>
                  </a:lnTo>
                  <a:lnTo>
                    <a:pt x="62526" y="324499"/>
                  </a:lnTo>
                  <a:lnTo>
                    <a:pt x="16359" y="272982"/>
                  </a:lnTo>
                  <a:lnTo>
                    <a:pt x="0" y="215645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79" y="3003804"/>
              <a:ext cx="864107" cy="43129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4479" y="3003804"/>
              <a:ext cx="864235" cy="431800"/>
            </a:xfrm>
            <a:custGeom>
              <a:avLst/>
              <a:gdLst/>
              <a:ahLst/>
              <a:cxnLst/>
              <a:rect l="l" t="t" r="r" b="b"/>
              <a:pathLst>
                <a:path w="864235" h="431800">
                  <a:moveTo>
                    <a:pt x="0" y="215645"/>
                  </a:moveTo>
                  <a:lnTo>
                    <a:pt x="18291" y="153354"/>
                  </a:lnTo>
                  <a:lnTo>
                    <a:pt x="69602" y="98212"/>
                  </a:lnTo>
                  <a:lnTo>
                    <a:pt x="105970" y="74155"/>
                  </a:lnTo>
                  <a:lnTo>
                    <a:pt x="148588" y="52884"/>
                  </a:lnTo>
                  <a:lnTo>
                    <a:pt x="196788" y="34734"/>
                  </a:lnTo>
                  <a:lnTo>
                    <a:pt x="249903" y="20038"/>
                  </a:lnTo>
                  <a:lnTo>
                    <a:pt x="307265" y="9127"/>
                  </a:lnTo>
                  <a:lnTo>
                    <a:pt x="368204" y="2337"/>
                  </a:lnTo>
                  <a:lnTo>
                    <a:pt x="432053" y="0"/>
                  </a:lnTo>
                  <a:lnTo>
                    <a:pt x="495903" y="2337"/>
                  </a:lnTo>
                  <a:lnTo>
                    <a:pt x="556842" y="9127"/>
                  </a:lnTo>
                  <a:lnTo>
                    <a:pt x="614204" y="20038"/>
                  </a:lnTo>
                  <a:lnTo>
                    <a:pt x="667319" y="34734"/>
                  </a:lnTo>
                  <a:lnTo>
                    <a:pt x="715519" y="52884"/>
                  </a:lnTo>
                  <a:lnTo>
                    <a:pt x="758137" y="74155"/>
                  </a:lnTo>
                  <a:lnTo>
                    <a:pt x="794505" y="98212"/>
                  </a:lnTo>
                  <a:lnTo>
                    <a:pt x="823954" y="124722"/>
                  </a:lnTo>
                  <a:lnTo>
                    <a:pt x="859423" y="183773"/>
                  </a:lnTo>
                  <a:lnTo>
                    <a:pt x="864107" y="215645"/>
                  </a:lnTo>
                  <a:lnTo>
                    <a:pt x="859423" y="247518"/>
                  </a:lnTo>
                  <a:lnTo>
                    <a:pt x="823954" y="306569"/>
                  </a:lnTo>
                  <a:lnTo>
                    <a:pt x="794505" y="333079"/>
                  </a:lnTo>
                  <a:lnTo>
                    <a:pt x="758137" y="357136"/>
                  </a:lnTo>
                  <a:lnTo>
                    <a:pt x="715519" y="378407"/>
                  </a:lnTo>
                  <a:lnTo>
                    <a:pt x="667319" y="396557"/>
                  </a:lnTo>
                  <a:lnTo>
                    <a:pt x="614204" y="411253"/>
                  </a:lnTo>
                  <a:lnTo>
                    <a:pt x="556842" y="422164"/>
                  </a:lnTo>
                  <a:lnTo>
                    <a:pt x="495903" y="428954"/>
                  </a:lnTo>
                  <a:lnTo>
                    <a:pt x="432053" y="431291"/>
                  </a:lnTo>
                  <a:lnTo>
                    <a:pt x="368204" y="428954"/>
                  </a:lnTo>
                  <a:lnTo>
                    <a:pt x="307265" y="422164"/>
                  </a:lnTo>
                  <a:lnTo>
                    <a:pt x="249903" y="411253"/>
                  </a:lnTo>
                  <a:lnTo>
                    <a:pt x="196788" y="396557"/>
                  </a:lnTo>
                  <a:lnTo>
                    <a:pt x="148588" y="378407"/>
                  </a:lnTo>
                  <a:lnTo>
                    <a:pt x="105970" y="357136"/>
                  </a:lnTo>
                  <a:lnTo>
                    <a:pt x="69602" y="333079"/>
                  </a:lnTo>
                  <a:lnTo>
                    <a:pt x="40153" y="306569"/>
                  </a:lnTo>
                  <a:lnTo>
                    <a:pt x="4684" y="247518"/>
                  </a:lnTo>
                  <a:lnTo>
                    <a:pt x="0" y="215645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4156" y="3003804"/>
              <a:ext cx="864108" cy="4312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34156" y="3003804"/>
              <a:ext cx="864235" cy="431800"/>
            </a:xfrm>
            <a:custGeom>
              <a:avLst/>
              <a:gdLst/>
              <a:ahLst/>
              <a:cxnLst/>
              <a:rect l="l" t="t" r="r" b="b"/>
              <a:pathLst>
                <a:path w="864235" h="431800">
                  <a:moveTo>
                    <a:pt x="0" y="215645"/>
                  </a:moveTo>
                  <a:lnTo>
                    <a:pt x="18291" y="153354"/>
                  </a:lnTo>
                  <a:lnTo>
                    <a:pt x="69602" y="98212"/>
                  </a:lnTo>
                  <a:lnTo>
                    <a:pt x="105970" y="74155"/>
                  </a:lnTo>
                  <a:lnTo>
                    <a:pt x="148588" y="52884"/>
                  </a:lnTo>
                  <a:lnTo>
                    <a:pt x="196788" y="34734"/>
                  </a:lnTo>
                  <a:lnTo>
                    <a:pt x="249903" y="20038"/>
                  </a:lnTo>
                  <a:lnTo>
                    <a:pt x="307265" y="9127"/>
                  </a:lnTo>
                  <a:lnTo>
                    <a:pt x="368204" y="2337"/>
                  </a:lnTo>
                  <a:lnTo>
                    <a:pt x="432054" y="0"/>
                  </a:lnTo>
                  <a:lnTo>
                    <a:pt x="495903" y="2337"/>
                  </a:lnTo>
                  <a:lnTo>
                    <a:pt x="556842" y="9127"/>
                  </a:lnTo>
                  <a:lnTo>
                    <a:pt x="614204" y="20038"/>
                  </a:lnTo>
                  <a:lnTo>
                    <a:pt x="667319" y="34734"/>
                  </a:lnTo>
                  <a:lnTo>
                    <a:pt x="715519" y="52884"/>
                  </a:lnTo>
                  <a:lnTo>
                    <a:pt x="758137" y="74155"/>
                  </a:lnTo>
                  <a:lnTo>
                    <a:pt x="794505" y="98212"/>
                  </a:lnTo>
                  <a:lnTo>
                    <a:pt x="823954" y="124722"/>
                  </a:lnTo>
                  <a:lnTo>
                    <a:pt x="859423" y="183773"/>
                  </a:lnTo>
                  <a:lnTo>
                    <a:pt x="864108" y="215645"/>
                  </a:lnTo>
                  <a:lnTo>
                    <a:pt x="859423" y="247518"/>
                  </a:lnTo>
                  <a:lnTo>
                    <a:pt x="823954" y="306569"/>
                  </a:lnTo>
                  <a:lnTo>
                    <a:pt x="794505" y="333079"/>
                  </a:lnTo>
                  <a:lnTo>
                    <a:pt x="758137" y="357136"/>
                  </a:lnTo>
                  <a:lnTo>
                    <a:pt x="715519" y="378407"/>
                  </a:lnTo>
                  <a:lnTo>
                    <a:pt x="667319" y="396557"/>
                  </a:lnTo>
                  <a:lnTo>
                    <a:pt x="614204" y="411253"/>
                  </a:lnTo>
                  <a:lnTo>
                    <a:pt x="556842" y="422164"/>
                  </a:lnTo>
                  <a:lnTo>
                    <a:pt x="495903" y="428954"/>
                  </a:lnTo>
                  <a:lnTo>
                    <a:pt x="432054" y="431291"/>
                  </a:lnTo>
                  <a:lnTo>
                    <a:pt x="368204" y="428954"/>
                  </a:lnTo>
                  <a:lnTo>
                    <a:pt x="307265" y="422164"/>
                  </a:lnTo>
                  <a:lnTo>
                    <a:pt x="249903" y="411253"/>
                  </a:lnTo>
                  <a:lnTo>
                    <a:pt x="196788" y="396557"/>
                  </a:lnTo>
                  <a:lnTo>
                    <a:pt x="148588" y="378407"/>
                  </a:lnTo>
                  <a:lnTo>
                    <a:pt x="105970" y="357136"/>
                  </a:lnTo>
                  <a:lnTo>
                    <a:pt x="69602" y="333079"/>
                  </a:lnTo>
                  <a:lnTo>
                    <a:pt x="40153" y="306569"/>
                  </a:lnTo>
                  <a:lnTo>
                    <a:pt x="4684" y="247518"/>
                  </a:lnTo>
                  <a:lnTo>
                    <a:pt x="0" y="215645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743705" y="3123133"/>
            <a:ext cx="44450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Arial"/>
                <a:cs typeface="Arial"/>
              </a:rPr>
              <a:t>C</a:t>
            </a:r>
            <a:r>
              <a:rPr dirty="0" sz="1050">
                <a:latin typeface="Arial"/>
                <a:cs typeface="Arial"/>
              </a:rPr>
              <a:t>li</a:t>
            </a:r>
            <a:r>
              <a:rPr dirty="0" sz="1050">
                <a:latin typeface="Arial"/>
                <a:cs typeface="Arial"/>
              </a:rPr>
              <a:t>en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99533" y="3000629"/>
            <a:ext cx="870585" cy="438150"/>
            <a:chOff x="4899533" y="3000629"/>
            <a:chExt cx="870585" cy="4381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2708" y="3003804"/>
              <a:ext cx="864107" cy="4312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02708" y="3003804"/>
              <a:ext cx="864235" cy="431800"/>
            </a:xfrm>
            <a:custGeom>
              <a:avLst/>
              <a:gdLst/>
              <a:ahLst/>
              <a:cxnLst/>
              <a:rect l="l" t="t" r="r" b="b"/>
              <a:pathLst>
                <a:path w="864235" h="431800">
                  <a:moveTo>
                    <a:pt x="0" y="215645"/>
                  </a:moveTo>
                  <a:lnTo>
                    <a:pt x="18291" y="153354"/>
                  </a:lnTo>
                  <a:lnTo>
                    <a:pt x="69602" y="98212"/>
                  </a:lnTo>
                  <a:lnTo>
                    <a:pt x="105970" y="74155"/>
                  </a:lnTo>
                  <a:lnTo>
                    <a:pt x="148588" y="52884"/>
                  </a:lnTo>
                  <a:lnTo>
                    <a:pt x="196788" y="34734"/>
                  </a:lnTo>
                  <a:lnTo>
                    <a:pt x="249903" y="20038"/>
                  </a:lnTo>
                  <a:lnTo>
                    <a:pt x="307265" y="9127"/>
                  </a:lnTo>
                  <a:lnTo>
                    <a:pt x="368204" y="2337"/>
                  </a:lnTo>
                  <a:lnTo>
                    <a:pt x="432053" y="0"/>
                  </a:lnTo>
                  <a:lnTo>
                    <a:pt x="495903" y="2337"/>
                  </a:lnTo>
                  <a:lnTo>
                    <a:pt x="556842" y="9127"/>
                  </a:lnTo>
                  <a:lnTo>
                    <a:pt x="614204" y="20038"/>
                  </a:lnTo>
                  <a:lnTo>
                    <a:pt x="667319" y="34734"/>
                  </a:lnTo>
                  <a:lnTo>
                    <a:pt x="715519" y="52884"/>
                  </a:lnTo>
                  <a:lnTo>
                    <a:pt x="758137" y="74155"/>
                  </a:lnTo>
                  <a:lnTo>
                    <a:pt x="794505" y="98212"/>
                  </a:lnTo>
                  <a:lnTo>
                    <a:pt x="823954" y="124722"/>
                  </a:lnTo>
                  <a:lnTo>
                    <a:pt x="859423" y="183773"/>
                  </a:lnTo>
                  <a:lnTo>
                    <a:pt x="864107" y="215645"/>
                  </a:lnTo>
                  <a:lnTo>
                    <a:pt x="859423" y="247518"/>
                  </a:lnTo>
                  <a:lnTo>
                    <a:pt x="823954" y="306569"/>
                  </a:lnTo>
                  <a:lnTo>
                    <a:pt x="794505" y="333079"/>
                  </a:lnTo>
                  <a:lnTo>
                    <a:pt x="758137" y="357136"/>
                  </a:lnTo>
                  <a:lnTo>
                    <a:pt x="715519" y="378407"/>
                  </a:lnTo>
                  <a:lnTo>
                    <a:pt x="667319" y="396557"/>
                  </a:lnTo>
                  <a:lnTo>
                    <a:pt x="614204" y="411253"/>
                  </a:lnTo>
                  <a:lnTo>
                    <a:pt x="556842" y="422164"/>
                  </a:lnTo>
                  <a:lnTo>
                    <a:pt x="495903" y="428954"/>
                  </a:lnTo>
                  <a:lnTo>
                    <a:pt x="432053" y="431291"/>
                  </a:lnTo>
                  <a:lnTo>
                    <a:pt x="368204" y="428954"/>
                  </a:lnTo>
                  <a:lnTo>
                    <a:pt x="307265" y="422164"/>
                  </a:lnTo>
                  <a:lnTo>
                    <a:pt x="249903" y="411253"/>
                  </a:lnTo>
                  <a:lnTo>
                    <a:pt x="196788" y="396557"/>
                  </a:lnTo>
                  <a:lnTo>
                    <a:pt x="148588" y="378407"/>
                  </a:lnTo>
                  <a:lnTo>
                    <a:pt x="105970" y="357136"/>
                  </a:lnTo>
                  <a:lnTo>
                    <a:pt x="69602" y="333079"/>
                  </a:lnTo>
                  <a:lnTo>
                    <a:pt x="40153" y="306569"/>
                  </a:lnTo>
                  <a:lnTo>
                    <a:pt x="4684" y="247518"/>
                  </a:lnTo>
                  <a:lnTo>
                    <a:pt x="0" y="215645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111877" y="3123133"/>
            <a:ext cx="44450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Arial"/>
                <a:cs typeface="Arial"/>
              </a:rPr>
              <a:t>C</a:t>
            </a:r>
            <a:r>
              <a:rPr dirty="0" sz="1050">
                <a:latin typeface="Arial"/>
                <a:cs typeface="Arial"/>
              </a:rPr>
              <a:t>li</a:t>
            </a:r>
            <a:r>
              <a:rPr dirty="0" sz="1050">
                <a:latin typeface="Arial"/>
                <a:cs typeface="Arial"/>
              </a:rPr>
              <a:t>en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8982" y="2060179"/>
            <a:ext cx="1311275" cy="64897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065"/>
              </a:spcBef>
            </a:pPr>
            <a:r>
              <a:rPr dirty="0" sz="1400">
                <a:latin typeface="Times New Roman"/>
                <a:cs typeface="Times New Roman"/>
              </a:rPr>
              <a:t>/znode2_001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 spc="-5">
                <a:latin typeface="Times New Roman"/>
                <a:cs typeface="Times New Roman"/>
              </a:rPr>
              <a:t>Persistent_sequential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5544" y="2079637"/>
            <a:ext cx="683895" cy="62928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latin typeface="Times New Roman"/>
                <a:cs typeface="Times New Roman"/>
              </a:rPr>
              <a:t>/znode3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latin typeface="Times New Roman"/>
                <a:cs typeface="Times New Roman"/>
              </a:rPr>
              <a:t>Eph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me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4538" y="3123133"/>
            <a:ext cx="3264535" cy="967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5"/>
              </a:spcBef>
              <a:tabLst>
                <a:tab pos="1482090" algn="l"/>
              </a:tabLst>
            </a:pPr>
            <a:r>
              <a:rPr dirty="0" sz="1050">
                <a:latin typeface="Arial"/>
                <a:cs typeface="Arial"/>
              </a:rPr>
              <a:t>Client1	Client2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宋体"/>
                <a:cs typeface="宋体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宋体"/>
                <a:cs typeface="宋体"/>
              </a:rPr>
              <a:t>）持久化目录节点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宋体"/>
                <a:cs typeface="宋体"/>
              </a:rPr>
              <a:t>客户端与</a:t>
            </a:r>
            <a:r>
              <a:rPr dirty="0" sz="1200" spc="-15">
                <a:latin typeface="Times New Roman"/>
                <a:cs typeface="Times New Roman"/>
              </a:rPr>
              <a:t>Z</a:t>
            </a:r>
            <a:r>
              <a:rPr dirty="0" sz="1200">
                <a:latin typeface="Times New Roman"/>
                <a:cs typeface="Times New Roman"/>
              </a:rPr>
              <a:t>ook</a:t>
            </a:r>
            <a:r>
              <a:rPr dirty="0" sz="1200" spc="-5">
                <a:latin typeface="Times New Roman"/>
                <a:cs typeface="Times New Roman"/>
              </a:rPr>
              <a:t>ee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er</a:t>
            </a:r>
            <a:r>
              <a:rPr dirty="0" sz="1200">
                <a:latin typeface="宋体"/>
                <a:cs typeface="宋体"/>
              </a:rPr>
              <a:t>断开连接后，该节点依旧存在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7047" y="4212437"/>
            <a:ext cx="3188970" cy="84836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>
                <a:latin typeface="宋体"/>
                <a:cs typeface="宋体"/>
              </a:rPr>
              <a:t>（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宋体"/>
                <a:cs typeface="宋体"/>
              </a:rPr>
              <a:t>）持久化顺序编号目录节点</a:t>
            </a:r>
            <a:endParaRPr sz="1200">
              <a:latin typeface="宋体"/>
              <a:cs typeface="宋体"/>
            </a:endParaRPr>
          </a:p>
          <a:p>
            <a:pPr marL="12700" marR="5080">
              <a:lnSpc>
                <a:spcPct val="150000"/>
              </a:lnSpc>
            </a:pPr>
            <a:r>
              <a:rPr dirty="0" sz="1200" spc="35">
                <a:latin typeface="宋体"/>
                <a:cs typeface="宋体"/>
              </a:rPr>
              <a:t>客户端与</a:t>
            </a:r>
            <a:r>
              <a:rPr dirty="0" sz="1200" spc="-15">
                <a:latin typeface="Times New Roman"/>
                <a:cs typeface="Times New Roman"/>
              </a:rPr>
              <a:t>Z</a:t>
            </a:r>
            <a:r>
              <a:rPr dirty="0" sz="1200">
                <a:latin typeface="Times New Roman"/>
                <a:cs typeface="Times New Roman"/>
              </a:rPr>
              <a:t>oo</a:t>
            </a:r>
            <a:r>
              <a:rPr dirty="0" sz="1200" spc="10">
                <a:latin typeface="Times New Roman"/>
                <a:cs typeface="Times New Roman"/>
              </a:rPr>
              <a:t>k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35">
                <a:latin typeface="Times New Roman"/>
                <a:cs typeface="Times New Roman"/>
              </a:rPr>
              <a:t>r</a:t>
            </a:r>
            <a:r>
              <a:rPr dirty="0" sz="1200" spc="45">
                <a:latin typeface="宋体"/>
                <a:cs typeface="宋体"/>
              </a:rPr>
              <a:t>断</a:t>
            </a:r>
            <a:r>
              <a:rPr dirty="0" sz="1200" spc="30">
                <a:latin typeface="宋体"/>
                <a:cs typeface="宋体"/>
              </a:rPr>
              <a:t>开连接</a:t>
            </a:r>
            <a:r>
              <a:rPr dirty="0" sz="1200" spc="40">
                <a:latin typeface="宋体"/>
                <a:cs typeface="宋体"/>
              </a:rPr>
              <a:t>后</a:t>
            </a:r>
            <a:r>
              <a:rPr dirty="0" sz="1200" spc="35">
                <a:latin typeface="宋体"/>
                <a:cs typeface="宋体"/>
              </a:rPr>
              <a:t>，</a:t>
            </a:r>
            <a:r>
              <a:rPr dirty="0" sz="1200" spc="30">
                <a:latin typeface="宋体"/>
                <a:cs typeface="宋体"/>
              </a:rPr>
              <a:t>该节点</a:t>
            </a:r>
            <a:r>
              <a:rPr dirty="0" sz="1200" spc="20">
                <a:latin typeface="宋体"/>
                <a:cs typeface="宋体"/>
              </a:rPr>
              <a:t>依</a:t>
            </a:r>
            <a:r>
              <a:rPr dirty="0" sz="1200" spc="30">
                <a:latin typeface="宋体"/>
                <a:cs typeface="宋体"/>
              </a:rPr>
              <a:t>旧</a:t>
            </a:r>
            <a:r>
              <a:rPr dirty="0" sz="1200">
                <a:latin typeface="宋体"/>
                <a:cs typeface="宋体"/>
              </a:rPr>
              <a:t>存 在，只是</a:t>
            </a:r>
            <a:r>
              <a:rPr dirty="0" sz="1200" spc="-5">
                <a:latin typeface="Times New Roman"/>
                <a:cs typeface="Times New Roman"/>
              </a:rPr>
              <a:t>Zookeeper</a:t>
            </a:r>
            <a:r>
              <a:rPr dirty="0" sz="1200">
                <a:latin typeface="宋体"/>
                <a:cs typeface="宋体"/>
              </a:rPr>
              <a:t>给该节点名称进行顺序编号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32909" y="3529664"/>
            <a:ext cx="3112135" cy="57531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200" spc="-5">
                <a:latin typeface="宋体"/>
                <a:cs typeface="宋体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宋体"/>
                <a:cs typeface="宋体"/>
              </a:rPr>
              <a:t>）临时目录节点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宋体"/>
                <a:cs typeface="宋体"/>
              </a:rPr>
              <a:t>客户端与</a:t>
            </a:r>
            <a:r>
              <a:rPr dirty="0" sz="1200" spc="-15">
                <a:latin typeface="Times New Roman"/>
                <a:cs typeface="Times New Roman"/>
              </a:rPr>
              <a:t>Z</a:t>
            </a:r>
            <a:r>
              <a:rPr dirty="0" sz="1200">
                <a:latin typeface="Times New Roman"/>
                <a:cs typeface="Times New Roman"/>
              </a:rPr>
              <a:t>ook</a:t>
            </a:r>
            <a:r>
              <a:rPr dirty="0" sz="1200" spc="-5">
                <a:latin typeface="Times New Roman"/>
                <a:cs typeface="Times New Roman"/>
              </a:rPr>
              <a:t>ee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er</a:t>
            </a:r>
            <a:r>
              <a:rPr dirty="0" sz="1200">
                <a:latin typeface="宋体"/>
                <a:cs typeface="宋体"/>
              </a:rPr>
              <a:t>断开连接后，该节点被删除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32909" y="4212437"/>
            <a:ext cx="4178935" cy="84836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200">
                <a:latin typeface="宋体"/>
                <a:cs typeface="宋体"/>
              </a:rPr>
              <a:t>（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>
                <a:latin typeface="宋体"/>
                <a:cs typeface="宋体"/>
              </a:rPr>
              <a:t>）临时顺序编号目录节点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240">
                <a:latin typeface="宋体"/>
                <a:cs typeface="宋体"/>
              </a:rPr>
              <a:t>客户端与</a:t>
            </a:r>
            <a:r>
              <a:rPr dirty="0" sz="1200" spc="-5">
                <a:latin typeface="Times New Roman"/>
                <a:cs typeface="Times New Roman"/>
              </a:rPr>
              <a:t>Zookeeper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240">
                <a:latin typeface="宋体"/>
                <a:cs typeface="宋体"/>
              </a:rPr>
              <a:t>断开连接</a:t>
            </a:r>
            <a:r>
              <a:rPr dirty="0" sz="1200" spc="225">
                <a:latin typeface="宋体"/>
                <a:cs typeface="宋体"/>
              </a:rPr>
              <a:t>后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-375">
                <a:latin typeface="宋体"/>
                <a:cs typeface="宋体"/>
              </a:rPr>
              <a:t> </a:t>
            </a:r>
            <a:r>
              <a:rPr dirty="0" sz="1200" spc="235">
                <a:latin typeface="宋体"/>
                <a:cs typeface="宋体"/>
              </a:rPr>
              <a:t>该</a:t>
            </a:r>
            <a:r>
              <a:rPr dirty="0" sz="1200" spc="225">
                <a:latin typeface="宋体"/>
                <a:cs typeface="宋体"/>
              </a:rPr>
              <a:t>节</a:t>
            </a:r>
            <a:r>
              <a:rPr dirty="0" sz="1200" spc="235">
                <a:latin typeface="宋体"/>
                <a:cs typeface="宋体"/>
              </a:rPr>
              <a:t>点被删</a:t>
            </a:r>
            <a:r>
              <a:rPr dirty="0" sz="1200" spc="245">
                <a:latin typeface="宋体"/>
                <a:cs typeface="宋体"/>
              </a:rPr>
              <a:t>除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-390">
                <a:latin typeface="宋体"/>
                <a:cs typeface="宋体"/>
              </a:rPr>
              <a:t> </a:t>
            </a:r>
            <a:r>
              <a:rPr dirty="0" sz="1200" spc="240">
                <a:latin typeface="宋体"/>
                <a:cs typeface="宋体"/>
              </a:rPr>
              <a:t>只</a:t>
            </a:r>
            <a:r>
              <a:rPr dirty="0" sz="1200">
                <a:latin typeface="宋体"/>
                <a:cs typeface="宋体"/>
              </a:rPr>
              <a:t>是</a:t>
            </a:r>
            <a:r>
              <a:rPr dirty="0" sz="1200" spc="-36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Zookeeper</a:t>
            </a:r>
            <a:r>
              <a:rPr dirty="0" sz="1200">
                <a:latin typeface="宋体"/>
                <a:cs typeface="宋体"/>
              </a:rPr>
              <a:t>给该节点名称进行顺序编号。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49595" y="561847"/>
            <a:ext cx="3403600" cy="215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1280" marR="5080" indent="266700">
              <a:lnSpc>
                <a:spcPct val="150000"/>
              </a:lnSpc>
              <a:spcBef>
                <a:spcPts val="100"/>
              </a:spcBef>
            </a:pPr>
            <a:r>
              <a:rPr dirty="0" sz="1200" spc="10">
                <a:latin typeface="宋体"/>
                <a:cs typeface="宋体"/>
              </a:rPr>
              <a:t>说明：创</a:t>
            </a:r>
            <a:r>
              <a:rPr dirty="0" sz="1200" spc="15">
                <a:latin typeface="宋体"/>
                <a:cs typeface="宋体"/>
              </a:rPr>
              <a:t>建</a:t>
            </a:r>
            <a:r>
              <a:rPr dirty="0" sz="1200" spc="5">
                <a:latin typeface="Times New Roman"/>
                <a:cs typeface="Times New Roman"/>
              </a:rPr>
              <a:t>z</a:t>
            </a:r>
            <a:r>
              <a:rPr dirty="0" sz="1200">
                <a:latin typeface="Times New Roman"/>
                <a:cs typeface="Times New Roman"/>
              </a:rPr>
              <a:t>nod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宋体"/>
                <a:cs typeface="宋体"/>
              </a:rPr>
              <a:t>时</a:t>
            </a:r>
            <a:r>
              <a:rPr dirty="0" sz="1200" spc="20">
                <a:latin typeface="宋体"/>
                <a:cs typeface="宋体"/>
              </a:rPr>
              <a:t>设</a:t>
            </a:r>
            <a:r>
              <a:rPr dirty="0" sz="1200" spc="10">
                <a:latin typeface="宋体"/>
                <a:cs typeface="宋体"/>
              </a:rPr>
              <a:t>置顺序标</a:t>
            </a:r>
            <a:r>
              <a:rPr dirty="0" sz="1200" spc="15">
                <a:latin typeface="宋体"/>
                <a:cs typeface="宋体"/>
              </a:rPr>
              <a:t>识</a:t>
            </a:r>
            <a:r>
              <a:rPr dirty="0" sz="1200" spc="10">
                <a:latin typeface="宋体"/>
                <a:cs typeface="宋体"/>
              </a:rPr>
              <a:t>，</a:t>
            </a:r>
            <a:r>
              <a:rPr dirty="0" sz="1200" spc="5">
                <a:latin typeface="Times New Roman"/>
                <a:cs typeface="Times New Roman"/>
              </a:rPr>
              <a:t>z</a:t>
            </a:r>
            <a:r>
              <a:rPr dirty="0" sz="1200">
                <a:latin typeface="Times New Roman"/>
                <a:cs typeface="Times New Roman"/>
              </a:rPr>
              <a:t>nod</a:t>
            </a:r>
            <a:r>
              <a:rPr dirty="0" sz="1200" spc="10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宋体"/>
                <a:cs typeface="宋体"/>
              </a:rPr>
              <a:t>名称 </a:t>
            </a:r>
            <a:r>
              <a:rPr dirty="0" sz="1200" spc="30">
                <a:latin typeface="宋体"/>
                <a:cs typeface="宋体"/>
              </a:rPr>
              <a:t>后会</a:t>
            </a:r>
            <a:r>
              <a:rPr dirty="0" sz="1200" spc="45">
                <a:latin typeface="宋体"/>
                <a:cs typeface="宋体"/>
              </a:rPr>
              <a:t>附</a:t>
            </a:r>
            <a:r>
              <a:rPr dirty="0" sz="1200" spc="30">
                <a:latin typeface="宋体"/>
                <a:cs typeface="宋体"/>
              </a:rPr>
              <a:t>加</a:t>
            </a:r>
            <a:r>
              <a:rPr dirty="0" sz="1200" spc="45">
                <a:latin typeface="宋体"/>
                <a:cs typeface="宋体"/>
              </a:rPr>
              <a:t>一</a:t>
            </a:r>
            <a:r>
              <a:rPr dirty="0" sz="1200" spc="30">
                <a:latin typeface="宋体"/>
                <a:cs typeface="宋体"/>
              </a:rPr>
              <a:t>个</a:t>
            </a:r>
            <a:r>
              <a:rPr dirty="0" sz="1200" spc="55">
                <a:latin typeface="宋体"/>
                <a:cs typeface="宋体"/>
              </a:rPr>
              <a:t>值</a:t>
            </a:r>
            <a:r>
              <a:rPr dirty="0" sz="1200" spc="35">
                <a:latin typeface="宋体"/>
                <a:cs typeface="宋体"/>
              </a:rPr>
              <a:t>，</a:t>
            </a:r>
            <a:r>
              <a:rPr dirty="0" sz="1200" spc="45">
                <a:latin typeface="宋体"/>
                <a:cs typeface="宋体"/>
              </a:rPr>
              <a:t>顺</a:t>
            </a:r>
            <a:r>
              <a:rPr dirty="0" sz="1200" spc="30">
                <a:latin typeface="宋体"/>
                <a:cs typeface="宋体"/>
              </a:rPr>
              <a:t>序号</a:t>
            </a:r>
            <a:r>
              <a:rPr dirty="0" sz="1200" spc="45">
                <a:latin typeface="宋体"/>
                <a:cs typeface="宋体"/>
              </a:rPr>
              <a:t>是</a:t>
            </a:r>
            <a:r>
              <a:rPr dirty="0" sz="1200" spc="30">
                <a:latin typeface="宋体"/>
                <a:cs typeface="宋体"/>
              </a:rPr>
              <a:t>一</a:t>
            </a:r>
            <a:r>
              <a:rPr dirty="0" sz="1200" spc="45">
                <a:latin typeface="宋体"/>
                <a:cs typeface="宋体"/>
              </a:rPr>
              <a:t>个</a:t>
            </a:r>
            <a:r>
              <a:rPr dirty="0" sz="1200" spc="30">
                <a:latin typeface="宋体"/>
                <a:cs typeface="宋体"/>
              </a:rPr>
              <a:t>单</a:t>
            </a:r>
            <a:r>
              <a:rPr dirty="0" sz="1200" spc="45">
                <a:latin typeface="宋体"/>
                <a:cs typeface="宋体"/>
              </a:rPr>
              <a:t>调</a:t>
            </a:r>
            <a:r>
              <a:rPr dirty="0" sz="1200" spc="30">
                <a:latin typeface="宋体"/>
                <a:cs typeface="宋体"/>
              </a:rPr>
              <a:t>递</a:t>
            </a:r>
            <a:r>
              <a:rPr dirty="0" sz="1200" spc="45">
                <a:latin typeface="宋体"/>
                <a:cs typeface="宋体"/>
              </a:rPr>
              <a:t>增</a:t>
            </a:r>
            <a:r>
              <a:rPr dirty="0" sz="1200" spc="30">
                <a:latin typeface="宋体"/>
                <a:cs typeface="宋体"/>
              </a:rPr>
              <a:t>的计</a:t>
            </a:r>
            <a:r>
              <a:rPr dirty="0" sz="1200">
                <a:latin typeface="宋体"/>
                <a:cs typeface="宋体"/>
              </a:rPr>
              <a:t>数 器，由父节点维护</a:t>
            </a:r>
            <a:endParaRPr sz="1200">
              <a:latin typeface="宋体"/>
              <a:cs typeface="宋体"/>
            </a:endParaRPr>
          </a:p>
          <a:p>
            <a:pPr marL="324485">
              <a:lnSpc>
                <a:spcPct val="100000"/>
              </a:lnSpc>
              <a:spcBef>
                <a:spcPts val="395"/>
              </a:spcBef>
            </a:pP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注意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布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系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统中</a:t>
            </a:r>
            <a:r>
              <a:rPr dirty="0" sz="1200" spc="6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顺</a:t>
            </a: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序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号</a:t>
            </a: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以</a:t>
            </a:r>
            <a:r>
              <a:rPr dirty="0" sz="1200" spc="55">
                <a:solidFill>
                  <a:srgbClr val="FF0000"/>
                </a:solidFill>
                <a:latin typeface="宋体"/>
                <a:cs typeface="宋体"/>
              </a:rPr>
              <a:t>被</a:t>
            </a:r>
            <a:r>
              <a:rPr dirty="0" sz="1200" spc="70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于</a:t>
            </a:r>
            <a:endParaRPr sz="1200">
              <a:latin typeface="宋体"/>
              <a:cs typeface="宋体"/>
            </a:endParaRPr>
          </a:p>
          <a:p>
            <a:pPr marL="57785" marR="24765">
              <a:lnSpc>
                <a:spcPct val="150000"/>
              </a:lnSpc>
            </a:pPr>
            <a:r>
              <a:rPr dirty="0" sz="1200" spc="45">
                <a:solidFill>
                  <a:srgbClr val="FF0000"/>
                </a:solidFill>
                <a:latin typeface="宋体"/>
                <a:cs typeface="宋体"/>
              </a:rPr>
              <a:t>为所有的</a:t>
            </a:r>
            <a:r>
              <a:rPr dirty="0" sz="1200" spc="30">
                <a:solidFill>
                  <a:srgbClr val="FF0000"/>
                </a:solidFill>
                <a:latin typeface="宋体"/>
                <a:cs typeface="宋体"/>
              </a:rPr>
              <a:t>事</a:t>
            </a:r>
            <a:r>
              <a:rPr dirty="0" sz="1200" spc="45">
                <a:solidFill>
                  <a:srgbClr val="FF0000"/>
                </a:solidFill>
                <a:latin typeface="宋体"/>
                <a:cs typeface="宋体"/>
              </a:rPr>
              <a:t>件进</a:t>
            </a:r>
            <a:r>
              <a:rPr dirty="0" sz="1200" spc="30">
                <a:solidFill>
                  <a:srgbClr val="FF0000"/>
                </a:solidFill>
                <a:latin typeface="宋体"/>
                <a:cs typeface="宋体"/>
              </a:rPr>
              <a:t>行全</a:t>
            </a:r>
            <a:r>
              <a:rPr dirty="0" sz="1200" spc="45">
                <a:solidFill>
                  <a:srgbClr val="FF0000"/>
                </a:solidFill>
                <a:latin typeface="宋体"/>
                <a:cs typeface="宋体"/>
              </a:rPr>
              <a:t>局排</a:t>
            </a:r>
            <a:r>
              <a:rPr dirty="0" sz="1200" spc="60">
                <a:solidFill>
                  <a:srgbClr val="FF0000"/>
                </a:solidFill>
                <a:latin typeface="宋体"/>
                <a:cs typeface="宋体"/>
              </a:rPr>
              <a:t>序</a:t>
            </a:r>
            <a:r>
              <a:rPr dirty="0" sz="1200" spc="45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200" spc="30">
                <a:solidFill>
                  <a:srgbClr val="FF0000"/>
                </a:solidFill>
                <a:latin typeface="宋体"/>
                <a:cs typeface="宋体"/>
              </a:rPr>
              <a:t>这</a:t>
            </a:r>
            <a:r>
              <a:rPr dirty="0" sz="1200" spc="45">
                <a:solidFill>
                  <a:srgbClr val="FF0000"/>
                </a:solidFill>
                <a:latin typeface="宋体"/>
                <a:cs typeface="宋体"/>
              </a:rPr>
              <a:t>样客</a:t>
            </a:r>
            <a:r>
              <a:rPr dirty="0" sz="1200" spc="30">
                <a:solidFill>
                  <a:srgbClr val="FF0000"/>
                </a:solidFill>
                <a:latin typeface="宋体"/>
                <a:cs typeface="宋体"/>
              </a:rPr>
              <a:t>户端</a:t>
            </a:r>
            <a:r>
              <a:rPr dirty="0" sz="1200" spc="45">
                <a:solidFill>
                  <a:srgbClr val="FF0000"/>
                </a:solidFill>
                <a:latin typeface="宋体"/>
                <a:cs typeface="宋体"/>
              </a:rPr>
              <a:t>可以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通 过顺序号推断事件的顺序</a:t>
            </a:r>
            <a:endParaRPr sz="1200">
              <a:latin typeface="宋体"/>
              <a:cs typeface="宋体"/>
            </a:endParaRPr>
          </a:p>
          <a:p>
            <a:pPr marL="27940">
              <a:lnSpc>
                <a:spcPct val="100000"/>
              </a:lnSpc>
              <a:spcBef>
                <a:spcPts val="509"/>
              </a:spcBef>
            </a:pPr>
            <a:r>
              <a:rPr dirty="0" sz="1400">
                <a:latin typeface="Times New Roman"/>
                <a:cs typeface="Times New Roman"/>
              </a:rPr>
              <a:t>/znode4_001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200" spc="-5">
                <a:latin typeface="Times New Roman"/>
                <a:cs typeface="Times New Roman"/>
              </a:rPr>
              <a:t>Ephemeral_sequential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9645" y="2476499"/>
            <a:ext cx="4852670" cy="528320"/>
          </a:xfrm>
          <a:custGeom>
            <a:avLst/>
            <a:gdLst/>
            <a:ahLst/>
            <a:cxnLst/>
            <a:rect l="l" t="t" r="r" b="b"/>
            <a:pathLst>
              <a:path w="4852670" h="528319">
                <a:moveTo>
                  <a:pt x="76187" y="110490"/>
                </a:moveTo>
                <a:lnTo>
                  <a:pt x="69850" y="98425"/>
                </a:lnTo>
                <a:lnTo>
                  <a:pt x="36614" y="35052"/>
                </a:lnTo>
                <a:lnTo>
                  <a:pt x="0" y="112014"/>
                </a:lnTo>
                <a:lnTo>
                  <a:pt x="31737" y="111391"/>
                </a:lnTo>
                <a:lnTo>
                  <a:pt x="39827" y="527558"/>
                </a:lnTo>
                <a:lnTo>
                  <a:pt x="52527" y="527304"/>
                </a:lnTo>
                <a:lnTo>
                  <a:pt x="44437" y="111125"/>
                </a:lnTo>
                <a:lnTo>
                  <a:pt x="76187" y="110490"/>
                </a:lnTo>
                <a:close/>
              </a:path>
              <a:path w="4852670" h="528319">
                <a:moveTo>
                  <a:pt x="1505750" y="102108"/>
                </a:moveTo>
                <a:lnTo>
                  <a:pt x="1499400" y="89408"/>
                </a:lnTo>
                <a:lnTo>
                  <a:pt x="1467650" y="25908"/>
                </a:lnTo>
                <a:lnTo>
                  <a:pt x="1429550" y="102108"/>
                </a:lnTo>
                <a:lnTo>
                  <a:pt x="1461300" y="102108"/>
                </a:lnTo>
                <a:lnTo>
                  <a:pt x="1461300" y="527558"/>
                </a:lnTo>
                <a:lnTo>
                  <a:pt x="1474000" y="527558"/>
                </a:lnTo>
                <a:lnTo>
                  <a:pt x="1474000" y="102108"/>
                </a:lnTo>
                <a:lnTo>
                  <a:pt x="1505750" y="102108"/>
                </a:lnTo>
                <a:close/>
              </a:path>
              <a:path w="4852670" h="528319">
                <a:moveTo>
                  <a:pt x="3483902" y="76200"/>
                </a:moveTo>
                <a:lnTo>
                  <a:pt x="3477552" y="63500"/>
                </a:lnTo>
                <a:lnTo>
                  <a:pt x="3445802" y="0"/>
                </a:lnTo>
                <a:lnTo>
                  <a:pt x="3407702" y="76200"/>
                </a:lnTo>
                <a:lnTo>
                  <a:pt x="3439452" y="76200"/>
                </a:lnTo>
                <a:lnTo>
                  <a:pt x="3439452" y="527812"/>
                </a:lnTo>
                <a:lnTo>
                  <a:pt x="3452152" y="527812"/>
                </a:lnTo>
                <a:lnTo>
                  <a:pt x="3452152" y="76200"/>
                </a:lnTo>
                <a:lnTo>
                  <a:pt x="3483902" y="76200"/>
                </a:lnTo>
                <a:close/>
              </a:path>
              <a:path w="4852670" h="528319">
                <a:moveTo>
                  <a:pt x="4852454" y="111252"/>
                </a:moveTo>
                <a:lnTo>
                  <a:pt x="4846104" y="98552"/>
                </a:lnTo>
                <a:lnTo>
                  <a:pt x="4814354" y="35052"/>
                </a:lnTo>
                <a:lnTo>
                  <a:pt x="4776254" y="111252"/>
                </a:lnTo>
                <a:lnTo>
                  <a:pt x="4808004" y="111252"/>
                </a:lnTo>
                <a:lnTo>
                  <a:pt x="4808004" y="527431"/>
                </a:lnTo>
                <a:lnTo>
                  <a:pt x="4820704" y="527431"/>
                </a:lnTo>
                <a:lnTo>
                  <a:pt x="4820704" y="111252"/>
                </a:lnTo>
                <a:lnTo>
                  <a:pt x="4852454" y="1112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12979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监听器原理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1101" y="3451733"/>
            <a:ext cx="2526030" cy="1571625"/>
            <a:chOff x="681101" y="3451733"/>
            <a:chExt cx="2526030" cy="1571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6" y="3454908"/>
              <a:ext cx="2519172" cy="1565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4276" y="3454908"/>
              <a:ext cx="2519680" cy="1565275"/>
            </a:xfrm>
            <a:custGeom>
              <a:avLst/>
              <a:gdLst/>
              <a:ahLst/>
              <a:cxnLst/>
              <a:rect l="l" t="t" r="r" b="b"/>
              <a:pathLst>
                <a:path w="2519680" h="1565275">
                  <a:moveTo>
                    <a:pt x="0" y="1565148"/>
                  </a:moveTo>
                  <a:lnTo>
                    <a:pt x="2519172" y="1565148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1565148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7451" y="3515359"/>
            <a:ext cx="2513330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 indent="-14033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72110" algn="l"/>
              </a:tabLst>
            </a:pPr>
            <a:r>
              <a:rPr dirty="0" sz="1200" b="1">
                <a:latin typeface="微软雅黑"/>
                <a:cs typeface="微软雅黑"/>
              </a:rPr>
              <a:t>Main()线程</a:t>
            </a:r>
            <a:endParaRPr sz="1200">
              <a:latin typeface="微软雅黑"/>
              <a:cs typeface="微软雅黑"/>
            </a:endParaRPr>
          </a:p>
          <a:p>
            <a:pPr marL="371475" indent="-140335">
              <a:lnSpc>
                <a:spcPct val="100000"/>
              </a:lnSpc>
              <a:spcBef>
                <a:spcPts val="1240"/>
              </a:spcBef>
              <a:buAutoNum type="arabicPlain"/>
              <a:tabLst>
                <a:tab pos="372110" algn="l"/>
              </a:tabLst>
            </a:pPr>
            <a:r>
              <a:rPr dirty="0" sz="1200" b="1">
                <a:latin typeface="微软雅黑"/>
                <a:cs typeface="微软雅黑"/>
              </a:rPr>
              <a:t>创</a:t>
            </a:r>
            <a:r>
              <a:rPr dirty="0" sz="1200" spc="-5" b="1">
                <a:latin typeface="微软雅黑"/>
                <a:cs typeface="微软雅黑"/>
              </a:rPr>
              <a:t>建zkClient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01469" y="4052189"/>
            <a:ext cx="1033780" cy="366395"/>
            <a:chOff x="2101469" y="4052189"/>
            <a:chExt cx="1033780" cy="3663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644" y="4055364"/>
              <a:ext cx="1027176" cy="3596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04644" y="4055364"/>
              <a:ext cx="1027430" cy="360045"/>
            </a:xfrm>
            <a:custGeom>
              <a:avLst/>
              <a:gdLst/>
              <a:ahLst/>
              <a:cxnLst/>
              <a:rect l="l" t="t" r="r" b="b"/>
              <a:pathLst>
                <a:path w="1027430" h="360045">
                  <a:moveTo>
                    <a:pt x="0" y="179832"/>
                  </a:moveTo>
                  <a:lnTo>
                    <a:pt x="18349" y="132027"/>
                  </a:lnTo>
                  <a:lnTo>
                    <a:pt x="70132" y="89069"/>
                  </a:lnTo>
                  <a:lnTo>
                    <a:pt x="107029" y="69943"/>
                  </a:lnTo>
                  <a:lnTo>
                    <a:pt x="150447" y="52673"/>
                  </a:lnTo>
                  <a:lnTo>
                    <a:pt x="199773" y="37471"/>
                  </a:lnTo>
                  <a:lnTo>
                    <a:pt x="254395" y="24553"/>
                  </a:lnTo>
                  <a:lnTo>
                    <a:pt x="313699" y="14132"/>
                  </a:lnTo>
                  <a:lnTo>
                    <a:pt x="377075" y="6424"/>
                  </a:lnTo>
                  <a:lnTo>
                    <a:pt x="443908" y="1641"/>
                  </a:lnTo>
                  <a:lnTo>
                    <a:pt x="513588" y="0"/>
                  </a:lnTo>
                  <a:lnTo>
                    <a:pt x="583267" y="1641"/>
                  </a:lnTo>
                  <a:lnTo>
                    <a:pt x="650100" y="6424"/>
                  </a:lnTo>
                  <a:lnTo>
                    <a:pt x="713476" y="14132"/>
                  </a:lnTo>
                  <a:lnTo>
                    <a:pt x="772780" y="24553"/>
                  </a:lnTo>
                  <a:lnTo>
                    <a:pt x="827402" y="37471"/>
                  </a:lnTo>
                  <a:lnTo>
                    <a:pt x="876728" y="52673"/>
                  </a:lnTo>
                  <a:lnTo>
                    <a:pt x="920146" y="69943"/>
                  </a:lnTo>
                  <a:lnTo>
                    <a:pt x="957043" y="89069"/>
                  </a:lnTo>
                  <a:lnTo>
                    <a:pt x="1008826" y="132027"/>
                  </a:lnTo>
                  <a:lnTo>
                    <a:pt x="1027176" y="179832"/>
                  </a:lnTo>
                  <a:lnTo>
                    <a:pt x="1022486" y="204233"/>
                  </a:lnTo>
                  <a:lnTo>
                    <a:pt x="986807" y="249828"/>
                  </a:lnTo>
                  <a:lnTo>
                    <a:pt x="920146" y="289720"/>
                  </a:lnTo>
                  <a:lnTo>
                    <a:pt x="876728" y="306990"/>
                  </a:lnTo>
                  <a:lnTo>
                    <a:pt x="827402" y="322192"/>
                  </a:lnTo>
                  <a:lnTo>
                    <a:pt x="772780" y="335110"/>
                  </a:lnTo>
                  <a:lnTo>
                    <a:pt x="713476" y="345531"/>
                  </a:lnTo>
                  <a:lnTo>
                    <a:pt x="650100" y="353239"/>
                  </a:lnTo>
                  <a:lnTo>
                    <a:pt x="583267" y="358022"/>
                  </a:lnTo>
                  <a:lnTo>
                    <a:pt x="513588" y="359664"/>
                  </a:lnTo>
                  <a:lnTo>
                    <a:pt x="443908" y="358022"/>
                  </a:lnTo>
                  <a:lnTo>
                    <a:pt x="377075" y="353239"/>
                  </a:lnTo>
                  <a:lnTo>
                    <a:pt x="313699" y="345531"/>
                  </a:lnTo>
                  <a:lnTo>
                    <a:pt x="254395" y="335110"/>
                  </a:lnTo>
                  <a:lnTo>
                    <a:pt x="199773" y="322192"/>
                  </a:lnTo>
                  <a:lnTo>
                    <a:pt x="150447" y="306990"/>
                  </a:lnTo>
                  <a:lnTo>
                    <a:pt x="107029" y="289720"/>
                  </a:lnTo>
                  <a:lnTo>
                    <a:pt x="70132" y="270594"/>
                  </a:lnTo>
                  <a:lnTo>
                    <a:pt x="18349" y="227636"/>
                  </a:lnTo>
                  <a:lnTo>
                    <a:pt x="0" y="179832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34260" y="4128008"/>
            <a:ext cx="569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Listener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3848" y="4568825"/>
            <a:ext cx="1085850" cy="366395"/>
            <a:chOff x="2093848" y="4568825"/>
            <a:chExt cx="1085850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7023" y="4572000"/>
              <a:ext cx="1078992" cy="3596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97023" y="4572000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5">
                  <a:moveTo>
                    <a:pt x="0" y="179832"/>
                  </a:moveTo>
                  <a:lnTo>
                    <a:pt x="16477" y="135554"/>
                  </a:lnTo>
                  <a:lnTo>
                    <a:pt x="63213" y="95294"/>
                  </a:lnTo>
                  <a:lnTo>
                    <a:pt x="136161" y="60400"/>
                  </a:lnTo>
                  <a:lnTo>
                    <a:pt x="181200" y="45387"/>
                  </a:lnTo>
                  <a:lnTo>
                    <a:pt x="231276" y="32221"/>
                  </a:lnTo>
                  <a:lnTo>
                    <a:pt x="285882" y="21071"/>
                  </a:lnTo>
                  <a:lnTo>
                    <a:pt x="344512" y="12105"/>
                  </a:lnTo>
                  <a:lnTo>
                    <a:pt x="406662" y="5492"/>
                  </a:lnTo>
                  <a:lnTo>
                    <a:pt x="471825" y="1401"/>
                  </a:lnTo>
                  <a:lnTo>
                    <a:pt x="539495" y="0"/>
                  </a:lnTo>
                  <a:lnTo>
                    <a:pt x="607166" y="1401"/>
                  </a:lnTo>
                  <a:lnTo>
                    <a:pt x="672329" y="5492"/>
                  </a:lnTo>
                  <a:lnTo>
                    <a:pt x="734479" y="12105"/>
                  </a:lnTo>
                  <a:lnTo>
                    <a:pt x="793109" y="21071"/>
                  </a:lnTo>
                  <a:lnTo>
                    <a:pt x="847715" y="32221"/>
                  </a:lnTo>
                  <a:lnTo>
                    <a:pt x="897791" y="45387"/>
                  </a:lnTo>
                  <a:lnTo>
                    <a:pt x="942830" y="60400"/>
                  </a:lnTo>
                  <a:lnTo>
                    <a:pt x="982328" y="77092"/>
                  </a:lnTo>
                  <a:lnTo>
                    <a:pt x="1042676" y="114837"/>
                  </a:lnTo>
                  <a:lnTo>
                    <a:pt x="1074788" y="157275"/>
                  </a:lnTo>
                  <a:lnTo>
                    <a:pt x="1078992" y="179832"/>
                  </a:lnTo>
                  <a:lnTo>
                    <a:pt x="1074788" y="202388"/>
                  </a:lnTo>
                  <a:lnTo>
                    <a:pt x="1042676" y="244826"/>
                  </a:lnTo>
                  <a:lnTo>
                    <a:pt x="982328" y="282571"/>
                  </a:lnTo>
                  <a:lnTo>
                    <a:pt x="942830" y="299263"/>
                  </a:lnTo>
                  <a:lnTo>
                    <a:pt x="897791" y="314276"/>
                  </a:lnTo>
                  <a:lnTo>
                    <a:pt x="847715" y="327442"/>
                  </a:lnTo>
                  <a:lnTo>
                    <a:pt x="793109" y="338592"/>
                  </a:lnTo>
                  <a:lnTo>
                    <a:pt x="734479" y="347558"/>
                  </a:lnTo>
                  <a:lnTo>
                    <a:pt x="672329" y="354171"/>
                  </a:lnTo>
                  <a:lnTo>
                    <a:pt x="607166" y="358262"/>
                  </a:lnTo>
                  <a:lnTo>
                    <a:pt x="539495" y="359664"/>
                  </a:lnTo>
                  <a:lnTo>
                    <a:pt x="471825" y="358262"/>
                  </a:lnTo>
                  <a:lnTo>
                    <a:pt x="406662" y="354171"/>
                  </a:lnTo>
                  <a:lnTo>
                    <a:pt x="344512" y="347558"/>
                  </a:lnTo>
                  <a:lnTo>
                    <a:pt x="285882" y="338592"/>
                  </a:lnTo>
                  <a:lnTo>
                    <a:pt x="231276" y="327442"/>
                  </a:lnTo>
                  <a:lnTo>
                    <a:pt x="181200" y="314276"/>
                  </a:lnTo>
                  <a:lnTo>
                    <a:pt x="136161" y="299263"/>
                  </a:lnTo>
                  <a:lnTo>
                    <a:pt x="96663" y="282571"/>
                  </a:lnTo>
                  <a:lnTo>
                    <a:pt x="36315" y="244826"/>
                  </a:lnTo>
                  <a:lnTo>
                    <a:pt x="4203" y="202388"/>
                  </a:lnTo>
                  <a:lnTo>
                    <a:pt x="0" y="179832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68295" y="4644948"/>
            <a:ext cx="548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connect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92596" y="3465448"/>
            <a:ext cx="2527300" cy="1558290"/>
            <a:chOff x="5792596" y="3465448"/>
            <a:chExt cx="2527300" cy="155829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5771" y="3468623"/>
              <a:ext cx="2520696" cy="15514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95771" y="3468623"/>
              <a:ext cx="2520950" cy="1551940"/>
            </a:xfrm>
            <a:custGeom>
              <a:avLst/>
              <a:gdLst/>
              <a:ahLst/>
              <a:cxnLst/>
              <a:rect l="l" t="t" r="r" b="b"/>
              <a:pathLst>
                <a:path w="2520950" h="1551939">
                  <a:moveTo>
                    <a:pt x="0" y="1551432"/>
                  </a:moveTo>
                  <a:lnTo>
                    <a:pt x="2520696" y="1551432"/>
                  </a:lnTo>
                  <a:lnTo>
                    <a:pt x="2520696" y="0"/>
                  </a:lnTo>
                  <a:lnTo>
                    <a:pt x="0" y="0"/>
                  </a:lnTo>
                  <a:lnTo>
                    <a:pt x="0" y="1551432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4059" y="3991355"/>
              <a:ext cx="1700784" cy="89001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14059" y="3991355"/>
              <a:ext cx="1701164" cy="890269"/>
            </a:xfrm>
            <a:custGeom>
              <a:avLst/>
              <a:gdLst/>
              <a:ahLst/>
              <a:cxnLst/>
              <a:rect l="l" t="t" r="r" b="b"/>
              <a:pathLst>
                <a:path w="1701165" h="890270">
                  <a:moveTo>
                    <a:pt x="0" y="890016"/>
                  </a:moveTo>
                  <a:lnTo>
                    <a:pt x="1700784" y="890016"/>
                  </a:lnTo>
                  <a:lnTo>
                    <a:pt x="1700784" y="0"/>
                  </a:lnTo>
                  <a:lnTo>
                    <a:pt x="0" y="0"/>
                  </a:lnTo>
                  <a:lnTo>
                    <a:pt x="0" y="890016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98946" y="3662933"/>
            <a:ext cx="2514600" cy="57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微软雅黑"/>
                <a:cs typeface="微软雅黑"/>
              </a:rPr>
              <a:t>注册的监听器列表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微软雅黑"/>
              <a:cs typeface="微软雅黑"/>
            </a:endParaRPr>
          </a:p>
          <a:p>
            <a:pPr marL="188595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微软雅黑"/>
                <a:cs typeface="微软雅黑"/>
              </a:rPr>
              <a:t>4</a:t>
            </a:r>
            <a:r>
              <a:rPr dirty="0" sz="1000" spc="-1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Client:ip:port:/path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28645" y="4131436"/>
            <a:ext cx="2694940" cy="639445"/>
            <a:chOff x="3128645" y="4131436"/>
            <a:chExt cx="2694940" cy="639445"/>
          </a:xfrm>
        </p:grpSpPr>
        <p:sp>
          <p:nvSpPr>
            <p:cNvPr id="22" name="object 22"/>
            <p:cNvSpPr/>
            <p:nvPr/>
          </p:nvSpPr>
          <p:spPr>
            <a:xfrm>
              <a:off x="3132582" y="4189806"/>
              <a:ext cx="2691130" cy="581660"/>
            </a:xfrm>
            <a:custGeom>
              <a:avLst/>
              <a:gdLst/>
              <a:ahLst/>
              <a:cxnLst/>
              <a:rect l="l" t="t" r="r" b="b"/>
              <a:pathLst>
                <a:path w="2691129" h="581660">
                  <a:moveTo>
                    <a:pt x="2664333" y="542975"/>
                  </a:moveTo>
                  <a:lnTo>
                    <a:pt x="2645283" y="533450"/>
                  </a:lnTo>
                  <a:lnTo>
                    <a:pt x="2588133" y="504875"/>
                  </a:lnTo>
                  <a:lnTo>
                    <a:pt x="2588133" y="533450"/>
                  </a:lnTo>
                  <a:lnTo>
                    <a:pt x="0" y="533450"/>
                  </a:lnTo>
                  <a:lnTo>
                    <a:pt x="0" y="552500"/>
                  </a:lnTo>
                  <a:lnTo>
                    <a:pt x="2588133" y="552500"/>
                  </a:lnTo>
                  <a:lnTo>
                    <a:pt x="2588133" y="581075"/>
                  </a:lnTo>
                  <a:lnTo>
                    <a:pt x="2645283" y="552500"/>
                  </a:lnTo>
                  <a:lnTo>
                    <a:pt x="2664333" y="542975"/>
                  </a:lnTo>
                  <a:close/>
                </a:path>
                <a:path w="2691129" h="581660">
                  <a:moveTo>
                    <a:pt x="2691003" y="32816"/>
                  </a:moveTo>
                  <a:lnTo>
                    <a:pt x="2690876" y="13766"/>
                  </a:lnTo>
                  <a:lnTo>
                    <a:pt x="364159" y="28575"/>
                  </a:lnTo>
                  <a:lnTo>
                    <a:pt x="363982" y="0"/>
                  </a:lnTo>
                  <a:lnTo>
                    <a:pt x="288036" y="38582"/>
                  </a:lnTo>
                  <a:lnTo>
                    <a:pt x="364490" y="76200"/>
                  </a:lnTo>
                  <a:lnTo>
                    <a:pt x="364299" y="47701"/>
                  </a:lnTo>
                  <a:lnTo>
                    <a:pt x="2691003" y="3281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1820" y="4134611"/>
              <a:ext cx="288035" cy="17068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31820" y="4134611"/>
              <a:ext cx="288290" cy="170815"/>
            </a:xfrm>
            <a:custGeom>
              <a:avLst/>
              <a:gdLst/>
              <a:ahLst/>
              <a:cxnLst/>
              <a:rect l="l" t="t" r="r" b="b"/>
              <a:pathLst>
                <a:path w="288289" h="170814">
                  <a:moveTo>
                    <a:pt x="0" y="170687"/>
                  </a:moveTo>
                  <a:lnTo>
                    <a:pt x="288035" y="170687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254755" y="3909771"/>
            <a:ext cx="299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微软雅黑"/>
                <a:cs typeface="微软雅黑"/>
              </a:rPr>
              <a:t>p</a:t>
            </a:r>
            <a:r>
              <a:rPr dirty="0" sz="1000" spc="-5" b="1">
                <a:latin typeface="微软雅黑"/>
                <a:cs typeface="微软雅黑"/>
              </a:rPr>
              <a:t>o</a:t>
            </a:r>
            <a:r>
              <a:rPr dirty="0" sz="1000" spc="-10" b="1">
                <a:latin typeface="微软雅黑"/>
                <a:cs typeface="微软雅黑"/>
              </a:rPr>
              <a:t>r</a:t>
            </a:r>
            <a:r>
              <a:rPr dirty="0" sz="1000" spc="-5" b="1">
                <a:latin typeface="微软雅黑"/>
                <a:cs typeface="微软雅黑"/>
              </a:rPr>
              <a:t>t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9276" y="4438294"/>
            <a:ext cx="8559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微软雅黑"/>
                <a:cs typeface="微软雅黑"/>
              </a:rPr>
              <a:t>6</a:t>
            </a:r>
            <a:r>
              <a:rPr dirty="0" sz="1200" spc="-45" b="1">
                <a:latin typeface="微软雅黑"/>
                <a:cs typeface="微软雅黑"/>
              </a:rPr>
              <a:t> </a:t>
            </a:r>
            <a:r>
              <a:rPr dirty="0" sz="1200" spc="-5" b="1">
                <a:latin typeface="微软雅黑"/>
                <a:cs typeface="微软雅黑"/>
              </a:rPr>
              <a:t>process()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8155" y="4481880"/>
            <a:ext cx="1757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微软雅黑"/>
                <a:cs typeface="微软雅黑"/>
              </a:rPr>
              <a:t>3</a:t>
            </a:r>
            <a:r>
              <a:rPr dirty="0" sz="1100" spc="-45" b="1">
                <a:latin typeface="微软雅黑"/>
                <a:cs typeface="微软雅黑"/>
              </a:rPr>
              <a:t> </a:t>
            </a:r>
            <a:r>
              <a:rPr dirty="0" sz="1100" spc="-5" b="1">
                <a:latin typeface="微软雅黑"/>
                <a:cs typeface="微软雅黑"/>
              </a:rPr>
              <a:t>getChildren(“/”,true)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6665" y="3980484"/>
            <a:ext cx="1619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微软雅黑"/>
                <a:cs typeface="微软雅黑"/>
              </a:rPr>
              <a:t>5</a:t>
            </a:r>
            <a:r>
              <a:rPr dirty="0" sz="1100" spc="-65" b="1">
                <a:latin typeface="微软雅黑"/>
                <a:cs typeface="微软雅黑"/>
              </a:rPr>
              <a:t> </a:t>
            </a:r>
            <a:r>
              <a:rPr dirty="0" sz="1100" b="1">
                <a:latin typeface="微软雅黑"/>
                <a:cs typeface="微软雅黑"/>
              </a:rPr>
              <a:t>“/”路径数据发生变化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0899" y="4097070"/>
            <a:ext cx="914400" cy="829944"/>
          </a:xfrm>
          <a:custGeom>
            <a:avLst/>
            <a:gdLst/>
            <a:ahLst/>
            <a:cxnLst/>
            <a:rect l="l" t="t" r="r" b="b"/>
            <a:pathLst>
              <a:path w="914400" h="829945">
                <a:moveTo>
                  <a:pt x="373761" y="805624"/>
                </a:moveTo>
                <a:lnTo>
                  <a:pt x="373570" y="805599"/>
                </a:lnTo>
                <a:lnTo>
                  <a:pt x="373761" y="805624"/>
                </a:lnTo>
                <a:close/>
              </a:path>
              <a:path w="914400" h="829945">
                <a:moveTo>
                  <a:pt x="746252" y="132372"/>
                </a:moveTo>
                <a:lnTo>
                  <a:pt x="742251" y="129260"/>
                </a:lnTo>
                <a:lnTo>
                  <a:pt x="679069" y="80073"/>
                </a:lnTo>
                <a:lnTo>
                  <a:pt x="673442" y="108089"/>
                </a:lnTo>
                <a:lnTo>
                  <a:pt x="133096" y="0"/>
                </a:lnTo>
                <a:lnTo>
                  <a:pt x="129286" y="18681"/>
                </a:lnTo>
                <a:lnTo>
                  <a:pt x="669696" y="126784"/>
                </a:lnTo>
                <a:lnTo>
                  <a:pt x="664083" y="154787"/>
                </a:lnTo>
                <a:lnTo>
                  <a:pt x="746252" y="132372"/>
                </a:lnTo>
                <a:close/>
              </a:path>
              <a:path w="914400" h="829945">
                <a:moveTo>
                  <a:pt x="914146" y="267144"/>
                </a:moveTo>
                <a:lnTo>
                  <a:pt x="895096" y="266661"/>
                </a:lnTo>
                <a:lnTo>
                  <a:pt x="894461" y="292112"/>
                </a:lnTo>
                <a:lnTo>
                  <a:pt x="894422" y="292569"/>
                </a:lnTo>
                <a:lnTo>
                  <a:pt x="894372" y="293281"/>
                </a:lnTo>
                <a:lnTo>
                  <a:pt x="892556" y="318020"/>
                </a:lnTo>
                <a:lnTo>
                  <a:pt x="892556" y="317563"/>
                </a:lnTo>
                <a:lnTo>
                  <a:pt x="892492" y="318020"/>
                </a:lnTo>
                <a:lnTo>
                  <a:pt x="889508" y="343382"/>
                </a:lnTo>
                <a:lnTo>
                  <a:pt x="889508" y="342925"/>
                </a:lnTo>
                <a:lnTo>
                  <a:pt x="889419" y="343382"/>
                </a:lnTo>
                <a:lnTo>
                  <a:pt x="885190" y="368554"/>
                </a:lnTo>
                <a:lnTo>
                  <a:pt x="885190" y="368160"/>
                </a:lnTo>
                <a:lnTo>
                  <a:pt x="885101" y="368554"/>
                </a:lnTo>
                <a:lnTo>
                  <a:pt x="879729" y="393598"/>
                </a:lnTo>
                <a:lnTo>
                  <a:pt x="873252" y="418287"/>
                </a:lnTo>
                <a:lnTo>
                  <a:pt x="873379" y="417944"/>
                </a:lnTo>
                <a:lnTo>
                  <a:pt x="865886" y="442379"/>
                </a:lnTo>
                <a:lnTo>
                  <a:pt x="865733" y="442798"/>
                </a:lnTo>
                <a:lnTo>
                  <a:pt x="857161" y="466750"/>
                </a:lnTo>
                <a:lnTo>
                  <a:pt x="847598" y="490639"/>
                </a:lnTo>
                <a:lnTo>
                  <a:pt x="847725" y="490258"/>
                </a:lnTo>
                <a:lnTo>
                  <a:pt x="847547" y="490639"/>
                </a:lnTo>
                <a:lnTo>
                  <a:pt x="837057" y="513981"/>
                </a:lnTo>
                <a:lnTo>
                  <a:pt x="837184" y="513626"/>
                </a:lnTo>
                <a:lnTo>
                  <a:pt x="837006" y="513981"/>
                </a:lnTo>
                <a:lnTo>
                  <a:pt x="825754" y="536676"/>
                </a:lnTo>
                <a:lnTo>
                  <a:pt x="825881" y="536371"/>
                </a:lnTo>
                <a:lnTo>
                  <a:pt x="825703" y="536676"/>
                </a:lnTo>
                <a:lnTo>
                  <a:pt x="813435" y="559041"/>
                </a:lnTo>
                <a:lnTo>
                  <a:pt x="813689" y="558685"/>
                </a:lnTo>
                <a:lnTo>
                  <a:pt x="800481" y="580593"/>
                </a:lnTo>
                <a:lnTo>
                  <a:pt x="800608" y="580288"/>
                </a:lnTo>
                <a:lnTo>
                  <a:pt x="800404" y="580593"/>
                </a:lnTo>
                <a:lnTo>
                  <a:pt x="786638" y="601624"/>
                </a:lnTo>
                <a:lnTo>
                  <a:pt x="786892" y="601319"/>
                </a:lnTo>
                <a:lnTo>
                  <a:pt x="772160" y="621893"/>
                </a:lnTo>
                <a:lnTo>
                  <a:pt x="772414" y="621588"/>
                </a:lnTo>
                <a:lnTo>
                  <a:pt x="757021" y="641375"/>
                </a:lnTo>
                <a:lnTo>
                  <a:pt x="746125" y="654342"/>
                </a:lnTo>
                <a:lnTo>
                  <a:pt x="734161" y="617880"/>
                </a:lnTo>
                <a:lnTo>
                  <a:pt x="720217" y="575322"/>
                </a:lnTo>
                <a:lnTo>
                  <a:pt x="699846" y="595464"/>
                </a:lnTo>
                <a:lnTo>
                  <a:pt x="130302" y="20929"/>
                </a:lnTo>
                <a:lnTo>
                  <a:pt x="116840" y="34340"/>
                </a:lnTo>
                <a:lnTo>
                  <a:pt x="686346" y="608838"/>
                </a:lnTo>
                <a:lnTo>
                  <a:pt x="665988" y="628967"/>
                </a:lnTo>
                <a:lnTo>
                  <a:pt x="745007" y="655675"/>
                </a:lnTo>
                <a:lnTo>
                  <a:pt x="741426" y="659930"/>
                </a:lnTo>
                <a:lnTo>
                  <a:pt x="741133" y="660234"/>
                </a:lnTo>
                <a:lnTo>
                  <a:pt x="724916" y="677837"/>
                </a:lnTo>
                <a:lnTo>
                  <a:pt x="724623" y="678116"/>
                </a:lnTo>
                <a:lnTo>
                  <a:pt x="707644" y="695083"/>
                </a:lnTo>
                <a:lnTo>
                  <a:pt x="708025" y="694778"/>
                </a:lnTo>
                <a:lnTo>
                  <a:pt x="690118" y="711073"/>
                </a:lnTo>
                <a:lnTo>
                  <a:pt x="690499" y="710780"/>
                </a:lnTo>
                <a:lnTo>
                  <a:pt x="672211" y="726020"/>
                </a:lnTo>
                <a:lnTo>
                  <a:pt x="672592" y="725766"/>
                </a:lnTo>
                <a:lnTo>
                  <a:pt x="654177" y="739762"/>
                </a:lnTo>
                <a:lnTo>
                  <a:pt x="653745" y="740054"/>
                </a:lnTo>
                <a:lnTo>
                  <a:pt x="635101" y="752729"/>
                </a:lnTo>
                <a:lnTo>
                  <a:pt x="616013" y="764463"/>
                </a:lnTo>
                <a:lnTo>
                  <a:pt x="596519" y="774954"/>
                </a:lnTo>
                <a:lnTo>
                  <a:pt x="596900" y="774738"/>
                </a:lnTo>
                <a:lnTo>
                  <a:pt x="596442" y="774954"/>
                </a:lnTo>
                <a:lnTo>
                  <a:pt x="576834" y="784263"/>
                </a:lnTo>
                <a:lnTo>
                  <a:pt x="577342" y="784009"/>
                </a:lnTo>
                <a:lnTo>
                  <a:pt x="557403" y="791921"/>
                </a:lnTo>
                <a:lnTo>
                  <a:pt x="557237" y="791984"/>
                </a:lnTo>
                <a:lnTo>
                  <a:pt x="556818" y="792111"/>
                </a:lnTo>
                <a:lnTo>
                  <a:pt x="536829" y="798677"/>
                </a:lnTo>
                <a:lnTo>
                  <a:pt x="516801" y="803910"/>
                </a:lnTo>
                <a:lnTo>
                  <a:pt x="517398" y="803795"/>
                </a:lnTo>
                <a:lnTo>
                  <a:pt x="516636" y="803948"/>
                </a:lnTo>
                <a:lnTo>
                  <a:pt x="496862" y="807529"/>
                </a:lnTo>
                <a:lnTo>
                  <a:pt x="497078" y="807504"/>
                </a:lnTo>
                <a:lnTo>
                  <a:pt x="496443" y="807605"/>
                </a:lnTo>
                <a:lnTo>
                  <a:pt x="496862" y="807529"/>
                </a:lnTo>
                <a:lnTo>
                  <a:pt x="476389" y="809866"/>
                </a:lnTo>
                <a:lnTo>
                  <a:pt x="455930" y="810691"/>
                </a:lnTo>
                <a:lnTo>
                  <a:pt x="455803" y="810691"/>
                </a:lnTo>
                <a:lnTo>
                  <a:pt x="436118" y="810412"/>
                </a:lnTo>
                <a:lnTo>
                  <a:pt x="435610" y="810412"/>
                </a:lnTo>
                <a:lnTo>
                  <a:pt x="435394" y="810412"/>
                </a:lnTo>
                <a:lnTo>
                  <a:pt x="435229" y="810399"/>
                </a:lnTo>
                <a:lnTo>
                  <a:pt x="415150" y="809383"/>
                </a:lnTo>
                <a:lnTo>
                  <a:pt x="414909" y="809383"/>
                </a:lnTo>
                <a:lnTo>
                  <a:pt x="394398" y="807783"/>
                </a:lnTo>
                <a:lnTo>
                  <a:pt x="394119" y="807770"/>
                </a:lnTo>
                <a:lnTo>
                  <a:pt x="373507" y="805599"/>
                </a:lnTo>
                <a:lnTo>
                  <a:pt x="353187" y="802868"/>
                </a:lnTo>
                <a:lnTo>
                  <a:pt x="353568" y="802906"/>
                </a:lnTo>
                <a:lnTo>
                  <a:pt x="353339" y="802868"/>
                </a:lnTo>
                <a:lnTo>
                  <a:pt x="333565" y="799553"/>
                </a:lnTo>
                <a:lnTo>
                  <a:pt x="333121" y="799477"/>
                </a:lnTo>
                <a:lnTo>
                  <a:pt x="333375" y="799553"/>
                </a:lnTo>
                <a:lnTo>
                  <a:pt x="293370" y="791260"/>
                </a:lnTo>
                <a:lnTo>
                  <a:pt x="294005" y="791387"/>
                </a:lnTo>
                <a:lnTo>
                  <a:pt x="293522" y="791260"/>
                </a:lnTo>
                <a:lnTo>
                  <a:pt x="255828" y="781164"/>
                </a:lnTo>
                <a:lnTo>
                  <a:pt x="255600" y="781113"/>
                </a:lnTo>
                <a:lnTo>
                  <a:pt x="255422" y="781062"/>
                </a:lnTo>
                <a:lnTo>
                  <a:pt x="255270" y="781011"/>
                </a:lnTo>
                <a:lnTo>
                  <a:pt x="218694" y="768972"/>
                </a:lnTo>
                <a:lnTo>
                  <a:pt x="219202" y="769112"/>
                </a:lnTo>
                <a:lnTo>
                  <a:pt x="218821" y="768972"/>
                </a:lnTo>
                <a:lnTo>
                  <a:pt x="201561" y="762444"/>
                </a:lnTo>
                <a:lnTo>
                  <a:pt x="201383" y="762381"/>
                </a:lnTo>
                <a:lnTo>
                  <a:pt x="184531" y="755408"/>
                </a:lnTo>
                <a:lnTo>
                  <a:pt x="184302" y="755307"/>
                </a:lnTo>
                <a:lnTo>
                  <a:pt x="168224" y="748131"/>
                </a:lnTo>
                <a:lnTo>
                  <a:pt x="167894" y="747979"/>
                </a:lnTo>
                <a:lnTo>
                  <a:pt x="168148" y="748131"/>
                </a:lnTo>
                <a:lnTo>
                  <a:pt x="152298" y="740359"/>
                </a:lnTo>
                <a:lnTo>
                  <a:pt x="137210" y="732332"/>
                </a:lnTo>
                <a:lnTo>
                  <a:pt x="136906" y="732167"/>
                </a:lnTo>
                <a:lnTo>
                  <a:pt x="137160" y="732332"/>
                </a:lnTo>
                <a:lnTo>
                  <a:pt x="122872" y="724052"/>
                </a:lnTo>
                <a:lnTo>
                  <a:pt x="122555" y="723861"/>
                </a:lnTo>
                <a:lnTo>
                  <a:pt x="122809" y="724052"/>
                </a:lnTo>
                <a:lnTo>
                  <a:pt x="109118" y="715378"/>
                </a:lnTo>
                <a:lnTo>
                  <a:pt x="95885" y="706335"/>
                </a:lnTo>
                <a:lnTo>
                  <a:pt x="96266" y="706589"/>
                </a:lnTo>
                <a:lnTo>
                  <a:pt x="95923" y="706335"/>
                </a:lnTo>
                <a:lnTo>
                  <a:pt x="84201" y="697547"/>
                </a:lnTo>
                <a:lnTo>
                  <a:pt x="84010" y="697407"/>
                </a:lnTo>
                <a:lnTo>
                  <a:pt x="83845" y="697255"/>
                </a:lnTo>
                <a:lnTo>
                  <a:pt x="73075" y="688200"/>
                </a:lnTo>
                <a:lnTo>
                  <a:pt x="72771" y="687933"/>
                </a:lnTo>
                <a:lnTo>
                  <a:pt x="73025" y="688200"/>
                </a:lnTo>
                <a:lnTo>
                  <a:pt x="62357" y="678484"/>
                </a:lnTo>
                <a:lnTo>
                  <a:pt x="62865" y="678929"/>
                </a:lnTo>
                <a:lnTo>
                  <a:pt x="62433" y="678484"/>
                </a:lnTo>
                <a:lnTo>
                  <a:pt x="53555" y="669277"/>
                </a:lnTo>
                <a:lnTo>
                  <a:pt x="53213" y="668921"/>
                </a:lnTo>
                <a:lnTo>
                  <a:pt x="53467" y="669277"/>
                </a:lnTo>
                <a:lnTo>
                  <a:pt x="46685" y="661466"/>
                </a:lnTo>
                <a:lnTo>
                  <a:pt x="45707" y="660349"/>
                </a:lnTo>
                <a:lnTo>
                  <a:pt x="45173" y="659180"/>
                </a:lnTo>
                <a:lnTo>
                  <a:pt x="45034" y="658876"/>
                </a:lnTo>
                <a:lnTo>
                  <a:pt x="70993" y="648741"/>
                </a:lnTo>
                <a:lnTo>
                  <a:pt x="68834" y="646798"/>
                </a:lnTo>
                <a:lnTo>
                  <a:pt x="7747" y="591604"/>
                </a:lnTo>
                <a:lnTo>
                  <a:pt x="0" y="676452"/>
                </a:lnTo>
                <a:lnTo>
                  <a:pt x="27254" y="665810"/>
                </a:lnTo>
                <a:lnTo>
                  <a:pt x="29464" y="670636"/>
                </a:lnTo>
                <a:lnTo>
                  <a:pt x="60325" y="702424"/>
                </a:lnTo>
                <a:lnTo>
                  <a:pt x="98552" y="731202"/>
                </a:lnTo>
                <a:lnTo>
                  <a:pt x="143510" y="757250"/>
                </a:lnTo>
                <a:lnTo>
                  <a:pt x="194437" y="780110"/>
                </a:lnTo>
                <a:lnTo>
                  <a:pt x="250063" y="799338"/>
                </a:lnTo>
                <a:lnTo>
                  <a:pt x="289331" y="809866"/>
                </a:lnTo>
                <a:lnTo>
                  <a:pt x="329692" y="818235"/>
                </a:lnTo>
                <a:lnTo>
                  <a:pt x="371475" y="824522"/>
                </a:lnTo>
                <a:lnTo>
                  <a:pt x="413512" y="828382"/>
                </a:lnTo>
                <a:lnTo>
                  <a:pt x="456311" y="829741"/>
                </a:lnTo>
                <a:lnTo>
                  <a:pt x="478028" y="828852"/>
                </a:lnTo>
                <a:lnTo>
                  <a:pt x="499618" y="826401"/>
                </a:lnTo>
                <a:lnTo>
                  <a:pt x="521081" y="822464"/>
                </a:lnTo>
                <a:lnTo>
                  <a:pt x="542544" y="816876"/>
                </a:lnTo>
                <a:lnTo>
                  <a:pt x="561301" y="810691"/>
                </a:lnTo>
                <a:lnTo>
                  <a:pt x="563714" y="809891"/>
                </a:lnTo>
                <a:lnTo>
                  <a:pt x="563841" y="809840"/>
                </a:lnTo>
                <a:lnTo>
                  <a:pt x="476580" y="809866"/>
                </a:lnTo>
                <a:lnTo>
                  <a:pt x="476885" y="809840"/>
                </a:lnTo>
                <a:lnTo>
                  <a:pt x="563841" y="809840"/>
                </a:lnTo>
                <a:lnTo>
                  <a:pt x="569506" y="807605"/>
                </a:lnTo>
                <a:lnTo>
                  <a:pt x="569772" y="807504"/>
                </a:lnTo>
                <a:lnTo>
                  <a:pt x="579170" y="803795"/>
                </a:lnTo>
                <a:lnTo>
                  <a:pt x="584708" y="801611"/>
                </a:lnTo>
                <a:lnTo>
                  <a:pt x="591235" y="798512"/>
                </a:lnTo>
                <a:lnTo>
                  <a:pt x="605142" y="791921"/>
                </a:lnTo>
                <a:lnTo>
                  <a:pt x="619417" y="784263"/>
                </a:lnTo>
                <a:lnTo>
                  <a:pt x="625602" y="780948"/>
                </a:lnTo>
                <a:lnTo>
                  <a:pt x="645541" y="768680"/>
                </a:lnTo>
                <a:lnTo>
                  <a:pt x="651979" y="764286"/>
                </a:lnTo>
                <a:lnTo>
                  <a:pt x="665162" y="755307"/>
                </a:lnTo>
                <a:lnTo>
                  <a:pt x="668769" y="752563"/>
                </a:lnTo>
                <a:lnTo>
                  <a:pt x="684276" y="740791"/>
                </a:lnTo>
                <a:lnTo>
                  <a:pt x="702233" y="725766"/>
                </a:lnTo>
                <a:lnTo>
                  <a:pt x="702818" y="725284"/>
                </a:lnTo>
                <a:lnTo>
                  <a:pt x="718693" y="710780"/>
                </a:lnTo>
                <a:lnTo>
                  <a:pt x="720979" y="708698"/>
                </a:lnTo>
                <a:lnTo>
                  <a:pt x="734898" y="694778"/>
                </a:lnTo>
                <a:lnTo>
                  <a:pt x="738505" y="691172"/>
                </a:lnTo>
                <a:lnTo>
                  <a:pt x="755523" y="672680"/>
                </a:lnTo>
                <a:lnTo>
                  <a:pt x="771906" y="653326"/>
                </a:lnTo>
                <a:lnTo>
                  <a:pt x="781278" y="641184"/>
                </a:lnTo>
                <a:lnTo>
                  <a:pt x="787527" y="633107"/>
                </a:lnTo>
                <a:lnTo>
                  <a:pt x="795794" y="621588"/>
                </a:lnTo>
                <a:lnTo>
                  <a:pt x="802513" y="612228"/>
                </a:lnTo>
                <a:lnTo>
                  <a:pt x="809612" y="601319"/>
                </a:lnTo>
                <a:lnTo>
                  <a:pt x="816610" y="590588"/>
                </a:lnTo>
                <a:lnTo>
                  <a:pt x="830072" y="568350"/>
                </a:lnTo>
                <a:lnTo>
                  <a:pt x="835355" y="558685"/>
                </a:lnTo>
                <a:lnTo>
                  <a:pt x="842645" y="545350"/>
                </a:lnTo>
                <a:lnTo>
                  <a:pt x="854329" y="521970"/>
                </a:lnTo>
                <a:lnTo>
                  <a:pt x="865251" y="497890"/>
                </a:lnTo>
                <a:lnTo>
                  <a:pt x="874903" y="473443"/>
                </a:lnTo>
                <a:lnTo>
                  <a:pt x="877366" y="466534"/>
                </a:lnTo>
                <a:lnTo>
                  <a:pt x="883793" y="448589"/>
                </a:lnTo>
                <a:lnTo>
                  <a:pt x="891540" y="423354"/>
                </a:lnTo>
                <a:lnTo>
                  <a:pt x="892987" y="417944"/>
                </a:lnTo>
                <a:lnTo>
                  <a:pt x="898398" y="397802"/>
                </a:lnTo>
                <a:lnTo>
                  <a:pt x="899375" y="393141"/>
                </a:lnTo>
                <a:lnTo>
                  <a:pt x="903859" y="371957"/>
                </a:lnTo>
                <a:lnTo>
                  <a:pt x="908304" y="345909"/>
                </a:lnTo>
                <a:lnTo>
                  <a:pt x="911479" y="319646"/>
                </a:lnTo>
                <a:lnTo>
                  <a:pt x="913511" y="293281"/>
                </a:lnTo>
                <a:lnTo>
                  <a:pt x="914146" y="2671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26795" y="386079"/>
            <a:ext cx="5559425" cy="243459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10"/>
              </a:spcBef>
            </a:pPr>
            <a:r>
              <a:rPr dirty="0" sz="1200" b="1">
                <a:latin typeface="Times New Roman"/>
                <a:cs typeface="Times New Roman"/>
              </a:rPr>
              <a:t>1</a:t>
            </a:r>
            <a:r>
              <a:rPr dirty="0" sz="1200" b="1">
                <a:latin typeface="微软雅黑"/>
                <a:cs typeface="微软雅黑"/>
              </a:rPr>
              <a:t>、监听原理详解</a:t>
            </a:r>
            <a:endParaRPr sz="1200">
              <a:latin typeface="微软雅黑"/>
              <a:cs typeface="微软雅黑"/>
            </a:endParaRPr>
          </a:p>
          <a:p>
            <a:pPr marL="499745" indent="-229870">
              <a:lnSpc>
                <a:spcPct val="100000"/>
              </a:lnSpc>
              <a:spcBef>
                <a:spcPts val="815"/>
              </a:spcBef>
              <a:buSzPct val="91666"/>
              <a:buFont typeface="Times New Roman"/>
              <a:buAutoNum type="arabicPlain"/>
              <a:tabLst>
                <a:tab pos="500380" algn="l"/>
              </a:tabLst>
            </a:pPr>
            <a:r>
              <a:rPr dirty="0" sz="1200">
                <a:latin typeface="微软雅黑"/>
                <a:cs typeface="微软雅黑"/>
              </a:rPr>
              <a:t>首先要有一个</a:t>
            </a:r>
            <a:r>
              <a:rPr dirty="0" sz="1200" spc="-5">
                <a:latin typeface="Times New Roman"/>
                <a:cs typeface="Times New Roman"/>
              </a:rPr>
              <a:t>main()</a:t>
            </a:r>
            <a:r>
              <a:rPr dirty="0" sz="1200">
                <a:latin typeface="微软雅黑"/>
                <a:cs typeface="微软雅黑"/>
              </a:rPr>
              <a:t>线程</a:t>
            </a:r>
            <a:endParaRPr sz="1200">
              <a:latin typeface="微软雅黑"/>
              <a:cs typeface="微软雅黑"/>
            </a:endParaRPr>
          </a:p>
          <a:p>
            <a:pPr marL="12700" marR="997585" indent="266700">
              <a:lnSpc>
                <a:spcPct val="150000"/>
              </a:lnSpc>
              <a:spcBef>
                <a:spcPts val="350"/>
              </a:spcBef>
              <a:buSzPct val="91666"/>
              <a:buFont typeface="Times New Roman"/>
              <a:buAutoNum type="arabicPlain"/>
              <a:tabLst>
                <a:tab pos="511809" algn="l"/>
              </a:tabLst>
            </a:pPr>
            <a:r>
              <a:rPr dirty="0" sz="1200" spc="10">
                <a:latin typeface="微软雅黑"/>
                <a:cs typeface="微软雅黑"/>
              </a:rPr>
              <a:t>在</a:t>
            </a:r>
            <a:r>
              <a:rPr dirty="0" sz="1200" spc="5">
                <a:latin typeface="Times New Roman"/>
                <a:cs typeface="Times New Roman"/>
              </a:rPr>
              <a:t>main</a:t>
            </a:r>
            <a:r>
              <a:rPr dirty="0" sz="1200" spc="10">
                <a:latin typeface="微软雅黑"/>
                <a:cs typeface="微软雅黑"/>
              </a:rPr>
              <a:t>线程中创</a:t>
            </a:r>
            <a:r>
              <a:rPr dirty="0" sz="1200" spc="20">
                <a:latin typeface="微软雅黑"/>
                <a:cs typeface="微软雅黑"/>
              </a:rPr>
              <a:t>建</a:t>
            </a:r>
            <a:r>
              <a:rPr dirty="0" sz="1200">
                <a:latin typeface="Times New Roman"/>
                <a:cs typeface="Times New Roman"/>
              </a:rPr>
              <a:t>Zookeeper</a:t>
            </a:r>
            <a:r>
              <a:rPr dirty="0" sz="1200" spc="10">
                <a:latin typeface="微软雅黑"/>
                <a:cs typeface="微软雅黑"/>
              </a:rPr>
              <a:t>客户端，这</a:t>
            </a:r>
            <a:r>
              <a:rPr dirty="0" sz="1200" spc="20">
                <a:latin typeface="微软雅黑"/>
                <a:cs typeface="微软雅黑"/>
              </a:rPr>
              <a:t>时</a:t>
            </a:r>
            <a:r>
              <a:rPr dirty="0" sz="1200" spc="10">
                <a:latin typeface="微软雅黑"/>
                <a:cs typeface="微软雅黑"/>
              </a:rPr>
              <a:t>就会创建两个</a:t>
            </a:r>
            <a:r>
              <a:rPr dirty="0" sz="1200">
                <a:latin typeface="微软雅黑"/>
                <a:cs typeface="微软雅黑"/>
              </a:rPr>
              <a:t>线 </a:t>
            </a:r>
            <a:r>
              <a:rPr dirty="0" sz="1200" spc="10">
                <a:latin typeface="微软雅黑"/>
                <a:cs typeface="微软雅黑"/>
              </a:rPr>
              <a:t>程，</a:t>
            </a:r>
            <a:r>
              <a:rPr dirty="0" sz="1200">
                <a:latin typeface="微软雅黑"/>
                <a:cs typeface="微软雅黑"/>
              </a:rPr>
              <a:t>一</a:t>
            </a:r>
            <a:r>
              <a:rPr dirty="0" sz="1200" spc="10">
                <a:latin typeface="微软雅黑"/>
                <a:cs typeface="微软雅黑"/>
              </a:rPr>
              <a:t>个负</a:t>
            </a:r>
            <a:r>
              <a:rPr dirty="0" sz="1200">
                <a:latin typeface="微软雅黑"/>
                <a:cs typeface="微软雅黑"/>
              </a:rPr>
              <a:t>责</a:t>
            </a:r>
            <a:r>
              <a:rPr dirty="0" sz="1200" spc="10">
                <a:latin typeface="微软雅黑"/>
                <a:cs typeface="微软雅黑"/>
              </a:rPr>
              <a:t>网络</a:t>
            </a:r>
            <a:r>
              <a:rPr dirty="0" sz="1200">
                <a:latin typeface="微软雅黑"/>
                <a:cs typeface="微软雅黑"/>
              </a:rPr>
              <a:t>连接</a:t>
            </a:r>
            <a:r>
              <a:rPr dirty="0" sz="1200" spc="10">
                <a:latin typeface="微软雅黑"/>
                <a:cs typeface="微软雅黑"/>
              </a:rPr>
              <a:t>通</a:t>
            </a:r>
            <a:r>
              <a:rPr dirty="0" sz="1200" spc="20">
                <a:latin typeface="微软雅黑"/>
                <a:cs typeface="微软雅黑"/>
              </a:rPr>
              <a:t>信</a:t>
            </a:r>
            <a:r>
              <a:rPr dirty="0" sz="1200" spc="10">
                <a:latin typeface="微软雅黑"/>
                <a:cs typeface="微软雅黑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onn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5">
                <a:latin typeface="Times New Roman"/>
                <a:cs typeface="Times New Roman"/>
              </a:rPr>
              <a:t>t</a:t>
            </a:r>
            <a:r>
              <a:rPr dirty="0" sz="1200" spc="10">
                <a:latin typeface="微软雅黑"/>
                <a:cs typeface="微软雅黑"/>
              </a:rPr>
              <a:t>），一</a:t>
            </a:r>
            <a:r>
              <a:rPr dirty="0" sz="1200">
                <a:latin typeface="微软雅黑"/>
                <a:cs typeface="微软雅黑"/>
              </a:rPr>
              <a:t>个</a:t>
            </a:r>
            <a:r>
              <a:rPr dirty="0" sz="1200" spc="10">
                <a:latin typeface="微软雅黑"/>
                <a:cs typeface="微软雅黑"/>
              </a:rPr>
              <a:t>负责</a:t>
            </a:r>
            <a:r>
              <a:rPr dirty="0" sz="1200">
                <a:latin typeface="微软雅黑"/>
                <a:cs typeface="微软雅黑"/>
              </a:rPr>
              <a:t>监</a:t>
            </a:r>
            <a:r>
              <a:rPr dirty="0" sz="1200" spc="15">
                <a:latin typeface="微软雅黑"/>
                <a:cs typeface="微软雅黑"/>
              </a:rPr>
              <a:t>听</a:t>
            </a:r>
            <a:r>
              <a:rPr dirty="0" sz="1200" spc="10">
                <a:latin typeface="微软雅黑"/>
                <a:cs typeface="微软雅黑"/>
              </a:rPr>
              <a:t>（</a:t>
            </a:r>
            <a:r>
              <a:rPr dirty="0" sz="1200">
                <a:latin typeface="Times New Roman"/>
                <a:cs typeface="Times New Roman"/>
              </a:rPr>
              <a:t>listen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微软雅黑"/>
                <a:cs typeface="微软雅黑"/>
              </a:rPr>
              <a:t>）</a:t>
            </a:r>
            <a:r>
              <a:rPr dirty="0" sz="1200">
                <a:latin typeface="微软雅黑"/>
                <a:cs typeface="微软雅黑"/>
              </a:rPr>
              <a:t>。</a:t>
            </a:r>
            <a:endParaRPr sz="1200">
              <a:latin typeface="微软雅黑"/>
              <a:cs typeface="微软雅黑"/>
            </a:endParaRPr>
          </a:p>
          <a:p>
            <a:pPr marL="500380" indent="-230504">
              <a:lnSpc>
                <a:spcPct val="100000"/>
              </a:lnSpc>
              <a:spcBef>
                <a:spcPts val="850"/>
              </a:spcBef>
              <a:buSzPct val="91666"/>
              <a:buFont typeface="Times New Roman"/>
              <a:buAutoNum type="arabicPlain"/>
              <a:tabLst>
                <a:tab pos="501015" algn="l"/>
              </a:tabLst>
            </a:pPr>
            <a:r>
              <a:rPr dirty="0" sz="1200" spc="-5">
                <a:latin typeface="微软雅黑"/>
                <a:cs typeface="微软雅黑"/>
              </a:rPr>
              <a:t>通过</a:t>
            </a:r>
            <a:r>
              <a:rPr dirty="0" sz="1200" spc="-5">
                <a:latin typeface="Times New Roman"/>
                <a:cs typeface="Times New Roman"/>
              </a:rPr>
              <a:t>connect</a:t>
            </a:r>
            <a:r>
              <a:rPr dirty="0" sz="1200" spc="-5">
                <a:latin typeface="微软雅黑"/>
                <a:cs typeface="微软雅黑"/>
              </a:rPr>
              <a:t>线程将注册的监听事件发送</a:t>
            </a:r>
            <a:r>
              <a:rPr dirty="0" sz="1200">
                <a:latin typeface="微软雅黑"/>
                <a:cs typeface="微软雅黑"/>
              </a:rPr>
              <a:t>给</a:t>
            </a:r>
            <a:r>
              <a:rPr dirty="0" sz="1200" spc="-5">
                <a:latin typeface="Times New Roman"/>
                <a:cs typeface="Times New Roman"/>
              </a:rPr>
              <a:t>Zookeeper</a:t>
            </a:r>
            <a:r>
              <a:rPr dirty="0" sz="1200">
                <a:latin typeface="微软雅黑"/>
                <a:cs typeface="微软雅黑"/>
              </a:rPr>
              <a:t>。</a:t>
            </a:r>
            <a:endParaRPr sz="1200">
              <a:latin typeface="微软雅黑"/>
              <a:cs typeface="微软雅黑"/>
            </a:endParaRPr>
          </a:p>
          <a:p>
            <a:pPr marL="498475" indent="-234950">
              <a:lnSpc>
                <a:spcPct val="100000"/>
              </a:lnSpc>
              <a:spcBef>
                <a:spcPts val="830"/>
              </a:spcBef>
              <a:buSzPct val="91666"/>
              <a:buFont typeface="Times New Roman"/>
              <a:buAutoNum type="arabicPlain"/>
              <a:tabLst>
                <a:tab pos="499109" algn="l"/>
              </a:tabLst>
            </a:pPr>
            <a:r>
              <a:rPr dirty="0" sz="1200" spc="35">
                <a:latin typeface="微软雅黑"/>
                <a:cs typeface="微软雅黑"/>
              </a:rPr>
              <a:t>在</a:t>
            </a:r>
            <a:r>
              <a:rPr dirty="0" sz="1200">
                <a:latin typeface="Times New Roman"/>
                <a:cs typeface="Times New Roman"/>
              </a:rPr>
              <a:t>Zookeeper</a:t>
            </a:r>
            <a:r>
              <a:rPr dirty="0" sz="1200" spc="20">
                <a:latin typeface="微软雅黑"/>
                <a:cs typeface="微软雅黑"/>
              </a:rPr>
              <a:t>的注</a:t>
            </a:r>
            <a:r>
              <a:rPr dirty="0" sz="1200" spc="30">
                <a:latin typeface="微软雅黑"/>
                <a:cs typeface="微软雅黑"/>
              </a:rPr>
              <a:t>册</a:t>
            </a:r>
            <a:r>
              <a:rPr dirty="0" sz="1200" spc="20">
                <a:latin typeface="微软雅黑"/>
                <a:cs typeface="微软雅黑"/>
              </a:rPr>
              <a:t>监听器列表中将注册</a:t>
            </a:r>
            <a:r>
              <a:rPr dirty="0" sz="1200" spc="30">
                <a:latin typeface="微软雅黑"/>
                <a:cs typeface="微软雅黑"/>
              </a:rPr>
              <a:t>的</a:t>
            </a:r>
            <a:r>
              <a:rPr dirty="0" sz="1200" spc="20">
                <a:latin typeface="微软雅黑"/>
                <a:cs typeface="微软雅黑"/>
              </a:rPr>
              <a:t>监听事件添加到列表</a:t>
            </a:r>
            <a:r>
              <a:rPr dirty="0" sz="1200" spc="65">
                <a:latin typeface="微软雅黑"/>
                <a:cs typeface="微软雅黑"/>
              </a:rPr>
              <a:t>中</a:t>
            </a:r>
            <a:r>
              <a:rPr dirty="0" sz="1200">
                <a:latin typeface="微软雅黑"/>
                <a:cs typeface="微软雅黑"/>
              </a:rPr>
              <a:t>。</a:t>
            </a:r>
            <a:endParaRPr sz="1200">
              <a:latin typeface="微软雅黑"/>
              <a:cs typeface="微软雅黑"/>
            </a:endParaRPr>
          </a:p>
          <a:p>
            <a:pPr marL="270510" marR="5080">
              <a:lnSpc>
                <a:spcPts val="2720"/>
              </a:lnSpc>
              <a:spcBef>
                <a:spcPts val="100"/>
              </a:spcBef>
              <a:buSzPct val="91666"/>
              <a:buAutoNum type="arabicPlain"/>
              <a:tabLst>
                <a:tab pos="510540" algn="l"/>
              </a:tabLst>
            </a:pPr>
            <a:r>
              <a:rPr dirty="0" sz="1200">
                <a:latin typeface="Times New Roman"/>
                <a:cs typeface="Times New Roman"/>
              </a:rPr>
              <a:t>Zookeeper</a:t>
            </a:r>
            <a:r>
              <a:rPr dirty="0" sz="1200" spc="30">
                <a:latin typeface="微软雅黑"/>
                <a:cs typeface="微软雅黑"/>
              </a:rPr>
              <a:t>监听到</a:t>
            </a:r>
            <a:r>
              <a:rPr dirty="0" sz="1200" spc="45">
                <a:latin typeface="微软雅黑"/>
                <a:cs typeface="微软雅黑"/>
              </a:rPr>
              <a:t>有</a:t>
            </a:r>
            <a:r>
              <a:rPr dirty="0" sz="1200" spc="30">
                <a:latin typeface="微软雅黑"/>
                <a:cs typeface="微软雅黑"/>
              </a:rPr>
              <a:t>数据或路径变</a:t>
            </a:r>
            <a:r>
              <a:rPr dirty="0" sz="1200" spc="50">
                <a:latin typeface="微软雅黑"/>
                <a:cs typeface="微软雅黑"/>
              </a:rPr>
              <a:t>化</a:t>
            </a:r>
            <a:r>
              <a:rPr dirty="0" sz="1200" spc="35">
                <a:latin typeface="微软雅黑"/>
                <a:cs typeface="微软雅黑"/>
              </a:rPr>
              <a:t>，</a:t>
            </a:r>
            <a:r>
              <a:rPr dirty="0" sz="1200" spc="45">
                <a:latin typeface="微软雅黑"/>
                <a:cs typeface="微软雅黑"/>
              </a:rPr>
              <a:t>就</a:t>
            </a:r>
            <a:r>
              <a:rPr dirty="0" sz="1200" spc="30">
                <a:latin typeface="微软雅黑"/>
                <a:cs typeface="微软雅黑"/>
              </a:rPr>
              <a:t>会将这个消息发送</a:t>
            </a:r>
            <a:r>
              <a:rPr dirty="0" sz="1200" spc="45">
                <a:latin typeface="微软雅黑"/>
                <a:cs typeface="微软雅黑"/>
              </a:rPr>
              <a:t>给</a:t>
            </a:r>
            <a:r>
              <a:rPr dirty="0" sz="1200" spc="5">
                <a:latin typeface="Times New Roman"/>
                <a:cs typeface="Times New Roman"/>
              </a:rPr>
              <a:t>listener</a:t>
            </a:r>
            <a:r>
              <a:rPr dirty="0" sz="1200" spc="35">
                <a:latin typeface="微软雅黑"/>
                <a:cs typeface="微软雅黑"/>
              </a:rPr>
              <a:t>线程</a:t>
            </a:r>
            <a:r>
              <a:rPr dirty="0" sz="1200">
                <a:latin typeface="微软雅黑"/>
                <a:cs typeface="微软雅黑"/>
              </a:rPr>
              <a:t>。 </a:t>
            </a:r>
            <a:r>
              <a:rPr dirty="0" sz="1200" spc="-5">
                <a:latin typeface="Times New Roman"/>
                <a:cs typeface="Times New Roman"/>
              </a:rPr>
              <a:t>6</a:t>
            </a:r>
            <a:r>
              <a:rPr dirty="0" sz="1200" spc="-5">
                <a:latin typeface="微软雅黑"/>
                <a:cs typeface="微软雅黑"/>
              </a:rPr>
              <a:t>）</a:t>
            </a:r>
            <a:r>
              <a:rPr dirty="0" sz="1200" spc="-5">
                <a:latin typeface="Times New Roman"/>
                <a:cs typeface="Times New Roman"/>
              </a:rPr>
              <a:t>listener</a:t>
            </a:r>
            <a:r>
              <a:rPr dirty="0" sz="1200">
                <a:latin typeface="微软雅黑"/>
                <a:cs typeface="微软雅黑"/>
              </a:rPr>
              <a:t>线程内部调用了</a:t>
            </a:r>
            <a:r>
              <a:rPr dirty="0" sz="1200" spc="-5">
                <a:latin typeface="Times New Roman"/>
                <a:cs typeface="Times New Roman"/>
              </a:rPr>
              <a:t>process()</a:t>
            </a:r>
            <a:r>
              <a:rPr dirty="0" sz="1200">
                <a:latin typeface="微软雅黑"/>
                <a:cs typeface="微软雅黑"/>
              </a:rPr>
              <a:t>方法。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1809" y="601217"/>
            <a:ext cx="1754505" cy="80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</a:t>
            </a:r>
            <a:r>
              <a:rPr dirty="0" sz="1200" b="1">
                <a:latin typeface="微软雅黑"/>
                <a:cs typeface="微软雅黑"/>
              </a:rPr>
              <a:t>、常见的监听</a:t>
            </a:r>
            <a:endParaRPr sz="1200">
              <a:latin typeface="微软雅黑"/>
              <a:cs typeface="微软雅黑"/>
            </a:endParaRPr>
          </a:p>
          <a:p>
            <a:pPr marL="407670" marR="5080" indent="-266700">
              <a:lnSpc>
                <a:spcPct val="150000"/>
              </a:lnSpc>
              <a:spcBef>
                <a:spcPts val="35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微软雅黑"/>
                <a:cs typeface="微软雅黑"/>
              </a:rPr>
              <a:t>）监听节点数据的变化  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get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dirty="0" sz="1200" spc="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[watch]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5323" y="1513564"/>
            <a:ext cx="1778000" cy="57404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微软雅黑"/>
                <a:cs typeface="微软雅黑"/>
              </a:rPr>
              <a:t>）监听子节点增减的变化</a:t>
            </a:r>
            <a:endParaRPr sz="12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ls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[watch]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42669" y="3116326"/>
            <a:ext cx="701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ZK</a:t>
            </a:r>
            <a:r>
              <a:rPr dirty="0" sz="1200" b="1">
                <a:solidFill>
                  <a:srgbClr val="FF0000"/>
                </a:solidFill>
                <a:latin typeface="微软雅黑"/>
                <a:cs typeface="微软雅黑"/>
              </a:rPr>
              <a:t>客户端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93840" y="3100197"/>
            <a:ext cx="701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ZK</a:t>
            </a:r>
            <a:r>
              <a:rPr dirty="0" sz="1200" b="1">
                <a:solidFill>
                  <a:srgbClr val="FF0000"/>
                </a:solidFill>
                <a:latin typeface="微软雅黑"/>
                <a:cs typeface="微软雅黑"/>
              </a:rPr>
              <a:t>服务端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55" y="1888235"/>
            <a:ext cx="851916" cy="431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2955" y="1888235"/>
            <a:ext cx="852169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815"/>
              </a:spcBef>
            </a:pPr>
            <a:r>
              <a:rPr dirty="0" sz="1400" spc="-5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77840" y="771144"/>
            <a:ext cx="1158875" cy="2667635"/>
            <a:chOff x="5077840" y="771144"/>
            <a:chExt cx="1158875" cy="26676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1015" y="1888236"/>
              <a:ext cx="1152143" cy="4312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81015" y="1888236"/>
              <a:ext cx="1152525" cy="431800"/>
            </a:xfrm>
            <a:custGeom>
              <a:avLst/>
              <a:gdLst/>
              <a:ahLst/>
              <a:cxnLst/>
              <a:rect l="l" t="t" r="r" b="b"/>
              <a:pathLst>
                <a:path w="1152525" h="431800">
                  <a:moveTo>
                    <a:pt x="0" y="431291"/>
                  </a:moveTo>
                  <a:lnTo>
                    <a:pt x="1152143" y="431291"/>
                  </a:lnTo>
                  <a:lnTo>
                    <a:pt x="1152143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1015" y="3003804"/>
              <a:ext cx="1152143" cy="431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81015" y="3003804"/>
              <a:ext cx="1152525" cy="431800"/>
            </a:xfrm>
            <a:custGeom>
              <a:avLst/>
              <a:gdLst/>
              <a:ahLst/>
              <a:cxnLst/>
              <a:rect l="l" t="t" r="r" b="b"/>
              <a:pathLst>
                <a:path w="1152525" h="431800">
                  <a:moveTo>
                    <a:pt x="0" y="431292"/>
                  </a:moveTo>
                  <a:lnTo>
                    <a:pt x="1152143" y="431292"/>
                  </a:lnTo>
                  <a:lnTo>
                    <a:pt x="1152143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1015" y="771144"/>
              <a:ext cx="1152143" cy="4328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81015" y="771144"/>
            <a:ext cx="1152525" cy="43307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40665" marR="168275" indent="-64135">
              <a:lnSpc>
                <a:spcPts val="1680"/>
              </a:lnSpc>
              <a:spcBef>
                <a:spcPts val="35"/>
              </a:spcBef>
            </a:pPr>
            <a:r>
              <a:rPr dirty="0" sz="1400" spc="-5">
                <a:latin typeface="Arial"/>
                <a:cs typeface="Arial"/>
              </a:rPr>
              <a:t>ZK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Server  Follower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3326" y="949451"/>
            <a:ext cx="4495165" cy="2721610"/>
          </a:xfrm>
          <a:custGeom>
            <a:avLst/>
            <a:gdLst/>
            <a:ahLst/>
            <a:cxnLst/>
            <a:rect l="l" t="t" r="r" b="b"/>
            <a:pathLst>
              <a:path w="4495165" h="2721610">
                <a:moveTo>
                  <a:pt x="3120390" y="31750"/>
                </a:moveTo>
                <a:lnTo>
                  <a:pt x="2736596" y="31750"/>
                </a:lnTo>
                <a:lnTo>
                  <a:pt x="2736596" y="2108047"/>
                </a:lnTo>
                <a:lnTo>
                  <a:pt x="504304" y="1177086"/>
                </a:lnTo>
                <a:lnTo>
                  <a:pt x="506336" y="1172210"/>
                </a:lnTo>
                <a:lnTo>
                  <a:pt x="516509" y="1147826"/>
                </a:lnTo>
                <a:lnTo>
                  <a:pt x="431546" y="1153668"/>
                </a:lnTo>
                <a:lnTo>
                  <a:pt x="487172" y="1218184"/>
                </a:lnTo>
                <a:lnTo>
                  <a:pt x="499376" y="1188910"/>
                </a:lnTo>
                <a:lnTo>
                  <a:pt x="2736596" y="2121916"/>
                </a:lnTo>
                <a:lnTo>
                  <a:pt x="2736596" y="2276729"/>
                </a:lnTo>
                <a:lnTo>
                  <a:pt x="3031490" y="2276729"/>
                </a:lnTo>
                <a:lnTo>
                  <a:pt x="3031490" y="2307844"/>
                </a:lnTo>
                <a:lnTo>
                  <a:pt x="3031490" y="2308479"/>
                </a:lnTo>
                <a:lnTo>
                  <a:pt x="3094990" y="2276729"/>
                </a:lnTo>
                <a:lnTo>
                  <a:pt x="3100819" y="2273820"/>
                </a:lnTo>
                <a:lnTo>
                  <a:pt x="3105404" y="2275713"/>
                </a:lnTo>
                <a:lnTo>
                  <a:pt x="3107626" y="2270417"/>
                </a:lnTo>
                <a:lnTo>
                  <a:pt x="3110357" y="2263902"/>
                </a:lnTo>
                <a:lnTo>
                  <a:pt x="3031490" y="2231021"/>
                </a:lnTo>
                <a:lnTo>
                  <a:pt x="3031490" y="2244890"/>
                </a:lnTo>
                <a:lnTo>
                  <a:pt x="3031490" y="2263394"/>
                </a:lnTo>
                <a:lnTo>
                  <a:pt x="2898140" y="2263394"/>
                </a:lnTo>
                <a:lnTo>
                  <a:pt x="2898140" y="2189289"/>
                </a:lnTo>
                <a:lnTo>
                  <a:pt x="3031490" y="2244890"/>
                </a:lnTo>
                <a:lnTo>
                  <a:pt x="3031490" y="2231021"/>
                </a:lnTo>
                <a:lnTo>
                  <a:pt x="2898140" y="2175408"/>
                </a:lnTo>
                <a:lnTo>
                  <a:pt x="2898140" y="1160018"/>
                </a:lnTo>
                <a:lnTo>
                  <a:pt x="3120390" y="1160018"/>
                </a:lnTo>
                <a:lnTo>
                  <a:pt x="3120390" y="1153668"/>
                </a:lnTo>
                <a:lnTo>
                  <a:pt x="3120390" y="1147318"/>
                </a:lnTo>
                <a:lnTo>
                  <a:pt x="2885440" y="1147318"/>
                </a:lnTo>
                <a:lnTo>
                  <a:pt x="2885440" y="2170112"/>
                </a:lnTo>
                <a:lnTo>
                  <a:pt x="2885440" y="2183981"/>
                </a:lnTo>
                <a:lnTo>
                  <a:pt x="2885440" y="2264029"/>
                </a:lnTo>
                <a:lnTo>
                  <a:pt x="2749296" y="2264029"/>
                </a:lnTo>
                <a:lnTo>
                  <a:pt x="2749296" y="2127212"/>
                </a:lnTo>
                <a:lnTo>
                  <a:pt x="2885440" y="2183981"/>
                </a:lnTo>
                <a:lnTo>
                  <a:pt x="2885440" y="2170112"/>
                </a:lnTo>
                <a:lnTo>
                  <a:pt x="2749296" y="2113343"/>
                </a:lnTo>
                <a:lnTo>
                  <a:pt x="2749296" y="44450"/>
                </a:lnTo>
                <a:lnTo>
                  <a:pt x="3120390" y="44450"/>
                </a:lnTo>
                <a:lnTo>
                  <a:pt x="3120390" y="38100"/>
                </a:lnTo>
                <a:lnTo>
                  <a:pt x="3120390" y="31750"/>
                </a:lnTo>
                <a:close/>
              </a:path>
              <a:path w="4495165" h="2721610">
                <a:moveTo>
                  <a:pt x="3721862" y="1446276"/>
                </a:moveTo>
                <a:lnTo>
                  <a:pt x="3715512" y="1433576"/>
                </a:lnTo>
                <a:lnTo>
                  <a:pt x="3683762" y="1370076"/>
                </a:lnTo>
                <a:lnTo>
                  <a:pt x="3645662" y="1446276"/>
                </a:lnTo>
                <a:lnTo>
                  <a:pt x="3677412" y="1446276"/>
                </a:lnTo>
                <a:lnTo>
                  <a:pt x="3677412" y="2054098"/>
                </a:lnTo>
                <a:lnTo>
                  <a:pt x="3690112" y="2054098"/>
                </a:lnTo>
                <a:lnTo>
                  <a:pt x="3690112" y="1446276"/>
                </a:lnTo>
                <a:lnTo>
                  <a:pt x="3721862" y="1446276"/>
                </a:lnTo>
                <a:close/>
              </a:path>
              <a:path w="4495165" h="2721610">
                <a:moveTo>
                  <a:pt x="3722878" y="2562364"/>
                </a:moveTo>
                <a:lnTo>
                  <a:pt x="3716528" y="2549664"/>
                </a:lnTo>
                <a:lnTo>
                  <a:pt x="3684778" y="2486152"/>
                </a:lnTo>
                <a:lnTo>
                  <a:pt x="3646678" y="2562364"/>
                </a:lnTo>
                <a:lnTo>
                  <a:pt x="3678428" y="2562364"/>
                </a:lnTo>
                <a:lnTo>
                  <a:pt x="3678428" y="2708402"/>
                </a:lnTo>
                <a:lnTo>
                  <a:pt x="12700" y="2708402"/>
                </a:lnTo>
                <a:lnTo>
                  <a:pt x="12700" y="1370076"/>
                </a:lnTo>
                <a:lnTo>
                  <a:pt x="0" y="1370076"/>
                </a:lnTo>
                <a:lnTo>
                  <a:pt x="0" y="2721102"/>
                </a:lnTo>
                <a:lnTo>
                  <a:pt x="3691128" y="2721102"/>
                </a:lnTo>
                <a:lnTo>
                  <a:pt x="3691128" y="2714752"/>
                </a:lnTo>
                <a:lnTo>
                  <a:pt x="3691128" y="2708402"/>
                </a:lnTo>
                <a:lnTo>
                  <a:pt x="3691128" y="2562364"/>
                </a:lnTo>
                <a:lnTo>
                  <a:pt x="3722878" y="2562364"/>
                </a:lnTo>
                <a:close/>
              </a:path>
              <a:path w="4495165" h="2721610">
                <a:moveTo>
                  <a:pt x="4494784" y="31750"/>
                </a:moveTo>
                <a:lnTo>
                  <a:pt x="4348734" y="31750"/>
                </a:lnTo>
                <a:lnTo>
                  <a:pt x="4348734" y="0"/>
                </a:lnTo>
                <a:lnTo>
                  <a:pt x="4272534" y="38100"/>
                </a:lnTo>
                <a:lnTo>
                  <a:pt x="4348734" y="76200"/>
                </a:lnTo>
                <a:lnTo>
                  <a:pt x="4348734" y="44450"/>
                </a:lnTo>
                <a:lnTo>
                  <a:pt x="4482084" y="44450"/>
                </a:lnTo>
                <a:lnTo>
                  <a:pt x="4482084" y="2264029"/>
                </a:lnTo>
                <a:lnTo>
                  <a:pt x="4259834" y="2264029"/>
                </a:lnTo>
                <a:lnTo>
                  <a:pt x="4259834" y="2276729"/>
                </a:lnTo>
                <a:lnTo>
                  <a:pt x="4494784" y="2276729"/>
                </a:lnTo>
                <a:lnTo>
                  <a:pt x="4494784" y="2270379"/>
                </a:lnTo>
                <a:lnTo>
                  <a:pt x="4494784" y="2264029"/>
                </a:lnTo>
                <a:lnTo>
                  <a:pt x="4494784" y="44450"/>
                </a:lnTo>
                <a:lnTo>
                  <a:pt x="4494784" y="38100"/>
                </a:lnTo>
                <a:lnTo>
                  <a:pt x="4494784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55619" y="3757371"/>
            <a:ext cx="548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3569" y="1872234"/>
            <a:ext cx="1351915" cy="1569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7985" marR="220345" indent="-6413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ZK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Server  Follower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323850" indent="-311785">
              <a:lnSpc>
                <a:spcPct val="100000"/>
              </a:lnSpc>
              <a:tabLst>
                <a:tab pos="815975" algn="l"/>
              </a:tabLst>
            </a:pPr>
            <a:r>
              <a:rPr dirty="0" baseline="1984" sz="2100">
                <a:latin typeface="Arial"/>
                <a:cs typeface="Arial"/>
              </a:rPr>
              <a:t>3</a:t>
            </a:r>
            <a:r>
              <a:rPr dirty="0" baseline="1984" sz="2100" spc="-7">
                <a:latin typeface="Arial"/>
                <a:cs typeface="Arial"/>
              </a:rPr>
              <a:t> </a:t>
            </a:r>
            <a:r>
              <a:rPr dirty="0" baseline="1984" sz="2100">
                <a:latin typeface="Arial"/>
                <a:cs typeface="Arial"/>
              </a:rPr>
              <a:t>ack	</a:t>
            </a:r>
            <a:r>
              <a:rPr dirty="0" sz="1400">
                <a:latin typeface="Arial"/>
                <a:cs typeface="Arial"/>
              </a:rPr>
              <a:t>2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446405" marR="220345" indent="-12255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ZK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Server  Leader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5619" y="2779522"/>
            <a:ext cx="45148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4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7556" y="1992884"/>
            <a:ext cx="548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5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1278" y="1503045"/>
            <a:ext cx="45148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6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46183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写流程之写入请求直接</a:t>
            </a:r>
            <a:r>
              <a:rPr dirty="0" sz="2000" spc="-15" b="1">
                <a:latin typeface="微软雅黑"/>
                <a:cs typeface="微软雅黑"/>
              </a:rPr>
              <a:t>发</a:t>
            </a:r>
            <a:r>
              <a:rPr dirty="0" sz="2000" b="1">
                <a:latin typeface="微软雅黑"/>
                <a:cs typeface="微软雅黑"/>
              </a:rPr>
              <a:t>送</a:t>
            </a:r>
            <a:r>
              <a:rPr dirty="0" sz="2000" spc="5" b="1">
                <a:latin typeface="微软雅黑"/>
                <a:cs typeface="微软雅黑"/>
              </a:rPr>
              <a:t>给</a:t>
            </a:r>
            <a:r>
              <a:rPr dirty="0" sz="2000" spc="-5" b="1">
                <a:latin typeface="Times New Roman"/>
                <a:cs typeface="Times New Roman"/>
              </a:rPr>
              <a:t>Leader</a:t>
            </a:r>
            <a:r>
              <a:rPr dirty="0" sz="2000" b="1">
                <a:latin typeface="微软雅黑"/>
                <a:cs typeface="微软雅黑"/>
              </a:rPr>
              <a:t>节点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1888235"/>
            <a:ext cx="851916" cy="431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939" y="1888235"/>
            <a:ext cx="852169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815"/>
              </a:spcBef>
            </a:pPr>
            <a:r>
              <a:rPr dirty="0" sz="1400" spc="-5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8825" y="1885060"/>
            <a:ext cx="1158875" cy="438150"/>
            <a:chOff x="4568825" y="1885060"/>
            <a:chExt cx="1158875" cy="438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888235"/>
              <a:ext cx="1152144" cy="4312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0" y="1888235"/>
              <a:ext cx="1152525" cy="431800"/>
            </a:xfrm>
            <a:custGeom>
              <a:avLst/>
              <a:gdLst/>
              <a:ahLst/>
              <a:cxnLst/>
              <a:rect l="l" t="t" r="r" b="b"/>
              <a:pathLst>
                <a:path w="1152525" h="431800">
                  <a:moveTo>
                    <a:pt x="0" y="431291"/>
                  </a:moveTo>
                  <a:lnTo>
                    <a:pt x="1152144" y="43129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35829" y="1872234"/>
            <a:ext cx="8242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ZK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Server  Follower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68825" y="3000629"/>
            <a:ext cx="1158875" cy="438150"/>
            <a:chOff x="4568825" y="3000629"/>
            <a:chExt cx="1158875" cy="438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3003804"/>
              <a:ext cx="1152144" cy="4312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72000" y="3003804"/>
              <a:ext cx="1152525" cy="431800"/>
            </a:xfrm>
            <a:custGeom>
              <a:avLst/>
              <a:gdLst/>
              <a:ahLst/>
              <a:cxnLst/>
              <a:rect l="l" t="t" r="r" b="b"/>
              <a:pathLst>
                <a:path w="1152525" h="431800">
                  <a:moveTo>
                    <a:pt x="0" y="431292"/>
                  </a:moveTo>
                  <a:lnTo>
                    <a:pt x="1152144" y="431292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735829" y="2988691"/>
            <a:ext cx="8242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ZK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Server  Leader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771144"/>
            <a:ext cx="1152144" cy="43281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2000" y="771144"/>
            <a:ext cx="1152525" cy="43307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40029" marR="168910" indent="-64135">
              <a:lnSpc>
                <a:spcPts val="1680"/>
              </a:lnSpc>
              <a:spcBef>
                <a:spcPts val="35"/>
              </a:spcBef>
            </a:pPr>
            <a:r>
              <a:rPr dirty="0" sz="1400" spc="-5">
                <a:latin typeface="Arial"/>
                <a:cs typeface="Arial"/>
              </a:rPr>
              <a:t>ZK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Server  Follower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2442" y="2165096"/>
            <a:ext cx="548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43059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写流程之写入请求发送</a:t>
            </a:r>
            <a:r>
              <a:rPr dirty="0" sz="2000" spc="-10" b="1">
                <a:latin typeface="微软雅黑"/>
                <a:cs typeface="微软雅黑"/>
              </a:rPr>
              <a:t>给</a:t>
            </a:r>
            <a:r>
              <a:rPr dirty="0" sz="2000" spc="-5" b="1">
                <a:latin typeface="Arial"/>
                <a:cs typeface="Arial"/>
              </a:rPr>
              <a:t>follower</a:t>
            </a:r>
            <a:r>
              <a:rPr dirty="0" sz="2000" b="1">
                <a:latin typeface="微软雅黑"/>
                <a:cs typeface="微软雅黑"/>
              </a:rPr>
              <a:t>节点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69764" y="2065019"/>
            <a:ext cx="1361440" cy="1160780"/>
          </a:xfrm>
          <a:custGeom>
            <a:avLst/>
            <a:gdLst/>
            <a:ahLst/>
            <a:cxnLst/>
            <a:rect l="l" t="t" r="r" b="b"/>
            <a:pathLst>
              <a:path w="1361439" h="1160780">
                <a:moveTo>
                  <a:pt x="76200" y="862330"/>
                </a:moveTo>
                <a:lnTo>
                  <a:pt x="44450" y="862330"/>
                </a:lnTo>
                <a:lnTo>
                  <a:pt x="44450" y="254508"/>
                </a:lnTo>
                <a:lnTo>
                  <a:pt x="31750" y="254508"/>
                </a:lnTo>
                <a:lnTo>
                  <a:pt x="31750" y="862330"/>
                </a:lnTo>
                <a:lnTo>
                  <a:pt x="0" y="862330"/>
                </a:lnTo>
                <a:lnTo>
                  <a:pt x="38100" y="938530"/>
                </a:lnTo>
                <a:lnTo>
                  <a:pt x="69850" y="875030"/>
                </a:lnTo>
                <a:lnTo>
                  <a:pt x="76200" y="862330"/>
                </a:lnTo>
                <a:close/>
              </a:path>
              <a:path w="1361439" h="1160780">
                <a:moveTo>
                  <a:pt x="1361440" y="31750"/>
                </a:moveTo>
                <a:lnTo>
                  <a:pt x="843280" y="31750"/>
                </a:lnTo>
                <a:lnTo>
                  <a:pt x="843280" y="0"/>
                </a:lnTo>
                <a:lnTo>
                  <a:pt x="767080" y="38100"/>
                </a:lnTo>
                <a:lnTo>
                  <a:pt x="843280" y="76200"/>
                </a:lnTo>
                <a:lnTo>
                  <a:pt x="843280" y="44450"/>
                </a:lnTo>
                <a:lnTo>
                  <a:pt x="1348740" y="44450"/>
                </a:lnTo>
                <a:lnTo>
                  <a:pt x="1348740" y="1147838"/>
                </a:lnTo>
                <a:lnTo>
                  <a:pt x="754380" y="1147838"/>
                </a:lnTo>
                <a:lnTo>
                  <a:pt x="754380" y="1160526"/>
                </a:lnTo>
                <a:lnTo>
                  <a:pt x="1361440" y="1160526"/>
                </a:lnTo>
                <a:lnTo>
                  <a:pt x="1361440" y="1154176"/>
                </a:lnTo>
                <a:lnTo>
                  <a:pt x="1361440" y="1147838"/>
                </a:lnTo>
                <a:lnTo>
                  <a:pt x="1361440" y="44450"/>
                </a:lnTo>
                <a:lnTo>
                  <a:pt x="1361440" y="38100"/>
                </a:lnTo>
                <a:lnTo>
                  <a:pt x="1361440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12229" y="2550922"/>
            <a:ext cx="548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6559" y="2550922"/>
            <a:ext cx="45148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4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673" y="2279903"/>
            <a:ext cx="1468755" cy="946150"/>
          </a:xfrm>
          <a:custGeom>
            <a:avLst/>
            <a:gdLst/>
            <a:ahLst/>
            <a:cxnLst/>
            <a:rect l="l" t="t" r="r" b="b"/>
            <a:pathLst>
              <a:path w="1468754" h="946150">
                <a:moveTo>
                  <a:pt x="724027" y="933323"/>
                </a:moveTo>
                <a:lnTo>
                  <a:pt x="12700" y="933323"/>
                </a:lnTo>
                <a:lnTo>
                  <a:pt x="12700" y="44462"/>
                </a:lnTo>
                <a:lnTo>
                  <a:pt x="634987" y="44704"/>
                </a:lnTo>
                <a:lnTo>
                  <a:pt x="634365" y="76200"/>
                </a:lnTo>
                <a:lnTo>
                  <a:pt x="700633" y="44704"/>
                </a:lnTo>
                <a:lnTo>
                  <a:pt x="711327" y="39624"/>
                </a:lnTo>
                <a:lnTo>
                  <a:pt x="635889" y="0"/>
                </a:lnTo>
                <a:lnTo>
                  <a:pt x="635241" y="32004"/>
                </a:lnTo>
                <a:lnTo>
                  <a:pt x="0" y="31750"/>
                </a:lnTo>
                <a:lnTo>
                  <a:pt x="0" y="946023"/>
                </a:lnTo>
                <a:lnTo>
                  <a:pt x="724027" y="946023"/>
                </a:lnTo>
                <a:lnTo>
                  <a:pt x="724027" y="939673"/>
                </a:lnTo>
                <a:lnTo>
                  <a:pt x="724027" y="933323"/>
                </a:lnTo>
                <a:close/>
              </a:path>
              <a:path w="1468754" h="946150">
                <a:moveTo>
                  <a:pt x="1468755" y="647446"/>
                </a:moveTo>
                <a:lnTo>
                  <a:pt x="1437005" y="647446"/>
                </a:lnTo>
                <a:lnTo>
                  <a:pt x="1437005" y="39624"/>
                </a:lnTo>
                <a:lnTo>
                  <a:pt x="1424305" y="39624"/>
                </a:lnTo>
                <a:lnTo>
                  <a:pt x="1424305" y="647446"/>
                </a:lnTo>
                <a:lnTo>
                  <a:pt x="1392555" y="647446"/>
                </a:lnTo>
                <a:lnTo>
                  <a:pt x="1430655" y="723646"/>
                </a:lnTo>
                <a:lnTo>
                  <a:pt x="1462405" y="660146"/>
                </a:lnTo>
                <a:lnTo>
                  <a:pt x="1468755" y="6474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74516" y="2574417"/>
            <a:ext cx="1621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dirty="0" sz="1400">
                <a:latin typeface="Arial"/>
                <a:cs typeface="Arial"/>
              </a:rPr>
              <a:t>5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ack	2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r>
              <a:rPr dirty="0" sz="1400">
                <a:latin typeface="微软雅黑"/>
                <a:cs typeface="微软雅黑"/>
              </a:rPr>
              <a:t>请求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4709" y="1388490"/>
            <a:ext cx="45148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6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38656" y="949451"/>
            <a:ext cx="5787390" cy="2277110"/>
          </a:xfrm>
          <a:custGeom>
            <a:avLst/>
            <a:gdLst/>
            <a:ahLst/>
            <a:cxnLst/>
            <a:rect l="l" t="t" r="r" b="b"/>
            <a:pathLst>
              <a:path w="5787390" h="2277110">
                <a:moveTo>
                  <a:pt x="3722878" y="708914"/>
                </a:moveTo>
                <a:lnTo>
                  <a:pt x="31750" y="708914"/>
                </a:lnTo>
                <a:lnTo>
                  <a:pt x="31750" y="854964"/>
                </a:lnTo>
                <a:lnTo>
                  <a:pt x="0" y="854964"/>
                </a:lnTo>
                <a:lnTo>
                  <a:pt x="38100" y="931164"/>
                </a:lnTo>
                <a:lnTo>
                  <a:pt x="69850" y="867664"/>
                </a:lnTo>
                <a:lnTo>
                  <a:pt x="76200" y="854964"/>
                </a:lnTo>
                <a:lnTo>
                  <a:pt x="44450" y="854964"/>
                </a:lnTo>
                <a:lnTo>
                  <a:pt x="44450" y="721614"/>
                </a:lnTo>
                <a:lnTo>
                  <a:pt x="3710178" y="721614"/>
                </a:lnTo>
                <a:lnTo>
                  <a:pt x="3710178" y="943864"/>
                </a:lnTo>
                <a:lnTo>
                  <a:pt x="3722878" y="943864"/>
                </a:lnTo>
                <a:lnTo>
                  <a:pt x="3722878" y="721614"/>
                </a:lnTo>
                <a:lnTo>
                  <a:pt x="3722878" y="715264"/>
                </a:lnTo>
                <a:lnTo>
                  <a:pt x="3722878" y="708914"/>
                </a:lnTo>
                <a:close/>
              </a:path>
              <a:path w="5787390" h="2277110">
                <a:moveTo>
                  <a:pt x="5787263" y="31750"/>
                </a:moveTo>
                <a:lnTo>
                  <a:pt x="4374388" y="31750"/>
                </a:lnTo>
                <a:lnTo>
                  <a:pt x="4374388" y="0"/>
                </a:lnTo>
                <a:lnTo>
                  <a:pt x="4298188" y="38100"/>
                </a:lnTo>
                <a:lnTo>
                  <a:pt x="4374388" y="76200"/>
                </a:lnTo>
                <a:lnTo>
                  <a:pt x="4374388" y="44450"/>
                </a:lnTo>
                <a:lnTo>
                  <a:pt x="5774563" y="44450"/>
                </a:lnTo>
                <a:lnTo>
                  <a:pt x="5774563" y="2264029"/>
                </a:lnTo>
                <a:lnTo>
                  <a:pt x="4285488" y="2264029"/>
                </a:lnTo>
                <a:lnTo>
                  <a:pt x="4285488" y="2276729"/>
                </a:lnTo>
                <a:lnTo>
                  <a:pt x="5787263" y="2276729"/>
                </a:lnTo>
                <a:lnTo>
                  <a:pt x="5787263" y="2270379"/>
                </a:lnTo>
                <a:lnTo>
                  <a:pt x="5787263" y="2264029"/>
                </a:lnTo>
                <a:lnTo>
                  <a:pt x="5787263" y="44450"/>
                </a:lnTo>
                <a:lnTo>
                  <a:pt x="5787263" y="38100"/>
                </a:lnTo>
                <a:lnTo>
                  <a:pt x="5787263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80529" y="2550922"/>
            <a:ext cx="548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7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95856" y="1203959"/>
            <a:ext cx="6044565" cy="2467610"/>
          </a:xfrm>
          <a:custGeom>
            <a:avLst/>
            <a:gdLst/>
            <a:ahLst/>
            <a:cxnLst/>
            <a:rect l="l" t="t" r="r" b="b"/>
            <a:pathLst>
              <a:path w="6044565" h="2467610">
                <a:moveTo>
                  <a:pt x="2676271" y="899160"/>
                </a:moveTo>
                <a:lnTo>
                  <a:pt x="2663571" y="892810"/>
                </a:lnTo>
                <a:lnTo>
                  <a:pt x="2600071" y="861060"/>
                </a:lnTo>
                <a:lnTo>
                  <a:pt x="2600071" y="892810"/>
                </a:lnTo>
                <a:lnTo>
                  <a:pt x="0" y="892810"/>
                </a:lnTo>
                <a:lnTo>
                  <a:pt x="0" y="905510"/>
                </a:lnTo>
                <a:lnTo>
                  <a:pt x="2600071" y="905510"/>
                </a:lnTo>
                <a:lnTo>
                  <a:pt x="2600071" y="937260"/>
                </a:lnTo>
                <a:lnTo>
                  <a:pt x="2663571" y="905510"/>
                </a:lnTo>
                <a:lnTo>
                  <a:pt x="2676271" y="899160"/>
                </a:lnTo>
                <a:close/>
              </a:path>
              <a:path w="6044565" h="2467610">
                <a:moveTo>
                  <a:pt x="6044438" y="226949"/>
                </a:moveTo>
                <a:lnTo>
                  <a:pt x="3264916" y="226949"/>
                </a:lnTo>
                <a:lnTo>
                  <a:pt x="3264916" y="0"/>
                </a:lnTo>
                <a:lnTo>
                  <a:pt x="3252216" y="0"/>
                </a:lnTo>
                <a:lnTo>
                  <a:pt x="3252216" y="239649"/>
                </a:lnTo>
                <a:lnTo>
                  <a:pt x="6031738" y="239649"/>
                </a:lnTo>
                <a:lnTo>
                  <a:pt x="6031738" y="2454529"/>
                </a:lnTo>
                <a:lnTo>
                  <a:pt x="3258566" y="2454529"/>
                </a:lnTo>
                <a:lnTo>
                  <a:pt x="3258566" y="2308479"/>
                </a:lnTo>
                <a:lnTo>
                  <a:pt x="3290316" y="2308479"/>
                </a:lnTo>
                <a:lnTo>
                  <a:pt x="3283966" y="2295779"/>
                </a:lnTo>
                <a:lnTo>
                  <a:pt x="3252216" y="2232279"/>
                </a:lnTo>
                <a:lnTo>
                  <a:pt x="3214116" y="2308479"/>
                </a:lnTo>
                <a:lnTo>
                  <a:pt x="3245866" y="2308479"/>
                </a:lnTo>
                <a:lnTo>
                  <a:pt x="3245866" y="2467229"/>
                </a:lnTo>
                <a:lnTo>
                  <a:pt x="6044438" y="2467229"/>
                </a:lnTo>
                <a:lnTo>
                  <a:pt x="6044438" y="2460891"/>
                </a:lnTo>
                <a:lnTo>
                  <a:pt x="3258566" y="2460879"/>
                </a:lnTo>
                <a:lnTo>
                  <a:pt x="6031738" y="2460879"/>
                </a:lnTo>
                <a:lnTo>
                  <a:pt x="6044438" y="2460891"/>
                </a:lnTo>
                <a:lnTo>
                  <a:pt x="6044438" y="2454541"/>
                </a:lnTo>
                <a:lnTo>
                  <a:pt x="6044438" y="239649"/>
                </a:lnTo>
                <a:lnTo>
                  <a:pt x="6044438" y="22694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117585" y="2550922"/>
            <a:ext cx="45148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8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20618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服务器动态上下线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6392" y="851916"/>
            <a:ext cx="899160" cy="1080770"/>
            <a:chOff x="3136392" y="851916"/>
            <a:chExt cx="899160" cy="1080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6392" y="851916"/>
              <a:ext cx="899159" cy="10805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34512" y="1139952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20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502920" y="504444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34512" y="1139952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0" y="504444"/>
                  </a:moveTo>
                  <a:lnTo>
                    <a:pt x="502920" y="504444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34511" y="1139952"/>
            <a:ext cx="502920" cy="5048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99060" marR="92075">
              <a:lnSpc>
                <a:spcPct val="100000"/>
              </a:lnSpc>
              <a:spcBef>
                <a:spcPts val="500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6392" y="851916"/>
            <a:ext cx="899160" cy="108077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365"/>
              </a:spcBef>
            </a:pPr>
            <a:r>
              <a:rPr dirty="0" sz="1200" b="1">
                <a:latin typeface="微软雅黑"/>
                <a:cs typeface="微软雅黑"/>
              </a:rPr>
              <a:t>服务器1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702945"/>
            <a:ext cx="171450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 spc="10" b="1">
                <a:latin typeface="微软雅黑"/>
                <a:cs typeface="微软雅黑"/>
              </a:rPr>
              <a:t>客户端能实时洞</a:t>
            </a:r>
            <a:r>
              <a:rPr dirty="0" sz="1200" b="1">
                <a:latin typeface="微软雅黑"/>
                <a:cs typeface="微软雅黑"/>
              </a:rPr>
              <a:t>察</a:t>
            </a:r>
            <a:r>
              <a:rPr dirty="0" sz="1200" spc="10" b="1">
                <a:latin typeface="微软雅黑"/>
                <a:cs typeface="微软雅黑"/>
              </a:rPr>
              <a:t>到</a:t>
            </a:r>
            <a:r>
              <a:rPr dirty="0" sz="1200" b="1">
                <a:latin typeface="微软雅黑"/>
                <a:cs typeface="微软雅黑"/>
              </a:rPr>
              <a:t>服务 器上下线的变化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84647" y="870203"/>
            <a:ext cx="899160" cy="1079500"/>
            <a:chOff x="5184647" y="870203"/>
            <a:chExt cx="899160" cy="1079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4647" y="870203"/>
              <a:ext cx="899160" cy="10789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82767" y="115823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20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502920" y="50292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82767" y="115823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502920"/>
                  </a:moveTo>
                  <a:lnTo>
                    <a:pt x="502920" y="502920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382767" y="1158239"/>
            <a:ext cx="502920" cy="5029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99695" marR="91440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647" y="870203"/>
            <a:ext cx="899160" cy="10795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60"/>
              </a:spcBef>
            </a:pPr>
            <a:r>
              <a:rPr dirty="0" sz="1200" spc="-5" b="1">
                <a:latin typeface="微软雅黑"/>
                <a:cs typeface="微软雅黑"/>
              </a:rPr>
              <a:t>服务器</a:t>
            </a:r>
            <a:r>
              <a:rPr dirty="0" sz="1200" b="1">
                <a:latin typeface="微软雅黑"/>
                <a:cs typeface="微软雅黑"/>
              </a:rPr>
              <a:t>2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36535" y="870203"/>
            <a:ext cx="901065" cy="1079500"/>
            <a:chOff x="7336535" y="870203"/>
            <a:chExt cx="901065" cy="10795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6535" y="870203"/>
              <a:ext cx="900683" cy="10789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34655" y="115823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504444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504444" y="50292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34655" y="115823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0" y="502920"/>
                  </a:moveTo>
                  <a:lnTo>
                    <a:pt x="504444" y="502920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34656" y="1158239"/>
            <a:ext cx="504825" cy="5029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00330" marR="92075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6535" y="870203"/>
            <a:ext cx="901065" cy="10795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0"/>
              </a:spcBef>
            </a:pPr>
            <a:r>
              <a:rPr dirty="0" sz="1200" b="1">
                <a:latin typeface="微软雅黑"/>
                <a:cs typeface="微软雅黑"/>
              </a:rPr>
              <a:t>服务器3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08321" y="3936365"/>
            <a:ext cx="1253490" cy="582930"/>
            <a:chOff x="5108321" y="3936365"/>
            <a:chExt cx="1253490" cy="58293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1496" y="3939540"/>
              <a:ext cx="1246631" cy="5760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11496" y="3939540"/>
              <a:ext cx="1247140" cy="576580"/>
            </a:xfrm>
            <a:custGeom>
              <a:avLst/>
              <a:gdLst/>
              <a:ahLst/>
              <a:cxnLst/>
              <a:rect l="l" t="t" r="r" b="b"/>
              <a:pathLst>
                <a:path w="1247139" h="576579">
                  <a:moveTo>
                    <a:pt x="0" y="288036"/>
                  </a:moveTo>
                  <a:lnTo>
                    <a:pt x="12661" y="229986"/>
                  </a:lnTo>
                  <a:lnTo>
                    <a:pt x="48976" y="175918"/>
                  </a:lnTo>
                  <a:lnTo>
                    <a:pt x="106439" y="126991"/>
                  </a:lnTo>
                  <a:lnTo>
                    <a:pt x="142319" y="104817"/>
                  </a:lnTo>
                  <a:lnTo>
                    <a:pt x="182546" y="84362"/>
                  </a:lnTo>
                  <a:lnTo>
                    <a:pt x="226808" y="65772"/>
                  </a:lnTo>
                  <a:lnTo>
                    <a:pt x="274792" y="49191"/>
                  </a:lnTo>
                  <a:lnTo>
                    <a:pt x="326184" y="34763"/>
                  </a:lnTo>
                  <a:lnTo>
                    <a:pt x="380672" y="22634"/>
                  </a:lnTo>
                  <a:lnTo>
                    <a:pt x="437942" y="12949"/>
                  </a:lnTo>
                  <a:lnTo>
                    <a:pt x="497681" y="5851"/>
                  </a:lnTo>
                  <a:lnTo>
                    <a:pt x="559577" y="1487"/>
                  </a:lnTo>
                  <a:lnTo>
                    <a:pt x="623315" y="0"/>
                  </a:lnTo>
                  <a:lnTo>
                    <a:pt x="687054" y="1487"/>
                  </a:lnTo>
                  <a:lnTo>
                    <a:pt x="748950" y="5851"/>
                  </a:lnTo>
                  <a:lnTo>
                    <a:pt x="808689" y="12949"/>
                  </a:lnTo>
                  <a:lnTo>
                    <a:pt x="865959" y="22634"/>
                  </a:lnTo>
                  <a:lnTo>
                    <a:pt x="920447" y="34763"/>
                  </a:lnTo>
                  <a:lnTo>
                    <a:pt x="971839" y="49191"/>
                  </a:lnTo>
                  <a:lnTo>
                    <a:pt x="1019823" y="65772"/>
                  </a:lnTo>
                  <a:lnTo>
                    <a:pt x="1064085" y="84362"/>
                  </a:lnTo>
                  <a:lnTo>
                    <a:pt x="1104312" y="104817"/>
                  </a:lnTo>
                  <a:lnTo>
                    <a:pt x="1140192" y="126991"/>
                  </a:lnTo>
                  <a:lnTo>
                    <a:pt x="1171411" y="150739"/>
                  </a:lnTo>
                  <a:lnTo>
                    <a:pt x="1218613" y="202382"/>
                  </a:lnTo>
                  <a:lnTo>
                    <a:pt x="1243414" y="258585"/>
                  </a:lnTo>
                  <a:lnTo>
                    <a:pt x="1246631" y="288036"/>
                  </a:lnTo>
                  <a:lnTo>
                    <a:pt x="1243414" y="317486"/>
                  </a:lnTo>
                  <a:lnTo>
                    <a:pt x="1218613" y="373689"/>
                  </a:lnTo>
                  <a:lnTo>
                    <a:pt x="1171411" y="425332"/>
                  </a:lnTo>
                  <a:lnTo>
                    <a:pt x="1140192" y="449080"/>
                  </a:lnTo>
                  <a:lnTo>
                    <a:pt x="1104312" y="471254"/>
                  </a:lnTo>
                  <a:lnTo>
                    <a:pt x="1064085" y="491709"/>
                  </a:lnTo>
                  <a:lnTo>
                    <a:pt x="1019823" y="510299"/>
                  </a:lnTo>
                  <a:lnTo>
                    <a:pt x="971839" y="526880"/>
                  </a:lnTo>
                  <a:lnTo>
                    <a:pt x="920447" y="541308"/>
                  </a:lnTo>
                  <a:lnTo>
                    <a:pt x="865959" y="553437"/>
                  </a:lnTo>
                  <a:lnTo>
                    <a:pt x="808689" y="563122"/>
                  </a:lnTo>
                  <a:lnTo>
                    <a:pt x="748950" y="570220"/>
                  </a:lnTo>
                  <a:lnTo>
                    <a:pt x="687054" y="574584"/>
                  </a:lnTo>
                  <a:lnTo>
                    <a:pt x="623315" y="576072"/>
                  </a:lnTo>
                  <a:lnTo>
                    <a:pt x="559577" y="574584"/>
                  </a:lnTo>
                  <a:lnTo>
                    <a:pt x="497681" y="570220"/>
                  </a:lnTo>
                  <a:lnTo>
                    <a:pt x="437942" y="563122"/>
                  </a:lnTo>
                  <a:lnTo>
                    <a:pt x="380672" y="553437"/>
                  </a:lnTo>
                  <a:lnTo>
                    <a:pt x="326184" y="541308"/>
                  </a:lnTo>
                  <a:lnTo>
                    <a:pt x="274792" y="526880"/>
                  </a:lnTo>
                  <a:lnTo>
                    <a:pt x="226808" y="510299"/>
                  </a:lnTo>
                  <a:lnTo>
                    <a:pt x="182546" y="491709"/>
                  </a:lnTo>
                  <a:lnTo>
                    <a:pt x="142319" y="471254"/>
                  </a:lnTo>
                  <a:lnTo>
                    <a:pt x="106439" y="449080"/>
                  </a:lnTo>
                  <a:lnTo>
                    <a:pt x="75220" y="425332"/>
                  </a:lnTo>
                  <a:lnTo>
                    <a:pt x="28018" y="373689"/>
                  </a:lnTo>
                  <a:lnTo>
                    <a:pt x="3217" y="317486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79831" y="2106167"/>
            <a:ext cx="8428355" cy="2906395"/>
            <a:chOff x="179831" y="2106167"/>
            <a:chExt cx="8428355" cy="2906395"/>
          </a:xfrm>
        </p:grpSpPr>
        <p:sp>
          <p:nvSpPr>
            <p:cNvPr id="26" name="object 26"/>
            <p:cNvSpPr/>
            <p:nvPr/>
          </p:nvSpPr>
          <p:spPr>
            <a:xfrm>
              <a:off x="2999231" y="2787395"/>
              <a:ext cx="5605780" cy="89535"/>
            </a:xfrm>
            <a:custGeom>
              <a:avLst/>
              <a:gdLst/>
              <a:ahLst/>
              <a:cxnLst/>
              <a:rect l="l" t="t" r="r" b="b"/>
              <a:pathLst>
                <a:path w="5605780" h="89535">
                  <a:moveTo>
                    <a:pt x="0" y="89408"/>
                  </a:moveTo>
                  <a:lnTo>
                    <a:pt x="5605653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831" y="2106167"/>
              <a:ext cx="2232660" cy="14737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3615" y="3924300"/>
              <a:ext cx="1620011" cy="10850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23615" y="3924300"/>
              <a:ext cx="1620520" cy="1085215"/>
            </a:xfrm>
            <a:custGeom>
              <a:avLst/>
              <a:gdLst/>
              <a:ahLst/>
              <a:cxnLst/>
              <a:rect l="l" t="t" r="r" b="b"/>
              <a:pathLst>
                <a:path w="1620520" h="1085214">
                  <a:moveTo>
                    <a:pt x="0" y="542544"/>
                  </a:moveTo>
                  <a:lnTo>
                    <a:pt x="2034" y="503797"/>
                  </a:lnTo>
                  <a:lnTo>
                    <a:pt x="8044" y="465785"/>
                  </a:lnTo>
                  <a:lnTo>
                    <a:pt x="17895" y="428601"/>
                  </a:lnTo>
                  <a:lnTo>
                    <a:pt x="31448" y="392336"/>
                  </a:lnTo>
                  <a:lnTo>
                    <a:pt x="48566" y="357081"/>
                  </a:lnTo>
                  <a:lnTo>
                    <a:pt x="69113" y="322929"/>
                  </a:lnTo>
                  <a:lnTo>
                    <a:pt x="92950" y="289972"/>
                  </a:lnTo>
                  <a:lnTo>
                    <a:pt x="119941" y="258300"/>
                  </a:lnTo>
                  <a:lnTo>
                    <a:pt x="149949" y="228007"/>
                  </a:lnTo>
                  <a:lnTo>
                    <a:pt x="182837" y="199184"/>
                  </a:lnTo>
                  <a:lnTo>
                    <a:pt x="218467" y="171922"/>
                  </a:lnTo>
                  <a:lnTo>
                    <a:pt x="256702" y="146313"/>
                  </a:lnTo>
                  <a:lnTo>
                    <a:pt x="297405" y="122450"/>
                  </a:lnTo>
                  <a:lnTo>
                    <a:pt x="340439" y="100424"/>
                  </a:lnTo>
                  <a:lnTo>
                    <a:pt x="385667" y="80326"/>
                  </a:lnTo>
                  <a:lnTo>
                    <a:pt x="432951" y="62249"/>
                  </a:lnTo>
                  <a:lnTo>
                    <a:pt x="482155" y="46285"/>
                  </a:lnTo>
                  <a:lnTo>
                    <a:pt x="533141" y="32525"/>
                  </a:lnTo>
                  <a:lnTo>
                    <a:pt x="585772" y="21060"/>
                  </a:lnTo>
                  <a:lnTo>
                    <a:pt x="639912" y="11984"/>
                  </a:lnTo>
                  <a:lnTo>
                    <a:pt x="695422" y="5387"/>
                  </a:lnTo>
                  <a:lnTo>
                    <a:pt x="752165" y="1362"/>
                  </a:lnTo>
                  <a:lnTo>
                    <a:pt x="810006" y="0"/>
                  </a:lnTo>
                  <a:lnTo>
                    <a:pt x="867846" y="1362"/>
                  </a:lnTo>
                  <a:lnTo>
                    <a:pt x="924589" y="5387"/>
                  </a:lnTo>
                  <a:lnTo>
                    <a:pt x="980099" y="11984"/>
                  </a:lnTo>
                  <a:lnTo>
                    <a:pt x="1034239" y="21060"/>
                  </a:lnTo>
                  <a:lnTo>
                    <a:pt x="1086870" y="32525"/>
                  </a:lnTo>
                  <a:lnTo>
                    <a:pt x="1137856" y="46285"/>
                  </a:lnTo>
                  <a:lnTo>
                    <a:pt x="1187060" y="62249"/>
                  </a:lnTo>
                  <a:lnTo>
                    <a:pt x="1234344" y="80326"/>
                  </a:lnTo>
                  <a:lnTo>
                    <a:pt x="1279572" y="100424"/>
                  </a:lnTo>
                  <a:lnTo>
                    <a:pt x="1322606" y="122450"/>
                  </a:lnTo>
                  <a:lnTo>
                    <a:pt x="1363309" y="146313"/>
                  </a:lnTo>
                  <a:lnTo>
                    <a:pt x="1401544" y="171922"/>
                  </a:lnTo>
                  <a:lnTo>
                    <a:pt x="1437174" y="199184"/>
                  </a:lnTo>
                  <a:lnTo>
                    <a:pt x="1470062" y="228007"/>
                  </a:lnTo>
                  <a:lnTo>
                    <a:pt x="1500070" y="258300"/>
                  </a:lnTo>
                  <a:lnTo>
                    <a:pt x="1527061" y="289972"/>
                  </a:lnTo>
                  <a:lnTo>
                    <a:pt x="1550898" y="322929"/>
                  </a:lnTo>
                  <a:lnTo>
                    <a:pt x="1571445" y="357081"/>
                  </a:lnTo>
                  <a:lnTo>
                    <a:pt x="1588563" y="392336"/>
                  </a:lnTo>
                  <a:lnTo>
                    <a:pt x="1602116" y="428601"/>
                  </a:lnTo>
                  <a:lnTo>
                    <a:pt x="1611967" y="465785"/>
                  </a:lnTo>
                  <a:lnTo>
                    <a:pt x="1617977" y="503797"/>
                  </a:lnTo>
                  <a:lnTo>
                    <a:pt x="1620011" y="542544"/>
                  </a:lnTo>
                  <a:lnTo>
                    <a:pt x="1617977" y="581290"/>
                  </a:lnTo>
                  <a:lnTo>
                    <a:pt x="1611967" y="619302"/>
                  </a:lnTo>
                  <a:lnTo>
                    <a:pt x="1602116" y="656486"/>
                  </a:lnTo>
                  <a:lnTo>
                    <a:pt x="1588563" y="692751"/>
                  </a:lnTo>
                  <a:lnTo>
                    <a:pt x="1571445" y="728006"/>
                  </a:lnTo>
                  <a:lnTo>
                    <a:pt x="1550898" y="762158"/>
                  </a:lnTo>
                  <a:lnTo>
                    <a:pt x="1527061" y="795115"/>
                  </a:lnTo>
                  <a:lnTo>
                    <a:pt x="1500070" y="826787"/>
                  </a:lnTo>
                  <a:lnTo>
                    <a:pt x="1470062" y="857080"/>
                  </a:lnTo>
                  <a:lnTo>
                    <a:pt x="1437174" y="885903"/>
                  </a:lnTo>
                  <a:lnTo>
                    <a:pt x="1401544" y="913165"/>
                  </a:lnTo>
                  <a:lnTo>
                    <a:pt x="1363309" y="938774"/>
                  </a:lnTo>
                  <a:lnTo>
                    <a:pt x="1322606" y="962637"/>
                  </a:lnTo>
                  <a:lnTo>
                    <a:pt x="1279572" y="984663"/>
                  </a:lnTo>
                  <a:lnTo>
                    <a:pt x="1234344" y="1004761"/>
                  </a:lnTo>
                  <a:lnTo>
                    <a:pt x="1187060" y="1022838"/>
                  </a:lnTo>
                  <a:lnTo>
                    <a:pt x="1137856" y="1038802"/>
                  </a:lnTo>
                  <a:lnTo>
                    <a:pt x="1086870" y="1052562"/>
                  </a:lnTo>
                  <a:lnTo>
                    <a:pt x="1034239" y="1064027"/>
                  </a:lnTo>
                  <a:lnTo>
                    <a:pt x="980099" y="1073103"/>
                  </a:lnTo>
                  <a:lnTo>
                    <a:pt x="924589" y="1079700"/>
                  </a:lnTo>
                  <a:lnTo>
                    <a:pt x="867846" y="1083725"/>
                  </a:lnTo>
                  <a:lnTo>
                    <a:pt x="810006" y="1085088"/>
                  </a:lnTo>
                  <a:lnTo>
                    <a:pt x="752165" y="1083725"/>
                  </a:lnTo>
                  <a:lnTo>
                    <a:pt x="695422" y="1079700"/>
                  </a:lnTo>
                  <a:lnTo>
                    <a:pt x="639912" y="1073103"/>
                  </a:lnTo>
                  <a:lnTo>
                    <a:pt x="585772" y="1064027"/>
                  </a:lnTo>
                  <a:lnTo>
                    <a:pt x="533141" y="1052562"/>
                  </a:lnTo>
                  <a:lnTo>
                    <a:pt x="482155" y="1038802"/>
                  </a:lnTo>
                  <a:lnTo>
                    <a:pt x="432951" y="1022838"/>
                  </a:lnTo>
                  <a:lnTo>
                    <a:pt x="385667" y="1004761"/>
                  </a:lnTo>
                  <a:lnTo>
                    <a:pt x="340439" y="984663"/>
                  </a:lnTo>
                  <a:lnTo>
                    <a:pt x="297405" y="962637"/>
                  </a:lnTo>
                  <a:lnTo>
                    <a:pt x="256702" y="938774"/>
                  </a:lnTo>
                  <a:lnTo>
                    <a:pt x="218467" y="913165"/>
                  </a:lnTo>
                  <a:lnTo>
                    <a:pt x="182837" y="885903"/>
                  </a:lnTo>
                  <a:lnTo>
                    <a:pt x="149949" y="857080"/>
                  </a:lnTo>
                  <a:lnTo>
                    <a:pt x="119941" y="826787"/>
                  </a:lnTo>
                  <a:lnTo>
                    <a:pt x="92950" y="795115"/>
                  </a:lnTo>
                  <a:lnTo>
                    <a:pt x="69113" y="762158"/>
                  </a:lnTo>
                  <a:lnTo>
                    <a:pt x="48566" y="728006"/>
                  </a:lnTo>
                  <a:lnTo>
                    <a:pt x="31448" y="692751"/>
                  </a:lnTo>
                  <a:lnTo>
                    <a:pt x="17895" y="656486"/>
                  </a:lnTo>
                  <a:lnTo>
                    <a:pt x="8044" y="619302"/>
                  </a:lnTo>
                  <a:lnTo>
                    <a:pt x="2034" y="581290"/>
                  </a:lnTo>
                  <a:lnTo>
                    <a:pt x="0" y="542544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405373" y="4103623"/>
            <a:ext cx="659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客户端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33360" y="3921125"/>
            <a:ext cx="1202690" cy="582930"/>
            <a:chOff x="7333360" y="3921125"/>
            <a:chExt cx="1202690" cy="58293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6535" y="3924300"/>
              <a:ext cx="1196340" cy="5760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36535" y="3924300"/>
              <a:ext cx="1196340" cy="576580"/>
            </a:xfrm>
            <a:custGeom>
              <a:avLst/>
              <a:gdLst/>
              <a:ahLst/>
              <a:cxnLst/>
              <a:rect l="l" t="t" r="r" b="b"/>
              <a:pathLst>
                <a:path w="1196340" h="576579">
                  <a:moveTo>
                    <a:pt x="0" y="288036"/>
                  </a:moveTo>
                  <a:lnTo>
                    <a:pt x="13798" y="226244"/>
                  </a:lnTo>
                  <a:lnTo>
                    <a:pt x="53245" y="169072"/>
                  </a:lnTo>
                  <a:lnTo>
                    <a:pt x="81675" y="142657"/>
                  </a:lnTo>
                  <a:lnTo>
                    <a:pt x="115421" y="117924"/>
                  </a:lnTo>
                  <a:lnTo>
                    <a:pt x="154120" y="95049"/>
                  </a:lnTo>
                  <a:lnTo>
                    <a:pt x="197405" y="74206"/>
                  </a:lnTo>
                  <a:lnTo>
                    <a:pt x="244912" y="55573"/>
                  </a:lnTo>
                  <a:lnTo>
                    <a:pt x="296276" y="39324"/>
                  </a:lnTo>
                  <a:lnTo>
                    <a:pt x="351132" y="25636"/>
                  </a:lnTo>
                  <a:lnTo>
                    <a:pt x="409114" y="14684"/>
                  </a:lnTo>
                  <a:lnTo>
                    <a:pt x="469858" y="6643"/>
                  </a:lnTo>
                  <a:lnTo>
                    <a:pt x="532998" y="1690"/>
                  </a:lnTo>
                  <a:lnTo>
                    <a:pt x="598170" y="0"/>
                  </a:lnTo>
                  <a:lnTo>
                    <a:pt x="663341" y="1690"/>
                  </a:lnTo>
                  <a:lnTo>
                    <a:pt x="726481" y="6643"/>
                  </a:lnTo>
                  <a:lnTo>
                    <a:pt x="787225" y="14684"/>
                  </a:lnTo>
                  <a:lnTo>
                    <a:pt x="845207" y="25636"/>
                  </a:lnTo>
                  <a:lnTo>
                    <a:pt x="900063" y="39324"/>
                  </a:lnTo>
                  <a:lnTo>
                    <a:pt x="951427" y="55573"/>
                  </a:lnTo>
                  <a:lnTo>
                    <a:pt x="998934" y="74206"/>
                  </a:lnTo>
                  <a:lnTo>
                    <a:pt x="1042219" y="95049"/>
                  </a:lnTo>
                  <a:lnTo>
                    <a:pt x="1080918" y="117924"/>
                  </a:lnTo>
                  <a:lnTo>
                    <a:pt x="1114664" y="142657"/>
                  </a:lnTo>
                  <a:lnTo>
                    <a:pt x="1143094" y="169072"/>
                  </a:lnTo>
                  <a:lnTo>
                    <a:pt x="1182541" y="226244"/>
                  </a:lnTo>
                  <a:lnTo>
                    <a:pt x="1196340" y="288036"/>
                  </a:lnTo>
                  <a:lnTo>
                    <a:pt x="1192829" y="319421"/>
                  </a:lnTo>
                  <a:lnTo>
                    <a:pt x="1165841" y="379078"/>
                  </a:lnTo>
                  <a:lnTo>
                    <a:pt x="1114664" y="433414"/>
                  </a:lnTo>
                  <a:lnTo>
                    <a:pt x="1080918" y="458147"/>
                  </a:lnTo>
                  <a:lnTo>
                    <a:pt x="1042219" y="481022"/>
                  </a:lnTo>
                  <a:lnTo>
                    <a:pt x="998934" y="501865"/>
                  </a:lnTo>
                  <a:lnTo>
                    <a:pt x="951427" y="520498"/>
                  </a:lnTo>
                  <a:lnTo>
                    <a:pt x="900063" y="536747"/>
                  </a:lnTo>
                  <a:lnTo>
                    <a:pt x="845207" y="550435"/>
                  </a:lnTo>
                  <a:lnTo>
                    <a:pt x="787225" y="561387"/>
                  </a:lnTo>
                  <a:lnTo>
                    <a:pt x="726481" y="569428"/>
                  </a:lnTo>
                  <a:lnTo>
                    <a:pt x="663341" y="574381"/>
                  </a:lnTo>
                  <a:lnTo>
                    <a:pt x="598170" y="576072"/>
                  </a:lnTo>
                  <a:lnTo>
                    <a:pt x="532998" y="574381"/>
                  </a:lnTo>
                  <a:lnTo>
                    <a:pt x="469858" y="569428"/>
                  </a:lnTo>
                  <a:lnTo>
                    <a:pt x="409114" y="561387"/>
                  </a:lnTo>
                  <a:lnTo>
                    <a:pt x="351132" y="550435"/>
                  </a:lnTo>
                  <a:lnTo>
                    <a:pt x="296276" y="536747"/>
                  </a:lnTo>
                  <a:lnTo>
                    <a:pt x="244912" y="520498"/>
                  </a:lnTo>
                  <a:lnTo>
                    <a:pt x="197405" y="501865"/>
                  </a:lnTo>
                  <a:lnTo>
                    <a:pt x="154120" y="481022"/>
                  </a:lnTo>
                  <a:lnTo>
                    <a:pt x="115421" y="458147"/>
                  </a:lnTo>
                  <a:lnTo>
                    <a:pt x="81675" y="433414"/>
                  </a:lnTo>
                  <a:lnTo>
                    <a:pt x="53245" y="406999"/>
                  </a:lnTo>
                  <a:lnTo>
                    <a:pt x="13798" y="349827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605776" y="4087469"/>
            <a:ext cx="659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客户端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16955" y="2293391"/>
            <a:ext cx="1497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1</a:t>
            </a:r>
            <a:r>
              <a:rPr dirty="0" sz="1000" spc="155" b="1">
                <a:latin typeface="微软雅黑"/>
                <a:cs typeface="微软雅黑"/>
              </a:rPr>
              <a:t> </a:t>
            </a:r>
            <a:r>
              <a:rPr dirty="0" sz="1000" spc="40" b="1">
                <a:latin typeface="微软雅黑"/>
                <a:cs typeface="微软雅黑"/>
              </a:rPr>
              <a:t>服务端启动时去注册信 </a:t>
            </a:r>
            <a:r>
              <a:rPr dirty="0" sz="1000" spc="-5" b="1">
                <a:latin typeface="微软雅黑"/>
                <a:cs typeface="微软雅黑"/>
              </a:rPr>
              <a:t>息（创建都是临时节点）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12492" y="1927351"/>
            <a:ext cx="5375910" cy="941069"/>
          </a:xfrm>
          <a:custGeom>
            <a:avLst/>
            <a:gdLst/>
            <a:ahLst/>
            <a:cxnLst/>
            <a:rect l="l" t="t" r="r" b="b"/>
            <a:pathLst>
              <a:path w="5375909" h="941069">
                <a:moveTo>
                  <a:pt x="5375783" y="28067"/>
                </a:moveTo>
                <a:lnTo>
                  <a:pt x="5373751" y="15621"/>
                </a:lnTo>
                <a:lnTo>
                  <a:pt x="117386" y="889508"/>
                </a:lnTo>
                <a:lnTo>
                  <a:pt x="3224022" y="27940"/>
                </a:lnTo>
                <a:lnTo>
                  <a:pt x="3220720" y="15748"/>
                </a:lnTo>
                <a:lnTo>
                  <a:pt x="74828" y="888174"/>
                </a:lnTo>
                <a:lnTo>
                  <a:pt x="72161" y="884745"/>
                </a:lnTo>
                <a:lnTo>
                  <a:pt x="69723" y="870026"/>
                </a:lnTo>
                <a:lnTo>
                  <a:pt x="1177925" y="10033"/>
                </a:lnTo>
                <a:lnTo>
                  <a:pt x="1170178" y="0"/>
                </a:lnTo>
                <a:lnTo>
                  <a:pt x="63360" y="858824"/>
                </a:lnTo>
                <a:lnTo>
                  <a:pt x="63246" y="858393"/>
                </a:lnTo>
                <a:lnTo>
                  <a:pt x="59143" y="862101"/>
                </a:lnTo>
                <a:lnTo>
                  <a:pt x="56299" y="864298"/>
                </a:lnTo>
                <a:lnTo>
                  <a:pt x="36830" y="839216"/>
                </a:lnTo>
                <a:lnTo>
                  <a:pt x="533" y="914933"/>
                </a:lnTo>
                <a:lnTo>
                  <a:pt x="0" y="915416"/>
                </a:lnTo>
                <a:lnTo>
                  <a:pt x="254" y="915504"/>
                </a:lnTo>
                <a:lnTo>
                  <a:pt x="0" y="916051"/>
                </a:lnTo>
                <a:lnTo>
                  <a:pt x="1244" y="915809"/>
                </a:lnTo>
                <a:lnTo>
                  <a:pt x="81407" y="940562"/>
                </a:lnTo>
                <a:lnTo>
                  <a:pt x="79832" y="931075"/>
                </a:lnTo>
                <a:lnTo>
                  <a:pt x="83566" y="931799"/>
                </a:lnTo>
                <a:lnTo>
                  <a:pt x="77266" y="909104"/>
                </a:lnTo>
                <a:lnTo>
                  <a:pt x="5375783" y="280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995041" y="3221253"/>
            <a:ext cx="1568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2</a:t>
            </a:r>
            <a:r>
              <a:rPr dirty="0" sz="1000" spc="114" b="1">
                <a:latin typeface="微软雅黑"/>
                <a:cs typeface="微软雅黑"/>
              </a:rPr>
              <a:t> </a:t>
            </a:r>
            <a:r>
              <a:rPr dirty="0" sz="1000" spc="5" b="1">
                <a:latin typeface="微软雅黑"/>
                <a:cs typeface="微软雅黑"/>
              </a:rPr>
              <a:t>获</a:t>
            </a:r>
            <a:r>
              <a:rPr dirty="0" sz="1000" spc="-5" b="1">
                <a:latin typeface="微软雅黑"/>
                <a:cs typeface="微软雅黑"/>
              </a:rPr>
              <a:t>取</a:t>
            </a:r>
            <a:r>
              <a:rPr dirty="0" sz="1000" spc="5" b="1">
                <a:latin typeface="微软雅黑"/>
                <a:cs typeface="微软雅黑"/>
              </a:rPr>
              <a:t>到当</a:t>
            </a:r>
            <a:r>
              <a:rPr dirty="0" sz="1000" spc="-5" b="1">
                <a:latin typeface="微软雅黑"/>
                <a:cs typeface="微软雅黑"/>
              </a:rPr>
              <a:t>前</a:t>
            </a:r>
            <a:r>
              <a:rPr dirty="0" sz="1000" spc="5" b="1">
                <a:latin typeface="微软雅黑"/>
                <a:cs typeface="微软雅黑"/>
              </a:rPr>
              <a:t>在线</a:t>
            </a:r>
            <a:r>
              <a:rPr dirty="0" sz="1000" spc="-5" b="1">
                <a:latin typeface="微软雅黑"/>
                <a:cs typeface="微软雅黑"/>
              </a:rPr>
              <a:t>服</a:t>
            </a:r>
            <a:r>
              <a:rPr dirty="0" sz="1000" spc="5" b="1">
                <a:latin typeface="微软雅黑"/>
                <a:cs typeface="微软雅黑"/>
              </a:rPr>
              <a:t>务器</a:t>
            </a:r>
            <a:r>
              <a:rPr dirty="0" sz="1000" spc="-5" b="1">
                <a:latin typeface="微软雅黑"/>
                <a:cs typeface="微软雅黑"/>
              </a:rPr>
              <a:t>列 表，并且注册监听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62705" y="2089530"/>
            <a:ext cx="10267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3</a:t>
            </a:r>
            <a:r>
              <a:rPr dirty="0" sz="1000" spc="-75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服务器节点下线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10716" y="4129532"/>
            <a:ext cx="954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4</a:t>
            </a:r>
            <a:r>
              <a:rPr dirty="0" sz="1000" spc="150" b="1">
                <a:latin typeface="微软雅黑"/>
                <a:cs typeface="微软雅黑"/>
              </a:rPr>
              <a:t> </a:t>
            </a:r>
            <a:r>
              <a:rPr dirty="0" sz="1000" spc="25" b="1">
                <a:latin typeface="微软雅黑"/>
                <a:cs typeface="微软雅黑"/>
              </a:rPr>
              <a:t>服务</a:t>
            </a:r>
            <a:r>
              <a:rPr dirty="0" sz="1000" spc="40" b="1">
                <a:latin typeface="微软雅黑"/>
                <a:cs typeface="微软雅黑"/>
              </a:rPr>
              <a:t>器</a:t>
            </a:r>
            <a:r>
              <a:rPr dirty="0" sz="1000" spc="25" b="1">
                <a:latin typeface="微软雅黑"/>
                <a:cs typeface="微软雅黑"/>
              </a:rPr>
              <a:t>节点</a:t>
            </a:r>
            <a:r>
              <a:rPr dirty="0" sz="1000" spc="-5" b="1">
                <a:latin typeface="微软雅黑"/>
                <a:cs typeface="微软雅黑"/>
              </a:rPr>
              <a:t>上 下线事件通知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95400" y="744981"/>
            <a:ext cx="5069840" cy="3721100"/>
            <a:chOff x="1295400" y="744981"/>
            <a:chExt cx="5069840" cy="3721100"/>
          </a:xfrm>
        </p:grpSpPr>
        <p:sp>
          <p:nvSpPr>
            <p:cNvPr id="41" name="object 41"/>
            <p:cNvSpPr/>
            <p:nvPr/>
          </p:nvSpPr>
          <p:spPr>
            <a:xfrm>
              <a:off x="1295400" y="3552316"/>
              <a:ext cx="2539365" cy="913765"/>
            </a:xfrm>
            <a:custGeom>
              <a:avLst/>
              <a:gdLst/>
              <a:ahLst/>
              <a:cxnLst/>
              <a:rect l="l" t="t" r="r" b="b"/>
              <a:pathLst>
                <a:path w="2539365" h="913764">
                  <a:moveTo>
                    <a:pt x="2538984" y="364998"/>
                  </a:moveTo>
                  <a:lnTo>
                    <a:pt x="76339" y="31559"/>
                  </a:lnTo>
                  <a:lnTo>
                    <a:pt x="76581" y="29845"/>
                  </a:lnTo>
                  <a:lnTo>
                    <a:pt x="80645" y="0"/>
                  </a:lnTo>
                  <a:lnTo>
                    <a:pt x="0" y="27559"/>
                  </a:lnTo>
                  <a:lnTo>
                    <a:pt x="12522" y="36118"/>
                  </a:lnTo>
                  <a:lnTo>
                    <a:pt x="7747" y="45466"/>
                  </a:lnTo>
                  <a:lnTo>
                    <a:pt x="1657527" y="884453"/>
                  </a:lnTo>
                  <a:lnTo>
                    <a:pt x="1643126" y="912761"/>
                  </a:lnTo>
                  <a:lnTo>
                    <a:pt x="1728343" y="913345"/>
                  </a:lnTo>
                  <a:lnTo>
                    <a:pt x="1711236" y="890231"/>
                  </a:lnTo>
                  <a:lnTo>
                    <a:pt x="1677670" y="844842"/>
                  </a:lnTo>
                  <a:lnTo>
                    <a:pt x="1663268" y="873137"/>
                  </a:lnTo>
                  <a:lnTo>
                    <a:pt x="71958" y="63741"/>
                  </a:lnTo>
                  <a:lnTo>
                    <a:pt x="74637" y="44119"/>
                  </a:lnTo>
                  <a:lnTo>
                    <a:pt x="2537206" y="377583"/>
                  </a:lnTo>
                  <a:lnTo>
                    <a:pt x="2538984" y="36499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38700" y="751331"/>
              <a:ext cx="1520190" cy="1379855"/>
            </a:xfrm>
            <a:custGeom>
              <a:avLst/>
              <a:gdLst/>
              <a:ahLst/>
              <a:cxnLst/>
              <a:rect l="l" t="t" r="r" b="b"/>
              <a:pathLst>
                <a:path w="1520189" h="1379855">
                  <a:moveTo>
                    <a:pt x="0" y="0"/>
                  </a:moveTo>
                  <a:lnTo>
                    <a:pt x="1520063" y="1299336"/>
                  </a:lnTo>
                </a:path>
                <a:path w="1520189" h="1379855">
                  <a:moveTo>
                    <a:pt x="1411732" y="0"/>
                  </a:moveTo>
                  <a:lnTo>
                    <a:pt x="143255" y="1379727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481196" y="4024723"/>
            <a:ext cx="958215" cy="9131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775"/>
              </a:spcBef>
            </a:pPr>
            <a:r>
              <a:rPr dirty="0" sz="1200" spc="-5">
                <a:latin typeface="微软雅黑"/>
                <a:cs typeface="微软雅黑"/>
              </a:rPr>
              <a:t>客户端</a:t>
            </a: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 b="1">
                <a:latin typeface="微软雅黑"/>
                <a:cs typeface="微软雅黑"/>
              </a:rPr>
              <a:t>5</a:t>
            </a:r>
            <a:r>
              <a:rPr dirty="0" sz="800" spc="-110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process(){</a:t>
            </a:r>
            <a:endParaRPr sz="800">
              <a:latin typeface="微软雅黑"/>
              <a:cs typeface="微软雅黑"/>
            </a:endParaRPr>
          </a:p>
          <a:p>
            <a:pPr marL="12700" marR="5080">
              <a:lnSpc>
                <a:spcPct val="120000"/>
              </a:lnSpc>
            </a:pPr>
            <a:r>
              <a:rPr dirty="0" sz="800" spc="10" b="1">
                <a:latin typeface="微软雅黑"/>
                <a:cs typeface="微软雅黑"/>
              </a:rPr>
              <a:t>重新再去获取服务器 </a:t>
            </a:r>
            <a:r>
              <a:rPr dirty="0" sz="800" b="1">
                <a:latin typeface="微软雅黑"/>
                <a:cs typeface="微软雅黑"/>
              </a:rPr>
              <a:t>列表，并注册监听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800" b="1">
                <a:latin typeface="微软雅黑"/>
                <a:cs typeface="微软雅黑"/>
              </a:rPr>
              <a:t>}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9831" y="2106167"/>
            <a:ext cx="2232660" cy="147383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534035">
              <a:lnSpc>
                <a:spcPct val="100000"/>
              </a:lnSpc>
              <a:spcBef>
                <a:spcPts val="470"/>
              </a:spcBef>
            </a:pPr>
            <a:r>
              <a:rPr dirty="0" sz="1200" spc="-5" b="1">
                <a:latin typeface="微软雅黑"/>
                <a:cs typeface="微软雅黑"/>
              </a:rPr>
              <a:t>Zookeeper</a:t>
            </a:r>
            <a:r>
              <a:rPr dirty="0" sz="1200" b="1">
                <a:latin typeface="微软雅黑"/>
                <a:cs typeface="微软雅黑"/>
              </a:rPr>
              <a:t>集群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</a:pPr>
            <a:r>
              <a:rPr dirty="0" sz="800" b="1">
                <a:latin typeface="微软雅黑"/>
                <a:cs typeface="微软雅黑"/>
              </a:rPr>
              <a:t>/servers/server1 hadoop101 80</a:t>
            </a:r>
            <a:r>
              <a:rPr dirty="0" sz="800" spc="-140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nodes</a:t>
            </a:r>
            <a:endParaRPr sz="800">
              <a:latin typeface="微软雅黑"/>
              <a:cs typeface="微软雅黑"/>
            </a:endParaRPr>
          </a:p>
          <a:p>
            <a:pPr marL="424815">
              <a:lnSpc>
                <a:spcPct val="100000"/>
              </a:lnSpc>
              <a:spcBef>
                <a:spcPts val="190"/>
              </a:spcBef>
              <a:tabLst>
                <a:tab pos="2093595" algn="l"/>
              </a:tabLst>
            </a:pPr>
            <a:r>
              <a:rPr dirty="0" sz="800" b="1" strike="sngStrike">
                <a:latin typeface="Arial"/>
                <a:cs typeface="Arial"/>
              </a:rPr>
              <a:t> </a:t>
            </a:r>
            <a:r>
              <a:rPr dirty="0" sz="800" spc="-135" b="1" strike="sngStrike">
                <a:latin typeface="Arial"/>
                <a:cs typeface="Arial"/>
              </a:rPr>
              <a:t> </a:t>
            </a:r>
            <a:r>
              <a:rPr dirty="0" sz="800" spc="-5" b="1" strike="sngStrike">
                <a:latin typeface="Arial"/>
                <a:cs typeface="Arial"/>
              </a:rPr>
              <a:t>/server2 </a:t>
            </a:r>
            <a:r>
              <a:rPr dirty="0" sz="800" b="1" strike="sngStrike">
                <a:latin typeface="Arial"/>
                <a:cs typeface="Arial"/>
              </a:rPr>
              <a:t>hadoop102  90</a:t>
            </a:r>
            <a:r>
              <a:rPr dirty="0" sz="800" spc="-10" b="1" strike="sngStrike">
                <a:latin typeface="Arial"/>
                <a:cs typeface="Arial"/>
              </a:rPr>
              <a:t> </a:t>
            </a:r>
            <a:r>
              <a:rPr dirty="0" sz="800" b="1" strike="sngStrike">
                <a:latin typeface="Arial"/>
                <a:cs typeface="Arial"/>
              </a:rPr>
              <a:t>nodes	</a:t>
            </a:r>
            <a:endParaRPr sz="8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  <a:spcBef>
                <a:spcPts val="340"/>
              </a:spcBef>
            </a:pPr>
            <a:r>
              <a:rPr dirty="0" sz="800" spc="-5" b="1">
                <a:latin typeface="Arial"/>
                <a:cs typeface="Arial"/>
              </a:rPr>
              <a:t>/server3 </a:t>
            </a:r>
            <a:r>
              <a:rPr dirty="0" sz="800" b="1">
                <a:latin typeface="Arial"/>
                <a:cs typeface="Arial"/>
              </a:rPr>
              <a:t>hadoop103 </a:t>
            </a:r>
            <a:r>
              <a:rPr dirty="0" sz="800" spc="-5" b="1">
                <a:latin typeface="Arial"/>
                <a:cs typeface="Arial"/>
              </a:rPr>
              <a:t>95</a:t>
            </a:r>
            <a:r>
              <a:rPr dirty="0" sz="800" spc="2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nodes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682751"/>
            <a:ext cx="851916" cy="431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3088" y="682751"/>
            <a:ext cx="852169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1402080"/>
            <a:ext cx="851916" cy="4328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3088" y="1402080"/>
            <a:ext cx="852169" cy="43307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088" y="2122932"/>
            <a:ext cx="851916" cy="4312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3088" y="2122932"/>
            <a:ext cx="852169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5855" y="1411224"/>
            <a:ext cx="1152144" cy="4312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95855" y="1411224"/>
            <a:ext cx="1152525" cy="43180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/locks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0" y="2084832"/>
            <a:ext cx="1152144" cy="4328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48000" y="2084832"/>
            <a:ext cx="1152525" cy="43307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/seq-000000000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0" y="2775204"/>
            <a:ext cx="1152144" cy="4328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48000" y="2775204"/>
            <a:ext cx="1152525" cy="43307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/seq-000000001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8000" y="3465576"/>
            <a:ext cx="1152144" cy="4328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48000" y="3465576"/>
            <a:ext cx="1152525" cy="43307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/seq-000000002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48000" y="4155947"/>
            <a:ext cx="1152144" cy="4312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048000" y="4155947"/>
            <a:ext cx="1152525" cy="4318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/seq-000000003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92680" y="767969"/>
            <a:ext cx="1818639" cy="511175"/>
            <a:chOff x="1892680" y="767969"/>
            <a:chExt cx="1818639" cy="5111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5855" y="771144"/>
              <a:ext cx="1812035" cy="5044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95855" y="771144"/>
              <a:ext cx="1812289" cy="504825"/>
            </a:xfrm>
            <a:custGeom>
              <a:avLst/>
              <a:gdLst/>
              <a:ahLst/>
              <a:cxnLst/>
              <a:rect l="l" t="t" r="r" b="b"/>
              <a:pathLst>
                <a:path w="1812289" h="504825">
                  <a:moveTo>
                    <a:pt x="0" y="84073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727961" y="0"/>
                  </a:lnTo>
                  <a:lnTo>
                    <a:pt x="1760708" y="6600"/>
                  </a:lnTo>
                  <a:lnTo>
                    <a:pt x="1787429" y="24606"/>
                  </a:lnTo>
                  <a:lnTo>
                    <a:pt x="1805435" y="51327"/>
                  </a:lnTo>
                  <a:lnTo>
                    <a:pt x="1812035" y="84073"/>
                  </a:lnTo>
                  <a:lnTo>
                    <a:pt x="1812035" y="420369"/>
                  </a:lnTo>
                  <a:lnTo>
                    <a:pt x="1805435" y="453116"/>
                  </a:lnTo>
                  <a:lnTo>
                    <a:pt x="1787429" y="479837"/>
                  </a:lnTo>
                  <a:lnTo>
                    <a:pt x="1760708" y="497843"/>
                  </a:lnTo>
                  <a:lnTo>
                    <a:pt x="1727961" y="504443"/>
                  </a:lnTo>
                  <a:lnTo>
                    <a:pt x="84074" y="504443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69"/>
                  </a:lnTo>
                  <a:lnTo>
                    <a:pt x="0" y="84073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017902" y="823721"/>
            <a:ext cx="156718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create -e -s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/locks/seq-</a:t>
            </a:r>
            <a:endParaRPr sz="1200">
              <a:latin typeface="Arial"/>
              <a:cs typeface="Arial"/>
            </a:endParaRPr>
          </a:p>
          <a:p>
            <a:pPr algn="ctr" marL="3175">
              <a:lnSpc>
                <a:spcPts val="1435"/>
              </a:lnSpc>
            </a:pPr>
            <a:r>
              <a:rPr dirty="0" sz="1200">
                <a:latin typeface="微软雅黑"/>
                <a:cs typeface="微软雅黑"/>
              </a:rPr>
              <a:t>创建临时顺序节点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0482" y="755776"/>
            <a:ext cx="5899785" cy="3653790"/>
            <a:chOff x="1170482" y="755776"/>
            <a:chExt cx="5899785" cy="3653790"/>
          </a:xfrm>
        </p:grpSpPr>
        <p:sp>
          <p:nvSpPr>
            <p:cNvPr id="23" name="object 23"/>
            <p:cNvSpPr/>
            <p:nvPr/>
          </p:nvSpPr>
          <p:spPr>
            <a:xfrm>
              <a:off x="1170482" y="893190"/>
              <a:ext cx="1877695" cy="3516629"/>
            </a:xfrm>
            <a:custGeom>
              <a:avLst/>
              <a:gdLst/>
              <a:ahLst/>
              <a:cxnLst/>
              <a:rect l="l" t="t" r="r" b="b"/>
              <a:pathLst>
                <a:path w="1877695" h="3516629">
                  <a:moveTo>
                    <a:pt x="724611" y="733171"/>
                  </a:moveTo>
                  <a:lnTo>
                    <a:pt x="711352" y="692531"/>
                  </a:lnTo>
                  <a:lnTo>
                    <a:pt x="698195" y="652145"/>
                  </a:lnTo>
                  <a:lnTo>
                    <a:pt x="675563" y="674509"/>
                  </a:lnTo>
                  <a:lnTo>
                    <a:pt x="9042" y="0"/>
                  </a:lnTo>
                  <a:lnTo>
                    <a:pt x="0" y="8890"/>
                  </a:lnTo>
                  <a:lnTo>
                    <a:pt x="666496" y="683475"/>
                  </a:lnTo>
                  <a:lnTo>
                    <a:pt x="652843" y="696976"/>
                  </a:lnTo>
                  <a:lnTo>
                    <a:pt x="648919" y="694944"/>
                  </a:lnTo>
                  <a:lnTo>
                    <a:pt x="648830" y="700925"/>
                  </a:lnTo>
                  <a:lnTo>
                    <a:pt x="643966" y="705739"/>
                  </a:lnTo>
                  <a:lnTo>
                    <a:pt x="648741" y="707377"/>
                  </a:lnTo>
                  <a:lnTo>
                    <a:pt x="648487" y="726668"/>
                  </a:lnTo>
                  <a:lnTo>
                    <a:pt x="4597" y="718947"/>
                  </a:lnTo>
                  <a:lnTo>
                    <a:pt x="4445" y="731647"/>
                  </a:lnTo>
                  <a:lnTo>
                    <a:pt x="648322" y="739381"/>
                  </a:lnTo>
                  <a:lnTo>
                    <a:pt x="660984" y="739381"/>
                  </a:lnTo>
                  <a:lnTo>
                    <a:pt x="709447" y="739381"/>
                  </a:lnTo>
                  <a:lnTo>
                    <a:pt x="709028" y="739521"/>
                  </a:lnTo>
                  <a:lnTo>
                    <a:pt x="660984" y="739521"/>
                  </a:lnTo>
                  <a:lnTo>
                    <a:pt x="648322" y="739521"/>
                  </a:lnTo>
                  <a:lnTo>
                    <a:pt x="648055" y="759409"/>
                  </a:lnTo>
                  <a:lnTo>
                    <a:pt x="643585" y="760857"/>
                  </a:lnTo>
                  <a:lnTo>
                    <a:pt x="647979" y="765314"/>
                  </a:lnTo>
                  <a:lnTo>
                    <a:pt x="647903" y="771144"/>
                  </a:lnTo>
                  <a:lnTo>
                    <a:pt x="651840" y="769239"/>
                  </a:lnTo>
                  <a:lnTo>
                    <a:pt x="665937" y="783488"/>
                  </a:lnTo>
                  <a:lnTo>
                    <a:pt x="63" y="1441323"/>
                  </a:lnTo>
                  <a:lnTo>
                    <a:pt x="8978" y="1450340"/>
                  </a:lnTo>
                  <a:lnTo>
                    <a:pt x="674839" y="792492"/>
                  </a:lnTo>
                  <a:lnTo>
                    <a:pt x="697179" y="815086"/>
                  </a:lnTo>
                  <a:lnTo>
                    <a:pt x="710958" y="774573"/>
                  </a:lnTo>
                  <a:lnTo>
                    <a:pt x="724611" y="734441"/>
                  </a:lnTo>
                  <a:lnTo>
                    <a:pt x="721423" y="735482"/>
                  </a:lnTo>
                  <a:lnTo>
                    <a:pt x="724611" y="733933"/>
                  </a:lnTo>
                  <a:lnTo>
                    <a:pt x="720255" y="731697"/>
                  </a:lnTo>
                  <a:lnTo>
                    <a:pt x="724611" y="733171"/>
                  </a:lnTo>
                  <a:close/>
                </a:path>
                <a:path w="1877695" h="3516629">
                  <a:moveTo>
                    <a:pt x="1877517" y="1407287"/>
                  </a:moveTo>
                  <a:lnTo>
                    <a:pt x="1864817" y="1400937"/>
                  </a:lnTo>
                  <a:lnTo>
                    <a:pt x="1801317" y="1369187"/>
                  </a:lnTo>
                  <a:lnTo>
                    <a:pt x="1801317" y="1400937"/>
                  </a:lnTo>
                  <a:lnTo>
                    <a:pt x="1307795" y="1400937"/>
                  </a:lnTo>
                  <a:lnTo>
                    <a:pt x="1307795" y="949325"/>
                  </a:lnTo>
                  <a:lnTo>
                    <a:pt x="1295095" y="949325"/>
                  </a:lnTo>
                  <a:lnTo>
                    <a:pt x="1295095" y="1413637"/>
                  </a:lnTo>
                  <a:lnTo>
                    <a:pt x="1295095" y="2104009"/>
                  </a:lnTo>
                  <a:lnTo>
                    <a:pt x="1295095" y="2794254"/>
                  </a:lnTo>
                  <a:lnTo>
                    <a:pt x="1295095" y="3484613"/>
                  </a:lnTo>
                  <a:lnTo>
                    <a:pt x="1801317" y="3484613"/>
                  </a:lnTo>
                  <a:lnTo>
                    <a:pt x="1801317" y="3516363"/>
                  </a:lnTo>
                  <a:lnTo>
                    <a:pt x="1864817" y="3484613"/>
                  </a:lnTo>
                  <a:lnTo>
                    <a:pt x="1877517" y="3478263"/>
                  </a:lnTo>
                  <a:lnTo>
                    <a:pt x="1864817" y="3471913"/>
                  </a:lnTo>
                  <a:lnTo>
                    <a:pt x="1801317" y="3440163"/>
                  </a:lnTo>
                  <a:lnTo>
                    <a:pt x="1801317" y="3471913"/>
                  </a:lnTo>
                  <a:lnTo>
                    <a:pt x="1307795" y="3471913"/>
                  </a:lnTo>
                  <a:lnTo>
                    <a:pt x="1307795" y="2794254"/>
                  </a:lnTo>
                  <a:lnTo>
                    <a:pt x="1801317" y="2794254"/>
                  </a:lnTo>
                  <a:lnTo>
                    <a:pt x="1801317" y="2826004"/>
                  </a:lnTo>
                  <a:lnTo>
                    <a:pt x="1864817" y="2794254"/>
                  </a:lnTo>
                  <a:lnTo>
                    <a:pt x="1877517" y="2787904"/>
                  </a:lnTo>
                  <a:lnTo>
                    <a:pt x="1864817" y="2781554"/>
                  </a:lnTo>
                  <a:lnTo>
                    <a:pt x="1801317" y="2749804"/>
                  </a:lnTo>
                  <a:lnTo>
                    <a:pt x="1801317" y="2781554"/>
                  </a:lnTo>
                  <a:lnTo>
                    <a:pt x="1307795" y="2781554"/>
                  </a:lnTo>
                  <a:lnTo>
                    <a:pt x="1307795" y="2104009"/>
                  </a:lnTo>
                  <a:lnTo>
                    <a:pt x="1801317" y="2104009"/>
                  </a:lnTo>
                  <a:lnTo>
                    <a:pt x="1801317" y="2135759"/>
                  </a:lnTo>
                  <a:lnTo>
                    <a:pt x="1864817" y="2104009"/>
                  </a:lnTo>
                  <a:lnTo>
                    <a:pt x="1877517" y="2097659"/>
                  </a:lnTo>
                  <a:lnTo>
                    <a:pt x="1864817" y="2091309"/>
                  </a:lnTo>
                  <a:lnTo>
                    <a:pt x="1801317" y="2059559"/>
                  </a:lnTo>
                  <a:lnTo>
                    <a:pt x="1801317" y="2091309"/>
                  </a:lnTo>
                  <a:lnTo>
                    <a:pt x="1307795" y="2091309"/>
                  </a:lnTo>
                  <a:lnTo>
                    <a:pt x="1307795" y="1413637"/>
                  </a:lnTo>
                  <a:lnTo>
                    <a:pt x="1801317" y="1413637"/>
                  </a:lnTo>
                  <a:lnTo>
                    <a:pt x="1801317" y="1445387"/>
                  </a:lnTo>
                  <a:lnTo>
                    <a:pt x="1864817" y="1413637"/>
                  </a:lnTo>
                  <a:lnTo>
                    <a:pt x="1877517" y="140728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3794" y="2289809"/>
              <a:ext cx="241298" cy="2088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4752" y="758951"/>
              <a:ext cx="1812036" cy="5029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254752" y="758951"/>
              <a:ext cx="1812289" cy="502920"/>
            </a:xfrm>
            <a:custGeom>
              <a:avLst/>
              <a:gdLst/>
              <a:ahLst/>
              <a:cxnLst/>
              <a:rect l="l" t="t" r="r" b="b"/>
              <a:pathLst>
                <a:path w="1812290" h="502919">
                  <a:moveTo>
                    <a:pt x="0" y="83820"/>
                  </a:moveTo>
                  <a:lnTo>
                    <a:pt x="6596" y="51220"/>
                  </a:lnTo>
                  <a:lnTo>
                    <a:pt x="24574" y="24574"/>
                  </a:lnTo>
                  <a:lnTo>
                    <a:pt x="51220" y="6596"/>
                  </a:lnTo>
                  <a:lnTo>
                    <a:pt x="83820" y="0"/>
                  </a:lnTo>
                  <a:lnTo>
                    <a:pt x="1728216" y="0"/>
                  </a:lnTo>
                  <a:lnTo>
                    <a:pt x="1760815" y="6596"/>
                  </a:lnTo>
                  <a:lnTo>
                    <a:pt x="1787461" y="24574"/>
                  </a:lnTo>
                  <a:lnTo>
                    <a:pt x="1805439" y="51220"/>
                  </a:lnTo>
                  <a:lnTo>
                    <a:pt x="1812036" y="83820"/>
                  </a:lnTo>
                  <a:lnTo>
                    <a:pt x="1812036" y="419100"/>
                  </a:lnTo>
                  <a:lnTo>
                    <a:pt x="1805439" y="451699"/>
                  </a:lnTo>
                  <a:lnTo>
                    <a:pt x="1787461" y="478345"/>
                  </a:lnTo>
                  <a:lnTo>
                    <a:pt x="1760815" y="496323"/>
                  </a:lnTo>
                  <a:lnTo>
                    <a:pt x="1728216" y="502920"/>
                  </a:lnTo>
                  <a:lnTo>
                    <a:pt x="83820" y="502920"/>
                  </a:lnTo>
                  <a:lnTo>
                    <a:pt x="51220" y="496323"/>
                  </a:lnTo>
                  <a:lnTo>
                    <a:pt x="24574" y="478345"/>
                  </a:lnTo>
                  <a:lnTo>
                    <a:pt x="6596" y="451699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634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495546" y="2583560"/>
            <a:ext cx="422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8941" y="3241675"/>
            <a:ext cx="422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5927" y="3927449"/>
            <a:ext cx="422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75630" y="2190114"/>
            <a:ext cx="3858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r>
              <a:rPr dirty="0" sz="1200" spc="-5">
                <a:latin typeface="微软雅黑"/>
                <a:cs typeface="微软雅黑"/>
              </a:rPr>
              <a:t>）</a:t>
            </a:r>
            <a:r>
              <a:rPr dirty="0" sz="1200">
                <a:latin typeface="微软雅黑"/>
                <a:cs typeface="微软雅黑"/>
              </a:rPr>
              <a:t>接收到请求后，</a:t>
            </a:r>
            <a:r>
              <a:rPr dirty="0" sz="1200" spc="-20">
                <a:latin typeface="微软雅黑"/>
                <a:cs typeface="微软雅黑"/>
              </a:rPr>
              <a:t>在</a:t>
            </a:r>
            <a:r>
              <a:rPr dirty="0" sz="1200">
                <a:latin typeface="Arial"/>
                <a:cs typeface="Arial"/>
              </a:rPr>
              <a:t>/locks</a:t>
            </a:r>
            <a:r>
              <a:rPr dirty="0" sz="1200">
                <a:latin typeface="微软雅黑"/>
                <a:cs typeface="微软雅黑"/>
              </a:rPr>
              <a:t>节点下创建一个临时顺序节点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75630" y="2838704"/>
            <a:ext cx="3775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微软雅黑"/>
                <a:cs typeface="微软雅黑"/>
              </a:rPr>
              <a:t>）判断自己是不是当前节点下最小的节点：是，获取到 锁；不是，对前一个节点进行监听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5630" y="3672078"/>
            <a:ext cx="3728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 spc="-5">
                <a:latin typeface="微软雅黑"/>
                <a:cs typeface="微软雅黑"/>
              </a:rPr>
              <a:t>）获取到锁，处理完业务后</a:t>
            </a:r>
            <a:r>
              <a:rPr dirty="0" sz="1200" spc="-25">
                <a:latin typeface="微软雅黑"/>
                <a:cs typeface="微软雅黑"/>
              </a:rPr>
              <a:t>，</a:t>
            </a:r>
            <a:r>
              <a:rPr dirty="0" sz="1200" spc="-5">
                <a:latin typeface="Arial"/>
                <a:cs typeface="Arial"/>
              </a:rPr>
              <a:t>de</a:t>
            </a:r>
            <a:r>
              <a:rPr dirty="0" sz="1200" spc="-5">
                <a:latin typeface="Arial"/>
                <a:cs typeface="Arial"/>
              </a:rPr>
              <a:t>let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微软雅黑"/>
                <a:cs typeface="微软雅黑"/>
              </a:rPr>
              <a:t>节点释放锁，然后 下面的节点将收到通知，重复第二步判断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86196" y="900810"/>
            <a:ext cx="1549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获取到锁后，处理业务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20515" y="1010411"/>
            <a:ext cx="1633855" cy="1080135"/>
          </a:xfrm>
          <a:custGeom>
            <a:avLst/>
            <a:gdLst/>
            <a:ahLst/>
            <a:cxnLst/>
            <a:rect l="l" t="t" r="r" b="b"/>
            <a:pathLst>
              <a:path w="1633854" h="1080135">
                <a:moveTo>
                  <a:pt x="1566566" y="36607"/>
                </a:moveTo>
                <a:lnTo>
                  <a:pt x="0" y="1069086"/>
                </a:lnTo>
                <a:lnTo>
                  <a:pt x="7112" y="1079754"/>
                </a:lnTo>
                <a:lnTo>
                  <a:pt x="1573581" y="47256"/>
                </a:lnTo>
                <a:lnTo>
                  <a:pt x="1566566" y="36607"/>
                </a:lnTo>
                <a:close/>
              </a:path>
              <a:path w="1633854" h="1080135">
                <a:moveTo>
                  <a:pt x="1616615" y="29590"/>
                </a:moveTo>
                <a:lnTo>
                  <a:pt x="1577213" y="29590"/>
                </a:lnTo>
                <a:lnTo>
                  <a:pt x="1584198" y="40259"/>
                </a:lnTo>
                <a:lnTo>
                  <a:pt x="1573581" y="47256"/>
                </a:lnTo>
                <a:lnTo>
                  <a:pt x="1591056" y="73787"/>
                </a:lnTo>
                <a:lnTo>
                  <a:pt x="1616615" y="29590"/>
                </a:lnTo>
                <a:close/>
              </a:path>
              <a:path w="1633854" h="1080135">
                <a:moveTo>
                  <a:pt x="1577213" y="29590"/>
                </a:moveTo>
                <a:lnTo>
                  <a:pt x="1566566" y="36607"/>
                </a:lnTo>
                <a:lnTo>
                  <a:pt x="1573581" y="47256"/>
                </a:lnTo>
                <a:lnTo>
                  <a:pt x="1584198" y="40259"/>
                </a:lnTo>
                <a:lnTo>
                  <a:pt x="1577213" y="29590"/>
                </a:lnTo>
                <a:close/>
              </a:path>
              <a:path w="1633854" h="1080135">
                <a:moveTo>
                  <a:pt x="1633728" y="0"/>
                </a:moveTo>
                <a:lnTo>
                  <a:pt x="1549146" y="10160"/>
                </a:lnTo>
                <a:lnTo>
                  <a:pt x="1566566" y="36607"/>
                </a:lnTo>
                <a:lnTo>
                  <a:pt x="1577213" y="29590"/>
                </a:lnTo>
                <a:lnTo>
                  <a:pt x="1616615" y="29590"/>
                </a:lnTo>
                <a:lnTo>
                  <a:pt x="16337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02995" y="64084"/>
            <a:ext cx="185420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微软雅黑"/>
                <a:cs typeface="微软雅黑"/>
              </a:rPr>
              <a:t>分布式锁案例分析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1283208"/>
            <a:ext cx="1816608" cy="12329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5" y="3774947"/>
            <a:ext cx="1810512" cy="13639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0964" y="1275588"/>
            <a:ext cx="2193035" cy="38633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204" y="2532888"/>
            <a:ext cx="1850136" cy="1231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24783" y="1982723"/>
            <a:ext cx="2148840" cy="1606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590544" y="3589782"/>
            <a:ext cx="1417320" cy="1550670"/>
            <a:chOff x="3590544" y="3589782"/>
            <a:chExt cx="1417320" cy="155067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0544" y="4075175"/>
              <a:ext cx="1417320" cy="10652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1866" y="3589782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47625" y="63500"/>
                  </a:moveTo>
                  <a:lnTo>
                    <a:pt x="28575" y="63500"/>
                  </a:lnTo>
                  <a:lnTo>
                    <a:pt x="28575" y="485394"/>
                  </a:lnTo>
                  <a:lnTo>
                    <a:pt x="47625" y="485394"/>
                  </a:lnTo>
                  <a:lnTo>
                    <a:pt x="47625" y="63500"/>
                  </a:lnTo>
                  <a:close/>
                </a:path>
                <a:path w="76200" h="48577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85775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6303" y="82423"/>
            <a:ext cx="14446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微软雅黑"/>
                <a:cs typeface="微软雅黑"/>
              </a:rPr>
              <a:t>拜占庭将军问题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1797" y="1893315"/>
            <a:ext cx="1294130" cy="2570480"/>
          </a:xfrm>
          <a:custGeom>
            <a:avLst/>
            <a:gdLst/>
            <a:ahLst/>
            <a:cxnLst/>
            <a:rect l="l" t="t" r="r" b="b"/>
            <a:pathLst>
              <a:path w="1294130" h="2570479">
                <a:moveTo>
                  <a:pt x="1293876" y="893318"/>
                </a:moveTo>
                <a:lnTo>
                  <a:pt x="1293368" y="893572"/>
                </a:lnTo>
                <a:lnTo>
                  <a:pt x="1293622" y="893318"/>
                </a:lnTo>
                <a:lnTo>
                  <a:pt x="1293177" y="893241"/>
                </a:lnTo>
                <a:lnTo>
                  <a:pt x="1277810" y="865251"/>
                </a:lnTo>
                <a:lnTo>
                  <a:pt x="1252347" y="818896"/>
                </a:lnTo>
                <a:lnTo>
                  <a:pt x="1236103" y="842314"/>
                </a:lnTo>
                <a:lnTo>
                  <a:pt x="19050" y="0"/>
                </a:lnTo>
                <a:lnTo>
                  <a:pt x="8128" y="15748"/>
                </a:lnTo>
                <a:lnTo>
                  <a:pt x="1225219" y="857999"/>
                </a:lnTo>
                <a:lnTo>
                  <a:pt x="1211364" y="877976"/>
                </a:lnTo>
                <a:lnTo>
                  <a:pt x="1209929" y="877697"/>
                </a:lnTo>
                <a:lnTo>
                  <a:pt x="1210398" y="879360"/>
                </a:lnTo>
                <a:lnTo>
                  <a:pt x="1208913" y="881507"/>
                </a:lnTo>
                <a:lnTo>
                  <a:pt x="1211097" y="881824"/>
                </a:lnTo>
                <a:lnTo>
                  <a:pt x="1217790" y="905205"/>
                </a:lnTo>
                <a:lnTo>
                  <a:pt x="24638" y="1246886"/>
                </a:lnTo>
                <a:lnTo>
                  <a:pt x="29972" y="1265174"/>
                </a:lnTo>
                <a:lnTo>
                  <a:pt x="1223010" y="923480"/>
                </a:lnTo>
                <a:lnTo>
                  <a:pt x="1224038" y="927087"/>
                </a:lnTo>
                <a:lnTo>
                  <a:pt x="1217168" y="930402"/>
                </a:lnTo>
                <a:lnTo>
                  <a:pt x="1227201" y="938149"/>
                </a:lnTo>
                <a:lnTo>
                  <a:pt x="1230884" y="950976"/>
                </a:lnTo>
                <a:lnTo>
                  <a:pt x="1236802" y="945540"/>
                </a:lnTo>
                <a:lnTo>
                  <a:pt x="1239774" y="947826"/>
                </a:lnTo>
                <a:lnTo>
                  <a:pt x="0" y="2558478"/>
                </a:lnTo>
                <a:lnTo>
                  <a:pt x="14986" y="2570099"/>
                </a:lnTo>
                <a:lnTo>
                  <a:pt x="1254899" y="959485"/>
                </a:lnTo>
                <a:lnTo>
                  <a:pt x="1277493" y="976884"/>
                </a:lnTo>
                <a:lnTo>
                  <a:pt x="1285151" y="937768"/>
                </a:lnTo>
                <a:lnTo>
                  <a:pt x="1293876" y="893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74386" y="1883790"/>
            <a:ext cx="1584325" cy="2602865"/>
          </a:xfrm>
          <a:custGeom>
            <a:avLst/>
            <a:gdLst/>
            <a:ahLst/>
            <a:cxnLst/>
            <a:rect l="l" t="t" r="r" b="b"/>
            <a:pathLst>
              <a:path w="1584325" h="2602865">
                <a:moveTo>
                  <a:pt x="1584071" y="2589822"/>
                </a:moveTo>
                <a:lnTo>
                  <a:pt x="58902" y="952106"/>
                </a:lnTo>
                <a:lnTo>
                  <a:pt x="59296" y="951738"/>
                </a:lnTo>
                <a:lnTo>
                  <a:pt x="65786" y="957072"/>
                </a:lnTo>
                <a:lnTo>
                  <a:pt x="69088" y="942619"/>
                </a:lnTo>
                <a:lnTo>
                  <a:pt x="79756" y="932688"/>
                </a:lnTo>
                <a:lnTo>
                  <a:pt x="72021" y="929805"/>
                </a:lnTo>
                <a:lnTo>
                  <a:pt x="72174" y="929182"/>
                </a:lnTo>
                <a:lnTo>
                  <a:pt x="1578102" y="1274826"/>
                </a:lnTo>
                <a:lnTo>
                  <a:pt x="1582293" y="1256284"/>
                </a:lnTo>
                <a:lnTo>
                  <a:pt x="76415" y="910653"/>
                </a:lnTo>
                <a:lnTo>
                  <a:pt x="77063" y="907796"/>
                </a:lnTo>
                <a:lnTo>
                  <a:pt x="79260" y="898194"/>
                </a:lnTo>
                <a:lnTo>
                  <a:pt x="85090" y="897890"/>
                </a:lnTo>
                <a:lnTo>
                  <a:pt x="80987" y="890676"/>
                </a:lnTo>
                <a:lnTo>
                  <a:pt x="82804" y="882777"/>
                </a:lnTo>
                <a:lnTo>
                  <a:pt x="77266" y="884123"/>
                </a:lnTo>
                <a:lnTo>
                  <a:pt x="74498" y="879221"/>
                </a:lnTo>
                <a:lnTo>
                  <a:pt x="70954" y="872985"/>
                </a:lnTo>
                <a:lnTo>
                  <a:pt x="1581785" y="16510"/>
                </a:lnTo>
                <a:lnTo>
                  <a:pt x="1572387" y="0"/>
                </a:lnTo>
                <a:lnTo>
                  <a:pt x="61582" y="856449"/>
                </a:lnTo>
                <a:lnTo>
                  <a:pt x="47498" y="831596"/>
                </a:lnTo>
                <a:lnTo>
                  <a:pt x="0" y="902208"/>
                </a:lnTo>
                <a:lnTo>
                  <a:pt x="3302" y="902042"/>
                </a:lnTo>
                <a:lnTo>
                  <a:pt x="0" y="902843"/>
                </a:lnTo>
                <a:lnTo>
                  <a:pt x="24003" y="984631"/>
                </a:lnTo>
                <a:lnTo>
                  <a:pt x="44970" y="965098"/>
                </a:lnTo>
                <a:lnTo>
                  <a:pt x="1570101" y="2602801"/>
                </a:lnTo>
                <a:lnTo>
                  <a:pt x="1584071" y="2589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2359" y="387248"/>
            <a:ext cx="86791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dirty="0" sz="1000" spc="-5">
                <a:latin typeface="宋体"/>
                <a:cs typeface="宋体"/>
              </a:rPr>
              <a:t>拜占</a:t>
            </a:r>
            <a:r>
              <a:rPr dirty="0" sz="1000" spc="5">
                <a:latin typeface="宋体"/>
                <a:cs typeface="宋体"/>
              </a:rPr>
              <a:t>庭</a:t>
            </a:r>
            <a:r>
              <a:rPr dirty="0" sz="1000" spc="-5">
                <a:latin typeface="宋体"/>
                <a:cs typeface="宋体"/>
              </a:rPr>
              <a:t>将军</a:t>
            </a:r>
            <a:r>
              <a:rPr dirty="0" sz="1000" spc="5">
                <a:latin typeface="宋体"/>
                <a:cs typeface="宋体"/>
              </a:rPr>
              <a:t>问</a:t>
            </a:r>
            <a:r>
              <a:rPr dirty="0" sz="1000" spc="-5">
                <a:latin typeface="宋体"/>
                <a:cs typeface="宋体"/>
              </a:rPr>
              <a:t>题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 spc="-5">
                <a:latin typeface="宋体"/>
                <a:cs typeface="宋体"/>
              </a:rPr>
              <a:t>一</a:t>
            </a:r>
            <a:r>
              <a:rPr dirty="0" sz="1000" spc="5">
                <a:latin typeface="宋体"/>
                <a:cs typeface="宋体"/>
              </a:rPr>
              <a:t>个</a:t>
            </a:r>
            <a:r>
              <a:rPr dirty="0" sz="1000" spc="-5">
                <a:latin typeface="宋体"/>
                <a:cs typeface="宋体"/>
              </a:rPr>
              <a:t>协</a:t>
            </a:r>
            <a:r>
              <a:rPr dirty="0" sz="1000" spc="5">
                <a:latin typeface="宋体"/>
                <a:cs typeface="宋体"/>
              </a:rPr>
              <a:t>议</a:t>
            </a:r>
            <a:r>
              <a:rPr dirty="0" sz="1000" spc="-5">
                <a:latin typeface="宋体"/>
                <a:cs typeface="宋体"/>
              </a:rPr>
              <a:t>问</a:t>
            </a:r>
            <a:r>
              <a:rPr dirty="0" sz="1000">
                <a:latin typeface="宋体"/>
                <a:cs typeface="宋体"/>
              </a:rPr>
              <a:t>题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u="sng" sz="1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宋体"/>
                <a:cs typeface="宋体"/>
                <a:hlinkClick r:id="rId8"/>
              </a:rPr>
              <a:t>拜占</a:t>
            </a:r>
            <a:r>
              <a:rPr dirty="0" u="sng" sz="10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宋体"/>
                <a:cs typeface="宋体"/>
                <a:hlinkClick r:id="rId8"/>
              </a:rPr>
              <a:t>庭</a:t>
            </a:r>
            <a:r>
              <a:rPr dirty="0" u="sng" sz="1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宋体"/>
                <a:cs typeface="宋体"/>
                <a:hlinkClick r:id="rId8"/>
              </a:rPr>
              <a:t>帝国</a:t>
            </a:r>
            <a:r>
              <a:rPr dirty="0" sz="1000" spc="5">
                <a:latin typeface="宋体"/>
                <a:cs typeface="宋体"/>
              </a:rPr>
              <a:t>军</a:t>
            </a:r>
            <a:r>
              <a:rPr dirty="0" sz="1000" spc="-5">
                <a:latin typeface="宋体"/>
                <a:cs typeface="宋体"/>
              </a:rPr>
              <a:t>队的</a:t>
            </a:r>
            <a:r>
              <a:rPr dirty="0" sz="1000" spc="5">
                <a:latin typeface="宋体"/>
                <a:cs typeface="宋体"/>
              </a:rPr>
              <a:t>将</a:t>
            </a:r>
            <a:r>
              <a:rPr dirty="0" sz="1000" spc="-5">
                <a:latin typeface="宋体"/>
                <a:cs typeface="宋体"/>
              </a:rPr>
              <a:t>军们必</a:t>
            </a:r>
            <a:r>
              <a:rPr dirty="0" sz="1000" spc="5">
                <a:latin typeface="宋体"/>
                <a:cs typeface="宋体"/>
              </a:rPr>
              <a:t>须</a:t>
            </a:r>
            <a:r>
              <a:rPr dirty="0" sz="1000" spc="-5">
                <a:latin typeface="宋体"/>
                <a:cs typeface="宋体"/>
              </a:rPr>
              <a:t>全</a:t>
            </a:r>
            <a:r>
              <a:rPr dirty="0" sz="1000" spc="5">
                <a:latin typeface="宋体"/>
                <a:cs typeface="宋体"/>
              </a:rPr>
              <a:t>体</a:t>
            </a:r>
            <a:r>
              <a:rPr dirty="0" sz="1000" spc="-5">
                <a:latin typeface="宋体"/>
                <a:cs typeface="宋体"/>
              </a:rPr>
              <a:t>一致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决定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 spc="-5">
                <a:latin typeface="宋体"/>
                <a:cs typeface="宋体"/>
              </a:rPr>
              <a:t>否攻击</a:t>
            </a:r>
            <a:r>
              <a:rPr dirty="0" sz="1000" spc="5">
                <a:latin typeface="宋体"/>
                <a:cs typeface="宋体"/>
              </a:rPr>
              <a:t>某</a:t>
            </a:r>
            <a:r>
              <a:rPr dirty="0" sz="1000" spc="-5">
                <a:latin typeface="宋体"/>
                <a:cs typeface="宋体"/>
              </a:rPr>
              <a:t>一</a:t>
            </a:r>
            <a:r>
              <a:rPr dirty="0" sz="1000" spc="5">
                <a:latin typeface="宋体"/>
                <a:cs typeface="宋体"/>
              </a:rPr>
              <a:t>支</a:t>
            </a:r>
            <a:r>
              <a:rPr dirty="0" sz="1000" spc="-5">
                <a:latin typeface="宋体"/>
                <a:cs typeface="宋体"/>
              </a:rPr>
              <a:t>敌</a:t>
            </a:r>
            <a:r>
              <a:rPr dirty="0" sz="1000" spc="5">
                <a:latin typeface="宋体"/>
                <a:cs typeface="宋体"/>
              </a:rPr>
              <a:t>军。</a:t>
            </a:r>
            <a:r>
              <a:rPr dirty="0" sz="1000" spc="-5">
                <a:latin typeface="宋体"/>
                <a:cs typeface="宋体"/>
              </a:rPr>
              <a:t>问题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 spc="-5">
                <a:latin typeface="宋体"/>
                <a:cs typeface="宋体"/>
              </a:rPr>
              <a:t>这些将</a:t>
            </a:r>
            <a:r>
              <a:rPr dirty="0" sz="1000" spc="5">
                <a:latin typeface="宋体"/>
                <a:cs typeface="宋体"/>
              </a:rPr>
              <a:t>军</a:t>
            </a:r>
            <a:r>
              <a:rPr dirty="0" sz="1000" spc="-5">
                <a:latin typeface="宋体"/>
                <a:cs typeface="宋体"/>
              </a:rPr>
              <a:t>在</a:t>
            </a:r>
            <a:r>
              <a:rPr dirty="0" sz="1000" spc="5">
                <a:latin typeface="宋体"/>
                <a:cs typeface="宋体"/>
              </a:rPr>
              <a:t>地</a:t>
            </a:r>
            <a:r>
              <a:rPr dirty="0" sz="1000" spc="-5">
                <a:latin typeface="宋体"/>
                <a:cs typeface="宋体"/>
              </a:rPr>
              <a:t>理上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 spc="-5">
                <a:latin typeface="宋体"/>
                <a:cs typeface="宋体"/>
              </a:rPr>
              <a:t>分隔</a:t>
            </a:r>
            <a:r>
              <a:rPr dirty="0" sz="1000" spc="5">
                <a:latin typeface="宋体"/>
                <a:cs typeface="宋体"/>
              </a:rPr>
              <a:t>开</a:t>
            </a:r>
            <a:r>
              <a:rPr dirty="0" sz="1000" spc="-5">
                <a:latin typeface="宋体"/>
                <a:cs typeface="宋体"/>
              </a:rPr>
              <a:t>来</a:t>
            </a:r>
            <a:r>
              <a:rPr dirty="0" sz="1000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并且将 </a:t>
            </a:r>
            <a:r>
              <a:rPr dirty="0" sz="1000" spc="-5">
                <a:latin typeface="宋体"/>
                <a:cs typeface="宋体"/>
              </a:rPr>
              <a:t>军</a:t>
            </a:r>
            <a:r>
              <a:rPr dirty="0" sz="1000" spc="5">
                <a:latin typeface="宋体"/>
                <a:cs typeface="宋体"/>
              </a:rPr>
              <a:t>中</a:t>
            </a:r>
            <a:r>
              <a:rPr dirty="0" sz="1000" spc="-5">
                <a:latin typeface="宋体"/>
                <a:cs typeface="宋体"/>
              </a:rPr>
              <a:t>存</a:t>
            </a:r>
            <a:r>
              <a:rPr dirty="0" sz="1000" spc="5">
                <a:latin typeface="宋体"/>
                <a:cs typeface="宋体"/>
              </a:rPr>
              <a:t>在</a:t>
            </a:r>
            <a:r>
              <a:rPr dirty="0" sz="1000" spc="-5">
                <a:latin typeface="宋体"/>
                <a:cs typeface="宋体"/>
              </a:rPr>
              <a:t>叛</a:t>
            </a:r>
            <a:r>
              <a:rPr dirty="0" sz="1000" spc="5">
                <a:latin typeface="宋体"/>
                <a:cs typeface="宋体"/>
              </a:rPr>
              <a:t>徒</a:t>
            </a:r>
            <a:r>
              <a:rPr dirty="0" sz="1000" spc="-5">
                <a:latin typeface="宋体"/>
                <a:cs typeface="宋体"/>
              </a:rPr>
              <a:t>。</a:t>
            </a:r>
            <a:r>
              <a:rPr dirty="0" sz="1000" spc="5">
                <a:latin typeface="宋体"/>
                <a:cs typeface="宋体"/>
              </a:rPr>
              <a:t>叛</a:t>
            </a:r>
            <a:r>
              <a:rPr dirty="0" sz="1000" spc="-5">
                <a:latin typeface="宋体"/>
                <a:cs typeface="宋体"/>
              </a:rPr>
              <a:t>徒</a:t>
            </a:r>
            <a:r>
              <a:rPr dirty="0" sz="1000" spc="5">
                <a:latin typeface="宋体"/>
                <a:cs typeface="宋体"/>
              </a:rPr>
              <a:t>可</a:t>
            </a:r>
            <a:r>
              <a:rPr dirty="0" sz="1000" spc="-5">
                <a:latin typeface="宋体"/>
                <a:cs typeface="宋体"/>
              </a:rPr>
              <a:t>以</a:t>
            </a:r>
            <a:r>
              <a:rPr dirty="0" sz="1000" spc="5">
                <a:latin typeface="宋体"/>
                <a:cs typeface="宋体"/>
              </a:rPr>
              <a:t>任</a:t>
            </a:r>
            <a:r>
              <a:rPr dirty="0" sz="1000" spc="-5">
                <a:latin typeface="宋体"/>
                <a:cs typeface="宋体"/>
              </a:rPr>
              <a:t>意行</a:t>
            </a:r>
            <a:r>
              <a:rPr dirty="0" sz="1000" spc="5">
                <a:latin typeface="宋体"/>
                <a:cs typeface="宋体"/>
              </a:rPr>
              <a:t>动</a:t>
            </a:r>
            <a:r>
              <a:rPr dirty="0" sz="1000" spc="-5">
                <a:latin typeface="宋体"/>
                <a:cs typeface="宋体"/>
              </a:rPr>
              <a:t>以</a:t>
            </a:r>
            <a:r>
              <a:rPr dirty="0" sz="1000" spc="5">
                <a:latin typeface="宋体"/>
                <a:cs typeface="宋体"/>
              </a:rPr>
              <a:t>达</a:t>
            </a:r>
            <a:r>
              <a:rPr dirty="0" sz="1000" spc="-5">
                <a:latin typeface="宋体"/>
                <a:cs typeface="宋体"/>
              </a:rPr>
              <a:t>到</a:t>
            </a:r>
            <a:r>
              <a:rPr dirty="0" sz="1000" spc="5">
                <a:latin typeface="宋体"/>
                <a:cs typeface="宋体"/>
              </a:rPr>
              <a:t>以</a:t>
            </a:r>
            <a:r>
              <a:rPr dirty="0" sz="1000" spc="-5">
                <a:latin typeface="宋体"/>
                <a:cs typeface="宋体"/>
              </a:rPr>
              <a:t>下</a:t>
            </a:r>
            <a:r>
              <a:rPr dirty="0" sz="1000" spc="5">
                <a:latin typeface="宋体"/>
                <a:cs typeface="宋体"/>
              </a:rPr>
              <a:t>目</a:t>
            </a:r>
            <a:r>
              <a:rPr dirty="0" sz="1000" spc="-5">
                <a:latin typeface="宋体"/>
                <a:cs typeface="宋体"/>
              </a:rPr>
              <a:t>标</a:t>
            </a:r>
            <a:r>
              <a:rPr dirty="0" sz="1000">
                <a:latin typeface="宋体"/>
                <a:cs typeface="宋体"/>
              </a:rPr>
              <a:t>：</a:t>
            </a:r>
            <a:r>
              <a:rPr dirty="0" sz="1000" spc="10" b="1">
                <a:latin typeface="宋体"/>
                <a:cs typeface="宋体"/>
              </a:rPr>
              <a:t>欺</a:t>
            </a:r>
            <a:r>
              <a:rPr dirty="0" sz="1000" b="1">
                <a:latin typeface="宋体"/>
                <a:cs typeface="宋体"/>
              </a:rPr>
              <a:t>骗</a:t>
            </a:r>
            <a:r>
              <a:rPr dirty="0" sz="1000" spc="-10" b="1">
                <a:latin typeface="宋体"/>
                <a:cs typeface="宋体"/>
              </a:rPr>
              <a:t>某</a:t>
            </a:r>
            <a:r>
              <a:rPr dirty="0" sz="1000" b="1">
                <a:latin typeface="宋体"/>
                <a:cs typeface="宋体"/>
              </a:rPr>
              <a:t>些</a:t>
            </a:r>
            <a:r>
              <a:rPr dirty="0" sz="1000" spc="-10" b="1">
                <a:latin typeface="宋体"/>
                <a:cs typeface="宋体"/>
              </a:rPr>
              <a:t>将</a:t>
            </a:r>
            <a:r>
              <a:rPr dirty="0" sz="1000" b="1">
                <a:latin typeface="宋体"/>
                <a:cs typeface="宋体"/>
              </a:rPr>
              <a:t>军</a:t>
            </a:r>
            <a:r>
              <a:rPr dirty="0" sz="1000" spc="-10" b="1">
                <a:latin typeface="宋体"/>
                <a:cs typeface="宋体"/>
              </a:rPr>
              <a:t>采</a:t>
            </a:r>
            <a:r>
              <a:rPr dirty="0" sz="1000" b="1">
                <a:latin typeface="宋体"/>
                <a:cs typeface="宋体"/>
              </a:rPr>
              <a:t>取</a:t>
            </a:r>
            <a:r>
              <a:rPr dirty="0" sz="1000" spc="-10" b="1">
                <a:latin typeface="宋体"/>
                <a:cs typeface="宋体"/>
              </a:rPr>
              <a:t>进</a:t>
            </a:r>
            <a:r>
              <a:rPr dirty="0" sz="1000" b="1">
                <a:latin typeface="宋体"/>
                <a:cs typeface="宋体"/>
              </a:rPr>
              <a:t>攻</a:t>
            </a:r>
            <a:r>
              <a:rPr dirty="0" sz="1000" spc="-10" b="1">
                <a:latin typeface="宋体"/>
                <a:cs typeface="宋体"/>
              </a:rPr>
              <a:t>行</a:t>
            </a:r>
            <a:r>
              <a:rPr dirty="0" sz="1000" spc="10" b="1">
                <a:latin typeface="宋体"/>
                <a:cs typeface="宋体"/>
              </a:rPr>
              <a:t>动</a:t>
            </a:r>
            <a:r>
              <a:rPr dirty="0" sz="1000" spc="-5">
                <a:latin typeface="宋体"/>
                <a:cs typeface="宋体"/>
              </a:rPr>
              <a:t>；</a:t>
            </a:r>
            <a:r>
              <a:rPr dirty="0" sz="1000" b="1">
                <a:latin typeface="宋体"/>
                <a:cs typeface="宋体"/>
              </a:rPr>
              <a:t>促</a:t>
            </a:r>
            <a:r>
              <a:rPr dirty="0" sz="1000" spc="-10" b="1">
                <a:latin typeface="宋体"/>
                <a:cs typeface="宋体"/>
              </a:rPr>
              <a:t>成</a:t>
            </a:r>
            <a:r>
              <a:rPr dirty="0" sz="1000" b="1">
                <a:latin typeface="宋体"/>
                <a:cs typeface="宋体"/>
              </a:rPr>
              <a:t>一</a:t>
            </a:r>
            <a:r>
              <a:rPr dirty="0" sz="1000" spc="-10" b="1">
                <a:latin typeface="宋体"/>
                <a:cs typeface="宋体"/>
              </a:rPr>
              <a:t>个</a:t>
            </a:r>
            <a:r>
              <a:rPr dirty="0" sz="1000" b="1">
                <a:latin typeface="宋体"/>
                <a:cs typeface="宋体"/>
              </a:rPr>
              <a:t>不</a:t>
            </a:r>
            <a:r>
              <a:rPr dirty="0" sz="1000" spc="-10" b="1">
                <a:latin typeface="宋体"/>
                <a:cs typeface="宋体"/>
              </a:rPr>
              <a:t>是</a:t>
            </a:r>
            <a:r>
              <a:rPr dirty="0" sz="1000" b="1">
                <a:latin typeface="宋体"/>
                <a:cs typeface="宋体"/>
              </a:rPr>
              <a:t>所</a:t>
            </a:r>
            <a:r>
              <a:rPr dirty="0" sz="1000" spc="-10" b="1">
                <a:latin typeface="宋体"/>
                <a:cs typeface="宋体"/>
              </a:rPr>
              <a:t>有</a:t>
            </a:r>
            <a:r>
              <a:rPr dirty="0" sz="1000" b="1">
                <a:latin typeface="宋体"/>
                <a:cs typeface="宋体"/>
              </a:rPr>
              <a:t>将</a:t>
            </a:r>
            <a:r>
              <a:rPr dirty="0" sz="1000" spc="-10" b="1">
                <a:latin typeface="宋体"/>
                <a:cs typeface="宋体"/>
              </a:rPr>
              <a:t>军</a:t>
            </a:r>
            <a:r>
              <a:rPr dirty="0" sz="1000" b="1">
                <a:latin typeface="宋体"/>
                <a:cs typeface="宋体"/>
              </a:rPr>
              <a:t>都</a:t>
            </a:r>
            <a:r>
              <a:rPr dirty="0" sz="1000" spc="-10" b="1">
                <a:latin typeface="宋体"/>
                <a:cs typeface="宋体"/>
              </a:rPr>
              <a:t>同</a:t>
            </a:r>
            <a:r>
              <a:rPr dirty="0" sz="1000" b="1">
                <a:latin typeface="宋体"/>
                <a:cs typeface="宋体"/>
              </a:rPr>
              <a:t>意</a:t>
            </a:r>
            <a:r>
              <a:rPr dirty="0" sz="1000" spc="-10" b="1">
                <a:latin typeface="宋体"/>
                <a:cs typeface="宋体"/>
              </a:rPr>
              <a:t>的</a:t>
            </a:r>
            <a:r>
              <a:rPr dirty="0" sz="1000" b="1">
                <a:latin typeface="宋体"/>
                <a:cs typeface="宋体"/>
              </a:rPr>
              <a:t>决定，</a:t>
            </a:r>
            <a:r>
              <a:rPr dirty="0" sz="1000" spc="-10" b="1">
                <a:latin typeface="宋体"/>
                <a:cs typeface="宋体"/>
              </a:rPr>
              <a:t>如</a:t>
            </a:r>
            <a:r>
              <a:rPr dirty="0" sz="1000" b="1">
                <a:latin typeface="宋体"/>
                <a:cs typeface="宋体"/>
              </a:rPr>
              <a:t>当</a:t>
            </a:r>
            <a:r>
              <a:rPr dirty="0" sz="1000" spc="-10" b="1">
                <a:latin typeface="宋体"/>
                <a:cs typeface="宋体"/>
              </a:rPr>
              <a:t>将</a:t>
            </a:r>
            <a:r>
              <a:rPr dirty="0" sz="1000" b="1">
                <a:latin typeface="宋体"/>
                <a:cs typeface="宋体"/>
              </a:rPr>
              <a:t>军</a:t>
            </a:r>
            <a:r>
              <a:rPr dirty="0" sz="1000" spc="-10" b="1">
                <a:latin typeface="宋体"/>
                <a:cs typeface="宋体"/>
              </a:rPr>
              <a:t>们</a:t>
            </a:r>
            <a:r>
              <a:rPr dirty="0" sz="1000" b="1">
                <a:latin typeface="宋体"/>
                <a:cs typeface="宋体"/>
              </a:rPr>
              <a:t>不</a:t>
            </a:r>
            <a:r>
              <a:rPr dirty="0" sz="1000" spc="-10" b="1">
                <a:latin typeface="宋体"/>
                <a:cs typeface="宋体"/>
              </a:rPr>
              <a:t>希</a:t>
            </a:r>
            <a:r>
              <a:rPr dirty="0" sz="1000" b="1">
                <a:latin typeface="宋体"/>
                <a:cs typeface="宋体"/>
              </a:rPr>
              <a:t>望</a:t>
            </a:r>
            <a:r>
              <a:rPr dirty="0" sz="1000" spc="-10" b="1">
                <a:latin typeface="宋体"/>
                <a:cs typeface="宋体"/>
              </a:rPr>
              <a:t>进</a:t>
            </a:r>
            <a:r>
              <a:rPr dirty="0" sz="1000" b="1">
                <a:latin typeface="宋体"/>
                <a:cs typeface="宋体"/>
              </a:rPr>
              <a:t>攻</a:t>
            </a:r>
            <a:r>
              <a:rPr dirty="0" sz="1000" spc="-10" b="1">
                <a:latin typeface="宋体"/>
                <a:cs typeface="宋体"/>
              </a:rPr>
              <a:t>时</a:t>
            </a:r>
            <a:r>
              <a:rPr dirty="0" sz="1000" b="1">
                <a:latin typeface="宋体"/>
                <a:cs typeface="宋体"/>
              </a:rPr>
              <a:t>促</a:t>
            </a:r>
            <a:r>
              <a:rPr dirty="0" sz="1000" spc="-10" b="1">
                <a:latin typeface="宋体"/>
                <a:cs typeface="宋体"/>
              </a:rPr>
              <a:t>成</a:t>
            </a:r>
            <a:r>
              <a:rPr dirty="0" sz="1000" b="1">
                <a:latin typeface="宋体"/>
                <a:cs typeface="宋体"/>
              </a:rPr>
              <a:t>进</a:t>
            </a:r>
            <a:r>
              <a:rPr dirty="0" sz="1000" spc="-10" b="1">
                <a:latin typeface="宋体"/>
                <a:cs typeface="宋体"/>
              </a:rPr>
              <a:t>攻 </a:t>
            </a:r>
            <a:r>
              <a:rPr dirty="0" sz="1000" b="1">
                <a:latin typeface="宋体"/>
                <a:cs typeface="宋体"/>
              </a:rPr>
              <a:t>行动</a:t>
            </a:r>
            <a:r>
              <a:rPr dirty="0" sz="1000" spc="-5">
                <a:latin typeface="宋体"/>
                <a:cs typeface="宋体"/>
              </a:rPr>
              <a:t>；</a:t>
            </a:r>
            <a:r>
              <a:rPr dirty="0" sz="1000" b="1">
                <a:latin typeface="宋体"/>
                <a:cs typeface="宋体"/>
              </a:rPr>
              <a:t>或</a:t>
            </a:r>
            <a:r>
              <a:rPr dirty="0" sz="1000" spc="-10" b="1">
                <a:latin typeface="宋体"/>
                <a:cs typeface="宋体"/>
              </a:rPr>
              <a:t>者</a:t>
            </a:r>
            <a:r>
              <a:rPr dirty="0" sz="1000" b="1">
                <a:latin typeface="宋体"/>
                <a:cs typeface="宋体"/>
              </a:rPr>
              <a:t>迷</a:t>
            </a:r>
            <a:r>
              <a:rPr dirty="0" sz="1000" spc="-10" b="1">
                <a:latin typeface="宋体"/>
                <a:cs typeface="宋体"/>
              </a:rPr>
              <a:t>惑</a:t>
            </a:r>
            <a:r>
              <a:rPr dirty="0" sz="1000" b="1">
                <a:latin typeface="宋体"/>
                <a:cs typeface="宋体"/>
              </a:rPr>
              <a:t>某</a:t>
            </a:r>
            <a:r>
              <a:rPr dirty="0" sz="1000" spc="-10" b="1">
                <a:latin typeface="宋体"/>
                <a:cs typeface="宋体"/>
              </a:rPr>
              <a:t>些</a:t>
            </a:r>
            <a:r>
              <a:rPr dirty="0" sz="1000" b="1">
                <a:latin typeface="宋体"/>
                <a:cs typeface="宋体"/>
              </a:rPr>
              <a:t>将</a:t>
            </a:r>
            <a:r>
              <a:rPr dirty="0" sz="1000" spc="-5" b="1">
                <a:latin typeface="宋体"/>
                <a:cs typeface="宋体"/>
              </a:rPr>
              <a:t>军</a:t>
            </a:r>
            <a:r>
              <a:rPr dirty="0" sz="1000" spc="-10" b="1">
                <a:latin typeface="宋体"/>
                <a:cs typeface="宋体"/>
              </a:rPr>
              <a:t>，</a:t>
            </a:r>
            <a:r>
              <a:rPr dirty="0" sz="1000" b="1">
                <a:latin typeface="宋体"/>
                <a:cs typeface="宋体"/>
              </a:rPr>
              <a:t>使</a:t>
            </a:r>
            <a:r>
              <a:rPr dirty="0" sz="1000" spc="-10" b="1">
                <a:latin typeface="宋体"/>
                <a:cs typeface="宋体"/>
              </a:rPr>
              <a:t>他</a:t>
            </a:r>
            <a:r>
              <a:rPr dirty="0" sz="1000" b="1">
                <a:latin typeface="宋体"/>
                <a:cs typeface="宋体"/>
              </a:rPr>
              <a:t>们</a:t>
            </a:r>
            <a:r>
              <a:rPr dirty="0" sz="1000" spc="-10" b="1">
                <a:latin typeface="宋体"/>
                <a:cs typeface="宋体"/>
              </a:rPr>
              <a:t>无</a:t>
            </a:r>
            <a:r>
              <a:rPr dirty="0" sz="1000" b="1">
                <a:latin typeface="宋体"/>
                <a:cs typeface="宋体"/>
              </a:rPr>
              <a:t>法</a:t>
            </a:r>
            <a:r>
              <a:rPr dirty="0" sz="1000" spc="-10" b="1">
                <a:latin typeface="宋体"/>
                <a:cs typeface="宋体"/>
              </a:rPr>
              <a:t>做</a:t>
            </a:r>
            <a:r>
              <a:rPr dirty="0" sz="1000" b="1">
                <a:latin typeface="宋体"/>
                <a:cs typeface="宋体"/>
              </a:rPr>
              <a:t>出</a:t>
            </a:r>
            <a:r>
              <a:rPr dirty="0" sz="1000" spc="-10" b="1">
                <a:latin typeface="宋体"/>
                <a:cs typeface="宋体"/>
              </a:rPr>
              <a:t>决</a:t>
            </a:r>
            <a:r>
              <a:rPr dirty="0" sz="1000" spc="5" b="1">
                <a:latin typeface="宋体"/>
                <a:cs typeface="宋体"/>
              </a:rPr>
              <a:t>定</a:t>
            </a:r>
            <a:r>
              <a:rPr dirty="0" sz="1000" spc="-5">
                <a:latin typeface="宋体"/>
                <a:cs typeface="宋体"/>
              </a:rPr>
              <a:t>。如</a:t>
            </a:r>
            <a:r>
              <a:rPr dirty="0" sz="1000" spc="5">
                <a:latin typeface="宋体"/>
                <a:cs typeface="宋体"/>
              </a:rPr>
              <a:t>果</a:t>
            </a:r>
            <a:r>
              <a:rPr dirty="0" sz="1000" spc="-5">
                <a:latin typeface="宋体"/>
                <a:cs typeface="宋体"/>
              </a:rPr>
              <a:t>叛徒</a:t>
            </a:r>
            <a:r>
              <a:rPr dirty="0" sz="1000" spc="5">
                <a:latin typeface="宋体"/>
                <a:cs typeface="宋体"/>
              </a:rPr>
              <a:t>达</a:t>
            </a:r>
            <a:r>
              <a:rPr dirty="0" sz="1000" spc="-5">
                <a:latin typeface="宋体"/>
                <a:cs typeface="宋体"/>
              </a:rPr>
              <a:t>到</a:t>
            </a:r>
            <a:r>
              <a:rPr dirty="0" sz="1000" spc="5">
                <a:latin typeface="宋体"/>
                <a:cs typeface="宋体"/>
              </a:rPr>
              <a:t>了</a:t>
            </a:r>
            <a:r>
              <a:rPr dirty="0" sz="1000" spc="-5">
                <a:latin typeface="宋体"/>
                <a:cs typeface="宋体"/>
              </a:rPr>
              <a:t>这</a:t>
            </a:r>
            <a:r>
              <a:rPr dirty="0" sz="1000" spc="5">
                <a:latin typeface="宋体"/>
                <a:cs typeface="宋体"/>
              </a:rPr>
              <a:t>些</a:t>
            </a:r>
            <a:r>
              <a:rPr dirty="0" sz="1000" spc="-5">
                <a:latin typeface="宋体"/>
                <a:cs typeface="宋体"/>
              </a:rPr>
              <a:t>目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之</a:t>
            </a:r>
            <a:r>
              <a:rPr dirty="0" sz="1000" spc="10">
                <a:latin typeface="宋体"/>
                <a:cs typeface="宋体"/>
              </a:rPr>
              <a:t>一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则任</a:t>
            </a:r>
            <a:r>
              <a:rPr dirty="0" sz="1000" spc="5">
                <a:latin typeface="宋体"/>
                <a:cs typeface="宋体"/>
              </a:rPr>
              <a:t>何</a:t>
            </a:r>
            <a:r>
              <a:rPr dirty="0" sz="1000" spc="-5">
                <a:latin typeface="宋体"/>
                <a:cs typeface="宋体"/>
              </a:rPr>
              <a:t>攻</a:t>
            </a:r>
            <a:r>
              <a:rPr dirty="0" sz="1000" spc="5">
                <a:latin typeface="宋体"/>
                <a:cs typeface="宋体"/>
              </a:rPr>
              <a:t>击</a:t>
            </a:r>
            <a:r>
              <a:rPr dirty="0" sz="1000" spc="-5">
                <a:latin typeface="宋体"/>
                <a:cs typeface="宋体"/>
              </a:rPr>
              <a:t>行</a:t>
            </a:r>
            <a:r>
              <a:rPr dirty="0" sz="1000" spc="5">
                <a:latin typeface="宋体"/>
                <a:cs typeface="宋体"/>
              </a:rPr>
              <a:t>动</a:t>
            </a:r>
            <a:r>
              <a:rPr dirty="0" sz="1000" spc="-5">
                <a:latin typeface="宋体"/>
                <a:cs typeface="宋体"/>
              </a:rPr>
              <a:t>的</a:t>
            </a:r>
            <a:r>
              <a:rPr dirty="0" sz="1000" spc="5">
                <a:latin typeface="宋体"/>
                <a:cs typeface="宋体"/>
              </a:rPr>
              <a:t>结</a:t>
            </a:r>
            <a:r>
              <a:rPr dirty="0" sz="1000" spc="-5">
                <a:latin typeface="宋体"/>
                <a:cs typeface="宋体"/>
              </a:rPr>
              <a:t>果</a:t>
            </a:r>
            <a:r>
              <a:rPr dirty="0" sz="1000" spc="5">
                <a:latin typeface="宋体"/>
                <a:cs typeface="宋体"/>
              </a:rPr>
              <a:t>都是</a:t>
            </a:r>
            <a:r>
              <a:rPr dirty="0" sz="1000" spc="-5">
                <a:latin typeface="宋体"/>
                <a:cs typeface="宋体"/>
              </a:rPr>
              <a:t>注定</a:t>
            </a:r>
            <a:r>
              <a:rPr dirty="0" sz="1000" spc="5">
                <a:latin typeface="宋体"/>
                <a:cs typeface="宋体"/>
              </a:rPr>
              <a:t>要</a:t>
            </a:r>
            <a:r>
              <a:rPr dirty="0" sz="1000" spc="-5">
                <a:latin typeface="宋体"/>
                <a:cs typeface="宋体"/>
              </a:rPr>
              <a:t>失</a:t>
            </a:r>
            <a:r>
              <a:rPr dirty="0" sz="1000" spc="5">
                <a:latin typeface="宋体"/>
                <a:cs typeface="宋体"/>
              </a:rPr>
              <a:t>败的，</a:t>
            </a:r>
            <a:r>
              <a:rPr dirty="0" sz="1000" spc="-5">
                <a:latin typeface="宋体"/>
                <a:cs typeface="宋体"/>
              </a:rPr>
              <a:t>只</a:t>
            </a:r>
            <a:r>
              <a:rPr dirty="0" sz="1000" spc="5">
                <a:latin typeface="宋体"/>
                <a:cs typeface="宋体"/>
              </a:rPr>
              <a:t>有</a:t>
            </a:r>
            <a:r>
              <a:rPr dirty="0" sz="1000" spc="-5">
                <a:latin typeface="宋体"/>
                <a:cs typeface="宋体"/>
              </a:rPr>
              <a:t>完</a:t>
            </a:r>
            <a:r>
              <a:rPr dirty="0" sz="1000" spc="5">
                <a:latin typeface="宋体"/>
                <a:cs typeface="宋体"/>
              </a:rPr>
              <a:t>全达</a:t>
            </a:r>
            <a:r>
              <a:rPr dirty="0" sz="1000" spc="-5">
                <a:latin typeface="宋体"/>
                <a:cs typeface="宋体"/>
              </a:rPr>
              <a:t>成一</a:t>
            </a:r>
            <a:r>
              <a:rPr dirty="0" sz="1000" spc="5">
                <a:latin typeface="宋体"/>
                <a:cs typeface="宋体"/>
              </a:rPr>
              <a:t>致</a:t>
            </a:r>
            <a:r>
              <a:rPr dirty="0" sz="1000" spc="-5">
                <a:latin typeface="宋体"/>
                <a:cs typeface="宋体"/>
              </a:rPr>
              <a:t>的</a:t>
            </a:r>
            <a:r>
              <a:rPr dirty="0" sz="1000" spc="5">
                <a:latin typeface="宋体"/>
                <a:cs typeface="宋体"/>
              </a:rPr>
              <a:t>努</a:t>
            </a:r>
            <a:r>
              <a:rPr dirty="0" sz="1000" spc="-5">
                <a:latin typeface="宋体"/>
                <a:cs typeface="宋体"/>
              </a:rPr>
              <a:t>力</a:t>
            </a:r>
            <a:r>
              <a:rPr dirty="0" sz="1000" spc="5">
                <a:latin typeface="宋体"/>
                <a:cs typeface="宋体"/>
              </a:rPr>
              <a:t>才</a:t>
            </a:r>
            <a:r>
              <a:rPr dirty="0" sz="1000" spc="-5">
                <a:latin typeface="宋体"/>
                <a:cs typeface="宋体"/>
              </a:rPr>
              <a:t>能 获得胜利。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82423"/>
            <a:ext cx="261683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/>
              <a:t>Paxo</a:t>
            </a:r>
            <a:r>
              <a:rPr dirty="0" sz="1600"/>
              <a:t>s</a:t>
            </a:r>
            <a:r>
              <a:rPr dirty="0" sz="1600" spc="-5">
                <a:latin typeface="微软雅黑"/>
                <a:cs typeface="微软雅黑"/>
              </a:rPr>
              <a:t>算法</a:t>
            </a:r>
            <a:r>
              <a:rPr dirty="0" sz="1600" spc="-5"/>
              <a:t>——</a:t>
            </a:r>
            <a:r>
              <a:rPr dirty="0" sz="1600" spc="-5">
                <a:latin typeface="微软雅黑"/>
                <a:cs typeface="微软雅黑"/>
              </a:rPr>
              <a:t>解决什么问题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8880" y="1906397"/>
            <a:ext cx="798830" cy="222885"/>
            <a:chOff x="1968880" y="1906397"/>
            <a:chExt cx="798830" cy="222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5" y="1909572"/>
              <a:ext cx="792480" cy="2164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2055" y="1909572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0" y="108203"/>
                  </a:moveTo>
                  <a:lnTo>
                    <a:pt x="24791" y="70424"/>
                  </a:lnTo>
                  <a:lnTo>
                    <a:pt x="93196" y="38465"/>
                  </a:lnTo>
                  <a:lnTo>
                    <a:pt x="140954" y="25429"/>
                  </a:lnTo>
                  <a:lnTo>
                    <a:pt x="196257" y="14760"/>
                  </a:lnTo>
                  <a:lnTo>
                    <a:pt x="257985" y="6762"/>
                  </a:lnTo>
                  <a:lnTo>
                    <a:pt x="325019" y="1741"/>
                  </a:lnTo>
                  <a:lnTo>
                    <a:pt x="396239" y="0"/>
                  </a:lnTo>
                  <a:lnTo>
                    <a:pt x="467460" y="1741"/>
                  </a:lnTo>
                  <a:lnTo>
                    <a:pt x="534494" y="6762"/>
                  </a:lnTo>
                  <a:lnTo>
                    <a:pt x="596222" y="14760"/>
                  </a:lnTo>
                  <a:lnTo>
                    <a:pt x="651525" y="25429"/>
                  </a:lnTo>
                  <a:lnTo>
                    <a:pt x="699283" y="38465"/>
                  </a:lnTo>
                  <a:lnTo>
                    <a:pt x="738378" y="53565"/>
                  </a:lnTo>
                  <a:lnTo>
                    <a:pt x="786095" y="88739"/>
                  </a:lnTo>
                  <a:lnTo>
                    <a:pt x="792480" y="108203"/>
                  </a:lnTo>
                  <a:lnTo>
                    <a:pt x="786095" y="127668"/>
                  </a:lnTo>
                  <a:lnTo>
                    <a:pt x="738378" y="162842"/>
                  </a:lnTo>
                  <a:lnTo>
                    <a:pt x="699283" y="177942"/>
                  </a:lnTo>
                  <a:lnTo>
                    <a:pt x="651525" y="190978"/>
                  </a:lnTo>
                  <a:lnTo>
                    <a:pt x="596222" y="201647"/>
                  </a:lnTo>
                  <a:lnTo>
                    <a:pt x="534494" y="209645"/>
                  </a:lnTo>
                  <a:lnTo>
                    <a:pt x="467460" y="214666"/>
                  </a:lnTo>
                  <a:lnTo>
                    <a:pt x="396239" y="216407"/>
                  </a:lnTo>
                  <a:lnTo>
                    <a:pt x="325019" y="214666"/>
                  </a:lnTo>
                  <a:lnTo>
                    <a:pt x="257985" y="209645"/>
                  </a:lnTo>
                  <a:lnTo>
                    <a:pt x="196257" y="201647"/>
                  </a:lnTo>
                  <a:lnTo>
                    <a:pt x="140954" y="190978"/>
                  </a:lnTo>
                  <a:lnTo>
                    <a:pt x="93196" y="177942"/>
                  </a:lnTo>
                  <a:lnTo>
                    <a:pt x="54102" y="162842"/>
                  </a:lnTo>
                  <a:lnTo>
                    <a:pt x="6384" y="127668"/>
                  </a:lnTo>
                  <a:lnTo>
                    <a:pt x="0" y="10820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72970" y="1909952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9552" y="2555620"/>
            <a:ext cx="798830" cy="221615"/>
            <a:chOff x="1249552" y="2555620"/>
            <a:chExt cx="798830" cy="2216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727" y="2558795"/>
              <a:ext cx="792479" cy="214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52727" y="2558795"/>
              <a:ext cx="792480" cy="215265"/>
            </a:xfrm>
            <a:custGeom>
              <a:avLst/>
              <a:gdLst/>
              <a:ahLst/>
              <a:cxnLst/>
              <a:rect l="l" t="t" r="r" b="b"/>
              <a:pathLst>
                <a:path w="792480" h="215264">
                  <a:moveTo>
                    <a:pt x="0" y="107442"/>
                  </a:moveTo>
                  <a:lnTo>
                    <a:pt x="24791" y="69963"/>
                  </a:lnTo>
                  <a:lnTo>
                    <a:pt x="93196" y="38230"/>
                  </a:lnTo>
                  <a:lnTo>
                    <a:pt x="140954" y="25278"/>
                  </a:lnTo>
                  <a:lnTo>
                    <a:pt x="196257" y="14675"/>
                  </a:lnTo>
                  <a:lnTo>
                    <a:pt x="257985" y="6725"/>
                  </a:lnTo>
                  <a:lnTo>
                    <a:pt x="325019" y="1732"/>
                  </a:lnTo>
                  <a:lnTo>
                    <a:pt x="396240" y="0"/>
                  </a:lnTo>
                  <a:lnTo>
                    <a:pt x="467460" y="1732"/>
                  </a:lnTo>
                  <a:lnTo>
                    <a:pt x="534494" y="6725"/>
                  </a:lnTo>
                  <a:lnTo>
                    <a:pt x="596222" y="14675"/>
                  </a:lnTo>
                  <a:lnTo>
                    <a:pt x="651525" y="25278"/>
                  </a:lnTo>
                  <a:lnTo>
                    <a:pt x="699283" y="38230"/>
                  </a:lnTo>
                  <a:lnTo>
                    <a:pt x="738377" y="53227"/>
                  </a:lnTo>
                  <a:lnTo>
                    <a:pt x="786095" y="88136"/>
                  </a:lnTo>
                  <a:lnTo>
                    <a:pt x="792479" y="107442"/>
                  </a:lnTo>
                  <a:lnTo>
                    <a:pt x="786095" y="126747"/>
                  </a:lnTo>
                  <a:lnTo>
                    <a:pt x="738378" y="161656"/>
                  </a:lnTo>
                  <a:lnTo>
                    <a:pt x="699283" y="176653"/>
                  </a:lnTo>
                  <a:lnTo>
                    <a:pt x="651525" y="189605"/>
                  </a:lnTo>
                  <a:lnTo>
                    <a:pt x="596222" y="200208"/>
                  </a:lnTo>
                  <a:lnTo>
                    <a:pt x="534494" y="208158"/>
                  </a:lnTo>
                  <a:lnTo>
                    <a:pt x="467460" y="213151"/>
                  </a:lnTo>
                  <a:lnTo>
                    <a:pt x="396240" y="214884"/>
                  </a:lnTo>
                  <a:lnTo>
                    <a:pt x="325019" y="213151"/>
                  </a:lnTo>
                  <a:lnTo>
                    <a:pt x="257985" y="208158"/>
                  </a:lnTo>
                  <a:lnTo>
                    <a:pt x="196257" y="200208"/>
                  </a:lnTo>
                  <a:lnTo>
                    <a:pt x="140954" y="189605"/>
                  </a:lnTo>
                  <a:lnTo>
                    <a:pt x="93196" y="176653"/>
                  </a:lnTo>
                  <a:lnTo>
                    <a:pt x="54102" y="161656"/>
                  </a:lnTo>
                  <a:lnTo>
                    <a:pt x="6384" y="126747"/>
                  </a:lnTo>
                  <a:lnTo>
                    <a:pt x="0" y="107442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52752" y="2558288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04617" y="2544952"/>
            <a:ext cx="797560" cy="222885"/>
            <a:chOff x="2904617" y="2544952"/>
            <a:chExt cx="797560" cy="2228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2548127"/>
              <a:ext cx="790956" cy="2164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07792" y="2548127"/>
              <a:ext cx="791210" cy="216535"/>
            </a:xfrm>
            <a:custGeom>
              <a:avLst/>
              <a:gdLst/>
              <a:ahLst/>
              <a:cxnLst/>
              <a:rect l="l" t="t" r="r" b="b"/>
              <a:pathLst>
                <a:path w="791210" h="216535">
                  <a:moveTo>
                    <a:pt x="0" y="108204"/>
                  </a:moveTo>
                  <a:lnTo>
                    <a:pt x="24739" y="70424"/>
                  </a:lnTo>
                  <a:lnTo>
                    <a:pt x="93003" y="38465"/>
                  </a:lnTo>
                  <a:lnTo>
                    <a:pt x="140666" y="25429"/>
                  </a:lnTo>
                  <a:lnTo>
                    <a:pt x="195862" y="14760"/>
                  </a:lnTo>
                  <a:lnTo>
                    <a:pt x="257473" y="6762"/>
                  </a:lnTo>
                  <a:lnTo>
                    <a:pt x="324384" y="1741"/>
                  </a:lnTo>
                  <a:lnTo>
                    <a:pt x="395478" y="0"/>
                  </a:lnTo>
                  <a:lnTo>
                    <a:pt x="466571" y="1741"/>
                  </a:lnTo>
                  <a:lnTo>
                    <a:pt x="533482" y="6762"/>
                  </a:lnTo>
                  <a:lnTo>
                    <a:pt x="595093" y="14760"/>
                  </a:lnTo>
                  <a:lnTo>
                    <a:pt x="650289" y="25429"/>
                  </a:lnTo>
                  <a:lnTo>
                    <a:pt x="697952" y="38465"/>
                  </a:lnTo>
                  <a:lnTo>
                    <a:pt x="736966" y="53565"/>
                  </a:lnTo>
                  <a:lnTo>
                    <a:pt x="784585" y="88739"/>
                  </a:lnTo>
                  <a:lnTo>
                    <a:pt x="790956" y="108204"/>
                  </a:lnTo>
                  <a:lnTo>
                    <a:pt x="784585" y="127668"/>
                  </a:lnTo>
                  <a:lnTo>
                    <a:pt x="736966" y="162842"/>
                  </a:lnTo>
                  <a:lnTo>
                    <a:pt x="697952" y="177942"/>
                  </a:lnTo>
                  <a:lnTo>
                    <a:pt x="650289" y="190978"/>
                  </a:lnTo>
                  <a:lnTo>
                    <a:pt x="595093" y="201647"/>
                  </a:lnTo>
                  <a:lnTo>
                    <a:pt x="533482" y="209645"/>
                  </a:lnTo>
                  <a:lnTo>
                    <a:pt x="466571" y="214666"/>
                  </a:lnTo>
                  <a:lnTo>
                    <a:pt x="395478" y="216408"/>
                  </a:lnTo>
                  <a:lnTo>
                    <a:pt x="324384" y="214666"/>
                  </a:lnTo>
                  <a:lnTo>
                    <a:pt x="257473" y="209645"/>
                  </a:lnTo>
                  <a:lnTo>
                    <a:pt x="195862" y="201647"/>
                  </a:lnTo>
                  <a:lnTo>
                    <a:pt x="140666" y="190978"/>
                  </a:lnTo>
                  <a:lnTo>
                    <a:pt x="93003" y="177942"/>
                  </a:lnTo>
                  <a:lnTo>
                    <a:pt x="53989" y="162842"/>
                  </a:lnTo>
                  <a:lnTo>
                    <a:pt x="6370" y="127668"/>
                  </a:lnTo>
                  <a:lnTo>
                    <a:pt x="0" y="108204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107817" y="2548254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40636" y="3346577"/>
            <a:ext cx="798830" cy="222885"/>
            <a:chOff x="1540636" y="3346577"/>
            <a:chExt cx="798830" cy="2228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811" y="3349752"/>
              <a:ext cx="792480" cy="2164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43811" y="3349752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0" y="108204"/>
                  </a:moveTo>
                  <a:lnTo>
                    <a:pt x="24791" y="70424"/>
                  </a:lnTo>
                  <a:lnTo>
                    <a:pt x="93196" y="38465"/>
                  </a:lnTo>
                  <a:lnTo>
                    <a:pt x="140954" y="25429"/>
                  </a:lnTo>
                  <a:lnTo>
                    <a:pt x="196257" y="14760"/>
                  </a:lnTo>
                  <a:lnTo>
                    <a:pt x="257985" y="6762"/>
                  </a:lnTo>
                  <a:lnTo>
                    <a:pt x="325019" y="1741"/>
                  </a:lnTo>
                  <a:lnTo>
                    <a:pt x="396239" y="0"/>
                  </a:lnTo>
                  <a:lnTo>
                    <a:pt x="467460" y="1741"/>
                  </a:lnTo>
                  <a:lnTo>
                    <a:pt x="534494" y="6762"/>
                  </a:lnTo>
                  <a:lnTo>
                    <a:pt x="596222" y="14760"/>
                  </a:lnTo>
                  <a:lnTo>
                    <a:pt x="651525" y="25429"/>
                  </a:lnTo>
                  <a:lnTo>
                    <a:pt x="699283" y="38465"/>
                  </a:lnTo>
                  <a:lnTo>
                    <a:pt x="738378" y="53565"/>
                  </a:lnTo>
                  <a:lnTo>
                    <a:pt x="786095" y="88739"/>
                  </a:lnTo>
                  <a:lnTo>
                    <a:pt x="792480" y="108204"/>
                  </a:lnTo>
                  <a:lnTo>
                    <a:pt x="786095" y="127668"/>
                  </a:lnTo>
                  <a:lnTo>
                    <a:pt x="738378" y="162842"/>
                  </a:lnTo>
                  <a:lnTo>
                    <a:pt x="699283" y="177942"/>
                  </a:lnTo>
                  <a:lnTo>
                    <a:pt x="651525" y="190978"/>
                  </a:lnTo>
                  <a:lnTo>
                    <a:pt x="596222" y="201647"/>
                  </a:lnTo>
                  <a:lnTo>
                    <a:pt x="534494" y="209645"/>
                  </a:lnTo>
                  <a:lnTo>
                    <a:pt x="467460" y="214666"/>
                  </a:lnTo>
                  <a:lnTo>
                    <a:pt x="396239" y="216408"/>
                  </a:lnTo>
                  <a:lnTo>
                    <a:pt x="325019" y="214666"/>
                  </a:lnTo>
                  <a:lnTo>
                    <a:pt x="257985" y="209645"/>
                  </a:lnTo>
                  <a:lnTo>
                    <a:pt x="196257" y="201647"/>
                  </a:lnTo>
                  <a:lnTo>
                    <a:pt x="140954" y="190978"/>
                  </a:lnTo>
                  <a:lnTo>
                    <a:pt x="93196" y="177942"/>
                  </a:lnTo>
                  <a:lnTo>
                    <a:pt x="54101" y="162842"/>
                  </a:lnTo>
                  <a:lnTo>
                    <a:pt x="6384" y="127668"/>
                  </a:lnTo>
                  <a:lnTo>
                    <a:pt x="0" y="108204"/>
                  </a:lnTo>
                  <a:close/>
                </a:path>
              </a:pathLst>
            </a:custGeom>
            <a:ln w="63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44726" y="3350767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54680" y="3541648"/>
            <a:ext cx="1812289" cy="637540"/>
            <a:chOff x="2654680" y="3541648"/>
            <a:chExt cx="1812289" cy="63754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7855" y="3960875"/>
              <a:ext cx="790956" cy="2148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7855" y="3960875"/>
              <a:ext cx="791210" cy="215265"/>
            </a:xfrm>
            <a:custGeom>
              <a:avLst/>
              <a:gdLst/>
              <a:ahLst/>
              <a:cxnLst/>
              <a:rect l="l" t="t" r="r" b="b"/>
              <a:pathLst>
                <a:path w="791210" h="215264">
                  <a:moveTo>
                    <a:pt x="0" y="107442"/>
                  </a:moveTo>
                  <a:lnTo>
                    <a:pt x="24739" y="69953"/>
                  </a:lnTo>
                  <a:lnTo>
                    <a:pt x="93003" y="38220"/>
                  </a:lnTo>
                  <a:lnTo>
                    <a:pt x="140666" y="25270"/>
                  </a:lnTo>
                  <a:lnTo>
                    <a:pt x="195862" y="14669"/>
                  </a:lnTo>
                  <a:lnTo>
                    <a:pt x="257473" y="6722"/>
                  </a:lnTo>
                  <a:lnTo>
                    <a:pt x="324384" y="1731"/>
                  </a:lnTo>
                  <a:lnTo>
                    <a:pt x="395477" y="0"/>
                  </a:lnTo>
                  <a:lnTo>
                    <a:pt x="466571" y="1731"/>
                  </a:lnTo>
                  <a:lnTo>
                    <a:pt x="533482" y="6722"/>
                  </a:lnTo>
                  <a:lnTo>
                    <a:pt x="595093" y="14669"/>
                  </a:lnTo>
                  <a:lnTo>
                    <a:pt x="650289" y="25270"/>
                  </a:lnTo>
                  <a:lnTo>
                    <a:pt x="697952" y="38220"/>
                  </a:lnTo>
                  <a:lnTo>
                    <a:pt x="736966" y="53215"/>
                  </a:lnTo>
                  <a:lnTo>
                    <a:pt x="784585" y="88130"/>
                  </a:lnTo>
                  <a:lnTo>
                    <a:pt x="790956" y="107442"/>
                  </a:lnTo>
                  <a:lnTo>
                    <a:pt x="784585" y="126753"/>
                  </a:lnTo>
                  <a:lnTo>
                    <a:pt x="736966" y="161668"/>
                  </a:lnTo>
                  <a:lnTo>
                    <a:pt x="697952" y="176663"/>
                  </a:lnTo>
                  <a:lnTo>
                    <a:pt x="650289" y="189613"/>
                  </a:lnTo>
                  <a:lnTo>
                    <a:pt x="595093" y="200214"/>
                  </a:lnTo>
                  <a:lnTo>
                    <a:pt x="533482" y="208161"/>
                  </a:lnTo>
                  <a:lnTo>
                    <a:pt x="466571" y="213152"/>
                  </a:lnTo>
                  <a:lnTo>
                    <a:pt x="395477" y="214884"/>
                  </a:lnTo>
                  <a:lnTo>
                    <a:pt x="324384" y="213152"/>
                  </a:lnTo>
                  <a:lnTo>
                    <a:pt x="257473" y="208161"/>
                  </a:lnTo>
                  <a:lnTo>
                    <a:pt x="195862" y="200214"/>
                  </a:lnTo>
                  <a:lnTo>
                    <a:pt x="140666" y="189613"/>
                  </a:lnTo>
                  <a:lnTo>
                    <a:pt x="93003" y="176663"/>
                  </a:lnTo>
                  <a:lnTo>
                    <a:pt x="53989" y="161668"/>
                  </a:lnTo>
                  <a:lnTo>
                    <a:pt x="6370" y="126753"/>
                  </a:lnTo>
                  <a:lnTo>
                    <a:pt x="0" y="107442"/>
                  </a:lnTo>
                  <a:close/>
                </a:path>
              </a:pathLst>
            </a:custGeom>
            <a:ln w="63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1316" y="3544823"/>
              <a:ext cx="792480" cy="2148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71316" y="3544823"/>
              <a:ext cx="792480" cy="215265"/>
            </a:xfrm>
            <a:custGeom>
              <a:avLst/>
              <a:gdLst/>
              <a:ahLst/>
              <a:cxnLst/>
              <a:rect l="l" t="t" r="r" b="b"/>
              <a:pathLst>
                <a:path w="792479" h="215264">
                  <a:moveTo>
                    <a:pt x="0" y="107441"/>
                  </a:moveTo>
                  <a:lnTo>
                    <a:pt x="24791" y="69963"/>
                  </a:lnTo>
                  <a:lnTo>
                    <a:pt x="93196" y="38230"/>
                  </a:lnTo>
                  <a:lnTo>
                    <a:pt x="140954" y="25278"/>
                  </a:lnTo>
                  <a:lnTo>
                    <a:pt x="196257" y="14675"/>
                  </a:lnTo>
                  <a:lnTo>
                    <a:pt x="257985" y="6725"/>
                  </a:lnTo>
                  <a:lnTo>
                    <a:pt x="325019" y="1732"/>
                  </a:lnTo>
                  <a:lnTo>
                    <a:pt x="396239" y="0"/>
                  </a:lnTo>
                  <a:lnTo>
                    <a:pt x="467460" y="1732"/>
                  </a:lnTo>
                  <a:lnTo>
                    <a:pt x="534494" y="6725"/>
                  </a:lnTo>
                  <a:lnTo>
                    <a:pt x="596222" y="14675"/>
                  </a:lnTo>
                  <a:lnTo>
                    <a:pt x="651525" y="25278"/>
                  </a:lnTo>
                  <a:lnTo>
                    <a:pt x="699283" y="38230"/>
                  </a:lnTo>
                  <a:lnTo>
                    <a:pt x="738377" y="53227"/>
                  </a:lnTo>
                  <a:lnTo>
                    <a:pt x="786095" y="88136"/>
                  </a:lnTo>
                  <a:lnTo>
                    <a:pt x="792480" y="107441"/>
                  </a:lnTo>
                  <a:lnTo>
                    <a:pt x="786095" y="126747"/>
                  </a:lnTo>
                  <a:lnTo>
                    <a:pt x="738377" y="161656"/>
                  </a:lnTo>
                  <a:lnTo>
                    <a:pt x="699283" y="176653"/>
                  </a:lnTo>
                  <a:lnTo>
                    <a:pt x="651525" y="189605"/>
                  </a:lnTo>
                  <a:lnTo>
                    <a:pt x="596222" y="200208"/>
                  </a:lnTo>
                  <a:lnTo>
                    <a:pt x="534494" y="208158"/>
                  </a:lnTo>
                  <a:lnTo>
                    <a:pt x="467460" y="213151"/>
                  </a:lnTo>
                  <a:lnTo>
                    <a:pt x="396239" y="214884"/>
                  </a:lnTo>
                  <a:lnTo>
                    <a:pt x="325019" y="213151"/>
                  </a:lnTo>
                  <a:lnTo>
                    <a:pt x="257985" y="208158"/>
                  </a:lnTo>
                  <a:lnTo>
                    <a:pt x="196257" y="200208"/>
                  </a:lnTo>
                  <a:lnTo>
                    <a:pt x="140954" y="189605"/>
                  </a:lnTo>
                  <a:lnTo>
                    <a:pt x="93196" y="176653"/>
                  </a:lnTo>
                  <a:lnTo>
                    <a:pt x="54102" y="161656"/>
                  </a:lnTo>
                  <a:lnTo>
                    <a:pt x="6384" y="126747"/>
                  </a:lnTo>
                  <a:lnTo>
                    <a:pt x="0" y="107441"/>
                  </a:lnTo>
                  <a:close/>
                </a:path>
              </a:pathLst>
            </a:custGeom>
            <a:ln w="63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57626" y="3544570"/>
            <a:ext cx="140525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4357" y="1776857"/>
            <a:ext cx="4352925" cy="2649220"/>
            <a:chOff x="824357" y="1776857"/>
            <a:chExt cx="4352925" cy="2649220"/>
          </a:xfrm>
        </p:grpSpPr>
        <p:sp>
          <p:nvSpPr>
            <p:cNvPr id="26" name="object 26"/>
            <p:cNvSpPr/>
            <p:nvPr/>
          </p:nvSpPr>
          <p:spPr>
            <a:xfrm>
              <a:off x="827532" y="1780032"/>
              <a:ext cx="3240405" cy="1295400"/>
            </a:xfrm>
            <a:custGeom>
              <a:avLst/>
              <a:gdLst/>
              <a:ahLst/>
              <a:cxnLst/>
              <a:rect l="l" t="t" r="r" b="b"/>
              <a:pathLst>
                <a:path w="3240404" h="1295400">
                  <a:moveTo>
                    <a:pt x="0" y="647699"/>
                  </a:moveTo>
                  <a:lnTo>
                    <a:pt x="5370" y="594572"/>
                  </a:lnTo>
                  <a:lnTo>
                    <a:pt x="21203" y="542628"/>
                  </a:lnTo>
                  <a:lnTo>
                    <a:pt x="47081" y="492035"/>
                  </a:lnTo>
                  <a:lnTo>
                    <a:pt x="82588" y="442959"/>
                  </a:lnTo>
                  <a:lnTo>
                    <a:pt x="127307" y="395567"/>
                  </a:lnTo>
                  <a:lnTo>
                    <a:pt x="180821" y="350025"/>
                  </a:lnTo>
                  <a:lnTo>
                    <a:pt x="242713" y="306499"/>
                  </a:lnTo>
                  <a:lnTo>
                    <a:pt x="276670" y="285545"/>
                  </a:lnTo>
                  <a:lnTo>
                    <a:pt x="312566" y="265157"/>
                  </a:lnTo>
                  <a:lnTo>
                    <a:pt x="350347" y="245357"/>
                  </a:lnTo>
                  <a:lnTo>
                    <a:pt x="389963" y="226165"/>
                  </a:lnTo>
                  <a:lnTo>
                    <a:pt x="431360" y="207603"/>
                  </a:lnTo>
                  <a:lnTo>
                    <a:pt x="474487" y="189690"/>
                  </a:lnTo>
                  <a:lnTo>
                    <a:pt x="519292" y="172448"/>
                  </a:lnTo>
                  <a:lnTo>
                    <a:pt x="565722" y="155898"/>
                  </a:lnTo>
                  <a:lnTo>
                    <a:pt x="613726" y="140060"/>
                  </a:lnTo>
                  <a:lnTo>
                    <a:pt x="663250" y="124955"/>
                  </a:lnTo>
                  <a:lnTo>
                    <a:pt x="714244" y="110605"/>
                  </a:lnTo>
                  <a:lnTo>
                    <a:pt x="766655" y="97029"/>
                  </a:lnTo>
                  <a:lnTo>
                    <a:pt x="820431" y="84249"/>
                  </a:lnTo>
                  <a:lnTo>
                    <a:pt x="875520" y="72286"/>
                  </a:lnTo>
                  <a:lnTo>
                    <a:pt x="931869" y="61160"/>
                  </a:lnTo>
                  <a:lnTo>
                    <a:pt x="989427" y="50893"/>
                  </a:lnTo>
                  <a:lnTo>
                    <a:pt x="1048141" y="41504"/>
                  </a:lnTo>
                  <a:lnTo>
                    <a:pt x="1107960" y="33015"/>
                  </a:lnTo>
                  <a:lnTo>
                    <a:pt x="1168831" y="25447"/>
                  </a:lnTo>
                  <a:lnTo>
                    <a:pt x="1230702" y="18821"/>
                  </a:lnTo>
                  <a:lnTo>
                    <a:pt x="1293521" y="13157"/>
                  </a:lnTo>
                  <a:lnTo>
                    <a:pt x="1357235" y="8476"/>
                  </a:lnTo>
                  <a:lnTo>
                    <a:pt x="1421794" y="4799"/>
                  </a:lnTo>
                  <a:lnTo>
                    <a:pt x="1487144" y="2146"/>
                  </a:lnTo>
                  <a:lnTo>
                    <a:pt x="1553234" y="540"/>
                  </a:lnTo>
                  <a:lnTo>
                    <a:pt x="1620012" y="0"/>
                  </a:lnTo>
                  <a:lnTo>
                    <a:pt x="1686789" y="540"/>
                  </a:lnTo>
                  <a:lnTo>
                    <a:pt x="1752879" y="2146"/>
                  </a:lnTo>
                  <a:lnTo>
                    <a:pt x="1818229" y="4799"/>
                  </a:lnTo>
                  <a:lnTo>
                    <a:pt x="1882788" y="8476"/>
                  </a:lnTo>
                  <a:lnTo>
                    <a:pt x="1946502" y="13157"/>
                  </a:lnTo>
                  <a:lnTo>
                    <a:pt x="2009321" y="18821"/>
                  </a:lnTo>
                  <a:lnTo>
                    <a:pt x="2071192" y="25447"/>
                  </a:lnTo>
                  <a:lnTo>
                    <a:pt x="2132063" y="33015"/>
                  </a:lnTo>
                  <a:lnTo>
                    <a:pt x="2191882" y="41504"/>
                  </a:lnTo>
                  <a:lnTo>
                    <a:pt x="2250596" y="50893"/>
                  </a:lnTo>
                  <a:lnTo>
                    <a:pt x="2308154" y="61160"/>
                  </a:lnTo>
                  <a:lnTo>
                    <a:pt x="2364503" y="72286"/>
                  </a:lnTo>
                  <a:lnTo>
                    <a:pt x="2419592" y="84249"/>
                  </a:lnTo>
                  <a:lnTo>
                    <a:pt x="2473368" y="97029"/>
                  </a:lnTo>
                  <a:lnTo>
                    <a:pt x="2525779" y="110605"/>
                  </a:lnTo>
                  <a:lnTo>
                    <a:pt x="2576773" y="124955"/>
                  </a:lnTo>
                  <a:lnTo>
                    <a:pt x="2626297" y="140060"/>
                  </a:lnTo>
                  <a:lnTo>
                    <a:pt x="2674301" y="155898"/>
                  </a:lnTo>
                  <a:lnTo>
                    <a:pt x="2720731" y="172448"/>
                  </a:lnTo>
                  <a:lnTo>
                    <a:pt x="2765536" y="189690"/>
                  </a:lnTo>
                  <a:lnTo>
                    <a:pt x="2808663" y="207603"/>
                  </a:lnTo>
                  <a:lnTo>
                    <a:pt x="2850060" y="226165"/>
                  </a:lnTo>
                  <a:lnTo>
                    <a:pt x="2889676" y="245357"/>
                  </a:lnTo>
                  <a:lnTo>
                    <a:pt x="2927457" y="265157"/>
                  </a:lnTo>
                  <a:lnTo>
                    <a:pt x="2963353" y="285545"/>
                  </a:lnTo>
                  <a:lnTo>
                    <a:pt x="2997310" y="306499"/>
                  </a:lnTo>
                  <a:lnTo>
                    <a:pt x="3029277" y="327999"/>
                  </a:lnTo>
                  <a:lnTo>
                    <a:pt x="3087032" y="372554"/>
                  </a:lnTo>
                  <a:lnTo>
                    <a:pt x="3136201" y="419042"/>
                  </a:lnTo>
                  <a:lnTo>
                    <a:pt x="3176366" y="467297"/>
                  </a:lnTo>
                  <a:lnTo>
                    <a:pt x="3207111" y="517153"/>
                  </a:lnTo>
                  <a:lnTo>
                    <a:pt x="3228019" y="568442"/>
                  </a:lnTo>
                  <a:lnTo>
                    <a:pt x="3238672" y="620998"/>
                  </a:lnTo>
                  <a:lnTo>
                    <a:pt x="3240023" y="647699"/>
                  </a:lnTo>
                  <a:lnTo>
                    <a:pt x="3238672" y="674401"/>
                  </a:lnTo>
                  <a:lnTo>
                    <a:pt x="3228019" y="726957"/>
                  </a:lnTo>
                  <a:lnTo>
                    <a:pt x="3207111" y="778246"/>
                  </a:lnTo>
                  <a:lnTo>
                    <a:pt x="3176366" y="828102"/>
                  </a:lnTo>
                  <a:lnTo>
                    <a:pt x="3136201" y="876357"/>
                  </a:lnTo>
                  <a:lnTo>
                    <a:pt x="3087032" y="922845"/>
                  </a:lnTo>
                  <a:lnTo>
                    <a:pt x="3029277" y="967400"/>
                  </a:lnTo>
                  <a:lnTo>
                    <a:pt x="2997310" y="988900"/>
                  </a:lnTo>
                  <a:lnTo>
                    <a:pt x="2963353" y="1009854"/>
                  </a:lnTo>
                  <a:lnTo>
                    <a:pt x="2927457" y="1030242"/>
                  </a:lnTo>
                  <a:lnTo>
                    <a:pt x="2889676" y="1050042"/>
                  </a:lnTo>
                  <a:lnTo>
                    <a:pt x="2850060" y="1069234"/>
                  </a:lnTo>
                  <a:lnTo>
                    <a:pt x="2808663" y="1087796"/>
                  </a:lnTo>
                  <a:lnTo>
                    <a:pt x="2765536" y="1105709"/>
                  </a:lnTo>
                  <a:lnTo>
                    <a:pt x="2720731" y="1122951"/>
                  </a:lnTo>
                  <a:lnTo>
                    <a:pt x="2674301" y="1139501"/>
                  </a:lnTo>
                  <a:lnTo>
                    <a:pt x="2626297" y="1155339"/>
                  </a:lnTo>
                  <a:lnTo>
                    <a:pt x="2576773" y="1170444"/>
                  </a:lnTo>
                  <a:lnTo>
                    <a:pt x="2525779" y="1184794"/>
                  </a:lnTo>
                  <a:lnTo>
                    <a:pt x="2473368" y="1198370"/>
                  </a:lnTo>
                  <a:lnTo>
                    <a:pt x="2419592" y="1211150"/>
                  </a:lnTo>
                  <a:lnTo>
                    <a:pt x="2364503" y="1223113"/>
                  </a:lnTo>
                  <a:lnTo>
                    <a:pt x="2308154" y="1234239"/>
                  </a:lnTo>
                  <a:lnTo>
                    <a:pt x="2250596" y="1244506"/>
                  </a:lnTo>
                  <a:lnTo>
                    <a:pt x="2191882" y="1253895"/>
                  </a:lnTo>
                  <a:lnTo>
                    <a:pt x="2132063" y="1262384"/>
                  </a:lnTo>
                  <a:lnTo>
                    <a:pt x="2071192" y="1269952"/>
                  </a:lnTo>
                  <a:lnTo>
                    <a:pt x="2009321" y="1276578"/>
                  </a:lnTo>
                  <a:lnTo>
                    <a:pt x="1946502" y="1282242"/>
                  </a:lnTo>
                  <a:lnTo>
                    <a:pt x="1882788" y="1286923"/>
                  </a:lnTo>
                  <a:lnTo>
                    <a:pt x="1818229" y="1290600"/>
                  </a:lnTo>
                  <a:lnTo>
                    <a:pt x="1752879" y="1293253"/>
                  </a:lnTo>
                  <a:lnTo>
                    <a:pt x="1686789" y="1294859"/>
                  </a:lnTo>
                  <a:lnTo>
                    <a:pt x="1620012" y="1295399"/>
                  </a:lnTo>
                  <a:lnTo>
                    <a:pt x="1553234" y="1294859"/>
                  </a:lnTo>
                  <a:lnTo>
                    <a:pt x="1487144" y="1293253"/>
                  </a:lnTo>
                  <a:lnTo>
                    <a:pt x="1421794" y="1290600"/>
                  </a:lnTo>
                  <a:lnTo>
                    <a:pt x="1357235" y="1286923"/>
                  </a:lnTo>
                  <a:lnTo>
                    <a:pt x="1293521" y="1282242"/>
                  </a:lnTo>
                  <a:lnTo>
                    <a:pt x="1230702" y="1276578"/>
                  </a:lnTo>
                  <a:lnTo>
                    <a:pt x="1168831" y="1269952"/>
                  </a:lnTo>
                  <a:lnTo>
                    <a:pt x="1107960" y="1262384"/>
                  </a:lnTo>
                  <a:lnTo>
                    <a:pt x="1048141" y="1253895"/>
                  </a:lnTo>
                  <a:lnTo>
                    <a:pt x="989427" y="1244506"/>
                  </a:lnTo>
                  <a:lnTo>
                    <a:pt x="931869" y="1234239"/>
                  </a:lnTo>
                  <a:lnTo>
                    <a:pt x="875520" y="1223113"/>
                  </a:lnTo>
                  <a:lnTo>
                    <a:pt x="820431" y="1211150"/>
                  </a:lnTo>
                  <a:lnTo>
                    <a:pt x="766655" y="1198370"/>
                  </a:lnTo>
                  <a:lnTo>
                    <a:pt x="714244" y="1184794"/>
                  </a:lnTo>
                  <a:lnTo>
                    <a:pt x="663250" y="1170444"/>
                  </a:lnTo>
                  <a:lnTo>
                    <a:pt x="613726" y="1155339"/>
                  </a:lnTo>
                  <a:lnTo>
                    <a:pt x="565722" y="1139501"/>
                  </a:lnTo>
                  <a:lnTo>
                    <a:pt x="519292" y="1122951"/>
                  </a:lnTo>
                  <a:lnTo>
                    <a:pt x="474487" y="1105709"/>
                  </a:lnTo>
                  <a:lnTo>
                    <a:pt x="431360" y="1087796"/>
                  </a:lnTo>
                  <a:lnTo>
                    <a:pt x="389963" y="1069234"/>
                  </a:lnTo>
                  <a:lnTo>
                    <a:pt x="350347" y="1050042"/>
                  </a:lnTo>
                  <a:lnTo>
                    <a:pt x="312566" y="1030242"/>
                  </a:lnTo>
                  <a:lnTo>
                    <a:pt x="276670" y="1009854"/>
                  </a:lnTo>
                  <a:lnTo>
                    <a:pt x="242713" y="988900"/>
                  </a:lnTo>
                  <a:lnTo>
                    <a:pt x="210746" y="967400"/>
                  </a:lnTo>
                  <a:lnTo>
                    <a:pt x="152991" y="922845"/>
                  </a:lnTo>
                  <a:lnTo>
                    <a:pt x="103822" y="876357"/>
                  </a:lnTo>
                  <a:lnTo>
                    <a:pt x="63657" y="828102"/>
                  </a:lnTo>
                  <a:lnTo>
                    <a:pt x="32912" y="778246"/>
                  </a:lnTo>
                  <a:lnTo>
                    <a:pt x="12004" y="726957"/>
                  </a:lnTo>
                  <a:lnTo>
                    <a:pt x="1351" y="674401"/>
                  </a:lnTo>
                  <a:lnTo>
                    <a:pt x="0" y="647699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48968" y="2120519"/>
              <a:ext cx="723900" cy="437515"/>
            </a:xfrm>
            <a:custGeom>
              <a:avLst/>
              <a:gdLst/>
              <a:ahLst/>
              <a:cxnLst/>
              <a:rect l="l" t="t" r="r" b="b"/>
              <a:pathLst>
                <a:path w="723900" h="437514">
                  <a:moveTo>
                    <a:pt x="45719" y="365632"/>
                  </a:moveTo>
                  <a:lnTo>
                    <a:pt x="0" y="437514"/>
                  </a:lnTo>
                  <a:lnTo>
                    <a:pt x="84962" y="430911"/>
                  </a:lnTo>
                  <a:lnTo>
                    <a:pt x="72594" y="410337"/>
                  </a:lnTo>
                  <a:lnTo>
                    <a:pt x="57657" y="410337"/>
                  </a:lnTo>
                  <a:lnTo>
                    <a:pt x="51181" y="399414"/>
                  </a:lnTo>
                  <a:lnTo>
                    <a:pt x="62092" y="392867"/>
                  </a:lnTo>
                  <a:lnTo>
                    <a:pt x="45719" y="365632"/>
                  </a:lnTo>
                  <a:close/>
                </a:path>
                <a:path w="723900" h="437514">
                  <a:moveTo>
                    <a:pt x="62092" y="392867"/>
                  </a:moveTo>
                  <a:lnTo>
                    <a:pt x="51181" y="399414"/>
                  </a:lnTo>
                  <a:lnTo>
                    <a:pt x="57657" y="410337"/>
                  </a:lnTo>
                  <a:lnTo>
                    <a:pt x="68635" y="403751"/>
                  </a:lnTo>
                  <a:lnTo>
                    <a:pt x="62092" y="392867"/>
                  </a:lnTo>
                  <a:close/>
                </a:path>
                <a:path w="723900" h="437514">
                  <a:moveTo>
                    <a:pt x="68635" y="403751"/>
                  </a:moveTo>
                  <a:lnTo>
                    <a:pt x="57657" y="410337"/>
                  </a:lnTo>
                  <a:lnTo>
                    <a:pt x="72594" y="410337"/>
                  </a:lnTo>
                  <a:lnTo>
                    <a:pt x="68635" y="403751"/>
                  </a:lnTo>
                  <a:close/>
                </a:path>
                <a:path w="723900" h="437514">
                  <a:moveTo>
                    <a:pt x="716788" y="0"/>
                  </a:moveTo>
                  <a:lnTo>
                    <a:pt x="62092" y="392867"/>
                  </a:lnTo>
                  <a:lnTo>
                    <a:pt x="68635" y="403751"/>
                  </a:lnTo>
                  <a:lnTo>
                    <a:pt x="723392" y="10922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95984" y="3264408"/>
              <a:ext cx="3778250" cy="1158240"/>
            </a:xfrm>
            <a:custGeom>
              <a:avLst/>
              <a:gdLst/>
              <a:ahLst/>
              <a:cxnLst/>
              <a:rect l="l" t="t" r="r" b="b"/>
              <a:pathLst>
                <a:path w="3778250" h="1158239">
                  <a:moveTo>
                    <a:pt x="0" y="198882"/>
                  </a:moveTo>
                  <a:lnTo>
                    <a:pt x="15215" y="153275"/>
                  </a:lnTo>
                  <a:lnTo>
                    <a:pt x="58556" y="111411"/>
                  </a:lnTo>
                  <a:lnTo>
                    <a:pt x="126563" y="74484"/>
                  </a:lnTo>
                  <a:lnTo>
                    <a:pt x="168735" y="58245"/>
                  </a:lnTo>
                  <a:lnTo>
                    <a:pt x="215777" y="43687"/>
                  </a:lnTo>
                  <a:lnTo>
                    <a:pt x="267255" y="30959"/>
                  </a:lnTo>
                  <a:lnTo>
                    <a:pt x="322739" y="20211"/>
                  </a:lnTo>
                  <a:lnTo>
                    <a:pt x="381794" y="11592"/>
                  </a:lnTo>
                  <a:lnTo>
                    <a:pt x="443990" y="5251"/>
                  </a:lnTo>
                  <a:lnTo>
                    <a:pt x="508893" y="1337"/>
                  </a:lnTo>
                  <a:lnTo>
                    <a:pt x="576072" y="0"/>
                  </a:lnTo>
                  <a:lnTo>
                    <a:pt x="643250" y="1337"/>
                  </a:lnTo>
                  <a:lnTo>
                    <a:pt x="708153" y="5251"/>
                  </a:lnTo>
                  <a:lnTo>
                    <a:pt x="770349" y="11592"/>
                  </a:lnTo>
                  <a:lnTo>
                    <a:pt x="829404" y="20211"/>
                  </a:lnTo>
                  <a:lnTo>
                    <a:pt x="884888" y="30959"/>
                  </a:lnTo>
                  <a:lnTo>
                    <a:pt x="936366" y="43687"/>
                  </a:lnTo>
                  <a:lnTo>
                    <a:pt x="983408" y="58245"/>
                  </a:lnTo>
                  <a:lnTo>
                    <a:pt x="1025580" y="74484"/>
                  </a:lnTo>
                  <a:lnTo>
                    <a:pt x="1062451" y="92256"/>
                  </a:lnTo>
                  <a:lnTo>
                    <a:pt x="1118557" y="131801"/>
                  </a:lnTo>
                  <a:lnTo>
                    <a:pt x="1148268" y="175685"/>
                  </a:lnTo>
                  <a:lnTo>
                    <a:pt x="1152143" y="198882"/>
                  </a:lnTo>
                  <a:lnTo>
                    <a:pt x="1148268" y="222078"/>
                  </a:lnTo>
                  <a:lnTo>
                    <a:pt x="1118557" y="265962"/>
                  </a:lnTo>
                  <a:lnTo>
                    <a:pt x="1062451" y="305507"/>
                  </a:lnTo>
                  <a:lnTo>
                    <a:pt x="1025580" y="323279"/>
                  </a:lnTo>
                  <a:lnTo>
                    <a:pt x="983408" y="339518"/>
                  </a:lnTo>
                  <a:lnTo>
                    <a:pt x="936366" y="354076"/>
                  </a:lnTo>
                  <a:lnTo>
                    <a:pt x="884888" y="366804"/>
                  </a:lnTo>
                  <a:lnTo>
                    <a:pt x="829404" y="377552"/>
                  </a:lnTo>
                  <a:lnTo>
                    <a:pt x="770349" y="386171"/>
                  </a:lnTo>
                  <a:lnTo>
                    <a:pt x="708153" y="392512"/>
                  </a:lnTo>
                  <a:lnTo>
                    <a:pt x="643250" y="396426"/>
                  </a:lnTo>
                  <a:lnTo>
                    <a:pt x="576072" y="397764"/>
                  </a:lnTo>
                  <a:lnTo>
                    <a:pt x="508893" y="396426"/>
                  </a:lnTo>
                  <a:lnTo>
                    <a:pt x="443990" y="392512"/>
                  </a:lnTo>
                  <a:lnTo>
                    <a:pt x="381794" y="386171"/>
                  </a:lnTo>
                  <a:lnTo>
                    <a:pt x="322739" y="377552"/>
                  </a:lnTo>
                  <a:lnTo>
                    <a:pt x="267255" y="366804"/>
                  </a:lnTo>
                  <a:lnTo>
                    <a:pt x="215777" y="354076"/>
                  </a:lnTo>
                  <a:lnTo>
                    <a:pt x="168735" y="339518"/>
                  </a:lnTo>
                  <a:lnTo>
                    <a:pt x="126563" y="323279"/>
                  </a:lnTo>
                  <a:lnTo>
                    <a:pt x="89692" y="305507"/>
                  </a:lnTo>
                  <a:lnTo>
                    <a:pt x="33586" y="265962"/>
                  </a:lnTo>
                  <a:lnTo>
                    <a:pt x="3875" y="222078"/>
                  </a:lnTo>
                  <a:lnTo>
                    <a:pt x="0" y="198882"/>
                  </a:lnTo>
                  <a:close/>
                </a:path>
                <a:path w="3778250" h="1158239">
                  <a:moveTo>
                    <a:pt x="1042416" y="675894"/>
                  </a:moveTo>
                  <a:lnTo>
                    <a:pt x="1049059" y="628043"/>
                  </a:lnTo>
                  <a:lnTo>
                    <a:pt x="1068572" y="581526"/>
                  </a:lnTo>
                  <a:lnTo>
                    <a:pt x="1100327" y="536566"/>
                  </a:lnTo>
                  <a:lnTo>
                    <a:pt x="1143698" y="493382"/>
                  </a:lnTo>
                  <a:lnTo>
                    <a:pt x="1198058" y="452196"/>
                  </a:lnTo>
                  <a:lnTo>
                    <a:pt x="1262778" y="413227"/>
                  </a:lnTo>
                  <a:lnTo>
                    <a:pt x="1298828" y="394644"/>
                  </a:lnTo>
                  <a:lnTo>
                    <a:pt x="1337234" y="376698"/>
                  </a:lnTo>
                  <a:lnTo>
                    <a:pt x="1377916" y="359417"/>
                  </a:lnTo>
                  <a:lnTo>
                    <a:pt x="1420797" y="342829"/>
                  </a:lnTo>
                  <a:lnTo>
                    <a:pt x="1465798" y="326961"/>
                  </a:lnTo>
                  <a:lnTo>
                    <a:pt x="1512840" y="311841"/>
                  </a:lnTo>
                  <a:lnTo>
                    <a:pt x="1561846" y="297496"/>
                  </a:lnTo>
                  <a:lnTo>
                    <a:pt x="1612738" y="283954"/>
                  </a:lnTo>
                  <a:lnTo>
                    <a:pt x="1665436" y="271243"/>
                  </a:lnTo>
                  <a:lnTo>
                    <a:pt x="1719862" y="259390"/>
                  </a:lnTo>
                  <a:lnTo>
                    <a:pt x="1775938" y="248423"/>
                  </a:lnTo>
                  <a:lnTo>
                    <a:pt x="1833586" y="238369"/>
                  </a:lnTo>
                  <a:lnTo>
                    <a:pt x="1892727" y="229257"/>
                  </a:lnTo>
                  <a:lnTo>
                    <a:pt x="1953282" y="221113"/>
                  </a:lnTo>
                  <a:lnTo>
                    <a:pt x="2015175" y="213965"/>
                  </a:lnTo>
                  <a:lnTo>
                    <a:pt x="2078325" y="207841"/>
                  </a:lnTo>
                  <a:lnTo>
                    <a:pt x="2142655" y="202769"/>
                  </a:lnTo>
                  <a:lnTo>
                    <a:pt x="2208087" y="198776"/>
                  </a:lnTo>
                  <a:lnTo>
                    <a:pt x="2274541" y="195890"/>
                  </a:lnTo>
                  <a:lnTo>
                    <a:pt x="2341940" y="194138"/>
                  </a:lnTo>
                  <a:lnTo>
                    <a:pt x="2410205" y="193548"/>
                  </a:lnTo>
                  <a:lnTo>
                    <a:pt x="2478471" y="194138"/>
                  </a:lnTo>
                  <a:lnTo>
                    <a:pt x="2545870" y="195890"/>
                  </a:lnTo>
                  <a:lnTo>
                    <a:pt x="2612324" y="198776"/>
                  </a:lnTo>
                  <a:lnTo>
                    <a:pt x="2677756" y="202769"/>
                  </a:lnTo>
                  <a:lnTo>
                    <a:pt x="2742086" y="207841"/>
                  </a:lnTo>
                  <a:lnTo>
                    <a:pt x="2805236" y="213965"/>
                  </a:lnTo>
                  <a:lnTo>
                    <a:pt x="2867129" y="221113"/>
                  </a:lnTo>
                  <a:lnTo>
                    <a:pt x="2927684" y="229257"/>
                  </a:lnTo>
                  <a:lnTo>
                    <a:pt x="2986825" y="238369"/>
                  </a:lnTo>
                  <a:lnTo>
                    <a:pt x="3044473" y="248423"/>
                  </a:lnTo>
                  <a:lnTo>
                    <a:pt x="3100549" y="259390"/>
                  </a:lnTo>
                  <a:lnTo>
                    <a:pt x="3154975" y="271243"/>
                  </a:lnTo>
                  <a:lnTo>
                    <a:pt x="3207673" y="283954"/>
                  </a:lnTo>
                  <a:lnTo>
                    <a:pt x="3258565" y="297496"/>
                  </a:lnTo>
                  <a:lnTo>
                    <a:pt x="3307571" y="311841"/>
                  </a:lnTo>
                  <a:lnTo>
                    <a:pt x="3354613" y="326961"/>
                  </a:lnTo>
                  <a:lnTo>
                    <a:pt x="3399614" y="342829"/>
                  </a:lnTo>
                  <a:lnTo>
                    <a:pt x="3442495" y="359417"/>
                  </a:lnTo>
                  <a:lnTo>
                    <a:pt x="3483177" y="376698"/>
                  </a:lnTo>
                  <a:lnTo>
                    <a:pt x="3521583" y="394644"/>
                  </a:lnTo>
                  <a:lnTo>
                    <a:pt x="3557633" y="413227"/>
                  </a:lnTo>
                  <a:lnTo>
                    <a:pt x="3591249" y="432420"/>
                  </a:lnTo>
                  <a:lnTo>
                    <a:pt x="3650867" y="472525"/>
                  </a:lnTo>
                  <a:lnTo>
                    <a:pt x="3699811" y="514738"/>
                  </a:lnTo>
                  <a:lnTo>
                    <a:pt x="3737452" y="558838"/>
                  </a:lnTo>
                  <a:lnTo>
                    <a:pt x="3763165" y="604604"/>
                  </a:lnTo>
                  <a:lnTo>
                    <a:pt x="3776322" y="651815"/>
                  </a:lnTo>
                  <a:lnTo>
                    <a:pt x="3777995" y="675894"/>
                  </a:lnTo>
                  <a:lnTo>
                    <a:pt x="3776322" y="699968"/>
                  </a:lnTo>
                  <a:lnTo>
                    <a:pt x="3763165" y="747172"/>
                  </a:lnTo>
                  <a:lnTo>
                    <a:pt x="3737452" y="792932"/>
                  </a:lnTo>
                  <a:lnTo>
                    <a:pt x="3699811" y="837029"/>
                  </a:lnTo>
                  <a:lnTo>
                    <a:pt x="3650867" y="879240"/>
                  </a:lnTo>
                  <a:lnTo>
                    <a:pt x="3591249" y="919344"/>
                  </a:lnTo>
                  <a:lnTo>
                    <a:pt x="3557633" y="938537"/>
                  </a:lnTo>
                  <a:lnTo>
                    <a:pt x="3521583" y="957121"/>
                  </a:lnTo>
                  <a:lnTo>
                    <a:pt x="3483177" y="975067"/>
                  </a:lnTo>
                  <a:lnTo>
                    <a:pt x="3442495" y="992349"/>
                  </a:lnTo>
                  <a:lnTo>
                    <a:pt x="3399614" y="1008938"/>
                  </a:lnTo>
                  <a:lnTo>
                    <a:pt x="3354613" y="1024808"/>
                  </a:lnTo>
                  <a:lnTo>
                    <a:pt x="3307571" y="1039929"/>
                  </a:lnTo>
                  <a:lnTo>
                    <a:pt x="3258565" y="1054275"/>
                  </a:lnTo>
                  <a:lnTo>
                    <a:pt x="3207673" y="1067819"/>
                  </a:lnTo>
                  <a:lnTo>
                    <a:pt x="3154975" y="1080531"/>
                  </a:lnTo>
                  <a:lnTo>
                    <a:pt x="3100549" y="1092386"/>
                  </a:lnTo>
                  <a:lnTo>
                    <a:pt x="3044473" y="1103354"/>
                  </a:lnTo>
                  <a:lnTo>
                    <a:pt x="2986825" y="1113410"/>
                  </a:lnTo>
                  <a:lnTo>
                    <a:pt x="2927684" y="1122524"/>
                  </a:lnTo>
                  <a:lnTo>
                    <a:pt x="2867129" y="1130669"/>
                  </a:lnTo>
                  <a:lnTo>
                    <a:pt x="2805236" y="1137818"/>
                  </a:lnTo>
                  <a:lnTo>
                    <a:pt x="2742086" y="1143943"/>
                  </a:lnTo>
                  <a:lnTo>
                    <a:pt x="2677756" y="1149016"/>
                  </a:lnTo>
                  <a:lnTo>
                    <a:pt x="2612324" y="1153010"/>
                  </a:lnTo>
                  <a:lnTo>
                    <a:pt x="2545870" y="1155897"/>
                  </a:lnTo>
                  <a:lnTo>
                    <a:pt x="2478471" y="1157649"/>
                  </a:lnTo>
                  <a:lnTo>
                    <a:pt x="2410205" y="1158240"/>
                  </a:lnTo>
                  <a:lnTo>
                    <a:pt x="2341940" y="1157649"/>
                  </a:lnTo>
                  <a:lnTo>
                    <a:pt x="2274541" y="1155897"/>
                  </a:lnTo>
                  <a:lnTo>
                    <a:pt x="2208087" y="1153010"/>
                  </a:lnTo>
                  <a:lnTo>
                    <a:pt x="2142655" y="1149016"/>
                  </a:lnTo>
                  <a:lnTo>
                    <a:pt x="2078325" y="1143943"/>
                  </a:lnTo>
                  <a:lnTo>
                    <a:pt x="2015175" y="1137818"/>
                  </a:lnTo>
                  <a:lnTo>
                    <a:pt x="1953282" y="1130669"/>
                  </a:lnTo>
                  <a:lnTo>
                    <a:pt x="1892727" y="1122524"/>
                  </a:lnTo>
                  <a:lnTo>
                    <a:pt x="1833586" y="1113410"/>
                  </a:lnTo>
                  <a:lnTo>
                    <a:pt x="1775938" y="1103354"/>
                  </a:lnTo>
                  <a:lnTo>
                    <a:pt x="1719862" y="1092386"/>
                  </a:lnTo>
                  <a:lnTo>
                    <a:pt x="1665436" y="1080531"/>
                  </a:lnTo>
                  <a:lnTo>
                    <a:pt x="1612738" y="1067819"/>
                  </a:lnTo>
                  <a:lnTo>
                    <a:pt x="1561846" y="1054275"/>
                  </a:lnTo>
                  <a:lnTo>
                    <a:pt x="1512840" y="1039929"/>
                  </a:lnTo>
                  <a:lnTo>
                    <a:pt x="1465798" y="1024808"/>
                  </a:lnTo>
                  <a:lnTo>
                    <a:pt x="1420797" y="1008938"/>
                  </a:lnTo>
                  <a:lnTo>
                    <a:pt x="1377916" y="992349"/>
                  </a:lnTo>
                  <a:lnTo>
                    <a:pt x="1337234" y="975067"/>
                  </a:lnTo>
                  <a:lnTo>
                    <a:pt x="1298828" y="957121"/>
                  </a:lnTo>
                  <a:lnTo>
                    <a:pt x="1262778" y="938537"/>
                  </a:lnTo>
                  <a:lnTo>
                    <a:pt x="1229162" y="919344"/>
                  </a:lnTo>
                  <a:lnTo>
                    <a:pt x="1169544" y="879240"/>
                  </a:lnTo>
                  <a:lnTo>
                    <a:pt x="1120600" y="837029"/>
                  </a:lnTo>
                  <a:lnTo>
                    <a:pt x="1082959" y="792932"/>
                  </a:lnTo>
                  <a:lnTo>
                    <a:pt x="1057246" y="747172"/>
                  </a:lnTo>
                  <a:lnTo>
                    <a:pt x="1044089" y="699968"/>
                  </a:lnTo>
                  <a:lnTo>
                    <a:pt x="1042416" y="675894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48968" y="2120137"/>
              <a:ext cx="2418715" cy="1842135"/>
            </a:xfrm>
            <a:custGeom>
              <a:avLst/>
              <a:gdLst/>
              <a:ahLst/>
              <a:cxnLst/>
              <a:rect l="l" t="t" r="r" b="b"/>
              <a:pathLst>
                <a:path w="2418715" h="1842135">
                  <a:moveTo>
                    <a:pt x="2418461" y="1423924"/>
                  </a:moveTo>
                  <a:lnTo>
                    <a:pt x="2402763" y="1388122"/>
                  </a:lnTo>
                  <a:lnTo>
                    <a:pt x="2384298" y="1345946"/>
                  </a:lnTo>
                  <a:lnTo>
                    <a:pt x="2363965" y="1370304"/>
                  </a:lnTo>
                  <a:lnTo>
                    <a:pt x="1635544" y="762342"/>
                  </a:lnTo>
                  <a:lnTo>
                    <a:pt x="1644332" y="720318"/>
                  </a:lnTo>
                  <a:lnTo>
                    <a:pt x="1675384" y="726821"/>
                  </a:lnTo>
                  <a:lnTo>
                    <a:pt x="1669719" y="705231"/>
                  </a:lnTo>
                  <a:lnTo>
                    <a:pt x="1653794" y="644398"/>
                  </a:lnTo>
                  <a:lnTo>
                    <a:pt x="1600835" y="711200"/>
                  </a:lnTo>
                  <a:lnTo>
                    <a:pt x="1631873" y="717715"/>
                  </a:lnTo>
                  <a:lnTo>
                    <a:pt x="1624469" y="753110"/>
                  </a:lnTo>
                  <a:lnTo>
                    <a:pt x="1621548" y="750684"/>
                  </a:lnTo>
                  <a:lnTo>
                    <a:pt x="1621548" y="767105"/>
                  </a:lnTo>
                  <a:lnTo>
                    <a:pt x="1410741" y="1775333"/>
                  </a:lnTo>
                  <a:lnTo>
                    <a:pt x="1412875" y="1755330"/>
                  </a:lnTo>
                  <a:lnTo>
                    <a:pt x="1383144" y="1766430"/>
                  </a:lnTo>
                  <a:lnTo>
                    <a:pt x="733615" y="26009"/>
                  </a:lnTo>
                  <a:lnTo>
                    <a:pt x="1621548" y="767105"/>
                  </a:lnTo>
                  <a:lnTo>
                    <a:pt x="1621548" y="750684"/>
                  </a:lnTo>
                  <a:lnTo>
                    <a:pt x="759180" y="30899"/>
                  </a:lnTo>
                  <a:lnTo>
                    <a:pt x="1581899" y="402336"/>
                  </a:lnTo>
                  <a:lnTo>
                    <a:pt x="1568831" y="431292"/>
                  </a:lnTo>
                  <a:lnTo>
                    <a:pt x="1653921" y="427863"/>
                  </a:lnTo>
                  <a:lnTo>
                    <a:pt x="1637385" y="407543"/>
                  </a:lnTo>
                  <a:lnTo>
                    <a:pt x="1600200" y="361823"/>
                  </a:lnTo>
                  <a:lnTo>
                    <a:pt x="1587119" y="390779"/>
                  </a:lnTo>
                  <a:lnTo>
                    <a:pt x="721995" y="0"/>
                  </a:lnTo>
                  <a:lnTo>
                    <a:pt x="719328" y="5842"/>
                  </a:lnTo>
                  <a:lnTo>
                    <a:pt x="713359" y="3683"/>
                  </a:lnTo>
                  <a:lnTo>
                    <a:pt x="310248" y="1155954"/>
                  </a:lnTo>
                  <a:lnTo>
                    <a:pt x="280289" y="1145413"/>
                  </a:lnTo>
                  <a:lnTo>
                    <a:pt x="288378" y="1208824"/>
                  </a:lnTo>
                  <a:lnTo>
                    <a:pt x="40182" y="718667"/>
                  </a:lnTo>
                  <a:lnTo>
                    <a:pt x="62674" y="707263"/>
                  </a:lnTo>
                  <a:lnTo>
                    <a:pt x="68453" y="704342"/>
                  </a:lnTo>
                  <a:lnTo>
                    <a:pt x="0" y="653542"/>
                  </a:lnTo>
                  <a:lnTo>
                    <a:pt x="508" y="738759"/>
                  </a:lnTo>
                  <a:lnTo>
                    <a:pt x="28727" y="724471"/>
                  </a:lnTo>
                  <a:lnTo>
                    <a:pt x="286131" y="1232535"/>
                  </a:lnTo>
                  <a:lnTo>
                    <a:pt x="291071" y="1229982"/>
                  </a:lnTo>
                  <a:lnTo>
                    <a:pt x="297434" y="1226693"/>
                  </a:lnTo>
                  <a:lnTo>
                    <a:pt x="296456" y="1224775"/>
                  </a:lnTo>
                  <a:lnTo>
                    <a:pt x="350723" y="1172083"/>
                  </a:lnTo>
                  <a:lnTo>
                    <a:pt x="352171" y="1170686"/>
                  </a:lnTo>
                  <a:lnTo>
                    <a:pt x="322173" y="1160145"/>
                  </a:lnTo>
                  <a:lnTo>
                    <a:pt x="719505" y="24511"/>
                  </a:lnTo>
                  <a:lnTo>
                    <a:pt x="1371219" y="1770888"/>
                  </a:lnTo>
                  <a:lnTo>
                    <a:pt x="1341501" y="1781975"/>
                  </a:lnTo>
                  <a:lnTo>
                    <a:pt x="1398295" y="1834883"/>
                  </a:lnTo>
                  <a:lnTo>
                    <a:pt x="1397381" y="1839252"/>
                  </a:lnTo>
                  <a:lnTo>
                    <a:pt x="1409827" y="1841855"/>
                  </a:lnTo>
                  <a:lnTo>
                    <a:pt x="1632610" y="776338"/>
                  </a:lnTo>
                  <a:lnTo>
                    <a:pt x="2355875" y="1379982"/>
                  </a:lnTo>
                  <a:lnTo>
                    <a:pt x="2335530" y="1404366"/>
                  </a:lnTo>
                  <a:lnTo>
                    <a:pt x="2418461" y="1423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848" y="2609088"/>
              <a:ext cx="154432" cy="1539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0052" y="3206877"/>
              <a:ext cx="154686" cy="1546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0213" y="3584829"/>
              <a:ext cx="154686" cy="154686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82767" y="2235707"/>
            <a:ext cx="2285999" cy="25298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382767" y="2235707"/>
            <a:ext cx="2286000" cy="25336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latin typeface="微软雅黑"/>
                <a:cs typeface="微软雅黑"/>
              </a:rPr>
              <a:t>机器宕机</a:t>
            </a:r>
            <a:endParaRPr sz="1200">
              <a:latin typeface="微软雅黑"/>
              <a:cs typeface="微软雅黑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82767" y="2877311"/>
            <a:ext cx="2285999" cy="2514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82767" y="2877311"/>
            <a:ext cx="2286000" cy="25146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latin typeface="微软雅黑"/>
                <a:cs typeface="微软雅黑"/>
              </a:rPr>
              <a:t>网络异常（延迟、重复、丢失）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4370" y="520065"/>
            <a:ext cx="8031480" cy="69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Paxos</a:t>
            </a:r>
            <a:r>
              <a:rPr dirty="0" sz="1200" spc="5" b="1">
                <a:latin typeface="宋体"/>
                <a:cs typeface="宋体"/>
              </a:rPr>
              <a:t>算法：</a:t>
            </a:r>
            <a:r>
              <a:rPr dirty="0" sz="1200">
                <a:latin typeface="宋体"/>
                <a:cs typeface="宋体"/>
              </a:rPr>
              <a:t>一种基于消息传递且具有高度容错特性</a:t>
            </a:r>
            <a:r>
              <a:rPr dirty="0" sz="1200" spc="-40">
                <a:latin typeface="宋体"/>
                <a:cs typeface="宋体"/>
              </a:rPr>
              <a:t>的</a:t>
            </a:r>
            <a:r>
              <a:rPr dirty="0" sz="1200" spc="5" b="1">
                <a:latin typeface="宋体"/>
                <a:cs typeface="宋体"/>
              </a:rPr>
              <a:t>一</a:t>
            </a:r>
            <a:r>
              <a:rPr dirty="0" sz="1200" spc="-5" b="1">
                <a:latin typeface="宋体"/>
                <a:cs typeface="宋体"/>
              </a:rPr>
              <a:t>致性算法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940"/>
              </a:spcBef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b="1">
                <a:latin typeface="Times New Roman"/>
                <a:cs typeface="Times New Roman"/>
              </a:rPr>
              <a:t>axos</a:t>
            </a:r>
            <a:r>
              <a:rPr dirty="0" sz="1200" spc="5" b="1">
                <a:latin typeface="宋体"/>
                <a:cs typeface="宋体"/>
              </a:rPr>
              <a:t>算法解决</a:t>
            </a:r>
            <a:r>
              <a:rPr dirty="0" sz="1200" spc="-5" b="1">
                <a:latin typeface="宋体"/>
                <a:cs typeface="宋体"/>
              </a:rPr>
              <a:t>的问题</a:t>
            </a:r>
            <a:r>
              <a:rPr dirty="0" sz="1200" b="1">
                <a:latin typeface="宋体"/>
                <a:cs typeface="宋体"/>
              </a:rPr>
              <a:t>：</a:t>
            </a:r>
            <a:r>
              <a:rPr dirty="0" sz="1200">
                <a:latin typeface="宋体"/>
                <a:cs typeface="宋体"/>
              </a:rPr>
              <a:t>就是如何快速正确的在一个分布式系统中对某个数据值达成一致，并且保证不论发生任何异常， 都不会破坏整个系统的一致性。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r>
              <a:rPr dirty="0" spc="-15"/>
              <a:t>a</a:t>
            </a:r>
            <a:r>
              <a:rPr dirty="0" spc="-5"/>
              <a:t>xo</a:t>
            </a:r>
            <a:r>
              <a:rPr dirty="0" spc="-10"/>
              <a:t>s</a:t>
            </a:r>
            <a:r>
              <a:rPr dirty="0">
                <a:latin typeface="微软雅黑"/>
                <a:cs typeface="微软雅黑"/>
              </a:rPr>
              <a:t>算法描</a:t>
            </a:r>
            <a:r>
              <a:rPr dirty="0" spc="10">
                <a:latin typeface="微软雅黑"/>
                <a:cs typeface="微软雅黑"/>
              </a:rPr>
              <a:t>述</a:t>
            </a:r>
            <a:r>
              <a:rPr dirty="0">
                <a:latin typeface="微软雅黑"/>
                <a:cs typeface="微软雅黑"/>
              </a:rPr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371068"/>
            <a:ext cx="7566025" cy="665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微软雅黑"/>
                <a:cs typeface="微软雅黑"/>
              </a:rPr>
              <a:t>在一个</a:t>
            </a:r>
            <a:r>
              <a:rPr dirty="0" sz="1400" spc="-5">
                <a:latin typeface="Arial"/>
                <a:cs typeface="Arial"/>
              </a:rPr>
              <a:t>Paxos</a:t>
            </a:r>
            <a:r>
              <a:rPr dirty="0" sz="1400">
                <a:latin typeface="微软雅黑"/>
                <a:cs typeface="微软雅黑"/>
              </a:rPr>
              <a:t>系统中，首先将</a:t>
            </a:r>
            <a:r>
              <a:rPr dirty="0" sz="1400" spc="-15">
                <a:latin typeface="微软雅黑"/>
                <a:cs typeface="微软雅黑"/>
              </a:rPr>
              <a:t>所</a:t>
            </a:r>
            <a:r>
              <a:rPr dirty="0" sz="1400">
                <a:latin typeface="微软雅黑"/>
                <a:cs typeface="微软雅黑"/>
              </a:rPr>
              <a:t>有节</a:t>
            </a:r>
            <a:r>
              <a:rPr dirty="0" sz="1400" spc="-15">
                <a:latin typeface="微软雅黑"/>
                <a:cs typeface="微软雅黑"/>
              </a:rPr>
              <a:t>点</a:t>
            </a:r>
            <a:r>
              <a:rPr dirty="0" sz="1400">
                <a:latin typeface="微软雅黑"/>
                <a:cs typeface="微软雅黑"/>
              </a:rPr>
              <a:t>划分</a:t>
            </a:r>
            <a:r>
              <a:rPr dirty="0" sz="1400" spc="-10">
                <a:latin typeface="微软雅黑"/>
                <a:cs typeface="微软雅黑"/>
              </a:rPr>
              <a:t>为</a:t>
            </a:r>
            <a:r>
              <a:rPr dirty="0" sz="1400" spc="-5">
                <a:latin typeface="Arial"/>
                <a:cs typeface="Arial"/>
              </a:rPr>
              <a:t>Proposer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>
                <a:latin typeface="微软雅黑"/>
                <a:cs typeface="微软雅黑"/>
              </a:rPr>
              <a:t>提</a:t>
            </a:r>
            <a:r>
              <a:rPr dirty="0" sz="1400" spc="-15">
                <a:latin typeface="微软雅黑"/>
                <a:cs typeface="微软雅黑"/>
              </a:rPr>
              <a:t>议</a:t>
            </a:r>
            <a:r>
              <a:rPr dirty="0" sz="1400">
                <a:latin typeface="微软雅黑"/>
                <a:cs typeface="微软雅黑"/>
              </a:rPr>
              <a:t>者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 spc="-5">
                <a:latin typeface="Arial"/>
                <a:cs typeface="Arial"/>
              </a:rPr>
              <a:t>Acceptor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>
                <a:latin typeface="微软雅黑"/>
                <a:cs typeface="微软雅黑"/>
              </a:rPr>
              <a:t>接受</a:t>
            </a:r>
            <a:r>
              <a:rPr dirty="0" sz="1400" spc="-15">
                <a:latin typeface="微软雅黑"/>
                <a:cs typeface="微软雅黑"/>
              </a:rPr>
              <a:t>者</a:t>
            </a:r>
            <a:r>
              <a:rPr dirty="0" sz="1400">
                <a:latin typeface="微软雅黑"/>
                <a:cs typeface="微软雅黑"/>
              </a:rPr>
              <a:t>），和</a:t>
            </a:r>
            <a:endParaRPr sz="1400">
              <a:latin typeface="微软雅黑"/>
              <a:cs typeface="微软雅黑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latin typeface="Arial"/>
                <a:cs typeface="Arial"/>
              </a:rPr>
              <a:t>Learner</a:t>
            </a:r>
            <a:r>
              <a:rPr dirty="0" sz="1400">
                <a:latin typeface="微软雅黑"/>
                <a:cs typeface="微软雅黑"/>
              </a:rPr>
              <a:t>（</a:t>
            </a:r>
            <a:r>
              <a:rPr dirty="0" sz="1400" spc="-15">
                <a:latin typeface="微软雅黑"/>
                <a:cs typeface="微软雅黑"/>
              </a:rPr>
              <a:t>学</a:t>
            </a:r>
            <a:r>
              <a:rPr dirty="0" sz="1400">
                <a:latin typeface="微软雅黑"/>
                <a:cs typeface="微软雅黑"/>
              </a:rPr>
              <a:t>习者</a:t>
            </a:r>
            <a:r>
              <a:rPr dirty="0" sz="1400" spc="-15">
                <a:latin typeface="微软雅黑"/>
                <a:cs typeface="微软雅黑"/>
              </a:rPr>
              <a:t>）</a:t>
            </a:r>
            <a:r>
              <a:rPr dirty="0" sz="1400">
                <a:latin typeface="微软雅黑"/>
                <a:cs typeface="微软雅黑"/>
              </a:rPr>
              <a:t>。（</a:t>
            </a:r>
            <a:r>
              <a:rPr dirty="0" sz="1400" spc="-15">
                <a:latin typeface="微软雅黑"/>
                <a:cs typeface="微软雅黑"/>
              </a:rPr>
              <a:t>注</a:t>
            </a:r>
            <a:r>
              <a:rPr dirty="0" sz="1400">
                <a:latin typeface="微软雅黑"/>
                <a:cs typeface="微软雅黑"/>
              </a:rPr>
              <a:t>意：</a:t>
            </a:r>
            <a:r>
              <a:rPr dirty="0" sz="1400" spc="-15">
                <a:latin typeface="微软雅黑"/>
                <a:cs typeface="微软雅黑"/>
              </a:rPr>
              <a:t>每</a:t>
            </a:r>
            <a:r>
              <a:rPr dirty="0" sz="1400">
                <a:latin typeface="微软雅黑"/>
                <a:cs typeface="微软雅黑"/>
              </a:rPr>
              <a:t>个节</a:t>
            </a:r>
            <a:r>
              <a:rPr dirty="0" sz="1400" spc="-15">
                <a:latin typeface="微软雅黑"/>
                <a:cs typeface="微软雅黑"/>
              </a:rPr>
              <a:t>点</a:t>
            </a:r>
            <a:r>
              <a:rPr dirty="0" sz="1400">
                <a:latin typeface="微软雅黑"/>
                <a:cs typeface="微软雅黑"/>
              </a:rPr>
              <a:t>都可</a:t>
            </a:r>
            <a:r>
              <a:rPr dirty="0" sz="1400" spc="-15">
                <a:latin typeface="微软雅黑"/>
                <a:cs typeface="微软雅黑"/>
              </a:rPr>
              <a:t>以</a:t>
            </a:r>
            <a:r>
              <a:rPr dirty="0" sz="1400">
                <a:latin typeface="微软雅黑"/>
                <a:cs typeface="微软雅黑"/>
              </a:rPr>
              <a:t>身兼</a:t>
            </a:r>
            <a:r>
              <a:rPr dirty="0" sz="1400" spc="-15">
                <a:latin typeface="微软雅黑"/>
                <a:cs typeface="微软雅黑"/>
              </a:rPr>
              <a:t>数</a:t>
            </a:r>
            <a:r>
              <a:rPr dirty="0" sz="1400">
                <a:latin typeface="微软雅黑"/>
                <a:cs typeface="微软雅黑"/>
              </a:rPr>
              <a:t>职）。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5816" y="1560449"/>
            <a:ext cx="943610" cy="439420"/>
            <a:chOff x="1075816" y="1560449"/>
            <a:chExt cx="943610" cy="439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" y="1563624"/>
              <a:ext cx="937260" cy="4328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8991" y="1563624"/>
              <a:ext cx="937260" cy="433070"/>
            </a:xfrm>
            <a:custGeom>
              <a:avLst/>
              <a:gdLst/>
              <a:ahLst/>
              <a:cxnLst/>
              <a:rect l="l" t="t" r="r" b="b"/>
              <a:pathLst>
                <a:path w="937260" h="433069">
                  <a:moveTo>
                    <a:pt x="0" y="432815"/>
                  </a:moveTo>
                  <a:lnTo>
                    <a:pt x="937260" y="432815"/>
                  </a:lnTo>
                  <a:lnTo>
                    <a:pt x="937260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72667" y="1654810"/>
            <a:ext cx="7493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Proposer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48" y="1563624"/>
            <a:ext cx="935736" cy="432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55748" y="1563624"/>
            <a:ext cx="935990" cy="43307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19"/>
              </a:spcBef>
            </a:pPr>
            <a:r>
              <a:rPr dirty="0" sz="1400">
                <a:latin typeface="Arial"/>
                <a:cs typeface="Arial"/>
              </a:rPr>
              <a:t>Acceptor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2503" y="1563624"/>
            <a:ext cx="935736" cy="4328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32503" y="1563624"/>
            <a:ext cx="935990" cy="43307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19"/>
              </a:spcBef>
            </a:pPr>
            <a:r>
              <a:rPr dirty="0" sz="1400">
                <a:latin typeface="Arial"/>
                <a:cs typeface="Arial"/>
              </a:rPr>
              <a:t>Acceptor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130" y="1255267"/>
            <a:ext cx="5297805" cy="1157605"/>
            <a:chOff x="1548130" y="1255267"/>
            <a:chExt cx="5297805" cy="115760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0" y="1563623"/>
              <a:ext cx="937259" cy="4328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8130" y="1255267"/>
              <a:ext cx="5297805" cy="11572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54597" y="1654810"/>
            <a:ext cx="640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Learner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1967" y="1519173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406" y="2420444"/>
            <a:ext cx="6696075" cy="258635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微软雅黑"/>
                <a:cs typeface="微软雅黑"/>
              </a:rPr>
              <a:t>一个完整的</a:t>
            </a:r>
            <a:r>
              <a:rPr dirty="0" sz="1400" spc="-5">
                <a:latin typeface="Arial"/>
                <a:cs typeface="Arial"/>
              </a:rPr>
              <a:t>Paxos</a:t>
            </a:r>
            <a:r>
              <a:rPr dirty="0" sz="1400">
                <a:latin typeface="微软雅黑"/>
                <a:cs typeface="微软雅黑"/>
              </a:rPr>
              <a:t>算法流程分</a:t>
            </a:r>
            <a:r>
              <a:rPr dirty="0" sz="1400" spc="-10">
                <a:latin typeface="微软雅黑"/>
                <a:cs typeface="微软雅黑"/>
              </a:rPr>
              <a:t>为</a:t>
            </a:r>
            <a:r>
              <a:rPr dirty="0" sz="1400">
                <a:latin typeface="微软雅黑"/>
                <a:cs typeface="微软雅黑"/>
              </a:rPr>
              <a:t>三个</a:t>
            </a:r>
            <a:r>
              <a:rPr dirty="0" sz="1400" spc="-10">
                <a:latin typeface="微软雅黑"/>
                <a:cs typeface="微软雅黑"/>
              </a:rPr>
              <a:t>阶</a:t>
            </a:r>
            <a:r>
              <a:rPr dirty="0" sz="1400">
                <a:latin typeface="微软雅黑"/>
                <a:cs typeface="微软雅黑"/>
              </a:rPr>
              <a:t>段：</a:t>
            </a:r>
            <a:endParaRPr sz="14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Prepare</a:t>
            </a:r>
            <a:r>
              <a:rPr dirty="0" sz="1400">
                <a:latin typeface="微软雅黑"/>
                <a:cs typeface="微软雅黑"/>
              </a:rPr>
              <a:t>准备阶段</a:t>
            </a:r>
            <a:endParaRPr sz="1400">
              <a:latin typeface="微软雅黑"/>
              <a:cs typeface="微软雅黑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Proposer</a:t>
            </a:r>
            <a:r>
              <a:rPr dirty="0" sz="1400">
                <a:latin typeface="微软雅黑"/>
                <a:cs typeface="微软雅黑"/>
              </a:rPr>
              <a:t>向</a:t>
            </a:r>
            <a:r>
              <a:rPr dirty="0" sz="1400" spc="-15">
                <a:latin typeface="微软雅黑"/>
                <a:cs typeface="微软雅黑"/>
              </a:rPr>
              <a:t>多</a:t>
            </a:r>
            <a:r>
              <a:rPr dirty="0" sz="1400">
                <a:latin typeface="微软雅黑"/>
                <a:cs typeface="微软雅黑"/>
              </a:rPr>
              <a:t>个</a:t>
            </a:r>
            <a:r>
              <a:rPr dirty="0" sz="1400" spc="-5">
                <a:latin typeface="Arial"/>
                <a:cs typeface="Arial"/>
              </a:rPr>
              <a:t>Acceptor</a:t>
            </a:r>
            <a:r>
              <a:rPr dirty="0" sz="1400">
                <a:latin typeface="微软雅黑"/>
                <a:cs typeface="微软雅黑"/>
              </a:rPr>
              <a:t>发出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>
                <a:latin typeface="微软雅黑"/>
                <a:cs typeface="微软雅黑"/>
              </a:rPr>
              <a:t>请</a:t>
            </a:r>
            <a:r>
              <a:rPr dirty="0" sz="1400" spc="-15">
                <a:latin typeface="微软雅黑"/>
                <a:cs typeface="微软雅黑"/>
              </a:rPr>
              <a:t>求</a:t>
            </a:r>
            <a:r>
              <a:rPr dirty="0" sz="1400" spc="-5">
                <a:latin typeface="Arial"/>
                <a:cs typeface="Arial"/>
              </a:rPr>
              <a:t>Promise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>
                <a:latin typeface="微软雅黑"/>
                <a:cs typeface="微软雅黑"/>
              </a:rPr>
              <a:t>承</a:t>
            </a:r>
            <a:r>
              <a:rPr dirty="0" sz="1400" spc="-15">
                <a:latin typeface="微软雅黑"/>
                <a:cs typeface="微软雅黑"/>
              </a:rPr>
              <a:t>诺</a:t>
            </a:r>
            <a:r>
              <a:rPr dirty="0" sz="1400"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Acceptor</a:t>
            </a:r>
            <a:r>
              <a:rPr dirty="0" sz="1400">
                <a:latin typeface="微软雅黑"/>
                <a:cs typeface="微软雅黑"/>
              </a:rPr>
              <a:t>针对</a:t>
            </a:r>
            <a:r>
              <a:rPr dirty="0" sz="1400" spc="-15">
                <a:latin typeface="微软雅黑"/>
                <a:cs typeface="微软雅黑"/>
              </a:rPr>
              <a:t>收</a:t>
            </a:r>
            <a:r>
              <a:rPr dirty="0" sz="1400">
                <a:latin typeface="微软雅黑"/>
                <a:cs typeface="微软雅黑"/>
              </a:rPr>
              <a:t>到的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>
                <a:latin typeface="微软雅黑"/>
                <a:cs typeface="微软雅黑"/>
              </a:rPr>
              <a:t>请</a:t>
            </a:r>
            <a:r>
              <a:rPr dirty="0" sz="1400" spc="-15">
                <a:latin typeface="微软雅黑"/>
                <a:cs typeface="微软雅黑"/>
              </a:rPr>
              <a:t>求</a:t>
            </a:r>
            <a:r>
              <a:rPr dirty="0" sz="1400">
                <a:latin typeface="微软雅黑"/>
                <a:cs typeface="微软雅黑"/>
              </a:rPr>
              <a:t>进行</a:t>
            </a:r>
            <a:r>
              <a:rPr dirty="0" sz="1400" spc="-5">
                <a:latin typeface="Arial"/>
                <a:cs typeface="Arial"/>
              </a:rPr>
              <a:t>Promise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>
                <a:latin typeface="微软雅黑"/>
                <a:cs typeface="微软雅黑"/>
              </a:rPr>
              <a:t>承诺）</a:t>
            </a:r>
            <a:endParaRPr sz="14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Accept</a:t>
            </a:r>
            <a:r>
              <a:rPr dirty="0" sz="1400">
                <a:latin typeface="微软雅黑"/>
                <a:cs typeface="微软雅黑"/>
              </a:rPr>
              <a:t>接受</a:t>
            </a:r>
            <a:r>
              <a:rPr dirty="0" sz="1400" spc="-15">
                <a:latin typeface="微软雅黑"/>
                <a:cs typeface="微软雅黑"/>
              </a:rPr>
              <a:t>阶</a:t>
            </a:r>
            <a:r>
              <a:rPr dirty="0" sz="1400">
                <a:latin typeface="微软雅黑"/>
                <a:cs typeface="微软雅黑"/>
              </a:rPr>
              <a:t>段</a:t>
            </a:r>
            <a:endParaRPr sz="1400">
              <a:latin typeface="微软雅黑"/>
              <a:cs typeface="微软雅黑"/>
            </a:endParaRPr>
          </a:p>
          <a:p>
            <a:pPr lvl="1" marL="756285" indent="-287020">
              <a:lnSpc>
                <a:spcPct val="100000"/>
              </a:lnSpc>
              <a:spcBef>
                <a:spcPts val="84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Proposer</a:t>
            </a:r>
            <a:r>
              <a:rPr dirty="0" sz="1400">
                <a:latin typeface="微软雅黑"/>
                <a:cs typeface="微软雅黑"/>
              </a:rPr>
              <a:t>收</a:t>
            </a:r>
            <a:r>
              <a:rPr dirty="0" sz="1400" spc="-15">
                <a:latin typeface="微软雅黑"/>
                <a:cs typeface="微软雅黑"/>
              </a:rPr>
              <a:t>到</a:t>
            </a:r>
            <a:r>
              <a:rPr dirty="0" sz="1400">
                <a:latin typeface="微软雅黑"/>
                <a:cs typeface="微软雅黑"/>
              </a:rPr>
              <a:t>多数</a:t>
            </a:r>
            <a:r>
              <a:rPr dirty="0" sz="1400" spc="-5">
                <a:latin typeface="Arial"/>
                <a:cs typeface="Arial"/>
              </a:rPr>
              <a:t>Acceptor</a:t>
            </a:r>
            <a:r>
              <a:rPr dirty="0" sz="1400">
                <a:latin typeface="微软雅黑"/>
                <a:cs typeface="微软雅黑"/>
              </a:rPr>
              <a:t>承</a:t>
            </a:r>
            <a:r>
              <a:rPr dirty="0" sz="1400" spc="-15">
                <a:latin typeface="微软雅黑"/>
                <a:cs typeface="微软雅黑"/>
              </a:rPr>
              <a:t>诺</a:t>
            </a:r>
            <a:r>
              <a:rPr dirty="0" sz="1400">
                <a:latin typeface="微软雅黑"/>
                <a:cs typeface="微软雅黑"/>
              </a:rPr>
              <a:t>的</a:t>
            </a:r>
            <a:r>
              <a:rPr dirty="0" sz="1400" spc="-5">
                <a:latin typeface="Arial"/>
                <a:cs typeface="Arial"/>
              </a:rPr>
              <a:t>Promise</a:t>
            </a:r>
            <a:r>
              <a:rPr dirty="0" sz="1400">
                <a:latin typeface="微软雅黑"/>
                <a:cs typeface="微软雅黑"/>
              </a:rPr>
              <a:t>后</a:t>
            </a:r>
            <a:r>
              <a:rPr dirty="0" sz="1400" spc="-15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向</a:t>
            </a:r>
            <a:r>
              <a:rPr dirty="0" sz="1400" spc="-5">
                <a:latin typeface="Arial"/>
                <a:cs typeface="Arial"/>
              </a:rPr>
              <a:t>Acceptor</a:t>
            </a:r>
            <a:r>
              <a:rPr dirty="0" sz="1400">
                <a:latin typeface="微软雅黑"/>
                <a:cs typeface="微软雅黑"/>
              </a:rPr>
              <a:t>发出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>
                <a:latin typeface="微软雅黑"/>
                <a:cs typeface="微软雅黑"/>
              </a:rPr>
              <a:t>请求</a:t>
            </a:r>
            <a:endParaRPr sz="1400">
              <a:latin typeface="微软雅黑"/>
              <a:cs typeface="微软雅黑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Acceptor</a:t>
            </a:r>
            <a:r>
              <a:rPr dirty="0" sz="1400">
                <a:latin typeface="微软雅黑"/>
                <a:cs typeface="微软雅黑"/>
              </a:rPr>
              <a:t>针对</a:t>
            </a:r>
            <a:r>
              <a:rPr dirty="0" sz="1400" spc="-15">
                <a:latin typeface="微软雅黑"/>
                <a:cs typeface="微软雅黑"/>
              </a:rPr>
              <a:t>收</a:t>
            </a:r>
            <a:r>
              <a:rPr dirty="0" sz="1400">
                <a:latin typeface="微软雅黑"/>
                <a:cs typeface="微软雅黑"/>
              </a:rPr>
              <a:t>到的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>
                <a:latin typeface="微软雅黑"/>
                <a:cs typeface="微软雅黑"/>
              </a:rPr>
              <a:t>请</a:t>
            </a:r>
            <a:r>
              <a:rPr dirty="0" sz="1400" spc="-15">
                <a:latin typeface="微软雅黑"/>
                <a:cs typeface="微软雅黑"/>
              </a:rPr>
              <a:t>求</a:t>
            </a:r>
            <a:r>
              <a:rPr dirty="0" sz="1400">
                <a:latin typeface="微软雅黑"/>
                <a:cs typeface="微软雅黑"/>
              </a:rPr>
              <a:t>进行</a:t>
            </a:r>
            <a:r>
              <a:rPr dirty="0" sz="1400" spc="-5">
                <a:latin typeface="Arial"/>
                <a:cs typeface="Arial"/>
              </a:rPr>
              <a:t>Accept</a:t>
            </a:r>
            <a:r>
              <a:rPr dirty="0" sz="1400">
                <a:latin typeface="微软雅黑"/>
                <a:cs typeface="微软雅黑"/>
              </a:rPr>
              <a:t>处理</a:t>
            </a:r>
            <a:endParaRPr sz="14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Learn</a:t>
            </a:r>
            <a:r>
              <a:rPr dirty="0" sz="1400">
                <a:latin typeface="微软雅黑"/>
                <a:cs typeface="微软雅黑"/>
              </a:rPr>
              <a:t>学习阶段</a:t>
            </a:r>
            <a:r>
              <a:rPr dirty="0" sz="1400" spc="-5">
                <a:latin typeface="微软雅黑"/>
                <a:cs typeface="微软雅黑"/>
              </a:rPr>
              <a:t>：</a:t>
            </a:r>
            <a:r>
              <a:rPr dirty="0" sz="1400" spc="-5">
                <a:latin typeface="Arial"/>
                <a:cs typeface="Arial"/>
              </a:rPr>
              <a:t>Proposer</a:t>
            </a:r>
            <a:r>
              <a:rPr dirty="0" sz="1400">
                <a:latin typeface="微软雅黑"/>
                <a:cs typeface="微软雅黑"/>
              </a:rPr>
              <a:t>将</a:t>
            </a:r>
            <a:r>
              <a:rPr dirty="0" sz="1400" spc="-10">
                <a:latin typeface="微软雅黑"/>
                <a:cs typeface="微软雅黑"/>
              </a:rPr>
              <a:t>形</a:t>
            </a:r>
            <a:r>
              <a:rPr dirty="0" sz="1400">
                <a:latin typeface="微软雅黑"/>
                <a:cs typeface="微软雅黑"/>
              </a:rPr>
              <a:t>成的</a:t>
            </a:r>
            <a:r>
              <a:rPr dirty="0" sz="1400" spc="-10">
                <a:latin typeface="微软雅黑"/>
                <a:cs typeface="微软雅黑"/>
              </a:rPr>
              <a:t>决</a:t>
            </a:r>
            <a:r>
              <a:rPr dirty="0" sz="1400">
                <a:latin typeface="微软雅黑"/>
                <a:cs typeface="微软雅黑"/>
              </a:rPr>
              <a:t>议发</a:t>
            </a:r>
            <a:r>
              <a:rPr dirty="0" sz="1400" spc="-10">
                <a:latin typeface="微软雅黑"/>
                <a:cs typeface="微软雅黑"/>
              </a:rPr>
              <a:t>送</a:t>
            </a:r>
            <a:r>
              <a:rPr dirty="0" sz="1400">
                <a:latin typeface="微软雅黑"/>
                <a:cs typeface="微软雅黑"/>
              </a:rPr>
              <a:t>给所</a:t>
            </a:r>
            <a:r>
              <a:rPr dirty="0" sz="1400" spc="-30">
                <a:latin typeface="微软雅黑"/>
                <a:cs typeface="微软雅黑"/>
              </a:rPr>
              <a:t>有</a:t>
            </a:r>
            <a:r>
              <a:rPr dirty="0" sz="1400" spc="-5">
                <a:latin typeface="Arial"/>
                <a:cs typeface="Arial"/>
              </a:rPr>
              <a:t>Learners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1536319"/>
            <a:ext cx="8532495" cy="351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525" indent="266700">
              <a:lnSpc>
                <a:spcPct val="150000"/>
              </a:lnSpc>
              <a:spcBef>
                <a:spcPts val="100"/>
              </a:spcBef>
              <a:buSzPct val="91666"/>
              <a:buFont typeface=""/>
              <a:buAutoNum type="arabicPlain"/>
              <a:tabLst>
                <a:tab pos="661035" algn="l"/>
              </a:tabLst>
            </a:pPr>
            <a:r>
              <a:rPr dirty="0" sz="1200">
                <a:latin typeface="Times New Roman"/>
                <a:cs typeface="Times New Roman"/>
              </a:rPr>
              <a:t>Prepare: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Proposer</a:t>
            </a:r>
            <a:r>
              <a:rPr dirty="0" sz="1200" spc="-5">
                <a:latin typeface="宋体"/>
                <a:cs typeface="宋体"/>
              </a:rPr>
              <a:t>生成</a:t>
            </a:r>
            <a:r>
              <a:rPr dirty="0" sz="1200" spc="5">
                <a:latin typeface="宋体"/>
                <a:cs typeface="宋体"/>
              </a:rPr>
              <a:t>全</a:t>
            </a:r>
            <a:r>
              <a:rPr dirty="0" sz="1200" spc="-5">
                <a:latin typeface="宋体"/>
                <a:cs typeface="宋体"/>
              </a:rPr>
              <a:t>局</a:t>
            </a:r>
            <a:r>
              <a:rPr dirty="0" sz="1200" spc="5">
                <a:latin typeface="宋体"/>
                <a:cs typeface="宋体"/>
              </a:rPr>
              <a:t>唯</a:t>
            </a:r>
            <a:r>
              <a:rPr dirty="0" sz="1200" spc="-5">
                <a:latin typeface="宋体"/>
                <a:cs typeface="宋体"/>
              </a:rPr>
              <a:t>一</a:t>
            </a:r>
            <a:r>
              <a:rPr dirty="0" sz="1200" spc="5">
                <a:latin typeface="宋体"/>
                <a:cs typeface="宋体"/>
              </a:rPr>
              <a:t>且</a:t>
            </a:r>
            <a:r>
              <a:rPr dirty="0" sz="1200" spc="-5">
                <a:latin typeface="宋体"/>
                <a:cs typeface="宋体"/>
              </a:rPr>
              <a:t>递</a:t>
            </a:r>
            <a:r>
              <a:rPr dirty="0" sz="1200" spc="5">
                <a:latin typeface="宋体"/>
                <a:cs typeface="宋体"/>
              </a:rPr>
              <a:t>增</a:t>
            </a:r>
            <a:r>
              <a:rPr dirty="0" sz="1200" spc="10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</a:t>
            </a:r>
            <a:r>
              <a:rPr dirty="0" sz="1200" spc="-10">
                <a:latin typeface="宋体"/>
                <a:cs typeface="宋体"/>
              </a:rPr>
              <a:t>，</a:t>
            </a:r>
            <a:r>
              <a:rPr dirty="0" sz="1200" spc="10">
                <a:latin typeface="宋体"/>
                <a:cs typeface="宋体"/>
              </a:rPr>
              <a:t>向</a:t>
            </a:r>
            <a:r>
              <a:rPr dirty="0" sz="1200">
                <a:latin typeface="宋体"/>
                <a:cs typeface="宋体"/>
              </a:rPr>
              <a:t>所有</a:t>
            </a:r>
            <a:r>
              <a:rPr dirty="0" sz="1200">
                <a:latin typeface="Times New Roman"/>
                <a:cs typeface="Times New Roman"/>
              </a:rPr>
              <a:t>Acceptor</a:t>
            </a:r>
            <a:r>
              <a:rPr dirty="0" sz="1200">
                <a:latin typeface="宋体"/>
                <a:cs typeface="宋体"/>
              </a:rPr>
              <a:t>发送</a:t>
            </a:r>
            <a:r>
              <a:rPr dirty="0" sz="1200" spc="-5">
                <a:latin typeface="Times New Roman"/>
                <a:cs typeface="Times New Roman"/>
              </a:rPr>
              <a:t>Propose</a:t>
            </a:r>
            <a:r>
              <a:rPr dirty="0" sz="1200" spc="5">
                <a:latin typeface="宋体"/>
                <a:cs typeface="宋体"/>
              </a:rPr>
              <a:t>请求</a:t>
            </a:r>
            <a:r>
              <a:rPr dirty="0" sz="1200" spc="-5">
                <a:latin typeface="宋体"/>
                <a:cs typeface="宋体"/>
              </a:rPr>
              <a:t>，这</a:t>
            </a:r>
            <a:r>
              <a:rPr dirty="0" sz="1200" spc="5">
                <a:latin typeface="宋体"/>
                <a:cs typeface="宋体"/>
              </a:rPr>
              <a:t>里</a:t>
            </a:r>
            <a:r>
              <a:rPr dirty="0" sz="1200" spc="-5">
                <a:latin typeface="宋体"/>
                <a:cs typeface="宋体"/>
              </a:rPr>
              <a:t>无</a:t>
            </a:r>
            <a:r>
              <a:rPr dirty="0" sz="1200" spc="5">
                <a:latin typeface="宋体"/>
                <a:cs typeface="宋体"/>
              </a:rPr>
              <a:t>需</a:t>
            </a:r>
            <a:r>
              <a:rPr dirty="0" sz="1200" spc="-5">
                <a:latin typeface="宋体"/>
                <a:cs typeface="宋体"/>
              </a:rPr>
              <a:t>携</a:t>
            </a:r>
            <a:r>
              <a:rPr dirty="0" sz="1200" spc="5">
                <a:latin typeface="宋体"/>
                <a:cs typeface="宋体"/>
              </a:rPr>
              <a:t>带</a:t>
            </a:r>
            <a:r>
              <a:rPr dirty="0" sz="1200" spc="-5">
                <a:latin typeface="宋体"/>
                <a:cs typeface="宋体"/>
              </a:rPr>
              <a:t>提</a:t>
            </a:r>
            <a:r>
              <a:rPr dirty="0" sz="1200" spc="5">
                <a:latin typeface="宋体"/>
                <a:cs typeface="宋体"/>
              </a:rPr>
              <a:t>案内</a:t>
            </a:r>
            <a:r>
              <a:rPr dirty="0" sz="1200">
                <a:latin typeface="宋体"/>
                <a:cs typeface="宋体"/>
              </a:rPr>
              <a:t>容</a:t>
            </a:r>
            <a:r>
              <a:rPr dirty="0" sz="1200" spc="-5">
                <a:latin typeface="宋体"/>
                <a:cs typeface="宋体"/>
              </a:rPr>
              <a:t>，只携 带</a:t>
            </a:r>
            <a:r>
              <a:rPr dirty="0" sz="1200" spc="-5">
                <a:latin typeface="Times New Roman"/>
                <a:cs typeface="Times New Roman"/>
              </a:rPr>
              <a:t>Proposal </a:t>
            </a:r>
            <a:r>
              <a:rPr dirty="0" sz="1200" spc="-20">
                <a:latin typeface="Times New Roman"/>
                <a:cs typeface="Times New Roman"/>
              </a:rPr>
              <a:t>ID</a:t>
            </a:r>
            <a:r>
              <a:rPr dirty="0" sz="1200">
                <a:latin typeface="宋体"/>
                <a:cs typeface="宋体"/>
              </a:rPr>
              <a:t>即</a:t>
            </a:r>
            <a:r>
              <a:rPr dirty="0" sz="1200" spc="-5">
                <a:latin typeface="宋体"/>
                <a:cs typeface="宋体"/>
              </a:rPr>
              <a:t>可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algn="just" marL="661035" indent="-381635">
              <a:lnSpc>
                <a:spcPct val="100000"/>
              </a:lnSpc>
              <a:spcBef>
                <a:spcPts val="545"/>
              </a:spcBef>
              <a:buSzPct val="91666"/>
              <a:buFont typeface=""/>
              <a:buAutoNum type="arabicPlain"/>
              <a:tabLst>
                <a:tab pos="6610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Promise: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Acceptor</a:t>
            </a:r>
            <a:r>
              <a:rPr dirty="0" sz="1200" spc="-5">
                <a:latin typeface="宋体"/>
                <a:cs typeface="宋体"/>
              </a:rPr>
              <a:t>收到</a:t>
            </a:r>
            <a:r>
              <a:rPr dirty="0" sz="1200" spc="-5">
                <a:latin typeface="Times New Roman"/>
                <a:cs typeface="Times New Roman"/>
              </a:rPr>
              <a:t>Propose</a:t>
            </a:r>
            <a:r>
              <a:rPr dirty="0" sz="1200" spc="-5">
                <a:latin typeface="宋体"/>
                <a:cs typeface="宋体"/>
              </a:rPr>
              <a:t>请求后，做出“两个承诺，一个应答”。</a:t>
            </a:r>
            <a:endParaRPr sz="1200">
              <a:latin typeface="宋体"/>
              <a:cs typeface="宋体"/>
            </a:endParaRPr>
          </a:p>
          <a:p>
            <a:pPr lvl="1" marL="992505" indent="-343535">
              <a:lnSpc>
                <a:spcPct val="100000"/>
              </a:lnSpc>
              <a:spcBef>
                <a:spcPts val="1100"/>
              </a:spcBef>
              <a:buFont typeface="Wingdings"/>
              <a:buChar char=""/>
              <a:tabLst>
                <a:tab pos="992505" algn="l"/>
                <a:tab pos="993140" algn="l"/>
              </a:tabLst>
            </a:pPr>
            <a:r>
              <a:rPr dirty="0" sz="1200">
                <a:latin typeface="宋体"/>
                <a:cs typeface="宋体"/>
              </a:rPr>
              <a:t>不再接</a:t>
            </a:r>
            <a:r>
              <a:rPr dirty="0" sz="1200" spc="-5">
                <a:latin typeface="宋体"/>
                <a:cs typeface="宋体"/>
              </a:rPr>
              <a:t>受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ID</a:t>
            </a:r>
            <a:r>
              <a:rPr dirty="0" sz="1200">
                <a:latin typeface="宋体"/>
                <a:cs typeface="宋体"/>
              </a:rPr>
              <a:t>小于等于（注意：这里是</a:t>
            </a:r>
            <a:r>
              <a:rPr dirty="0" sz="1200" spc="-5">
                <a:latin typeface="Times New Roman"/>
                <a:cs typeface="Times New Roman"/>
              </a:rPr>
              <a:t>&lt;=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宋体"/>
                <a:cs typeface="宋体"/>
              </a:rPr>
              <a:t>）当前请求的</a:t>
            </a:r>
            <a:r>
              <a:rPr dirty="0" sz="1200" spc="-5">
                <a:latin typeface="Times New Roman"/>
                <a:cs typeface="Times New Roman"/>
              </a:rPr>
              <a:t>Propose</a:t>
            </a:r>
            <a:r>
              <a:rPr dirty="0" sz="1200" spc="-5">
                <a:latin typeface="宋体"/>
                <a:cs typeface="宋体"/>
              </a:rPr>
              <a:t>请求。</a:t>
            </a:r>
            <a:endParaRPr sz="1200">
              <a:latin typeface="宋体"/>
              <a:cs typeface="宋体"/>
            </a:endParaRPr>
          </a:p>
          <a:p>
            <a:pPr lvl="1" marL="992505" indent="-343535">
              <a:lnSpc>
                <a:spcPct val="100000"/>
              </a:lnSpc>
              <a:spcBef>
                <a:spcPts val="1105"/>
              </a:spcBef>
              <a:buFont typeface="Wingdings"/>
              <a:buChar char=""/>
              <a:tabLst>
                <a:tab pos="992505" algn="l"/>
                <a:tab pos="993140" algn="l"/>
              </a:tabLst>
            </a:pPr>
            <a:r>
              <a:rPr dirty="0" sz="1200" spc="20">
                <a:latin typeface="宋体"/>
                <a:cs typeface="宋体"/>
              </a:rPr>
              <a:t>不再</a:t>
            </a:r>
            <a:r>
              <a:rPr dirty="0" sz="1200" spc="5">
                <a:latin typeface="宋体"/>
                <a:cs typeface="宋体"/>
              </a:rPr>
              <a:t>接</a:t>
            </a:r>
            <a:r>
              <a:rPr dirty="0" sz="1200" spc="20">
                <a:latin typeface="宋体"/>
                <a:cs typeface="宋体"/>
              </a:rPr>
              <a:t>受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</a:t>
            </a:r>
            <a:r>
              <a:rPr dirty="0" sz="1200" spc="20">
                <a:latin typeface="宋体"/>
                <a:cs typeface="宋体"/>
              </a:rPr>
              <a:t>小于（</a:t>
            </a:r>
            <a:r>
              <a:rPr dirty="0" sz="1200" spc="5">
                <a:latin typeface="宋体"/>
                <a:cs typeface="宋体"/>
              </a:rPr>
              <a:t>注</a:t>
            </a:r>
            <a:r>
              <a:rPr dirty="0" sz="1200" spc="20">
                <a:latin typeface="宋体"/>
                <a:cs typeface="宋体"/>
              </a:rPr>
              <a:t>意</a:t>
            </a:r>
            <a:r>
              <a:rPr dirty="0" sz="1200" spc="5">
                <a:latin typeface="宋体"/>
                <a:cs typeface="宋体"/>
              </a:rPr>
              <a:t>：</a:t>
            </a:r>
            <a:r>
              <a:rPr dirty="0" sz="1200" spc="20">
                <a:latin typeface="宋体"/>
                <a:cs typeface="宋体"/>
              </a:rPr>
              <a:t>这里</a:t>
            </a:r>
            <a:r>
              <a:rPr dirty="0" sz="1200" spc="25">
                <a:latin typeface="宋体"/>
                <a:cs typeface="宋体"/>
              </a:rPr>
              <a:t>是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宋体"/>
                <a:cs typeface="宋体"/>
              </a:rPr>
              <a:t>）</a:t>
            </a:r>
            <a:r>
              <a:rPr dirty="0" sz="1200" spc="20">
                <a:latin typeface="宋体"/>
                <a:cs typeface="宋体"/>
              </a:rPr>
              <a:t>当前</a:t>
            </a:r>
            <a:r>
              <a:rPr dirty="0" sz="1200" spc="5">
                <a:latin typeface="宋体"/>
                <a:cs typeface="宋体"/>
              </a:rPr>
              <a:t>请</a:t>
            </a:r>
            <a:r>
              <a:rPr dirty="0" sz="1200" spc="20">
                <a:latin typeface="宋体"/>
                <a:cs typeface="宋体"/>
              </a:rPr>
              <a:t>求</a:t>
            </a:r>
            <a:r>
              <a:rPr dirty="0" sz="1200" spc="25">
                <a:latin typeface="宋体"/>
                <a:cs typeface="宋体"/>
              </a:rPr>
              <a:t>的</a:t>
            </a:r>
            <a:r>
              <a:rPr dirty="0" sz="1200" spc="-5">
                <a:latin typeface="Arial"/>
                <a:cs typeface="Arial"/>
              </a:rPr>
              <a:t>Accept</a:t>
            </a:r>
            <a:r>
              <a:rPr dirty="0" sz="1200" spc="20">
                <a:latin typeface="宋体"/>
                <a:cs typeface="宋体"/>
              </a:rPr>
              <a:t>请</a:t>
            </a:r>
            <a:r>
              <a:rPr dirty="0" sz="1200" spc="10">
                <a:latin typeface="宋体"/>
                <a:cs typeface="宋体"/>
              </a:rPr>
              <a:t>求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lvl="1" marL="992505" marR="82550" indent="-342900">
              <a:lnSpc>
                <a:spcPct val="150000"/>
              </a:lnSpc>
              <a:spcBef>
                <a:spcPts val="110"/>
              </a:spcBef>
              <a:buFont typeface="Wingdings"/>
              <a:buChar char=""/>
              <a:tabLst>
                <a:tab pos="992505" algn="l"/>
                <a:tab pos="993140" algn="l"/>
              </a:tabLst>
            </a:pPr>
            <a:r>
              <a:rPr dirty="0" sz="1200">
                <a:latin typeface="宋体"/>
                <a:cs typeface="宋体"/>
              </a:rPr>
              <a:t>不违背以前做出的承诺下，回复已经</a:t>
            </a:r>
            <a:r>
              <a:rPr dirty="0" sz="1200" spc="-5">
                <a:latin typeface="Times New Roman"/>
                <a:cs typeface="Times New Roman"/>
              </a:rPr>
              <a:t>Accept</a:t>
            </a:r>
            <a:r>
              <a:rPr dirty="0" sz="1200" spc="10">
                <a:latin typeface="宋体"/>
                <a:cs typeface="宋体"/>
              </a:rPr>
              <a:t>过</a:t>
            </a:r>
            <a:r>
              <a:rPr dirty="0" sz="1200">
                <a:latin typeface="宋体"/>
                <a:cs typeface="宋体"/>
              </a:rPr>
              <a:t>的提案中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ID</a:t>
            </a:r>
            <a:r>
              <a:rPr dirty="0" sz="1200" spc="10">
                <a:latin typeface="宋体"/>
                <a:cs typeface="宋体"/>
              </a:rPr>
              <a:t>最</a:t>
            </a:r>
            <a:r>
              <a:rPr dirty="0" sz="1200">
                <a:latin typeface="宋体"/>
                <a:cs typeface="宋体"/>
              </a:rPr>
              <a:t>大的那个提案的</a:t>
            </a:r>
            <a:r>
              <a:rPr dirty="0" sz="1200" spc="-30">
                <a:latin typeface="Times New Roman"/>
                <a:cs typeface="Times New Roman"/>
              </a:rPr>
              <a:t>Value</a:t>
            </a:r>
            <a:r>
              <a:rPr dirty="0" sz="1200">
                <a:latin typeface="宋体"/>
                <a:cs typeface="宋体"/>
              </a:rPr>
              <a:t>和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ID</a:t>
            </a:r>
            <a:r>
              <a:rPr dirty="0" sz="1200" spc="-15">
                <a:latin typeface="宋体"/>
                <a:cs typeface="宋体"/>
              </a:rPr>
              <a:t>，</a:t>
            </a:r>
            <a:r>
              <a:rPr dirty="0" sz="1200">
                <a:latin typeface="宋体"/>
                <a:cs typeface="宋体"/>
              </a:rPr>
              <a:t>没有则 返回空</a:t>
            </a:r>
            <a:r>
              <a:rPr dirty="0" sz="1200" spc="-5">
                <a:latin typeface="宋体"/>
                <a:cs typeface="宋体"/>
              </a:rPr>
              <a:t>值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algn="just" marL="12700" marR="5080" indent="266700">
              <a:lnSpc>
                <a:spcPct val="150100"/>
              </a:lnSpc>
              <a:spcBef>
                <a:spcPts val="220"/>
              </a:spcBef>
              <a:buSzPct val="91666"/>
              <a:buFont typeface=""/>
              <a:buAutoNum type="arabicPlain"/>
              <a:tabLst>
                <a:tab pos="6610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Propose: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Proposer</a:t>
            </a:r>
            <a:r>
              <a:rPr dirty="0" sz="1200" spc="-5">
                <a:latin typeface="宋体"/>
                <a:cs typeface="宋体"/>
              </a:rPr>
              <a:t>收到多数</a:t>
            </a:r>
            <a:r>
              <a:rPr dirty="0" sz="1200">
                <a:latin typeface="Times New Roman"/>
                <a:cs typeface="Times New Roman"/>
              </a:rPr>
              <a:t>Acceptor</a:t>
            </a:r>
            <a:r>
              <a:rPr dirty="0" sz="1200" spc="-5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Promise</a:t>
            </a:r>
            <a:r>
              <a:rPr dirty="0" sz="1200" spc="-5">
                <a:latin typeface="宋体"/>
                <a:cs typeface="宋体"/>
              </a:rPr>
              <a:t>应答后，从应答</a:t>
            </a:r>
            <a:r>
              <a:rPr dirty="0" sz="1200" spc="5">
                <a:latin typeface="宋体"/>
                <a:cs typeface="宋体"/>
              </a:rPr>
              <a:t>中</a:t>
            </a:r>
            <a:r>
              <a:rPr dirty="0" sz="1200" spc="-5">
                <a:latin typeface="宋体"/>
                <a:cs typeface="宋体"/>
              </a:rPr>
              <a:t>选择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ID</a:t>
            </a:r>
            <a:r>
              <a:rPr dirty="0" sz="1200">
                <a:latin typeface="宋体"/>
                <a:cs typeface="宋体"/>
              </a:rPr>
              <a:t>最大</a:t>
            </a:r>
            <a:r>
              <a:rPr dirty="0" sz="1200" spc="10">
                <a:latin typeface="宋体"/>
                <a:cs typeface="宋体"/>
              </a:rPr>
              <a:t>的</a:t>
            </a:r>
            <a:r>
              <a:rPr dirty="0" sz="1200">
                <a:latin typeface="宋体"/>
                <a:cs typeface="宋体"/>
              </a:rPr>
              <a:t>提案的</a:t>
            </a:r>
            <a:r>
              <a:rPr dirty="0" sz="1200" spc="-25">
                <a:latin typeface="Times New Roman"/>
                <a:cs typeface="Times New Roman"/>
              </a:rPr>
              <a:t>Value</a:t>
            </a:r>
            <a:r>
              <a:rPr dirty="0" sz="1200" spc="-25">
                <a:latin typeface="宋体"/>
                <a:cs typeface="宋体"/>
              </a:rPr>
              <a:t>，</a:t>
            </a:r>
            <a:r>
              <a:rPr dirty="0" sz="1200">
                <a:latin typeface="宋体"/>
                <a:cs typeface="宋体"/>
              </a:rPr>
              <a:t>作为</a:t>
            </a:r>
            <a:r>
              <a:rPr dirty="0" sz="1200" spc="10">
                <a:latin typeface="宋体"/>
                <a:cs typeface="宋体"/>
              </a:rPr>
              <a:t>本</a:t>
            </a:r>
            <a:r>
              <a:rPr dirty="0" sz="1200">
                <a:latin typeface="宋体"/>
                <a:cs typeface="宋体"/>
              </a:rPr>
              <a:t>次要发起的 </a:t>
            </a:r>
            <a:r>
              <a:rPr dirty="0" sz="1200" spc="35">
                <a:latin typeface="宋体"/>
                <a:cs typeface="宋体"/>
              </a:rPr>
              <a:t>提案。</a:t>
            </a:r>
            <a:r>
              <a:rPr dirty="0" sz="1200" spc="45">
                <a:latin typeface="宋体"/>
                <a:cs typeface="宋体"/>
              </a:rPr>
              <a:t>如</a:t>
            </a:r>
            <a:r>
              <a:rPr dirty="0" sz="1200" spc="30">
                <a:latin typeface="宋体"/>
                <a:cs typeface="宋体"/>
              </a:rPr>
              <a:t>果所</a:t>
            </a:r>
            <a:r>
              <a:rPr dirty="0" sz="1200" spc="45">
                <a:latin typeface="宋体"/>
                <a:cs typeface="宋体"/>
              </a:rPr>
              <a:t>有</a:t>
            </a:r>
            <a:r>
              <a:rPr dirty="0" sz="1200" spc="30">
                <a:latin typeface="宋体"/>
                <a:cs typeface="宋体"/>
              </a:rPr>
              <a:t>应</a:t>
            </a:r>
            <a:r>
              <a:rPr dirty="0" sz="1200" spc="45">
                <a:latin typeface="宋体"/>
                <a:cs typeface="宋体"/>
              </a:rPr>
              <a:t>答</a:t>
            </a:r>
            <a:r>
              <a:rPr dirty="0" sz="1200" spc="30">
                <a:latin typeface="宋体"/>
                <a:cs typeface="宋体"/>
              </a:rPr>
              <a:t>的提</a:t>
            </a:r>
            <a:r>
              <a:rPr dirty="0" sz="1200" spc="45">
                <a:latin typeface="宋体"/>
                <a:cs typeface="宋体"/>
              </a:rPr>
              <a:t>案</a:t>
            </a:r>
            <a:r>
              <a:rPr dirty="0" sz="1200" spc="-20">
                <a:latin typeface="Times New Roman"/>
                <a:cs typeface="Times New Roman"/>
              </a:rPr>
              <a:t>Value</a:t>
            </a:r>
            <a:r>
              <a:rPr dirty="0" sz="1200" spc="30">
                <a:latin typeface="宋体"/>
                <a:cs typeface="宋体"/>
              </a:rPr>
              <a:t>均</a:t>
            </a:r>
            <a:r>
              <a:rPr dirty="0" sz="1200" spc="45">
                <a:latin typeface="宋体"/>
                <a:cs typeface="宋体"/>
              </a:rPr>
              <a:t>为</a:t>
            </a:r>
            <a:r>
              <a:rPr dirty="0" sz="1200" spc="30">
                <a:latin typeface="宋体"/>
                <a:cs typeface="宋体"/>
              </a:rPr>
              <a:t>空</a:t>
            </a:r>
            <a:r>
              <a:rPr dirty="0" sz="1200" spc="50">
                <a:latin typeface="宋体"/>
                <a:cs typeface="宋体"/>
              </a:rPr>
              <a:t>值</a:t>
            </a:r>
            <a:r>
              <a:rPr dirty="0" sz="1200" spc="35">
                <a:latin typeface="宋体"/>
                <a:cs typeface="宋体"/>
              </a:rPr>
              <a:t>，</a:t>
            </a:r>
            <a:r>
              <a:rPr dirty="0" sz="1200" spc="30">
                <a:latin typeface="宋体"/>
                <a:cs typeface="宋体"/>
              </a:rPr>
              <a:t>则可</a:t>
            </a:r>
            <a:r>
              <a:rPr dirty="0" sz="1200" spc="45">
                <a:latin typeface="宋体"/>
                <a:cs typeface="宋体"/>
              </a:rPr>
              <a:t>以</a:t>
            </a:r>
            <a:r>
              <a:rPr dirty="0" sz="1200" spc="30">
                <a:latin typeface="宋体"/>
                <a:cs typeface="宋体"/>
              </a:rPr>
              <a:t>自己</a:t>
            </a:r>
            <a:r>
              <a:rPr dirty="0" sz="1200" spc="45">
                <a:latin typeface="宋体"/>
                <a:cs typeface="宋体"/>
              </a:rPr>
              <a:t>随</a:t>
            </a:r>
            <a:r>
              <a:rPr dirty="0" sz="1200" spc="30">
                <a:latin typeface="宋体"/>
                <a:cs typeface="宋体"/>
              </a:rPr>
              <a:t>意</a:t>
            </a:r>
            <a:r>
              <a:rPr dirty="0" sz="1200" spc="45">
                <a:latin typeface="宋体"/>
                <a:cs typeface="宋体"/>
              </a:rPr>
              <a:t>决</a:t>
            </a:r>
            <a:r>
              <a:rPr dirty="0" sz="1200" spc="30">
                <a:latin typeface="宋体"/>
                <a:cs typeface="宋体"/>
              </a:rPr>
              <a:t>定提</a:t>
            </a:r>
            <a:r>
              <a:rPr dirty="0" sz="1200" spc="50">
                <a:latin typeface="宋体"/>
                <a:cs typeface="宋体"/>
              </a:rPr>
              <a:t>案</a:t>
            </a:r>
            <a:r>
              <a:rPr dirty="0" sz="1200" spc="-20">
                <a:latin typeface="Times New Roman"/>
                <a:cs typeface="Times New Roman"/>
              </a:rPr>
              <a:t>Value</a:t>
            </a:r>
            <a:r>
              <a:rPr dirty="0" sz="1200" spc="35">
                <a:latin typeface="宋体"/>
                <a:cs typeface="宋体"/>
              </a:rPr>
              <a:t>。</a:t>
            </a:r>
            <a:r>
              <a:rPr dirty="0" sz="1200" spc="45">
                <a:latin typeface="宋体"/>
                <a:cs typeface="宋体"/>
              </a:rPr>
              <a:t>然</a:t>
            </a:r>
            <a:r>
              <a:rPr dirty="0" sz="1200" spc="30">
                <a:latin typeface="宋体"/>
                <a:cs typeface="宋体"/>
              </a:rPr>
              <a:t>后</a:t>
            </a:r>
            <a:r>
              <a:rPr dirty="0" sz="1200" spc="45">
                <a:latin typeface="宋体"/>
                <a:cs typeface="宋体"/>
              </a:rPr>
              <a:t>携</a:t>
            </a:r>
            <a:r>
              <a:rPr dirty="0" sz="1200" spc="30">
                <a:latin typeface="宋体"/>
                <a:cs typeface="宋体"/>
              </a:rPr>
              <a:t>带当</a:t>
            </a:r>
            <a:r>
              <a:rPr dirty="0" sz="1200" spc="45">
                <a:latin typeface="宋体"/>
                <a:cs typeface="宋体"/>
              </a:rPr>
              <a:t>前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ID</a:t>
            </a:r>
            <a:r>
              <a:rPr dirty="0" sz="1200" spc="20">
                <a:latin typeface="宋体"/>
                <a:cs typeface="宋体"/>
              </a:rPr>
              <a:t>，</a:t>
            </a:r>
            <a:r>
              <a:rPr dirty="0" sz="1200" spc="35">
                <a:latin typeface="宋体"/>
                <a:cs typeface="宋体"/>
              </a:rPr>
              <a:t>向所有</a:t>
            </a:r>
            <a:r>
              <a:rPr dirty="0" sz="1200" spc="5">
                <a:latin typeface="Times New Roman"/>
                <a:cs typeface="Times New Roman"/>
              </a:rPr>
              <a:t>Acceptor</a:t>
            </a:r>
            <a:r>
              <a:rPr dirty="0" sz="1200" spc="35">
                <a:latin typeface="宋体"/>
                <a:cs typeface="宋体"/>
              </a:rPr>
              <a:t>发送 </a:t>
            </a:r>
            <a:r>
              <a:rPr dirty="0" sz="1200" spc="-5">
                <a:latin typeface="Times New Roman"/>
                <a:cs typeface="Times New Roman"/>
              </a:rPr>
              <a:t>Propose</a:t>
            </a:r>
            <a:r>
              <a:rPr dirty="0" sz="1200" spc="-5">
                <a:latin typeface="宋体"/>
                <a:cs typeface="宋体"/>
              </a:rPr>
              <a:t>请求。</a:t>
            </a:r>
            <a:endParaRPr sz="1200">
              <a:latin typeface="宋体"/>
              <a:cs typeface="宋体"/>
            </a:endParaRPr>
          </a:p>
          <a:p>
            <a:pPr algn="just" marL="661035" indent="-382270">
              <a:lnSpc>
                <a:spcPct val="100000"/>
              </a:lnSpc>
              <a:spcBef>
                <a:spcPts val="655"/>
              </a:spcBef>
              <a:buSzPct val="91666"/>
              <a:buFont typeface=""/>
              <a:buAutoNum type="arabicPlain"/>
              <a:tabLst>
                <a:tab pos="661670" algn="l"/>
              </a:tabLst>
            </a:pPr>
            <a:r>
              <a:rPr dirty="0" sz="1200" spc="-5">
                <a:latin typeface="Times New Roman"/>
                <a:cs typeface="Times New Roman"/>
              </a:rPr>
              <a:t>Accept: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Acceptor</a:t>
            </a:r>
            <a:r>
              <a:rPr dirty="0" sz="1200" spc="-5">
                <a:latin typeface="宋体"/>
                <a:cs typeface="宋体"/>
              </a:rPr>
              <a:t>收到</a:t>
            </a:r>
            <a:r>
              <a:rPr dirty="0" sz="1200" spc="-5">
                <a:latin typeface="Times New Roman"/>
                <a:cs typeface="Times New Roman"/>
              </a:rPr>
              <a:t>Propose</a:t>
            </a:r>
            <a:r>
              <a:rPr dirty="0" sz="1200">
                <a:latin typeface="宋体"/>
                <a:cs typeface="宋体"/>
              </a:rPr>
              <a:t>请求</a:t>
            </a:r>
            <a:r>
              <a:rPr dirty="0" sz="1200" spc="-5">
                <a:latin typeface="宋体"/>
                <a:cs typeface="宋体"/>
              </a:rPr>
              <a:t>后，在不违背自己之前做出的承诺下，接受并持久化当</a:t>
            </a:r>
            <a:r>
              <a:rPr dirty="0" sz="1200">
                <a:latin typeface="宋体"/>
                <a:cs typeface="宋体"/>
              </a:rPr>
              <a:t>前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ID</a:t>
            </a:r>
            <a:r>
              <a:rPr dirty="0" sz="1200" spc="-5">
                <a:latin typeface="宋体"/>
                <a:cs typeface="宋体"/>
              </a:rPr>
              <a:t>和提案</a:t>
            </a:r>
            <a:r>
              <a:rPr dirty="0" sz="1200" spc="-30">
                <a:latin typeface="Times New Roman"/>
                <a:cs typeface="Times New Roman"/>
              </a:rPr>
              <a:t>Value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lain"/>
            </a:pPr>
            <a:endParaRPr sz="1100">
              <a:latin typeface="宋体"/>
              <a:cs typeface="宋体"/>
            </a:endParaRPr>
          </a:p>
          <a:p>
            <a:pPr algn="just" marL="661035" indent="-381635">
              <a:lnSpc>
                <a:spcPct val="100000"/>
              </a:lnSpc>
              <a:buSzPct val="91666"/>
              <a:buFont typeface=""/>
              <a:buAutoNum type="arabicPlain"/>
              <a:tabLst>
                <a:tab pos="661035" algn="l"/>
              </a:tabLst>
            </a:pPr>
            <a:r>
              <a:rPr dirty="0" sz="1200" spc="-10">
                <a:latin typeface="Times New Roman"/>
                <a:cs typeface="Times New Roman"/>
              </a:rPr>
              <a:t>Learn: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Proposer</a:t>
            </a:r>
            <a:r>
              <a:rPr dirty="0" sz="1200" spc="-5">
                <a:latin typeface="宋体"/>
                <a:cs typeface="宋体"/>
              </a:rPr>
              <a:t>收到多数</a:t>
            </a:r>
            <a:r>
              <a:rPr dirty="0" sz="1200" spc="-5">
                <a:latin typeface="Times New Roman"/>
                <a:cs typeface="Times New Roman"/>
              </a:rPr>
              <a:t>Acceptor</a:t>
            </a:r>
            <a:r>
              <a:rPr dirty="0" sz="1200" spc="-5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Accept</a:t>
            </a:r>
            <a:r>
              <a:rPr dirty="0" sz="1200" spc="-5">
                <a:latin typeface="宋体"/>
                <a:cs typeface="宋体"/>
              </a:rPr>
              <a:t>后，决议形成，将形成的决议发送给所</a:t>
            </a:r>
            <a:r>
              <a:rPr dirty="0" sz="1200" spc="10">
                <a:latin typeface="宋体"/>
                <a:cs typeface="宋体"/>
              </a:rPr>
              <a:t>有</a:t>
            </a:r>
            <a:r>
              <a:rPr dirty="0" sz="1200" spc="-5">
                <a:latin typeface="Times New Roman"/>
                <a:cs typeface="Times New Roman"/>
              </a:rPr>
              <a:t>Learner</a:t>
            </a:r>
            <a:r>
              <a:rPr dirty="0" sz="1200" spc="-5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28447"/>
            <a:ext cx="14859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Paxo</a:t>
            </a:r>
            <a:r>
              <a:rPr dirty="0" spc="-10">
                <a:latin typeface="Times New Roman"/>
                <a:cs typeface="Times New Roman"/>
              </a:rPr>
              <a:t>s</a:t>
            </a:r>
            <a:r>
              <a:rPr dirty="0">
                <a:latin typeface="宋体"/>
                <a:cs typeface="宋体"/>
              </a:rPr>
              <a:t>算法流程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524" y="775716"/>
            <a:ext cx="937260" cy="4312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4524" y="775716"/>
            <a:ext cx="937260" cy="4318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815"/>
              </a:spcBef>
            </a:pPr>
            <a:r>
              <a:rPr dirty="0" sz="1400">
                <a:latin typeface="Arial"/>
                <a:cs typeface="Arial"/>
              </a:rPr>
              <a:t>Proposer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1279" y="775716"/>
            <a:ext cx="935736" cy="4312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21279" y="775716"/>
            <a:ext cx="935990" cy="4318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15"/>
              </a:spcBef>
            </a:pPr>
            <a:r>
              <a:rPr dirty="0" sz="1400">
                <a:latin typeface="Arial"/>
                <a:cs typeface="Arial"/>
              </a:rPr>
              <a:t>Acceptor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8035" y="775716"/>
            <a:ext cx="935736" cy="4312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98035" y="775716"/>
            <a:ext cx="935990" cy="4318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15"/>
              </a:spcBef>
            </a:pPr>
            <a:r>
              <a:rPr dirty="0" sz="1400">
                <a:latin typeface="Arial"/>
                <a:cs typeface="Arial"/>
              </a:rPr>
              <a:t>Acceptor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86956" y="775716"/>
            <a:ext cx="937259" cy="43129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86956" y="775716"/>
            <a:ext cx="937260" cy="4318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815"/>
              </a:spcBef>
            </a:pPr>
            <a:r>
              <a:rPr dirty="0" sz="1400">
                <a:latin typeface="Arial"/>
                <a:cs typeface="Arial"/>
              </a:rPr>
              <a:t>Learner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542" y="73037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13661" y="1200277"/>
            <a:ext cx="1482725" cy="235585"/>
          </a:xfrm>
          <a:custGeom>
            <a:avLst/>
            <a:gdLst/>
            <a:ahLst/>
            <a:cxnLst/>
            <a:rect l="l" t="t" r="r" b="b"/>
            <a:pathLst>
              <a:path w="1482725" h="235584">
                <a:moveTo>
                  <a:pt x="12700" y="0"/>
                </a:moveTo>
                <a:lnTo>
                  <a:pt x="0" y="1270"/>
                </a:lnTo>
                <a:lnTo>
                  <a:pt x="1143" y="12573"/>
                </a:lnTo>
                <a:lnTo>
                  <a:pt x="4571" y="24384"/>
                </a:lnTo>
                <a:lnTo>
                  <a:pt x="27305" y="58165"/>
                </a:lnTo>
                <a:lnTo>
                  <a:pt x="66293" y="89788"/>
                </a:lnTo>
                <a:lnTo>
                  <a:pt x="100202" y="109855"/>
                </a:lnTo>
                <a:lnTo>
                  <a:pt x="140081" y="129032"/>
                </a:lnTo>
                <a:lnTo>
                  <a:pt x="185293" y="147065"/>
                </a:lnTo>
                <a:lnTo>
                  <a:pt x="235204" y="163830"/>
                </a:lnTo>
                <a:lnTo>
                  <a:pt x="289306" y="179324"/>
                </a:lnTo>
                <a:lnTo>
                  <a:pt x="347471" y="193294"/>
                </a:lnTo>
                <a:lnTo>
                  <a:pt x="408558" y="205486"/>
                </a:lnTo>
                <a:lnTo>
                  <a:pt x="472567" y="215900"/>
                </a:lnTo>
                <a:lnTo>
                  <a:pt x="538607" y="224155"/>
                </a:lnTo>
                <a:lnTo>
                  <a:pt x="606298" y="230377"/>
                </a:lnTo>
                <a:lnTo>
                  <a:pt x="675132" y="234187"/>
                </a:lnTo>
                <a:lnTo>
                  <a:pt x="744474" y="235585"/>
                </a:lnTo>
                <a:lnTo>
                  <a:pt x="779144" y="235331"/>
                </a:lnTo>
                <a:lnTo>
                  <a:pt x="848360" y="232790"/>
                </a:lnTo>
                <a:lnTo>
                  <a:pt x="950213" y="224917"/>
                </a:lnTo>
                <a:lnTo>
                  <a:pt x="967018" y="222885"/>
                </a:lnTo>
                <a:lnTo>
                  <a:pt x="744346" y="222885"/>
                </a:lnTo>
                <a:lnTo>
                  <a:pt x="709930" y="222631"/>
                </a:lnTo>
                <a:lnTo>
                  <a:pt x="675639" y="221614"/>
                </a:lnTo>
                <a:lnTo>
                  <a:pt x="641350" y="219963"/>
                </a:lnTo>
                <a:lnTo>
                  <a:pt x="607187" y="217805"/>
                </a:lnTo>
                <a:lnTo>
                  <a:pt x="573405" y="215011"/>
                </a:lnTo>
                <a:lnTo>
                  <a:pt x="539876" y="211582"/>
                </a:lnTo>
                <a:lnTo>
                  <a:pt x="540004" y="211582"/>
                </a:lnTo>
                <a:lnTo>
                  <a:pt x="474218" y="203326"/>
                </a:lnTo>
                <a:lnTo>
                  <a:pt x="474471" y="203326"/>
                </a:lnTo>
                <a:lnTo>
                  <a:pt x="442213" y="198374"/>
                </a:lnTo>
                <a:lnTo>
                  <a:pt x="411577" y="193039"/>
                </a:lnTo>
                <a:lnTo>
                  <a:pt x="410971" y="193039"/>
                </a:lnTo>
                <a:lnTo>
                  <a:pt x="380111" y="187071"/>
                </a:lnTo>
                <a:lnTo>
                  <a:pt x="350012" y="180848"/>
                </a:lnTo>
                <a:lnTo>
                  <a:pt x="320801" y="174117"/>
                </a:lnTo>
                <a:lnTo>
                  <a:pt x="320929" y="174117"/>
                </a:lnTo>
                <a:lnTo>
                  <a:pt x="292481" y="167005"/>
                </a:lnTo>
                <a:lnTo>
                  <a:pt x="265640" y="159638"/>
                </a:lnTo>
                <a:lnTo>
                  <a:pt x="265302" y="159638"/>
                </a:lnTo>
                <a:lnTo>
                  <a:pt x="238887" y="151764"/>
                </a:lnTo>
                <a:lnTo>
                  <a:pt x="214004" y="143637"/>
                </a:lnTo>
                <a:lnTo>
                  <a:pt x="213740" y="143637"/>
                </a:lnTo>
                <a:lnTo>
                  <a:pt x="189846" y="135255"/>
                </a:lnTo>
                <a:lnTo>
                  <a:pt x="166624" y="126364"/>
                </a:lnTo>
                <a:lnTo>
                  <a:pt x="145339" y="117475"/>
                </a:lnTo>
                <a:lnTo>
                  <a:pt x="145161" y="117475"/>
                </a:lnTo>
                <a:lnTo>
                  <a:pt x="124844" y="108076"/>
                </a:lnTo>
                <a:lnTo>
                  <a:pt x="106044" y="98551"/>
                </a:lnTo>
                <a:lnTo>
                  <a:pt x="88773" y="89026"/>
                </a:lnTo>
                <a:lnTo>
                  <a:pt x="73553" y="79375"/>
                </a:lnTo>
                <a:lnTo>
                  <a:pt x="73406" y="79375"/>
                </a:lnTo>
                <a:lnTo>
                  <a:pt x="59181" y="69214"/>
                </a:lnTo>
                <a:lnTo>
                  <a:pt x="47333" y="59562"/>
                </a:lnTo>
                <a:lnTo>
                  <a:pt x="36854" y="49657"/>
                </a:lnTo>
                <a:lnTo>
                  <a:pt x="36321" y="49149"/>
                </a:lnTo>
                <a:lnTo>
                  <a:pt x="28236" y="39750"/>
                </a:lnTo>
                <a:lnTo>
                  <a:pt x="27686" y="39115"/>
                </a:lnTo>
                <a:lnTo>
                  <a:pt x="21596" y="29972"/>
                </a:lnTo>
                <a:lnTo>
                  <a:pt x="21462" y="29972"/>
                </a:lnTo>
                <a:lnTo>
                  <a:pt x="16751" y="20320"/>
                </a:lnTo>
                <a:lnTo>
                  <a:pt x="16256" y="19303"/>
                </a:lnTo>
                <a:lnTo>
                  <a:pt x="13798" y="10668"/>
                </a:lnTo>
                <a:lnTo>
                  <a:pt x="13462" y="9525"/>
                </a:lnTo>
                <a:lnTo>
                  <a:pt x="13607" y="9525"/>
                </a:lnTo>
                <a:lnTo>
                  <a:pt x="12700" y="0"/>
                </a:lnTo>
                <a:close/>
              </a:path>
              <a:path w="1482725" h="235584">
                <a:moveTo>
                  <a:pt x="744410" y="222884"/>
                </a:moveTo>
                <a:close/>
              </a:path>
              <a:path w="1482725" h="235584">
                <a:moveTo>
                  <a:pt x="1138936" y="183134"/>
                </a:moveTo>
                <a:lnTo>
                  <a:pt x="1108837" y="189102"/>
                </a:lnTo>
                <a:lnTo>
                  <a:pt x="1077976" y="194690"/>
                </a:lnTo>
                <a:lnTo>
                  <a:pt x="1046607" y="199771"/>
                </a:lnTo>
                <a:lnTo>
                  <a:pt x="1014602" y="204343"/>
                </a:lnTo>
                <a:lnTo>
                  <a:pt x="1014730" y="204343"/>
                </a:lnTo>
                <a:lnTo>
                  <a:pt x="948817" y="212217"/>
                </a:lnTo>
                <a:lnTo>
                  <a:pt x="949070" y="212217"/>
                </a:lnTo>
                <a:lnTo>
                  <a:pt x="881633" y="218059"/>
                </a:lnTo>
                <a:lnTo>
                  <a:pt x="881761" y="218059"/>
                </a:lnTo>
                <a:lnTo>
                  <a:pt x="847598" y="220090"/>
                </a:lnTo>
                <a:lnTo>
                  <a:pt x="813307" y="221614"/>
                </a:lnTo>
                <a:lnTo>
                  <a:pt x="813435" y="221614"/>
                </a:lnTo>
                <a:lnTo>
                  <a:pt x="778890" y="222631"/>
                </a:lnTo>
                <a:lnTo>
                  <a:pt x="744410" y="222884"/>
                </a:lnTo>
                <a:lnTo>
                  <a:pt x="967022" y="222884"/>
                </a:lnTo>
                <a:lnTo>
                  <a:pt x="1016381" y="216915"/>
                </a:lnTo>
                <a:lnTo>
                  <a:pt x="1080262" y="207263"/>
                </a:lnTo>
                <a:lnTo>
                  <a:pt x="1141476" y="195580"/>
                </a:lnTo>
                <a:lnTo>
                  <a:pt x="1196153" y="183261"/>
                </a:lnTo>
                <a:lnTo>
                  <a:pt x="1138808" y="183261"/>
                </a:lnTo>
                <a:lnTo>
                  <a:pt x="1138936" y="183134"/>
                </a:lnTo>
                <a:close/>
              </a:path>
              <a:path w="1482725" h="235584">
                <a:moveTo>
                  <a:pt x="410844" y="192912"/>
                </a:moveTo>
                <a:lnTo>
                  <a:pt x="411577" y="193039"/>
                </a:lnTo>
                <a:lnTo>
                  <a:pt x="410844" y="192912"/>
                </a:lnTo>
                <a:close/>
              </a:path>
              <a:path w="1482725" h="235584">
                <a:moveTo>
                  <a:pt x="1168145" y="176784"/>
                </a:moveTo>
                <a:lnTo>
                  <a:pt x="1138808" y="183261"/>
                </a:lnTo>
                <a:lnTo>
                  <a:pt x="1196153" y="183261"/>
                </a:lnTo>
                <a:lnTo>
                  <a:pt x="1199388" y="182499"/>
                </a:lnTo>
                <a:lnTo>
                  <a:pt x="1221141" y="176911"/>
                </a:lnTo>
                <a:lnTo>
                  <a:pt x="1168019" y="176911"/>
                </a:lnTo>
                <a:close/>
              </a:path>
              <a:path w="1482725" h="235584">
                <a:moveTo>
                  <a:pt x="1196467" y="170052"/>
                </a:moveTo>
                <a:lnTo>
                  <a:pt x="1168019" y="176911"/>
                </a:lnTo>
                <a:lnTo>
                  <a:pt x="1221141" y="176911"/>
                </a:lnTo>
                <a:lnTo>
                  <a:pt x="1227074" y="175387"/>
                </a:lnTo>
                <a:lnTo>
                  <a:pt x="1245607" y="170180"/>
                </a:lnTo>
                <a:lnTo>
                  <a:pt x="1196339" y="170180"/>
                </a:lnTo>
                <a:lnTo>
                  <a:pt x="1196467" y="170052"/>
                </a:lnTo>
                <a:close/>
              </a:path>
              <a:path w="1482725" h="235584">
                <a:moveTo>
                  <a:pt x="1275461" y="147955"/>
                </a:moveTo>
                <a:lnTo>
                  <a:pt x="1250061" y="155701"/>
                </a:lnTo>
                <a:lnTo>
                  <a:pt x="1223771" y="163068"/>
                </a:lnTo>
                <a:lnTo>
                  <a:pt x="1223899" y="163068"/>
                </a:lnTo>
                <a:lnTo>
                  <a:pt x="1196339" y="170180"/>
                </a:lnTo>
                <a:lnTo>
                  <a:pt x="1245607" y="170180"/>
                </a:lnTo>
                <a:lnTo>
                  <a:pt x="1253744" y="167894"/>
                </a:lnTo>
                <a:lnTo>
                  <a:pt x="1279144" y="160147"/>
                </a:lnTo>
                <a:lnTo>
                  <a:pt x="1303655" y="152019"/>
                </a:lnTo>
                <a:lnTo>
                  <a:pt x="1314571" y="148082"/>
                </a:lnTo>
                <a:lnTo>
                  <a:pt x="1275207" y="148082"/>
                </a:lnTo>
                <a:lnTo>
                  <a:pt x="1275461" y="147955"/>
                </a:lnTo>
                <a:close/>
              </a:path>
              <a:path w="1482725" h="235584">
                <a:moveTo>
                  <a:pt x="265175" y="159512"/>
                </a:moveTo>
                <a:lnTo>
                  <a:pt x="265640" y="159638"/>
                </a:lnTo>
                <a:lnTo>
                  <a:pt x="265175" y="159512"/>
                </a:lnTo>
                <a:close/>
              </a:path>
              <a:path w="1482725" h="235584">
                <a:moveTo>
                  <a:pt x="1322451" y="131699"/>
                </a:moveTo>
                <a:lnTo>
                  <a:pt x="1299464" y="139953"/>
                </a:lnTo>
                <a:lnTo>
                  <a:pt x="1275207" y="148082"/>
                </a:lnTo>
                <a:lnTo>
                  <a:pt x="1314571" y="148082"/>
                </a:lnTo>
                <a:lnTo>
                  <a:pt x="1326895" y="143637"/>
                </a:lnTo>
                <a:lnTo>
                  <a:pt x="1348739" y="135000"/>
                </a:lnTo>
                <a:lnTo>
                  <a:pt x="1356087" y="131825"/>
                </a:lnTo>
                <a:lnTo>
                  <a:pt x="1322324" y="131825"/>
                </a:lnTo>
                <a:close/>
              </a:path>
              <a:path w="1482725" h="235584">
                <a:moveTo>
                  <a:pt x="213613" y="143510"/>
                </a:moveTo>
                <a:lnTo>
                  <a:pt x="214004" y="143637"/>
                </a:lnTo>
                <a:lnTo>
                  <a:pt x="213613" y="143510"/>
                </a:lnTo>
                <a:close/>
              </a:path>
              <a:path w="1482725" h="235584">
                <a:moveTo>
                  <a:pt x="189483" y="135127"/>
                </a:moveTo>
                <a:lnTo>
                  <a:pt x="189737" y="135255"/>
                </a:lnTo>
                <a:lnTo>
                  <a:pt x="189483" y="135127"/>
                </a:lnTo>
                <a:close/>
              </a:path>
              <a:path w="1482725" h="235584">
                <a:moveTo>
                  <a:pt x="1428992" y="78448"/>
                </a:moveTo>
                <a:lnTo>
                  <a:pt x="1415542" y="87375"/>
                </a:lnTo>
                <a:lnTo>
                  <a:pt x="1399920" y="96647"/>
                </a:lnTo>
                <a:lnTo>
                  <a:pt x="1382776" y="105537"/>
                </a:lnTo>
                <a:lnTo>
                  <a:pt x="1363980" y="114553"/>
                </a:lnTo>
                <a:lnTo>
                  <a:pt x="1343787" y="123317"/>
                </a:lnTo>
                <a:lnTo>
                  <a:pt x="1322324" y="131825"/>
                </a:lnTo>
                <a:lnTo>
                  <a:pt x="1356087" y="131825"/>
                </a:lnTo>
                <a:lnTo>
                  <a:pt x="1406270" y="107569"/>
                </a:lnTo>
                <a:lnTo>
                  <a:pt x="1444803" y="79748"/>
                </a:lnTo>
                <a:lnTo>
                  <a:pt x="1443447" y="78867"/>
                </a:lnTo>
                <a:lnTo>
                  <a:pt x="1428623" y="78867"/>
                </a:lnTo>
                <a:lnTo>
                  <a:pt x="1428992" y="78448"/>
                </a:lnTo>
                <a:close/>
              </a:path>
              <a:path w="1482725" h="235584">
                <a:moveTo>
                  <a:pt x="1344040" y="123189"/>
                </a:moveTo>
                <a:lnTo>
                  <a:pt x="1343721" y="123317"/>
                </a:lnTo>
                <a:lnTo>
                  <a:pt x="1344040" y="123189"/>
                </a:lnTo>
                <a:close/>
              </a:path>
              <a:path w="1482725" h="235584">
                <a:moveTo>
                  <a:pt x="145033" y="117348"/>
                </a:moveTo>
                <a:lnTo>
                  <a:pt x="145161" y="117475"/>
                </a:lnTo>
                <a:lnTo>
                  <a:pt x="145339" y="117475"/>
                </a:lnTo>
                <a:lnTo>
                  <a:pt x="145033" y="117348"/>
                </a:lnTo>
                <a:close/>
              </a:path>
              <a:path w="1482725" h="235584">
                <a:moveTo>
                  <a:pt x="1364233" y="114426"/>
                </a:moveTo>
                <a:lnTo>
                  <a:pt x="1363941" y="114553"/>
                </a:lnTo>
                <a:lnTo>
                  <a:pt x="1364233" y="114426"/>
                </a:lnTo>
                <a:close/>
              </a:path>
              <a:path w="1482725" h="235584">
                <a:moveTo>
                  <a:pt x="124879" y="108094"/>
                </a:moveTo>
                <a:lnTo>
                  <a:pt x="125094" y="108203"/>
                </a:lnTo>
                <a:lnTo>
                  <a:pt x="124879" y="108094"/>
                </a:lnTo>
                <a:close/>
              </a:path>
              <a:path w="1482725" h="235584">
                <a:moveTo>
                  <a:pt x="124844" y="108076"/>
                </a:moveTo>
                <a:close/>
              </a:path>
              <a:path w="1482725" h="235584">
                <a:moveTo>
                  <a:pt x="106068" y="98551"/>
                </a:moveTo>
                <a:lnTo>
                  <a:pt x="106299" y="98678"/>
                </a:lnTo>
                <a:lnTo>
                  <a:pt x="106068" y="98551"/>
                </a:lnTo>
                <a:close/>
              </a:path>
              <a:path w="1482725" h="235584">
                <a:moveTo>
                  <a:pt x="1476997" y="62484"/>
                </a:moveTo>
                <a:lnTo>
                  <a:pt x="1443101" y="62484"/>
                </a:lnTo>
                <a:lnTo>
                  <a:pt x="1452626" y="70865"/>
                </a:lnTo>
                <a:lnTo>
                  <a:pt x="1444803" y="79748"/>
                </a:lnTo>
                <a:lnTo>
                  <a:pt x="1472945" y="98044"/>
                </a:lnTo>
                <a:lnTo>
                  <a:pt x="1476997" y="62484"/>
                </a:lnTo>
                <a:close/>
              </a:path>
              <a:path w="1482725" h="235584">
                <a:moveTo>
                  <a:pt x="1400302" y="96393"/>
                </a:moveTo>
                <a:lnTo>
                  <a:pt x="1399815" y="96647"/>
                </a:lnTo>
                <a:lnTo>
                  <a:pt x="1400302" y="96393"/>
                </a:lnTo>
                <a:close/>
              </a:path>
              <a:path w="1482725" h="235584">
                <a:moveTo>
                  <a:pt x="88826" y="89026"/>
                </a:moveTo>
                <a:lnTo>
                  <a:pt x="89026" y="89153"/>
                </a:lnTo>
                <a:lnTo>
                  <a:pt x="88826" y="89026"/>
                </a:lnTo>
                <a:close/>
              </a:path>
              <a:path w="1482725" h="235584">
                <a:moveTo>
                  <a:pt x="1415923" y="87122"/>
                </a:moveTo>
                <a:lnTo>
                  <a:pt x="1415496" y="87375"/>
                </a:lnTo>
                <a:lnTo>
                  <a:pt x="1415923" y="87122"/>
                </a:lnTo>
                <a:close/>
              </a:path>
              <a:path w="1482725" h="235584">
                <a:moveTo>
                  <a:pt x="1443101" y="62484"/>
                </a:moveTo>
                <a:lnTo>
                  <a:pt x="1434032" y="72746"/>
                </a:lnTo>
                <a:lnTo>
                  <a:pt x="1444803" y="79748"/>
                </a:lnTo>
                <a:lnTo>
                  <a:pt x="1452626" y="70865"/>
                </a:lnTo>
                <a:lnTo>
                  <a:pt x="1443101" y="62484"/>
                </a:lnTo>
                <a:close/>
              </a:path>
              <a:path w="1482725" h="235584">
                <a:moveTo>
                  <a:pt x="73151" y="79121"/>
                </a:moveTo>
                <a:lnTo>
                  <a:pt x="73406" y="79375"/>
                </a:lnTo>
                <a:lnTo>
                  <a:pt x="73553" y="79375"/>
                </a:lnTo>
                <a:lnTo>
                  <a:pt x="73151" y="79121"/>
                </a:lnTo>
                <a:close/>
              </a:path>
              <a:path w="1482725" h="235584">
                <a:moveTo>
                  <a:pt x="1429893" y="77850"/>
                </a:moveTo>
                <a:lnTo>
                  <a:pt x="1428992" y="78448"/>
                </a:lnTo>
                <a:lnTo>
                  <a:pt x="1428623" y="78867"/>
                </a:lnTo>
                <a:lnTo>
                  <a:pt x="1429893" y="77850"/>
                </a:lnTo>
                <a:close/>
              </a:path>
              <a:path w="1482725" h="235584">
                <a:moveTo>
                  <a:pt x="1441884" y="77850"/>
                </a:moveTo>
                <a:lnTo>
                  <a:pt x="1429893" y="77850"/>
                </a:lnTo>
                <a:lnTo>
                  <a:pt x="1428623" y="78867"/>
                </a:lnTo>
                <a:lnTo>
                  <a:pt x="1443447" y="78867"/>
                </a:lnTo>
                <a:lnTo>
                  <a:pt x="1441884" y="77850"/>
                </a:lnTo>
                <a:close/>
              </a:path>
              <a:path w="1482725" h="235584">
                <a:moveTo>
                  <a:pt x="1434032" y="72746"/>
                </a:moveTo>
                <a:lnTo>
                  <a:pt x="1428992" y="78448"/>
                </a:lnTo>
                <a:lnTo>
                  <a:pt x="1429893" y="77850"/>
                </a:lnTo>
                <a:lnTo>
                  <a:pt x="1441884" y="77850"/>
                </a:lnTo>
                <a:lnTo>
                  <a:pt x="1434032" y="72746"/>
                </a:lnTo>
                <a:close/>
              </a:path>
              <a:path w="1482725" h="235584">
                <a:moveTo>
                  <a:pt x="1482598" y="13335"/>
                </a:moveTo>
                <a:lnTo>
                  <a:pt x="1409064" y="56514"/>
                </a:lnTo>
                <a:lnTo>
                  <a:pt x="1434032" y="72746"/>
                </a:lnTo>
                <a:lnTo>
                  <a:pt x="1443101" y="62484"/>
                </a:lnTo>
                <a:lnTo>
                  <a:pt x="1476997" y="62484"/>
                </a:lnTo>
                <a:lnTo>
                  <a:pt x="1482598" y="13335"/>
                </a:lnTo>
                <a:close/>
              </a:path>
              <a:path w="1482725" h="235584">
                <a:moveTo>
                  <a:pt x="59249" y="69214"/>
                </a:moveTo>
                <a:lnTo>
                  <a:pt x="59562" y="69469"/>
                </a:lnTo>
                <a:lnTo>
                  <a:pt x="59249" y="69214"/>
                </a:lnTo>
                <a:close/>
              </a:path>
              <a:path w="1482725" h="235584">
                <a:moveTo>
                  <a:pt x="46862" y="59182"/>
                </a:moveTo>
                <a:lnTo>
                  <a:pt x="47243" y="59562"/>
                </a:lnTo>
                <a:lnTo>
                  <a:pt x="46862" y="59182"/>
                </a:lnTo>
                <a:close/>
              </a:path>
              <a:path w="1482725" h="235584">
                <a:moveTo>
                  <a:pt x="36321" y="49149"/>
                </a:moveTo>
                <a:lnTo>
                  <a:pt x="36830" y="49657"/>
                </a:lnTo>
                <a:lnTo>
                  <a:pt x="36711" y="49520"/>
                </a:lnTo>
                <a:lnTo>
                  <a:pt x="36321" y="49149"/>
                </a:lnTo>
                <a:close/>
              </a:path>
              <a:path w="1482725" h="235584">
                <a:moveTo>
                  <a:pt x="36711" y="49520"/>
                </a:moveTo>
                <a:lnTo>
                  <a:pt x="36830" y="49657"/>
                </a:lnTo>
                <a:lnTo>
                  <a:pt x="36711" y="49520"/>
                </a:lnTo>
                <a:close/>
              </a:path>
              <a:path w="1482725" h="235584">
                <a:moveTo>
                  <a:pt x="36389" y="49149"/>
                </a:moveTo>
                <a:lnTo>
                  <a:pt x="36711" y="49520"/>
                </a:lnTo>
                <a:lnTo>
                  <a:pt x="36389" y="49149"/>
                </a:lnTo>
                <a:close/>
              </a:path>
              <a:path w="1482725" h="235584">
                <a:moveTo>
                  <a:pt x="27686" y="39115"/>
                </a:moveTo>
                <a:lnTo>
                  <a:pt x="28193" y="39750"/>
                </a:lnTo>
                <a:lnTo>
                  <a:pt x="28044" y="39528"/>
                </a:lnTo>
                <a:lnTo>
                  <a:pt x="27686" y="39115"/>
                </a:lnTo>
                <a:close/>
              </a:path>
              <a:path w="1482725" h="235584">
                <a:moveTo>
                  <a:pt x="28044" y="39528"/>
                </a:moveTo>
                <a:lnTo>
                  <a:pt x="28193" y="39750"/>
                </a:lnTo>
                <a:lnTo>
                  <a:pt x="28044" y="39528"/>
                </a:lnTo>
                <a:close/>
              </a:path>
              <a:path w="1482725" h="235584">
                <a:moveTo>
                  <a:pt x="27765" y="39115"/>
                </a:moveTo>
                <a:lnTo>
                  <a:pt x="28044" y="39528"/>
                </a:lnTo>
                <a:lnTo>
                  <a:pt x="27765" y="39115"/>
                </a:lnTo>
                <a:close/>
              </a:path>
              <a:path w="1482725" h="235584">
                <a:moveTo>
                  <a:pt x="21114" y="29258"/>
                </a:moveTo>
                <a:lnTo>
                  <a:pt x="21462" y="29972"/>
                </a:lnTo>
                <a:lnTo>
                  <a:pt x="21596" y="29972"/>
                </a:lnTo>
                <a:lnTo>
                  <a:pt x="21114" y="29258"/>
                </a:lnTo>
                <a:close/>
              </a:path>
              <a:path w="1482725" h="235584">
                <a:moveTo>
                  <a:pt x="21091" y="29210"/>
                </a:moveTo>
                <a:close/>
              </a:path>
              <a:path w="1482725" h="235584">
                <a:moveTo>
                  <a:pt x="16256" y="19303"/>
                </a:moveTo>
                <a:lnTo>
                  <a:pt x="16637" y="20320"/>
                </a:lnTo>
                <a:lnTo>
                  <a:pt x="16462" y="19727"/>
                </a:lnTo>
                <a:lnTo>
                  <a:pt x="16256" y="19303"/>
                </a:lnTo>
                <a:close/>
              </a:path>
              <a:path w="1482725" h="235584">
                <a:moveTo>
                  <a:pt x="16462" y="19727"/>
                </a:moveTo>
                <a:lnTo>
                  <a:pt x="16637" y="20320"/>
                </a:lnTo>
                <a:lnTo>
                  <a:pt x="16462" y="19727"/>
                </a:lnTo>
                <a:close/>
              </a:path>
              <a:path w="1482725" h="235584">
                <a:moveTo>
                  <a:pt x="16338" y="19303"/>
                </a:moveTo>
                <a:lnTo>
                  <a:pt x="16462" y="19727"/>
                </a:lnTo>
                <a:lnTo>
                  <a:pt x="16338" y="19303"/>
                </a:lnTo>
                <a:close/>
              </a:path>
              <a:path w="1482725" h="235584">
                <a:moveTo>
                  <a:pt x="13462" y="9525"/>
                </a:moveTo>
                <a:lnTo>
                  <a:pt x="13715" y="10668"/>
                </a:lnTo>
                <a:lnTo>
                  <a:pt x="13676" y="10254"/>
                </a:lnTo>
                <a:lnTo>
                  <a:pt x="13462" y="9525"/>
                </a:lnTo>
                <a:close/>
              </a:path>
              <a:path w="1482725" h="235584">
                <a:moveTo>
                  <a:pt x="13676" y="10254"/>
                </a:moveTo>
                <a:lnTo>
                  <a:pt x="13715" y="10668"/>
                </a:lnTo>
                <a:lnTo>
                  <a:pt x="13676" y="10254"/>
                </a:lnTo>
                <a:close/>
              </a:path>
              <a:path w="1482725" h="235584">
                <a:moveTo>
                  <a:pt x="13607" y="9525"/>
                </a:moveTo>
                <a:lnTo>
                  <a:pt x="13462" y="9525"/>
                </a:lnTo>
                <a:lnTo>
                  <a:pt x="13676" y="10254"/>
                </a:lnTo>
                <a:lnTo>
                  <a:pt x="13607" y="95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81885" y="1184528"/>
            <a:ext cx="982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ID003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20011" y="545845"/>
            <a:ext cx="4803775" cy="655320"/>
            <a:chOff x="1620011" y="545845"/>
            <a:chExt cx="4803775" cy="655320"/>
          </a:xfrm>
        </p:grpSpPr>
        <p:sp>
          <p:nvSpPr>
            <p:cNvPr id="16" name="object 16"/>
            <p:cNvSpPr/>
            <p:nvPr/>
          </p:nvSpPr>
          <p:spPr>
            <a:xfrm>
              <a:off x="1620011" y="545845"/>
              <a:ext cx="1482725" cy="235585"/>
            </a:xfrm>
            <a:custGeom>
              <a:avLst/>
              <a:gdLst/>
              <a:ahLst/>
              <a:cxnLst/>
              <a:rect l="l" t="t" r="r" b="b"/>
              <a:pathLst>
                <a:path w="1482725" h="235584">
                  <a:moveTo>
                    <a:pt x="1481614" y="224916"/>
                  </a:moveTo>
                  <a:lnTo>
                    <a:pt x="1468755" y="224916"/>
                  </a:lnTo>
                  <a:lnTo>
                    <a:pt x="1469008" y="226187"/>
                  </a:lnTo>
                  <a:lnTo>
                    <a:pt x="1469898" y="235584"/>
                  </a:lnTo>
                  <a:lnTo>
                    <a:pt x="1482470" y="234441"/>
                  </a:lnTo>
                  <a:lnTo>
                    <a:pt x="1481614" y="224916"/>
                  </a:lnTo>
                  <a:close/>
                </a:path>
                <a:path w="1482725" h="235584">
                  <a:moveTo>
                    <a:pt x="1468818" y="225513"/>
                  </a:moveTo>
                  <a:lnTo>
                    <a:pt x="1468891" y="226187"/>
                  </a:lnTo>
                  <a:lnTo>
                    <a:pt x="1468818" y="225513"/>
                  </a:lnTo>
                  <a:close/>
                </a:path>
                <a:path w="1482725" h="235584">
                  <a:moveTo>
                    <a:pt x="1468755" y="224916"/>
                  </a:moveTo>
                  <a:lnTo>
                    <a:pt x="1468818" y="225513"/>
                  </a:lnTo>
                  <a:lnTo>
                    <a:pt x="1469008" y="226187"/>
                  </a:lnTo>
                  <a:lnTo>
                    <a:pt x="1468755" y="224916"/>
                  </a:lnTo>
                  <a:close/>
                </a:path>
                <a:path w="1482725" h="235584">
                  <a:moveTo>
                    <a:pt x="1479122" y="215391"/>
                  </a:moveTo>
                  <a:lnTo>
                    <a:pt x="1465961" y="215391"/>
                  </a:lnTo>
                  <a:lnTo>
                    <a:pt x="1466342" y="216407"/>
                  </a:lnTo>
                  <a:lnTo>
                    <a:pt x="1468818" y="225513"/>
                  </a:lnTo>
                  <a:lnTo>
                    <a:pt x="1468755" y="224916"/>
                  </a:lnTo>
                  <a:lnTo>
                    <a:pt x="1481614" y="224916"/>
                  </a:lnTo>
                  <a:lnTo>
                    <a:pt x="1481455" y="223138"/>
                  </a:lnTo>
                  <a:lnTo>
                    <a:pt x="1479122" y="215391"/>
                  </a:lnTo>
                  <a:close/>
                </a:path>
                <a:path w="1482725" h="235584">
                  <a:moveTo>
                    <a:pt x="9651" y="137540"/>
                  </a:moveTo>
                  <a:lnTo>
                    <a:pt x="0" y="222250"/>
                  </a:lnTo>
                  <a:lnTo>
                    <a:pt x="73532" y="179196"/>
                  </a:lnTo>
                  <a:lnTo>
                    <a:pt x="64379" y="173227"/>
                  </a:lnTo>
                  <a:lnTo>
                    <a:pt x="39369" y="173227"/>
                  </a:lnTo>
                  <a:lnTo>
                    <a:pt x="29844" y="164845"/>
                  </a:lnTo>
                  <a:lnTo>
                    <a:pt x="37758" y="155868"/>
                  </a:lnTo>
                  <a:lnTo>
                    <a:pt x="9651" y="137540"/>
                  </a:lnTo>
                  <a:close/>
                </a:path>
                <a:path w="1482725" h="235584">
                  <a:moveTo>
                    <a:pt x="1466125" y="215975"/>
                  </a:moveTo>
                  <a:lnTo>
                    <a:pt x="1466247" y="216407"/>
                  </a:lnTo>
                  <a:lnTo>
                    <a:pt x="1466125" y="215975"/>
                  </a:lnTo>
                  <a:close/>
                </a:path>
                <a:path w="1482725" h="235584">
                  <a:moveTo>
                    <a:pt x="1465961" y="215391"/>
                  </a:moveTo>
                  <a:lnTo>
                    <a:pt x="1466125" y="215975"/>
                  </a:lnTo>
                  <a:lnTo>
                    <a:pt x="1466342" y="216407"/>
                  </a:lnTo>
                  <a:lnTo>
                    <a:pt x="1465961" y="215391"/>
                  </a:lnTo>
                  <a:close/>
                </a:path>
                <a:path w="1482725" h="235584">
                  <a:moveTo>
                    <a:pt x="1469656" y="195833"/>
                  </a:moveTo>
                  <a:lnTo>
                    <a:pt x="1454404" y="195833"/>
                  </a:lnTo>
                  <a:lnTo>
                    <a:pt x="1461515" y="206501"/>
                  </a:lnTo>
                  <a:lnTo>
                    <a:pt x="1466125" y="215975"/>
                  </a:lnTo>
                  <a:lnTo>
                    <a:pt x="1465961" y="215391"/>
                  </a:lnTo>
                  <a:lnTo>
                    <a:pt x="1479122" y="215391"/>
                  </a:lnTo>
                  <a:lnTo>
                    <a:pt x="1477899" y="211327"/>
                  </a:lnTo>
                  <a:lnTo>
                    <a:pt x="1472311" y="199770"/>
                  </a:lnTo>
                  <a:lnTo>
                    <a:pt x="1469656" y="195833"/>
                  </a:lnTo>
                  <a:close/>
                </a:path>
                <a:path w="1482725" h="235584">
                  <a:moveTo>
                    <a:pt x="1461008" y="205740"/>
                  </a:moveTo>
                  <a:lnTo>
                    <a:pt x="1461389" y="206501"/>
                  </a:lnTo>
                  <a:lnTo>
                    <a:pt x="1461008" y="205740"/>
                  </a:lnTo>
                  <a:close/>
                </a:path>
                <a:path w="1482725" h="235584">
                  <a:moveTo>
                    <a:pt x="1462586" y="186054"/>
                  </a:moveTo>
                  <a:lnTo>
                    <a:pt x="1445768" y="186054"/>
                  </a:lnTo>
                  <a:lnTo>
                    <a:pt x="1446149" y="186436"/>
                  </a:lnTo>
                  <a:lnTo>
                    <a:pt x="1454785" y="196468"/>
                  </a:lnTo>
                  <a:lnTo>
                    <a:pt x="1454404" y="195833"/>
                  </a:lnTo>
                  <a:lnTo>
                    <a:pt x="1469656" y="195833"/>
                  </a:lnTo>
                  <a:lnTo>
                    <a:pt x="1464690" y="188467"/>
                  </a:lnTo>
                  <a:lnTo>
                    <a:pt x="1462586" y="186054"/>
                  </a:lnTo>
                  <a:close/>
                </a:path>
                <a:path w="1482725" h="235584">
                  <a:moveTo>
                    <a:pt x="1445838" y="186136"/>
                  </a:moveTo>
                  <a:lnTo>
                    <a:pt x="1446097" y="186436"/>
                  </a:lnTo>
                  <a:lnTo>
                    <a:pt x="1445838" y="186136"/>
                  </a:lnTo>
                  <a:close/>
                </a:path>
                <a:path w="1482725" h="235584">
                  <a:moveTo>
                    <a:pt x="1453570" y="176021"/>
                  </a:moveTo>
                  <a:lnTo>
                    <a:pt x="1435354" y="176021"/>
                  </a:lnTo>
                  <a:lnTo>
                    <a:pt x="1445838" y="186136"/>
                  </a:lnTo>
                  <a:lnTo>
                    <a:pt x="1462586" y="186054"/>
                  </a:lnTo>
                  <a:lnTo>
                    <a:pt x="1455165" y="177545"/>
                  </a:lnTo>
                  <a:lnTo>
                    <a:pt x="1453570" y="176021"/>
                  </a:lnTo>
                  <a:close/>
                </a:path>
                <a:path w="1482725" h="235584">
                  <a:moveTo>
                    <a:pt x="1417205" y="146430"/>
                  </a:moveTo>
                  <a:lnTo>
                    <a:pt x="1393444" y="146430"/>
                  </a:lnTo>
                  <a:lnTo>
                    <a:pt x="1409319" y="156463"/>
                  </a:lnTo>
                  <a:lnTo>
                    <a:pt x="1423415" y="166369"/>
                  </a:lnTo>
                  <a:lnTo>
                    <a:pt x="1435735" y="176402"/>
                  </a:lnTo>
                  <a:lnTo>
                    <a:pt x="1435354" y="176021"/>
                  </a:lnTo>
                  <a:lnTo>
                    <a:pt x="1453570" y="176021"/>
                  </a:lnTo>
                  <a:lnTo>
                    <a:pt x="1443863" y="166750"/>
                  </a:lnTo>
                  <a:lnTo>
                    <a:pt x="1430908" y="156082"/>
                  </a:lnTo>
                  <a:lnTo>
                    <a:pt x="1417205" y="146430"/>
                  </a:lnTo>
                  <a:close/>
                </a:path>
                <a:path w="1482725" h="235584">
                  <a:moveTo>
                    <a:pt x="37758" y="155868"/>
                  </a:moveTo>
                  <a:lnTo>
                    <a:pt x="29844" y="164845"/>
                  </a:lnTo>
                  <a:lnTo>
                    <a:pt x="39369" y="173227"/>
                  </a:lnTo>
                  <a:lnTo>
                    <a:pt x="48518" y="162885"/>
                  </a:lnTo>
                  <a:lnTo>
                    <a:pt x="37758" y="155868"/>
                  </a:lnTo>
                  <a:close/>
                </a:path>
                <a:path w="1482725" h="235584">
                  <a:moveTo>
                    <a:pt x="48518" y="162885"/>
                  </a:moveTo>
                  <a:lnTo>
                    <a:pt x="39369" y="173227"/>
                  </a:lnTo>
                  <a:lnTo>
                    <a:pt x="64379" y="173227"/>
                  </a:lnTo>
                  <a:lnTo>
                    <a:pt x="48518" y="162885"/>
                  </a:lnTo>
                  <a:close/>
                </a:path>
                <a:path w="1482725" h="235584">
                  <a:moveTo>
                    <a:pt x="1423035" y="166115"/>
                  </a:moveTo>
                  <a:lnTo>
                    <a:pt x="1423348" y="166369"/>
                  </a:lnTo>
                  <a:lnTo>
                    <a:pt x="1423035" y="166115"/>
                  </a:lnTo>
                  <a:close/>
                </a:path>
                <a:path w="1482725" h="235584">
                  <a:moveTo>
                    <a:pt x="738124" y="0"/>
                  </a:moveTo>
                  <a:lnTo>
                    <a:pt x="668782" y="1269"/>
                  </a:lnTo>
                  <a:lnTo>
                    <a:pt x="599948" y="4952"/>
                  </a:lnTo>
                  <a:lnTo>
                    <a:pt x="532257" y="10794"/>
                  </a:lnTo>
                  <a:lnTo>
                    <a:pt x="466217" y="18668"/>
                  </a:lnTo>
                  <a:lnTo>
                    <a:pt x="402336" y="28448"/>
                  </a:lnTo>
                  <a:lnTo>
                    <a:pt x="341121" y="40004"/>
                  </a:lnTo>
                  <a:lnTo>
                    <a:pt x="283082" y="53212"/>
                  </a:lnTo>
                  <a:lnTo>
                    <a:pt x="228854" y="67690"/>
                  </a:lnTo>
                  <a:lnTo>
                    <a:pt x="178943" y="83692"/>
                  </a:lnTo>
                  <a:lnTo>
                    <a:pt x="133731" y="100711"/>
                  </a:lnTo>
                  <a:lnTo>
                    <a:pt x="93980" y="118617"/>
                  </a:lnTo>
                  <a:lnTo>
                    <a:pt x="60070" y="137667"/>
                  </a:lnTo>
                  <a:lnTo>
                    <a:pt x="37758" y="155868"/>
                  </a:lnTo>
                  <a:lnTo>
                    <a:pt x="48518" y="162885"/>
                  </a:lnTo>
                  <a:lnTo>
                    <a:pt x="52963" y="157861"/>
                  </a:lnTo>
                  <a:lnTo>
                    <a:pt x="52705" y="157861"/>
                  </a:lnTo>
                  <a:lnTo>
                    <a:pt x="53975" y="156717"/>
                  </a:lnTo>
                  <a:lnTo>
                    <a:pt x="54411" y="156717"/>
                  </a:lnTo>
                  <a:lnTo>
                    <a:pt x="66739" y="148462"/>
                  </a:lnTo>
                  <a:lnTo>
                    <a:pt x="82335" y="139191"/>
                  </a:lnTo>
                  <a:lnTo>
                    <a:pt x="99581" y="130048"/>
                  </a:lnTo>
                  <a:lnTo>
                    <a:pt x="118490" y="121157"/>
                  </a:lnTo>
                  <a:lnTo>
                    <a:pt x="138683" y="112394"/>
                  </a:lnTo>
                  <a:lnTo>
                    <a:pt x="160400" y="103886"/>
                  </a:lnTo>
                  <a:lnTo>
                    <a:pt x="160146" y="103886"/>
                  </a:lnTo>
                  <a:lnTo>
                    <a:pt x="183261" y="95630"/>
                  </a:lnTo>
                  <a:lnTo>
                    <a:pt x="183133" y="95630"/>
                  </a:lnTo>
                  <a:lnTo>
                    <a:pt x="207263" y="87629"/>
                  </a:lnTo>
                  <a:lnTo>
                    <a:pt x="232537" y="79882"/>
                  </a:lnTo>
                  <a:lnTo>
                    <a:pt x="232859" y="79882"/>
                  </a:lnTo>
                  <a:lnTo>
                    <a:pt x="258952" y="72516"/>
                  </a:lnTo>
                  <a:lnTo>
                    <a:pt x="258699" y="72516"/>
                  </a:lnTo>
                  <a:lnTo>
                    <a:pt x="286131" y="65531"/>
                  </a:lnTo>
                  <a:lnTo>
                    <a:pt x="314579" y="58800"/>
                  </a:lnTo>
                  <a:lnTo>
                    <a:pt x="314451" y="58800"/>
                  </a:lnTo>
                  <a:lnTo>
                    <a:pt x="343788" y="52450"/>
                  </a:lnTo>
                  <a:lnTo>
                    <a:pt x="373761" y="46608"/>
                  </a:lnTo>
                  <a:lnTo>
                    <a:pt x="373633" y="46608"/>
                  </a:lnTo>
                  <a:lnTo>
                    <a:pt x="404494" y="40893"/>
                  </a:lnTo>
                  <a:lnTo>
                    <a:pt x="405155" y="40893"/>
                  </a:lnTo>
                  <a:lnTo>
                    <a:pt x="435863" y="35940"/>
                  </a:lnTo>
                  <a:lnTo>
                    <a:pt x="467994" y="31241"/>
                  </a:lnTo>
                  <a:lnTo>
                    <a:pt x="533654" y="23367"/>
                  </a:lnTo>
                  <a:lnTo>
                    <a:pt x="533526" y="23367"/>
                  </a:lnTo>
                  <a:lnTo>
                    <a:pt x="600963" y="17652"/>
                  </a:lnTo>
                  <a:lnTo>
                    <a:pt x="635000" y="15493"/>
                  </a:lnTo>
                  <a:lnTo>
                    <a:pt x="669289" y="13969"/>
                  </a:lnTo>
                  <a:lnTo>
                    <a:pt x="703707" y="13080"/>
                  </a:lnTo>
                  <a:lnTo>
                    <a:pt x="738060" y="12700"/>
                  </a:lnTo>
                  <a:lnTo>
                    <a:pt x="954131" y="12700"/>
                  </a:lnTo>
                  <a:lnTo>
                    <a:pt x="910208" y="8000"/>
                  </a:lnTo>
                  <a:lnTo>
                    <a:pt x="841882" y="3048"/>
                  </a:lnTo>
                  <a:lnTo>
                    <a:pt x="772794" y="380"/>
                  </a:lnTo>
                  <a:lnTo>
                    <a:pt x="738124" y="0"/>
                  </a:lnTo>
                  <a:close/>
                </a:path>
                <a:path w="1482725" h="235584">
                  <a:moveTo>
                    <a:pt x="53975" y="156717"/>
                  </a:moveTo>
                  <a:lnTo>
                    <a:pt x="52705" y="157861"/>
                  </a:lnTo>
                  <a:lnTo>
                    <a:pt x="53340" y="157435"/>
                  </a:lnTo>
                  <a:lnTo>
                    <a:pt x="53975" y="156717"/>
                  </a:lnTo>
                  <a:close/>
                </a:path>
                <a:path w="1482725" h="235584">
                  <a:moveTo>
                    <a:pt x="53340" y="157435"/>
                  </a:moveTo>
                  <a:lnTo>
                    <a:pt x="52705" y="157861"/>
                  </a:lnTo>
                  <a:lnTo>
                    <a:pt x="52963" y="157861"/>
                  </a:lnTo>
                  <a:lnTo>
                    <a:pt x="53340" y="157435"/>
                  </a:lnTo>
                  <a:close/>
                </a:path>
                <a:path w="1482725" h="235584">
                  <a:moveTo>
                    <a:pt x="54411" y="156717"/>
                  </a:moveTo>
                  <a:lnTo>
                    <a:pt x="53975" y="156717"/>
                  </a:lnTo>
                  <a:lnTo>
                    <a:pt x="53340" y="157435"/>
                  </a:lnTo>
                  <a:lnTo>
                    <a:pt x="54411" y="156717"/>
                  </a:lnTo>
                  <a:close/>
                </a:path>
                <a:path w="1482725" h="235584">
                  <a:moveTo>
                    <a:pt x="1409064" y="156337"/>
                  </a:moveTo>
                  <a:lnTo>
                    <a:pt x="1409246" y="156463"/>
                  </a:lnTo>
                  <a:lnTo>
                    <a:pt x="1409064" y="156337"/>
                  </a:lnTo>
                  <a:close/>
                </a:path>
                <a:path w="1482725" h="235584">
                  <a:moveTo>
                    <a:pt x="66929" y="148336"/>
                  </a:moveTo>
                  <a:lnTo>
                    <a:pt x="66675" y="148462"/>
                  </a:lnTo>
                  <a:lnTo>
                    <a:pt x="66929" y="148336"/>
                  </a:lnTo>
                  <a:close/>
                </a:path>
                <a:path w="1482725" h="235584">
                  <a:moveTo>
                    <a:pt x="1402079" y="136905"/>
                  </a:moveTo>
                  <a:lnTo>
                    <a:pt x="1376299" y="136905"/>
                  </a:lnTo>
                  <a:lnTo>
                    <a:pt x="1393825" y="146684"/>
                  </a:lnTo>
                  <a:lnTo>
                    <a:pt x="1393444" y="146430"/>
                  </a:lnTo>
                  <a:lnTo>
                    <a:pt x="1417205" y="146430"/>
                  </a:lnTo>
                  <a:lnTo>
                    <a:pt x="1416304" y="145795"/>
                  </a:lnTo>
                  <a:lnTo>
                    <a:pt x="1402079" y="136905"/>
                  </a:lnTo>
                  <a:close/>
                </a:path>
                <a:path w="1482725" h="235584">
                  <a:moveTo>
                    <a:pt x="82550" y="139064"/>
                  </a:moveTo>
                  <a:lnTo>
                    <a:pt x="82295" y="139191"/>
                  </a:lnTo>
                  <a:lnTo>
                    <a:pt x="82550" y="139064"/>
                  </a:lnTo>
                  <a:close/>
                </a:path>
                <a:path w="1482725" h="235584">
                  <a:moveTo>
                    <a:pt x="1385231" y="127380"/>
                  </a:moveTo>
                  <a:lnTo>
                    <a:pt x="1357502" y="127380"/>
                  </a:lnTo>
                  <a:lnTo>
                    <a:pt x="1357757" y="127507"/>
                  </a:lnTo>
                  <a:lnTo>
                    <a:pt x="1376426" y="137032"/>
                  </a:lnTo>
                  <a:lnTo>
                    <a:pt x="1402079" y="136905"/>
                  </a:lnTo>
                  <a:lnTo>
                    <a:pt x="1400048" y="135636"/>
                  </a:lnTo>
                  <a:lnTo>
                    <a:pt x="1385231" y="127380"/>
                  </a:lnTo>
                  <a:close/>
                </a:path>
                <a:path w="1482725" h="235584">
                  <a:moveTo>
                    <a:pt x="1357711" y="127487"/>
                  </a:moveTo>
                  <a:close/>
                </a:path>
                <a:path w="1482725" h="235584">
                  <a:moveTo>
                    <a:pt x="1348277" y="109219"/>
                  </a:moveTo>
                  <a:lnTo>
                    <a:pt x="1315846" y="109219"/>
                  </a:lnTo>
                  <a:lnTo>
                    <a:pt x="1337564" y="118237"/>
                  </a:lnTo>
                  <a:lnTo>
                    <a:pt x="1337310" y="118237"/>
                  </a:lnTo>
                  <a:lnTo>
                    <a:pt x="1357711" y="127487"/>
                  </a:lnTo>
                  <a:lnTo>
                    <a:pt x="1357502" y="127380"/>
                  </a:lnTo>
                  <a:lnTo>
                    <a:pt x="1385231" y="127380"/>
                  </a:lnTo>
                  <a:lnTo>
                    <a:pt x="1382268" y="125729"/>
                  </a:lnTo>
                  <a:lnTo>
                    <a:pt x="1363090" y="116077"/>
                  </a:lnTo>
                  <a:lnTo>
                    <a:pt x="1348277" y="109219"/>
                  </a:lnTo>
                  <a:close/>
                </a:path>
                <a:path w="1482725" h="235584">
                  <a:moveTo>
                    <a:pt x="1211935" y="61467"/>
                  </a:moveTo>
                  <a:lnTo>
                    <a:pt x="1161542" y="61467"/>
                  </a:lnTo>
                  <a:lnTo>
                    <a:pt x="1189989" y="68706"/>
                  </a:lnTo>
                  <a:lnTo>
                    <a:pt x="1217421" y="76073"/>
                  </a:lnTo>
                  <a:lnTo>
                    <a:pt x="1243711" y="83946"/>
                  </a:lnTo>
                  <a:lnTo>
                    <a:pt x="1243583" y="83946"/>
                  </a:lnTo>
                  <a:lnTo>
                    <a:pt x="1268983" y="92075"/>
                  </a:lnTo>
                  <a:lnTo>
                    <a:pt x="1293114" y="100456"/>
                  </a:lnTo>
                  <a:lnTo>
                    <a:pt x="1315974" y="109346"/>
                  </a:lnTo>
                  <a:lnTo>
                    <a:pt x="1315846" y="109219"/>
                  </a:lnTo>
                  <a:lnTo>
                    <a:pt x="1348277" y="109219"/>
                  </a:lnTo>
                  <a:lnTo>
                    <a:pt x="1342517" y="106552"/>
                  </a:lnTo>
                  <a:lnTo>
                    <a:pt x="1297432" y="88518"/>
                  </a:lnTo>
                  <a:lnTo>
                    <a:pt x="1247520" y="71754"/>
                  </a:lnTo>
                  <a:lnTo>
                    <a:pt x="1220851" y="63880"/>
                  </a:lnTo>
                  <a:lnTo>
                    <a:pt x="1211935" y="61467"/>
                  </a:lnTo>
                  <a:close/>
                </a:path>
                <a:path w="1482725" h="235584">
                  <a:moveTo>
                    <a:pt x="232859" y="79882"/>
                  </a:moveTo>
                  <a:lnTo>
                    <a:pt x="232537" y="79882"/>
                  </a:lnTo>
                  <a:lnTo>
                    <a:pt x="232859" y="79882"/>
                  </a:lnTo>
                  <a:close/>
                </a:path>
                <a:path w="1482725" h="235584">
                  <a:moveTo>
                    <a:pt x="1186647" y="54737"/>
                  </a:moveTo>
                  <a:lnTo>
                    <a:pt x="1132458" y="54737"/>
                  </a:lnTo>
                  <a:lnTo>
                    <a:pt x="1161669" y="61594"/>
                  </a:lnTo>
                  <a:lnTo>
                    <a:pt x="1211935" y="61467"/>
                  </a:lnTo>
                  <a:lnTo>
                    <a:pt x="1193164" y="56387"/>
                  </a:lnTo>
                  <a:lnTo>
                    <a:pt x="1186647" y="54737"/>
                  </a:lnTo>
                  <a:close/>
                </a:path>
                <a:path w="1482725" h="235584">
                  <a:moveTo>
                    <a:pt x="1084690" y="32257"/>
                  </a:moveTo>
                  <a:lnTo>
                    <a:pt x="1008126" y="32257"/>
                  </a:lnTo>
                  <a:lnTo>
                    <a:pt x="1040257" y="37211"/>
                  </a:lnTo>
                  <a:lnTo>
                    <a:pt x="1071752" y="42671"/>
                  </a:lnTo>
                  <a:lnTo>
                    <a:pt x="1102487" y="48513"/>
                  </a:lnTo>
                  <a:lnTo>
                    <a:pt x="1132586" y="54863"/>
                  </a:lnTo>
                  <a:lnTo>
                    <a:pt x="1132458" y="54737"/>
                  </a:lnTo>
                  <a:lnTo>
                    <a:pt x="1186647" y="54737"/>
                  </a:lnTo>
                  <a:lnTo>
                    <a:pt x="1164589" y="49149"/>
                  </a:lnTo>
                  <a:lnTo>
                    <a:pt x="1135252" y="42417"/>
                  </a:lnTo>
                  <a:lnTo>
                    <a:pt x="1104900" y="36067"/>
                  </a:lnTo>
                  <a:lnTo>
                    <a:pt x="1084690" y="32257"/>
                  </a:lnTo>
                  <a:close/>
                </a:path>
                <a:path w="1482725" h="235584">
                  <a:moveTo>
                    <a:pt x="405155" y="40893"/>
                  </a:moveTo>
                  <a:lnTo>
                    <a:pt x="404494" y="40893"/>
                  </a:lnTo>
                  <a:lnTo>
                    <a:pt x="405155" y="40893"/>
                  </a:lnTo>
                  <a:close/>
                </a:path>
                <a:path w="1482725" h="235584">
                  <a:moveTo>
                    <a:pt x="1015571" y="20574"/>
                  </a:moveTo>
                  <a:lnTo>
                    <a:pt x="908938" y="20574"/>
                  </a:lnTo>
                  <a:lnTo>
                    <a:pt x="942594" y="24002"/>
                  </a:lnTo>
                  <a:lnTo>
                    <a:pt x="1008252" y="32384"/>
                  </a:lnTo>
                  <a:lnTo>
                    <a:pt x="1084690" y="32257"/>
                  </a:lnTo>
                  <a:lnTo>
                    <a:pt x="1073912" y="30225"/>
                  </a:lnTo>
                  <a:lnTo>
                    <a:pt x="1042288" y="24764"/>
                  </a:lnTo>
                  <a:lnTo>
                    <a:pt x="1015571" y="20574"/>
                  </a:lnTo>
                  <a:close/>
                </a:path>
                <a:path w="1482725" h="235584">
                  <a:moveTo>
                    <a:pt x="954131" y="12700"/>
                  </a:moveTo>
                  <a:lnTo>
                    <a:pt x="738060" y="12700"/>
                  </a:lnTo>
                  <a:lnTo>
                    <a:pt x="772668" y="13080"/>
                  </a:lnTo>
                  <a:lnTo>
                    <a:pt x="772413" y="13080"/>
                  </a:lnTo>
                  <a:lnTo>
                    <a:pt x="806957" y="14096"/>
                  </a:lnTo>
                  <a:lnTo>
                    <a:pt x="841248" y="15748"/>
                  </a:lnTo>
                  <a:lnTo>
                    <a:pt x="841120" y="15748"/>
                  </a:lnTo>
                  <a:lnTo>
                    <a:pt x="875283" y="17906"/>
                  </a:lnTo>
                  <a:lnTo>
                    <a:pt x="909065" y="20700"/>
                  </a:lnTo>
                  <a:lnTo>
                    <a:pt x="1015571" y="20574"/>
                  </a:lnTo>
                  <a:lnTo>
                    <a:pt x="1009904" y="19684"/>
                  </a:lnTo>
                  <a:lnTo>
                    <a:pt x="954131" y="127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6400" y="768095"/>
              <a:ext cx="937260" cy="43281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486400" y="768095"/>
            <a:ext cx="937260" cy="43307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825"/>
              </a:spcBef>
            </a:pPr>
            <a:r>
              <a:rPr dirty="0" sz="1400">
                <a:latin typeface="Arial"/>
                <a:cs typeface="Arial"/>
              </a:rPr>
              <a:t>Proposer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89148" y="1200403"/>
            <a:ext cx="2872105" cy="241935"/>
          </a:xfrm>
          <a:custGeom>
            <a:avLst/>
            <a:gdLst/>
            <a:ahLst/>
            <a:cxnLst/>
            <a:rect l="l" t="t" r="r" b="b"/>
            <a:pathLst>
              <a:path w="2872104" h="241934">
                <a:moveTo>
                  <a:pt x="58644" y="56170"/>
                </a:moveTo>
                <a:lnTo>
                  <a:pt x="49418" y="65076"/>
                </a:lnTo>
                <a:lnTo>
                  <a:pt x="56387" y="70738"/>
                </a:lnTo>
                <a:lnTo>
                  <a:pt x="68199" y="76200"/>
                </a:lnTo>
                <a:lnTo>
                  <a:pt x="106552" y="91694"/>
                </a:lnTo>
                <a:lnTo>
                  <a:pt x="152145" y="106934"/>
                </a:lnTo>
                <a:lnTo>
                  <a:pt x="204469" y="121538"/>
                </a:lnTo>
                <a:lnTo>
                  <a:pt x="263016" y="135636"/>
                </a:lnTo>
                <a:lnTo>
                  <a:pt x="305307" y="144780"/>
                </a:lnTo>
                <a:lnTo>
                  <a:pt x="350138" y="153670"/>
                </a:lnTo>
                <a:lnTo>
                  <a:pt x="397382" y="162179"/>
                </a:lnTo>
                <a:lnTo>
                  <a:pt x="446786" y="170307"/>
                </a:lnTo>
                <a:lnTo>
                  <a:pt x="498221" y="178181"/>
                </a:lnTo>
                <a:lnTo>
                  <a:pt x="551561" y="185674"/>
                </a:lnTo>
                <a:lnTo>
                  <a:pt x="663828" y="199644"/>
                </a:lnTo>
                <a:lnTo>
                  <a:pt x="782447" y="211836"/>
                </a:lnTo>
                <a:lnTo>
                  <a:pt x="843661" y="217297"/>
                </a:lnTo>
                <a:lnTo>
                  <a:pt x="906272" y="222250"/>
                </a:lnTo>
                <a:lnTo>
                  <a:pt x="1011313" y="229108"/>
                </a:lnTo>
                <a:lnTo>
                  <a:pt x="1099312" y="233934"/>
                </a:lnTo>
                <a:lnTo>
                  <a:pt x="1231646" y="238887"/>
                </a:lnTo>
                <a:lnTo>
                  <a:pt x="1365503" y="241554"/>
                </a:lnTo>
                <a:lnTo>
                  <a:pt x="1432687" y="241808"/>
                </a:lnTo>
                <a:lnTo>
                  <a:pt x="1567052" y="240537"/>
                </a:lnTo>
                <a:lnTo>
                  <a:pt x="1700149" y="236600"/>
                </a:lnTo>
                <a:lnTo>
                  <a:pt x="1831213" y="230250"/>
                </a:lnTo>
                <a:lnTo>
                  <a:pt x="1849358" y="229108"/>
                </a:lnTo>
                <a:lnTo>
                  <a:pt x="1432560" y="229108"/>
                </a:lnTo>
                <a:lnTo>
                  <a:pt x="1365630" y="228854"/>
                </a:lnTo>
                <a:lnTo>
                  <a:pt x="1298702" y="227837"/>
                </a:lnTo>
                <a:lnTo>
                  <a:pt x="1165732" y="224028"/>
                </a:lnTo>
                <a:lnTo>
                  <a:pt x="1099947" y="221234"/>
                </a:lnTo>
                <a:lnTo>
                  <a:pt x="1034796" y="217805"/>
                </a:lnTo>
                <a:lnTo>
                  <a:pt x="907161" y="209550"/>
                </a:lnTo>
                <a:lnTo>
                  <a:pt x="844676" y="204597"/>
                </a:lnTo>
                <a:lnTo>
                  <a:pt x="783589" y="199136"/>
                </a:lnTo>
                <a:lnTo>
                  <a:pt x="723646" y="193294"/>
                </a:lnTo>
                <a:lnTo>
                  <a:pt x="665226" y="186944"/>
                </a:lnTo>
                <a:lnTo>
                  <a:pt x="608456" y="180212"/>
                </a:lnTo>
                <a:lnTo>
                  <a:pt x="553212" y="173100"/>
                </a:lnTo>
                <a:lnTo>
                  <a:pt x="500903" y="165735"/>
                </a:lnTo>
                <a:lnTo>
                  <a:pt x="500125" y="165735"/>
                </a:lnTo>
                <a:lnTo>
                  <a:pt x="448690" y="157734"/>
                </a:lnTo>
                <a:lnTo>
                  <a:pt x="399414" y="149606"/>
                </a:lnTo>
                <a:lnTo>
                  <a:pt x="375665" y="145415"/>
                </a:lnTo>
                <a:lnTo>
                  <a:pt x="329946" y="136779"/>
                </a:lnTo>
                <a:lnTo>
                  <a:pt x="286512" y="127888"/>
                </a:lnTo>
                <a:lnTo>
                  <a:pt x="265811" y="123317"/>
                </a:lnTo>
                <a:lnTo>
                  <a:pt x="226839" y="114046"/>
                </a:lnTo>
                <a:lnTo>
                  <a:pt x="226440" y="114046"/>
                </a:lnTo>
                <a:lnTo>
                  <a:pt x="207517" y="109220"/>
                </a:lnTo>
                <a:lnTo>
                  <a:pt x="172338" y="99568"/>
                </a:lnTo>
                <a:lnTo>
                  <a:pt x="155828" y="94742"/>
                </a:lnTo>
                <a:lnTo>
                  <a:pt x="155956" y="94742"/>
                </a:lnTo>
                <a:lnTo>
                  <a:pt x="140081" y="89788"/>
                </a:lnTo>
                <a:lnTo>
                  <a:pt x="125221" y="84836"/>
                </a:lnTo>
                <a:lnTo>
                  <a:pt x="110870" y="79756"/>
                </a:lnTo>
                <a:lnTo>
                  <a:pt x="97535" y="74803"/>
                </a:lnTo>
                <a:lnTo>
                  <a:pt x="97789" y="74803"/>
                </a:lnTo>
                <a:lnTo>
                  <a:pt x="85089" y="69723"/>
                </a:lnTo>
                <a:lnTo>
                  <a:pt x="73278" y="64643"/>
                </a:lnTo>
                <a:lnTo>
                  <a:pt x="73532" y="64643"/>
                </a:lnTo>
                <a:lnTo>
                  <a:pt x="64141" y="60325"/>
                </a:lnTo>
                <a:lnTo>
                  <a:pt x="63753" y="60325"/>
                </a:lnTo>
                <a:lnTo>
                  <a:pt x="62483" y="59562"/>
                </a:lnTo>
                <a:lnTo>
                  <a:pt x="62816" y="59562"/>
                </a:lnTo>
                <a:lnTo>
                  <a:pt x="58644" y="56170"/>
                </a:lnTo>
                <a:close/>
              </a:path>
              <a:path w="2872104" h="241934">
                <a:moveTo>
                  <a:pt x="1432610" y="229107"/>
                </a:moveTo>
                <a:close/>
              </a:path>
              <a:path w="2872104" h="241934">
                <a:moveTo>
                  <a:pt x="2599690" y="120269"/>
                </a:moveTo>
                <a:lnTo>
                  <a:pt x="2557399" y="129667"/>
                </a:lnTo>
                <a:lnTo>
                  <a:pt x="2535554" y="134238"/>
                </a:lnTo>
                <a:lnTo>
                  <a:pt x="2512949" y="138684"/>
                </a:lnTo>
                <a:lnTo>
                  <a:pt x="2465959" y="147447"/>
                </a:lnTo>
                <a:lnTo>
                  <a:pt x="2416682" y="155829"/>
                </a:lnTo>
                <a:lnTo>
                  <a:pt x="2365375" y="163830"/>
                </a:lnTo>
                <a:lnTo>
                  <a:pt x="2312035" y="171576"/>
                </a:lnTo>
                <a:lnTo>
                  <a:pt x="2256916" y="178943"/>
                </a:lnTo>
                <a:lnTo>
                  <a:pt x="2200021" y="185800"/>
                </a:lnTo>
                <a:lnTo>
                  <a:pt x="2141728" y="192278"/>
                </a:lnTo>
                <a:lnTo>
                  <a:pt x="2081784" y="198247"/>
                </a:lnTo>
                <a:lnTo>
                  <a:pt x="2020569" y="203962"/>
                </a:lnTo>
                <a:lnTo>
                  <a:pt x="2020697" y="203962"/>
                </a:lnTo>
                <a:lnTo>
                  <a:pt x="1958339" y="208915"/>
                </a:lnTo>
                <a:lnTo>
                  <a:pt x="1830451" y="217550"/>
                </a:lnTo>
                <a:lnTo>
                  <a:pt x="1699640" y="223900"/>
                </a:lnTo>
                <a:lnTo>
                  <a:pt x="1566672" y="227837"/>
                </a:lnTo>
                <a:lnTo>
                  <a:pt x="1432610" y="229107"/>
                </a:lnTo>
                <a:lnTo>
                  <a:pt x="1849362" y="229107"/>
                </a:lnTo>
                <a:lnTo>
                  <a:pt x="1959355" y="221615"/>
                </a:lnTo>
                <a:lnTo>
                  <a:pt x="2083053" y="210947"/>
                </a:lnTo>
                <a:lnTo>
                  <a:pt x="2142998" y="204978"/>
                </a:lnTo>
                <a:lnTo>
                  <a:pt x="2201544" y="198500"/>
                </a:lnTo>
                <a:lnTo>
                  <a:pt x="2258567" y="191516"/>
                </a:lnTo>
                <a:lnTo>
                  <a:pt x="2313813" y="184150"/>
                </a:lnTo>
                <a:lnTo>
                  <a:pt x="2367279" y="176403"/>
                </a:lnTo>
                <a:lnTo>
                  <a:pt x="2418715" y="168275"/>
                </a:lnTo>
                <a:lnTo>
                  <a:pt x="2468117" y="159893"/>
                </a:lnTo>
                <a:lnTo>
                  <a:pt x="2515362" y="151130"/>
                </a:lnTo>
                <a:lnTo>
                  <a:pt x="2581655" y="137413"/>
                </a:lnTo>
                <a:lnTo>
                  <a:pt x="2642235" y="123062"/>
                </a:lnTo>
                <a:lnTo>
                  <a:pt x="2652622" y="120396"/>
                </a:lnTo>
                <a:lnTo>
                  <a:pt x="2599563" y="120396"/>
                </a:lnTo>
                <a:close/>
              </a:path>
              <a:path w="2872104" h="241934">
                <a:moveTo>
                  <a:pt x="499999" y="165608"/>
                </a:moveTo>
                <a:lnTo>
                  <a:pt x="500903" y="165735"/>
                </a:lnTo>
                <a:lnTo>
                  <a:pt x="499999" y="165608"/>
                </a:lnTo>
                <a:close/>
              </a:path>
              <a:path w="2872104" h="241934">
                <a:moveTo>
                  <a:pt x="2725292" y="85851"/>
                </a:moveTo>
                <a:lnTo>
                  <a:pt x="2709544" y="91059"/>
                </a:lnTo>
                <a:lnTo>
                  <a:pt x="2709672" y="91059"/>
                </a:lnTo>
                <a:lnTo>
                  <a:pt x="2693035" y="96012"/>
                </a:lnTo>
                <a:lnTo>
                  <a:pt x="2675763" y="100965"/>
                </a:lnTo>
                <a:lnTo>
                  <a:pt x="2657729" y="105918"/>
                </a:lnTo>
                <a:lnTo>
                  <a:pt x="2639060" y="110744"/>
                </a:lnTo>
                <a:lnTo>
                  <a:pt x="2619629" y="115570"/>
                </a:lnTo>
                <a:lnTo>
                  <a:pt x="2599563" y="120396"/>
                </a:lnTo>
                <a:lnTo>
                  <a:pt x="2652622" y="120396"/>
                </a:lnTo>
                <a:lnTo>
                  <a:pt x="2696591" y="108204"/>
                </a:lnTo>
                <a:lnTo>
                  <a:pt x="2744469" y="92837"/>
                </a:lnTo>
                <a:lnTo>
                  <a:pt x="2763066" y="85979"/>
                </a:lnTo>
                <a:lnTo>
                  <a:pt x="2725292" y="85979"/>
                </a:lnTo>
                <a:lnTo>
                  <a:pt x="2725292" y="85851"/>
                </a:lnTo>
                <a:close/>
              </a:path>
              <a:path w="2872104" h="241934">
                <a:moveTo>
                  <a:pt x="226313" y="113919"/>
                </a:moveTo>
                <a:lnTo>
                  <a:pt x="226839" y="114046"/>
                </a:lnTo>
                <a:lnTo>
                  <a:pt x="226313" y="113919"/>
                </a:lnTo>
                <a:close/>
              </a:path>
              <a:path w="2872104" h="241934">
                <a:moveTo>
                  <a:pt x="0" y="6858"/>
                </a:moveTo>
                <a:lnTo>
                  <a:pt x="25526" y="88137"/>
                </a:lnTo>
                <a:lnTo>
                  <a:pt x="49418" y="65076"/>
                </a:lnTo>
                <a:lnTo>
                  <a:pt x="40131" y="57531"/>
                </a:lnTo>
                <a:lnTo>
                  <a:pt x="48132" y="47625"/>
                </a:lnTo>
                <a:lnTo>
                  <a:pt x="67497" y="47625"/>
                </a:lnTo>
                <a:lnTo>
                  <a:pt x="80390" y="35179"/>
                </a:lnTo>
                <a:lnTo>
                  <a:pt x="0" y="6858"/>
                </a:lnTo>
                <a:close/>
              </a:path>
              <a:path w="2872104" h="241934">
                <a:moveTo>
                  <a:pt x="2767838" y="70485"/>
                </a:moveTo>
                <a:lnTo>
                  <a:pt x="2754376" y="75692"/>
                </a:lnTo>
                <a:lnTo>
                  <a:pt x="2740152" y="80772"/>
                </a:lnTo>
                <a:lnTo>
                  <a:pt x="2725292" y="85979"/>
                </a:lnTo>
                <a:lnTo>
                  <a:pt x="2763066" y="85979"/>
                </a:lnTo>
                <a:lnTo>
                  <a:pt x="2772537" y="82296"/>
                </a:lnTo>
                <a:lnTo>
                  <a:pt x="2785364" y="76962"/>
                </a:lnTo>
                <a:lnTo>
                  <a:pt x="2797302" y="71628"/>
                </a:lnTo>
                <a:lnTo>
                  <a:pt x="2799404" y="70612"/>
                </a:lnTo>
                <a:lnTo>
                  <a:pt x="2767711" y="70612"/>
                </a:lnTo>
                <a:close/>
              </a:path>
              <a:path w="2872104" h="241934">
                <a:moveTo>
                  <a:pt x="2802890" y="54737"/>
                </a:moveTo>
                <a:lnTo>
                  <a:pt x="2791841" y="60071"/>
                </a:lnTo>
                <a:lnTo>
                  <a:pt x="2780156" y="65405"/>
                </a:lnTo>
                <a:lnTo>
                  <a:pt x="2767711" y="70612"/>
                </a:lnTo>
                <a:lnTo>
                  <a:pt x="2799404" y="70612"/>
                </a:lnTo>
                <a:lnTo>
                  <a:pt x="2808604" y="66167"/>
                </a:lnTo>
                <a:lnTo>
                  <a:pt x="2818891" y="60706"/>
                </a:lnTo>
                <a:lnTo>
                  <a:pt x="2828416" y="55118"/>
                </a:lnTo>
                <a:lnTo>
                  <a:pt x="2828803" y="54863"/>
                </a:lnTo>
                <a:lnTo>
                  <a:pt x="2802763" y="54863"/>
                </a:lnTo>
                <a:close/>
              </a:path>
              <a:path w="2872104" h="241934">
                <a:moveTo>
                  <a:pt x="2780411" y="65278"/>
                </a:moveTo>
                <a:lnTo>
                  <a:pt x="2780108" y="65405"/>
                </a:lnTo>
                <a:lnTo>
                  <a:pt x="2780411" y="65278"/>
                </a:lnTo>
                <a:close/>
              </a:path>
              <a:path w="2872104" h="241934">
                <a:moveTo>
                  <a:pt x="48132" y="47625"/>
                </a:moveTo>
                <a:lnTo>
                  <a:pt x="40131" y="57531"/>
                </a:lnTo>
                <a:lnTo>
                  <a:pt x="49418" y="65076"/>
                </a:lnTo>
                <a:lnTo>
                  <a:pt x="58644" y="56170"/>
                </a:lnTo>
                <a:lnTo>
                  <a:pt x="48132" y="47625"/>
                </a:lnTo>
                <a:close/>
              </a:path>
              <a:path w="2872104" h="241934">
                <a:moveTo>
                  <a:pt x="62483" y="59562"/>
                </a:moveTo>
                <a:lnTo>
                  <a:pt x="63753" y="60325"/>
                </a:lnTo>
                <a:lnTo>
                  <a:pt x="63249" y="59915"/>
                </a:lnTo>
                <a:lnTo>
                  <a:pt x="62483" y="59562"/>
                </a:lnTo>
                <a:close/>
              </a:path>
              <a:path w="2872104" h="241934">
                <a:moveTo>
                  <a:pt x="63249" y="59915"/>
                </a:moveTo>
                <a:lnTo>
                  <a:pt x="63753" y="60325"/>
                </a:lnTo>
                <a:lnTo>
                  <a:pt x="64141" y="60325"/>
                </a:lnTo>
                <a:lnTo>
                  <a:pt x="63249" y="59915"/>
                </a:lnTo>
                <a:close/>
              </a:path>
              <a:path w="2872104" h="241934">
                <a:moveTo>
                  <a:pt x="62816" y="59562"/>
                </a:moveTo>
                <a:lnTo>
                  <a:pt x="62483" y="59562"/>
                </a:lnTo>
                <a:lnTo>
                  <a:pt x="63249" y="59915"/>
                </a:lnTo>
                <a:lnTo>
                  <a:pt x="62816" y="59562"/>
                </a:lnTo>
                <a:close/>
              </a:path>
              <a:path w="2872104" h="241934">
                <a:moveTo>
                  <a:pt x="67497" y="47625"/>
                </a:moveTo>
                <a:lnTo>
                  <a:pt x="48132" y="47625"/>
                </a:lnTo>
                <a:lnTo>
                  <a:pt x="58644" y="56170"/>
                </a:lnTo>
                <a:lnTo>
                  <a:pt x="67497" y="47625"/>
                </a:lnTo>
                <a:close/>
              </a:path>
              <a:path w="2872104" h="241934">
                <a:moveTo>
                  <a:pt x="2836926" y="49530"/>
                </a:moveTo>
                <a:lnTo>
                  <a:pt x="2812796" y="49530"/>
                </a:lnTo>
                <a:lnTo>
                  <a:pt x="2802763" y="54863"/>
                </a:lnTo>
                <a:lnTo>
                  <a:pt x="2828803" y="54863"/>
                </a:lnTo>
                <a:lnTo>
                  <a:pt x="2836926" y="49530"/>
                </a:lnTo>
                <a:close/>
              </a:path>
              <a:path w="2872104" h="241934">
                <a:moveTo>
                  <a:pt x="2844144" y="44323"/>
                </a:moveTo>
                <a:lnTo>
                  <a:pt x="2821813" y="44323"/>
                </a:lnTo>
                <a:lnTo>
                  <a:pt x="2812541" y="49657"/>
                </a:lnTo>
                <a:lnTo>
                  <a:pt x="2812796" y="49530"/>
                </a:lnTo>
                <a:lnTo>
                  <a:pt x="2836926" y="49530"/>
                </a:lnTo>
                <a:lnTo>
                  <a:pt x="2844144" y="44323"/>
                </a:lnTo>
                <a:close/>
              </a:path>
              <a:path w="2872104" h="241934">
                <a:moveTo>
                  <a:pt x="2829814" y="38988"/>
                </a:moveTo>
                <a:lnTo>
                  <a:pt x="2821559" y="44450"/>
                </a:lnTo>
                <a:lnTo>
                  <a:pt x="2821813" y="44323"/>
                </a:lnTo>
                <a:lnTo>
                  <a:pt x="2844144" y="44323"/>
                </a:lnTo>
                <a:lnTo>
                  <a:pt x="2844673" y="43942"/>
                </a:lnTo>
                <a:lnTo>
                  <a:pt x="2850311" y="39243"/>
                </a:lnTo>
                <a:lnTo>
                  <a:pt x="2829560" y="39243"/>
                </a:lnTo>
                <a:lnTo>
                  <a:pt x="2829814" y="38988"/>
                </a:lnTo>
                <a:close/>
              </a:path>
              <a:path w="2872104" h="241934">
                <a:moveTo>
                  <a:pt x="2855976" y="33782"/>
                </a:moveTo>
                <a:lnTo>
                  <a:pt x="2837053" y="33782"/>
                </a:lnTo>
                <a:lnTo>
                  <a:pt x="2829560" y="39243"/>
                </a:lnTo>
                <a:lnTo>
                  <a:pt x="2850311" y="39243"/>
                </a:lnTo>
                <a:lnTo>
                  <a:pt x="2851530" y="38226"/>
                </a:lnTo>
                <a:lnTo>
                  <a:pt x="2855976" y="33782"/>
                </a:lnTo>
                <a:close/>
              </a:path>
              <a:path w="2872104" h="241934">
                <a:moveTo>
                  <a:pt x="2848229" y="23495"/>
                </a:moveTo>
                <a:lnTo>
                  <a:pt x="2842767" y="28956"/>
                </a:lnTo>
                <a:lnTo>
                  <a:pt x="2836672" y="34036"/>
                </a:lnTo>
                <a:lnTo>
                  <a:pt x="2837053" y="33782"/>
                </a:lnTo>
                <a:lnTo>
                  <a:pt x="2855976" y="33782"/>
                </a:lnTo>
                <a:lnTo>
                  <a:pt x="2857373" y="32385"/>
                </a:lnTo>
                <a:lnTo>
                  <a:pt x="2862453" y="26288"/>
                </a:lnTo>
                <a:lnTo>
                  <a:pt x="2863899" y="24003"/>
                </a:lnTo>
                <a:lnTo>
                  <a:pt x="2847848" y="24003"/>
                </a:lnTo>
                <a:lnTo>
                  <a:pt x="2848229" y="23495"/>
                </a:lnTo>
                <a:close/>
              </a:path>
              <a:path w="2872104" h="241934">
                <a:moveTo>
                  <a:pt x="2843149" y="28575"/>
                </a:moveTo>
                <a:lnTo>
                  <a:pt x="2842697" y="28956"/>
                </a:lnTo>
                <a:lnTo>
                  <a:pt x="2843149" y="28575"/>
                </a:lnTo>
                <a:close/>
              </a:path>
              <a:path w="2872104" h="241934">
                <a:moveTo>
                  <a:pt x="2867164" y="18415"/>
                </a:moveTo>
                <a:lnTo>
                  <a:pt x="2852419" y="18415"/>
                </a:lnTo>
                <a:lnTo>
                  <a:pt x="2847848" y="24003"/>
                </a:lnTo>
                <a:lnTo>
                  <a:pt x="2863899" y="24003"/>
                </a:lnTo>
                <a:lnTo>
                  <a:pt x="2866390" y="20066"/>
                </a:lnTo>
                <a:lnTo>
                  <a:pt x="2867164" y="18415"/>
                </a:lnTo>
                <a:close/>
              </a:path>
              <a:path w="2872104" h="241934">
                <a:moveTo>
                  <a:pt x="2869389" y="13588"/>
                </a:moveTo>
                <a:lnTo>
                  <a:pt x="2855467" y="13588"/>
                </a:lnTo>
                <a:lnTo>
                  <a:pt x="2855087" y="14224"/>
                </a:lnTo>
                <a:lnTo>
                  <a:pt x="2851957" y="18980"/>
                </a:lnTo>
                <a:lnTo>
                  <a:pt x="2852419" y="18415"/>
                </a:lnTo>
                <a:lnTo>
                  <a:pt x="2867164" y="18415"/>
                </a:lnTo>
                <a:lnTo>
                  <a:pt x="2869311" y="13843"/>
                </a:lnTo>
                <a:lnTo>
                  <a:pt x="2869389" y="13588"/>
                </a:lnTo>
                <a:close/>
              </a:path>
              <a:path w="2872104" h="241934">
                <a:moveTo>
                  <a:pt x="2855175" y="14038"/>
                </a:moveTo>
                <a:lnTo>
                  <a:pt x="2855054" y="14224"/>
                </a:lnTo>
                <a:lnTo>
                  <a:pt x="2855175" y="14038"/>
                </a:lnTo>
                <a:close/>
              </a:path>
              <a:path w="2872104" h="241934">
                <a:moveTo>
                  <a:pt x="2855467" y="13588"/>
                </a:moveTo>
                <a:lnTo>
                  <a:pt x="2855175" y="14038"/>
                </a:lnTo>
                <a:lnTo>
                  <a:pt x="2855087" y="14224"/>
                </a:lnTo>
                <a:lnTo>
                  <a:pt x="2855467" y="13588"/>
                </a:lnTo>
                <a:close/>
              </a:path>
              <a:path w="2872104" h="241934">
                <a:moveTo>
                  <a:pt x="2857599" y="8946"/>
                </a:moveTo>
                <a:lnTo>
                  <a:pt x="2855175" y="14038"/>
                </a:lnTo>
                <a:lnTo>
                  <a:pt x="2855467" y="13588"/>
                </a:lnTo>
                <a:lnTo>
                  <a:pt x="2869389" y="13588"/>
                </a:lnTo>
                <a:lnTo>
                  <a:pt x="2870561" y="9779"/>
                </a:lnTo>
                <a:lnTo>
                  <a:pt x="2857373" y="9779"/>
                </a:lnTo>
                <a:lnTo>
                  <a:pt x="2857599" y="8946"/>
                </a:lnTo>
                <a:close/>
              </a:path>
              <a:path w="2872104" h="241934">
                <a:moveTo>
                  <a:pt x="2870834" y="8890"/>
                </a:moveTo>
                <a:lnTo>
                  <a:pt x="2857627" y="8890"/>
                </a:lnTo>
                <a:lnTo>
                  <a:pt x="2857373" y="9779"/>
                </a:lnTo>
                <a:lnTo>
                  <a:pt x="2870561" y="9779"/>
                </a:lnTo>
                <a:lnTo>
                  <a:pt x="2870834" y="8890"/>
                </a:lnTo>
                <a:close/>
              </a:path>
              <a:path w="2872104" h="241934">
                <a:moveTo>
                  <a:pt x="2871591" y="4191"/>
                </a:moveTo>
                <a:lnTo>
                  <a:pt x="2858897" y="4191"/>
                </a:lnTo>
                <a:lnTo>
                  <a:pt x="2858642" y="5461"/>
                </a:lnTo>
                <a:lnTo>
                  <a:pt x="2857599" y="8946"/>
                </a:lnTo>
                <a:lnTo>
                  <a:pt x="2870834" y="8890"/>
                </a:lnTo>
                <a:lnTo>
                  <a:pt x="2871342" y="7238"/>
                </a:lnTo>
                <a:lnTo>
                  <a:pt x="2871591" y="4191"/>
                </a:lnTo>
                <a:close/>
              </a:path>
              <a:path w="2872104" h="241934">
                <a:moveTo>
                  <a:pt x="2858690" y="4947"/>
                </a:moveTo>
                <a:lnTo>
                  <a:pt x="2858550" y="5461"/>
                </a:lnTo>
                <a:lnTo>
                  <a:pt x="2858690" y="4947"/>
                </a:lnTo>
                <a:close/>
              </a:path>
              <a:path w="2872104" h="241934">
                <a:moveTo>
                  <a:pt x="2858897" y="4191"/>
                </a:moveTo>
                <a:lnTo>
                  <a:pt x="2858690" y="4947"/>
                </a:lnTo>
                <a:lnTo>
                  <a:pt x="2858642" y="5461"/>
                </a:lnTo>
                <a:lnTo>
                  <a:pt x="2858897" y="4191"/>
                </a:lnTo>
                <a:close/>
              </a:path>
              <a:path w="2872104" h="241934">
                <a:moveTo>
                  <a:pt x="2859151" y="0"/>
                </a:moveTo>
                <a:lnTo>
                  <a:pt x="2858690" y="4947"/>
                </a:lnTo>
                <a:lnTo>
                  <a:pt x="2858897" y="4191"/>
                </a:lnTo>
                <a:lnTo>
                  <a:pt x="2871591" y="4191"/>
                </a:lnTo>
                <a:lnTo>
                  <a:pt x="2871851" y="1016"/>
                </a:lnTo>
                <a:lnTo>
                  <a:pt x="28591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87697" y="1205306"/>
            <a:ext cx="9829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ID001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82798" y="532891"/>
            <a:ext cx="2872105" cy="927735"/>
            <a:chOff x="3082798" y="532891"/>
            <a:chExt cx="2872105" cy="92773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4465" y="1267459"/>
              <a:ext cx="206501" cy="1930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82798" y="532891"/>
              <a:ext cx="2872105" cy="242570"/>
            </a:xfrm>
            <a:custGeom>
              <a:avLst/>
              <a:gdLst/>
              <a:ahLst/>
              <a:cxnLst/>
              <a:rect l="l" t="t" r="r" b="b"/>
              <a:pathLst>
                <a:path w="2872104" h="242570">
                  <a:moveTo>
                    <a:pt x="1438782" y="0"/>
                  </a:moveTo>
                  <a:lnTo>
                    <a:pt x="1304416" y="1397"/>
                  </a:lnTo>
                  <a:lnTo>
                    <a:pt x="1171321" y="5334"/>
                  </a:lnTo>
                  <a:lnTo>
                    <a:pt x="1040256" y="11684"/>
                  </a:lnTo>
                  <a:lnTo>
                    <a:pt x="912367" y="20320"/>
                  </a:lnTo>
                  <a:lnTo>
                    <a:pt x="788542" y="30987"/>
                  </a:lnTo>
                  <a:lnTo>
                    <a:pt x="728599" y="37084"/>
                  </a:lnTo>
                  <a:lnTo>
                    <a:pt x="613155" y="50546"/>
                  </a:lnTo>
                  <a:lnTo>
                    <a:pt x="557911" y="57912"/>
                  </a:lnTo>
                  <a:lnTo>
                    <a:pt x="504571" y="65659"/>
                  </a:lnTo>
                  <a:lnTo>
                    <a:pt x="453009" y="73787"/>
                  </a:lnTo>
                  <a:lnTo>
                    <a:pt x="403732" y="82169"/>
                  </a:lnTo>
                  <a:lnTo>
                    <a:pt x="356488" y="90932"/>
                  </a:lnTo>
                  <a:lnTo>
                    <a:pt x="290194" y="104648"/>
                  </a:lnTo>
                  <a:lnTo>
                    <a:pt x="229615" y="118999"/>
                  </a:lnTo>
                  <a:lnTo>
                    <a:pt x="192659" y="128905"/>
                  </a:lnTo>
                  <a:lnTo>
                    <a:pt x="142620" y="144145"/>
                  </a:lnTo>
                  <a:lnTo>
                    <a:pt x="99313" y="159893"/>
                  </a:lnTo>
                  <a:lnTo>
                    <a:pt x="63245" y="175895"/>
                  </a:lnTo>
                  <a:lnTo>
                    <a:pt x="27177" y="198247"/>
                  </a:lnTo>
                  <a:lnTo>
                    <a:pt x="2539" y="228219"/>
                  </a:lnTo>
                  <a:lnTo>
                    <a:pt x="0" y="241046"/>
                  </a:lnTo>
                  <a:lnTo>
                    <a:pt x="12700" y="242188"/>
                  </a:lnTo>
                  <a:lnTo>
                    <a:pt x="13092" y="237871"/>
                  </a:lnTo>
                  <a:lnTo>
                    <a:pt x="12953" y="237871"/>
                  </a:lnTo>
                  <a:lnTo>
                    <a:pt x="13207" y="236600"/>
                  </a:lnTo>
                  <a:lnTo>
                    <a:pt x="14477" y="232283"/>
                  </a:lnTo>
                  <a:lnTo>
                    <a:pt x="14696" y="232283"/>
                  </a:lnTo>
                  <a:lnTo>
                    <a:pt x="16468" y="228473"/>
                  </a:lnTo>
                  <a:lnTo>
                    <a:pt x="16763" y="227837"/>
                  </a:lnTo>
                  <a:lnTo>
                    <a:pt x="19525" y="223647"/>
                  </a:lnTo>
                  <a:lnTo>
                    <a:pt x="19837" y="223139"/>
                  </a:lnTo>
                  <a:lnTo>
                    <a:pt x="19962" y="223012"/>
                  </a:lnTo>
                  <a:lnTo>
                    <a:pt x="24002" y="218186"/>
                  </a:lnTo>
                  <a:lnTo>
                    <a:pt x="28710" y="213487"/>
                  </a:lnTo>
                  <a:lnTo>
                    <a:pt x="29082" y="213106"/>
                  </a:lnTo>
                  <a:lnTo>
                    <a:pt x="35178" y="208025"/>
                  </a:lnTo>
                  <a:lnTo>
                    <a:pt x="42115" y="203073"/>
                  </a:lnTo>
                  <a:lnTo>
                    <a:pt x="50291" y="197612"/>
                  </a:lnTo>
                  <a:lnTo>
                    <a:pt x="50473" y="197612"/>
                  </a:lnTo>
                  <a:lnTo>
                    <a:pt x="59181" y="192532"/>
                  </a:lnTo>
                  <a:lnTo>
                    <a:pt x="68978" y="187325"/>
                  </a:lnTo>
                  <a:lnTo>
                    <a:pt x="80009" y="181991"/>
                  </a:lnTo>
                  <a:lnTo>
                    <a:pt x="79756" y="181991"/>
                  </a:lnTo>
                  <a:lnTo>
                    <a:pt x="91566" y="176784"/>
                  </a:lnTo>
                  <a:lnTo>
                    <a:pt x="91742" y="176784"/>
                  </a:lnTo>
                  <a:lnTo>
                    <a:pt x="104139" y="171577"/>
                  </a:lnTo>
                  <a:lnTo>
                    <a:pt x="104341" y="171577"/>
                  </a:lnTo>
                  <a:lnTo>
                    <a:pt x="117475" y="166497"/>
                  </a:lnTo>
                  <a:lnTo>
                    <a:pt x="117347" y="166497"/>
                  </a:lnTo>
                  <a:lnTo>
                    <a:pt x="131699" y="161290"/>
                  </a:lnTo>
                  <a:lnTo>
                    <a:pt x="131571" y="161290"/>
                  </a:lnTo>
                  <a:lnTo>
                    <a:pt x="146557" y="156210"/>
                  </a:lnTo>
                  <a:lnTo>
                    <a:pt x="162306" y="151130"/>
                  </a:lnTo>
                  <a:lnTo>
                    <a:pt x="162178" y="151130"/>
                  </a:lnTo>
                  <a:lnTo>
                    <a:pt x="196087" y="141097"/>
                  </a:lnTo>
                  <a:lnTo>
                    <a:pt x="214122" y="136144"/>
                  </a:lnTo>
                  <a:lnTo>
                    <a:pt x="213994" y="136144"/>
                  </a:lnTo>
                  <a:lnTo>
                    <a:pt x="232790" y="131318"/>
                  </a:lnTo>
                  <a:lnTo>
                    <a:pt x="252222" y="126492"/>
                  </a:lnTo>
                  <a:lnTo>
                    <a:pt x="252094" y="126492"/>
                  </a:lnTo>
                  <a:lnTo>
                    <a:pt x="272288" y="121793"/>
                  </a:lnTo>
                  <a:lnTo>
                    <a:pt x="314325" y="112395"/>
                  </a:lnTo>
                  <a:lnTo>
                    <a:pt x="336296" y="107823"/>
                  </a:lnTo>
                  <a:lnTo>
                    <a:pt x="336923" y="107823"/>
                  </a:lnTo>
                  <a:lnTo>
                    <a:pt x="358901" y="103378"/>
                  </a:lnTo>
                  <a:lnTo>
                    <a:pt x="405891" y="94615"/>
                  </a:lnTo>
                  <a:lnTo>
                    <a:pt x="406636" y="94615"/>
                  </a:lnTo>
                  <a:lnTo>
                    <a:pt x="455040" y="86360"/>
                  </a:lnTo>
                  <a:lnTo>
                    <a:pt x="506475" y="78232"/>
                  </a:lnTo>
                  <a:lnTo>
                    <a:pt x="559688" y="70485"/>
                  </a:lnTo>
                  <a:lnTo>
                    <a:pt x="614806" y="63246"/>
                  </a:lnTo>
                  <a:lnTo>
                    <a:pt x="729996" y="49657"/>
                  </a:lnTo>
                  <a:lnTo>
                    <a:pt x="729868" y="49657"/>
                  </a:lnTo>
                  <a:lnTo>
                    <a:pt x="851026" y="38100"/>
                  </a:lnTo>
                  <a:lnTo>
                    <a:pt x="913384" y="33020"/>
                  </a:lnTo>
                  <a:lnTo>
                    <a:pt x="913256" y="33020"/>
                  </a:lnTo>
                  <a:lnTo>
                    <a:pt x="976756" y="28448"/>
                  </a:lnTo>
                  <a:lnTo>
                    <a:pt x="1041018" y="24384"/>
                  </a:lnTo>
                  <a:lnTo>
                    <a:pt x="1106169" y="20955"/>
                  </a:lnTo>
                  <a:lnTo>
                    <a:pt x="1171828" y="18034"/>
                  </a:lnTo>
                  <a:lnTo>
                    <a:pt x="1304798" y="14097"/>
                  </a:lnTo>
                  <a:lnTo>
                    <a:pt x="1371727" y="13081"/>
                  </a:lnTo>
                  <a:lnTo>
                    <a:pt x="1438710" y="12700"/>
                  </a:lnTo>
                  <a:lnTo>
                    <a:pt x="1856383" y="12700"/>
                  </a:lnTo>
                  <a:lnTo>
                    <a:pt x="1772539" y="8128"/>
                  </a:lnTo>
                  <a:lnTo>
                    <a:pt x="1640204" y="3175"/>
                  </a:lnTo>
                  <a:lnTo>
                    <a:pt x="1506347" y="508"/>
                  </a:lnTo>
                  <a:lnTo>
                    <a:pt x="1438782" y="0"/>
                  </a:lnTo>
                  <a:close/>
                </a:path>
                <a:path w="2872104" h="242570">
                  <a:moveTo>
                    <a:pt x="13207" y="236600"/>
                  </a:moveTo>
                  <a:lnTo>
                    <a:pt x="12953" y="237871"/>
                  </a:lnTo>
                  <a:lnTo>
                    <a:pt x="13161" y="237108"/>
                  </a:lnTo>
                  <a:lnTo>
                    <a:pt x="13207" y="236600"/>
                  </a:lnTo>
                  <a:close/>
                </a:path>
                <a:path w="2872104" h="242570">
                  <a:moveTo>
                    <a:pt x="13161" y="237108"/>
                  </a:moveTo>
                  <a:lnTo>
                    <a:pt x="12953" y="237871"/>
                  </a:lnTo>
                  <a:lnTo>
                    <a:pt x="13092" y="237871"/>
                  </a:lnTo>
                  <a:lnTo>
                    <a:pt x="13161" y="237108"/>
                  </a:lnTo>
                  <a:close/>
                </a:path>
                <a:path w="2872104" h="242570">
                  <a:moveTo>
                    <a:pt x="13300" y="236600"/>
                  </a:moveTo>
                  <a:lnTo>
                    <a:pt x="13161" y="237108"/>
                  </a:lnTo>
                  <a:lnTo>
                    <a:pt x="13300" y="236600"/>
                  </a:lnTo>
                  <a:close/>
                </a:path>
                <a:path w="2872104" h="242570">
                  <a:moveTo>
                    <a:pt x="2813167" y="185928"/>
                  </a:moveTo>
                  <a:lnTo>
                    <a:pt x="2791460" y="206883"/>
                  </a:lnTo>
                  <a:lnTo>
                    <a:pt x="2871851" y="235204"/>
                  </a:lnTo>
                  <a:lnTo>
                    <a:pt x="2859047" y="194437"/>
                  </a:lnTo>
                  <a:lnTo>
                    <a:pt x="2823717" y="194437"/>
                  </a:lnTo>
                  <a:lnTo>
                    <a:pt x="2813167" y="185928"/>
                  </a:lnTo>
                  <a:close/>
                </a:path>
                <a:path w="2872104" h="242570">
                  <a:moveTo>
                    <a:pt x="14696" y="232283"/>
                  </a:moveTo>
                  <a:lnTo>
                    <a:pt x="14477" y="232283"/>
                  </a:lnTo>
                  <a:lnTo>
                    <a:pt x="14224" y="233299"/>
                  </a:lnTo>
                  <a:lnTo>
                    <a:pt x="14696" y="232283"/>
                  </a:lnTo>
                  <a:close/>
                </a:path>
                <a:path w="2872104" h="242570">
                  <a:moveTo>
                    <a:pt x="16763" y="227837"/>
                  </a:moveTo>
                  <a:lnTo>
                    <a:pt x="16382" y="228473"/>
                  </a:lnTo>
                  <a:lnTo>
                    <a:pt x="16682" y="228012"/>
                  </a:lnTo>
                  <a:lnTo>
                    <a:pt x="16763" y="227837"/>
                  </a:lnTo>
                  <a:close/>
                </a:path>
                <a:path w="2872104" h="242570">
                  <a:moveTo>
                    <a:pt x="16682" y="228012"/>
                  </a:moveTo>
                  <a:lnTo>
                    <a:pt x="16382" y="228473"/>
                  </a:lnTo>
                  <a:lnTo>
                    <a:pt x="16682" y="228012"/>
                  </a:lnTo>
                  <a:close/>
                </a:path>
                <a:path w="2872104" h="242570">
                  <a:moveTo>
                    <a:pt x="16796" y="227837"/>
                  </a:moveTo>
                  <a:lnTo>
                    <a:pt x="16682" y="228012"/>
                  </a:lnTo>
                  <a:lnTo>
                    <a:pt x="16796" y="227837"/>
                  </a:lnTo>
                  <a:close/>
                </a:path>
                <a:path w="2872104" h="242570">
                  <a:moveTo>
                    <a:pt x="19938" y="223012"/>
                  </a:moveTo>
                  <a:lnTo>
                    <a:pt x="19431" y="223647"/>
                  </a:lnTo>
                  <a:lnTo>
                    <a:pt x="19856" y="223139"/>
                  </a:lnTo>
                  <a:lnTo>
                    <a:pt x="19938" y="223012"/>
                  </a:lnTo>
                  <a:close/>
                </a:path>
                <a:path w="2872104" h="242570">
                  <a:moveTo>
                    <a:pt x="19856" y="223139"/>
                  </a:moveTo>
                  <a:lnTo>
                    <a:pt x="19431" y="223647"/>
                  </a:lnTo>
                  <a:lnTo>
                    <a:pt x="19856" y="223139"/>
                  </a:lnTo>
                  <a:close/>
                </a:path>
                <a:path w="2872104" h="242570">
                  <a:moveTo>
                    <a:pt x="19962" y="223012"/>
                  </a:moveTo>
                  <a:lnTo>
                    <a:pt x="19856" y="223139"/>
                  </a:lnTo>
                  <a:lnTo>
                    <a:pt x="19962" y="223012"/>
                  </a:lnTo>
                  <a:close/>
                </a:path>
                <a:path w="2872104" h="242570">
                  <a:moveTo>
                    <a:pt x="24118" y="218186"/>
                  </a:moveTo>
                  <a:lnTo>
                    <a:pt x="23621" y="218694"/>
                  </a:lnTo>
                  <a:lnTo>
                    <a:pt x="24118" y="218186"/>
                  </a:lnTo>
                  <a:close/>
                </a:path>
                <a:path w="2872104" h="242570">
                  <a:moveTo>
                    <a:pt x="29153" y="213106"/>
                  </a:moveTo>
                  <a:lnTo>
                    <a:pt x="28751" y="213445"/>
                  </a:lnTo>
                  <a:lnTo>
                    <a:pt x="29153" y="213106"/>
                  </a:lnTo>
                  <a:close/>
                </a:path>
                <a:path w="2872104" h="242570">
                  <a:moveTo>
                    <a:pt x="35275" y="208025"/>
                  </a:moveTo>
                  <a:lnTo>
                    <a:pt x="34925" y="208280"/>
                  </a:lnTo>
                  <a:lnTo>
                    <a:pt x="35275" y="208025"/>
                  </a:lnTo>
                  <a:close/>
                </a:path>
                <a:path w="2872104" h="242570">
                  <a:moveTo>
                    <a:pt x="42290" y="202946"/>
                  </a:moveTo>
                  <a:lnTo>
                    <a:pt x="42037" y="203073"/>
                  </a:lnTo>
                  <a:lnTo>
                    <a:pt x="42290" y="202946"/>
                  </a:lnTo>
                  <a:close/>
                </a:path>
                <a:path w="2872104" h="242570">
                  <a:moveTo>
                    <a:pt x="50473" y="197612"/>
                  </a:moveTo>
                  <a:lnTo>
                    <a:pt x="50291" y="197612"/>
                  </a:lnTo>
                  <a:lnTo>
                    <a:pt x="50037" y="197866"/>
                  </a:lnTo>
                  <a:lnTo>
                    <a:pt x="50473" y="197612"/>
                  </a:lnTo>
                  <a:close/>
                </a:path>
                <a:path w="2872104" h="242570">
                  <a:moveTo>
                    <a:pt x="2822358" y="177057"/>
                  </a:moveTo>
                  <a:lnTo>
                    <a:pt x="2813167" y="185928"/>
                  </a:lnTo>
                  <a:lnTo>
                    <a:pt x="2823717" y="194437"/>
                  </a:lnTo>
                  <a:lnTo>
                    <a:pt x="2831718" y="184531"/>
                  </a:lnTo>
                  <a:lnTo>
                    <a:pt x="2822358" y="177057"/>
                  </a:lnTo>
                  <a:close/>
                </a:path>
                <a:path w="2872104" h="242570">
                  <a:moveTo>
                    <a:pt x="2846324" y="153924"/>
                  </a:moveTo>
                  <a:lnTo>
                    <a:pt x="2822358" y="177057"/>
                  </a:lnTo>
                  <a:lnTo>
                    <a:pt x="2831718" y="184531"/>
                  </a:lnTo>
                  <a:lnTo>
                    <a:pt x="2823717" y="194437"/>
                  </a:lnTo>
                  <a:lnTo>
                    <a:pt x="2859047" y="194437"/>
                  </a:lnTo>
                  <a:lnTo>
                    <a:pt x="2846324" y="153924"/>
                  </a:lnTo>
                  <a:close/>
                </a:path>
                <a:path w="2872104" h="242570">
                  <a:moveTo>
                    <a:pt x="59291" y="192532"/>
                  </a:moveTo>
                  <a:lnTo>
                    <a:pt x="59054" y="192659"/>
                  </a:lnTo>
                  <a:lnTo>
                    <a:pt x="59291" y="192532"/>
                  </a:lnTo>
                  <a:close/>
                </a:path>
                <a:path w="2872104" h="242570">
                  <a:moveTo>
                    <a:pt x="2808829" y="182430"/>
                  </a:moveTo>
                  <a:lnTo>
                    <a:pt x="2813167" y="185928"/>
                  </a:lnTo>
                  <a:lnTo>
                    <a:pt x="2816589" y="182625"/>
                  </a:lnTo>
                  <a:lnTo>
                    <a:pt x="2809240" y="182625"/>
                  </a:lnTo>
                  <a:lnTo>
                    <a:pt x="2808829" y="182430"/>
                  </a:lnTo>
                  <a:close/>
                </a:path>
                <a:path w="2872104" h="242570">
                  <a:moveTo>
                    <a:pt x="2807969" y="181737"/>
                  </a:moveTo>
                  <a:lnTo>
                    <a:pt x="2808829" y="182430"/>
                  </a:lnTo>
                  <a:lnTo>
                    <a:pt x="2809240" y="182625"/>
                  </a:lnTo>
                  <a:lnTo>
                    <a:pt x="2807969" y="181737"/>
                  </a:lnTo>
                  <a:close/>
                </a:path>
                <a:path w="2872104" h="242570">
                  <a:moveTo>
                    <a:pt x="2817510" y="181737"/>
                  </a:moveTo>
                  <a:lnTo>
                    <a:pt x="2807969" y="181737"/>
                  </a:lnTo>
                  <a:lnTo>
                    <a:pt x="2809240" y="182625"/>
                  </a:lnTo>
                  <a:lnTo>
                    <a:pt x="2816589" y="182625"/>
                  </a:lnTo>
                  <a:lnTo>
                    <a:pt x="2817510" y="181737"/>
                  </a:lnTo>
                  <a:close/>
                </a:path>
                <a:path w="2872104" h="242570">
                  <a:moveTo>
                    <a:pt x="2821983" y="177419"/>
                  </a:moveTo>
                  <a:lnTo>
                    <a:pt x="2798317" y="177419"/>
                  </a:lnTo>
                  <a:lnTo>
                    <a:pt x="2808829" y="182430"/>
                  </a:lnTo>
                  <a:lnTo>
                    <a:pt x="2807969" y="181737"/>
                  </a:lnTo>
                  <a:lnTo>
                    <a:pt x="2817510" y="181737"/>
                  </a:lnTo>
                  <a:lnTo>
                    <a:pt x="2821983" y="177419"/>
                  </a:lnTo>
                  <a:close/>
                </a:path>
                <a:path w="2872104" h="242570">
                  <a:moveTo>
                    <a:pt x="2816449" y="172338"/>
                  </a:moveTo>
                  <a:lnTo>
                    <a:pt x="2786634" y="172338"/>
                  </a:lnTo>
                  <a:lnTo>
                    <a:pt x="2798444" y="177546"/>
                  </a:lnTo>
                  <a:lnTo>
                    <a:pt x="2821983" y="177419"/>
                  </a:lnTo>
                  <a:lnTo>
                    <a:pt x="2822358" y="177057"/>
                  </a:lnTo>
                  <a:lnTo>
                    <a:pt x="2816449" y="172338"/>
                  </a:lnTo>
                  <a:close/>
                </a:path>
                <a:path w="2872104" h="242570">
                  <a:moveTo>
                    <a:pt x="91742" y="176784"/>
                  </a:moveTo>
                  <a:lnTo>
                    <a:pt x="91566" y="176784"/>
                  </a:lnTo>
                  <a:lnTo>
                    <a:pt x="91742" y="176784"/>
                  </a:lnTo>
                  <a:close/>
                </a:path>
                <a:path w="2872104" h="242570">
                  <a:moveTo>
                    <a:pt x="2806573" y="167259"/>
                  </a:moveTo>
                  <a:lnTo>
                    <a:pt x="2774061" y="167259"/>
                  </a:lnTo>
                  <a:lnTo>
                    <a:pt x="2786761" y="172466"/>
                  </a:lnTo>
                  <a:lnTo>
                    <a:pt x="2786634" y="172338"/>
                  </a:lnTo>
                  <a:lnTo>
                    <a:pt x="2816449" y="172338"/>
                  </a:lnTo>
                  <a:lnTo>
                    <a:pt x="2815336" y="171450"/>
                  </a:lnTo>
                  <a:lnTo>
                    <a:pt x="2806573" y="167259"/>
                  </a:lnTo>
                  <a:close/>
                </a:path>
                <a:path w="2872104" h="242570">
                  <a:moveTo>
                    <a:pt x="104341" y="171577"/>
                  </a:moveTo>
                  <a:lnTo>
                    <a:pt x="104139" y="171577"/>
                  </a:lnTo>
                  <a:lnTo>
                    <a:pt x="104341" y="171577"/>
                  </a:lnTo>
                  <a:close/>
                </a:path>
                <a:path w="2872104" h="242570">
                  <a:moveTo>
                    <a:pt x="2783139" y="157225"/>
                  </a:moveTo>
                  <a:lnTo>
                    <a:pt x="2746629" y="157225"/>
                  </a:lnTo>
                  <a:lnTo>
                    <a:pt x="2760853" y="162306"/>
                  </a:lnTo>
                  <a:lnTo>
                    <a:pt x="2774315" y="167386"/>
                  </a:lnTo>
                  <a:lnTo>
                    <a:pt x="2774061" y="167259"/>
                  </a:lnTo>
                  <a:lnTo>
                    <a:pt x="2806573" y="167259"/>
                  </a:lnTo>
                  <a:lnTo>
                    <a:pt x="2803652" y="165862"/>
                  </a:lnTo>
                  <a:lnTo>
                    <a:pt x="2791587" y="160655"/>
                  </a:lnTo>
                  <a:lnTo>
                    <a:pt x="2783139" y="157225"/>
                  </a:lnTo>
                  <a:close/>
                </a:path>
                <a:path w="2872104" h="242570">
                  <a:moveTo>
                    <a:pt x="2660220" y="118745"/>
                  </a:moveTo>
                  <a:lnTo>
                    <a:pt x="2606040" y="118745"/>
                  </a:lnTo>
                  <a:lnTo>
                    <a:pt x="2645537" y="128143"/>
                  </a:lnTo>
                  <a:lnTo>
                    <a:pt x="2664205" y="132842"/>
                  </a:lnTo>
                  <a:lnTo>
                    <a:pt x="2682240" y="137668"/>
                  </a:lnTo>
                  <a:lnTo>
                    <a:pt x="2699512" y="142494"/>
                  </a:lnTo>
                  <a:lnTo>
                    <a:pt x="2715894" y="147320"/>
                  </a:lnTo>
                  <a:lnTo>
                    <a:pt x="2731769" y="152273"/>
                  </a:lnTo>
                  <a:lnTo>
                    <a:pt x="2746629" y="157353"/>
                  </a:lnTo>
                  <a:lnTo>
                    <a:pt x="2746629" y="157225"/>
                  </a:lnTo>
                  <a:lnTo>
                    <a:pt x="2783139" y="157225"/>
                  </a:lnTo>
                  <a:lnTo>
                    <a:pt x="2778760" y="155448"/>
                  </a:lnTo>
                  <a:lnTo>
                    <a:pt x="2735579" y="140208"/>
                  </a:lnTo>
                  <a:lnTo>
                    <a:pt x="2667380" y="120523"/>
                  </a:lnTo>
                  <a:lnTo>
                    <a:pt x="2660220" y="118745"/>
                  </a:lnTo>
                  <a:close/>
                </a:path>
                <a:path w="2872104" h="242570">
                  <a:moveTo>
                    <a:pt x="2260614" y="48768"/>
                  </a:moveTo>
                  <a:lnTo>
                    <a:pt x="2148078" y="48768"/>
                  </a:lnTo>
                  <a:lnTo>
                    <a:pt x="2263393" y="61849"/>
                  </a:lnTo>
                  <a:lnTo>
                    <a:pt x="2318512" y="68961"/>
                  </a:lnTo>
                  <a:lnTo>
                    <a:pt x="2371852" y="76454"/>
                  </a:lnTo>
                  <a:lnTo>
                    <a:pt x="2423160" y="84328"/>
                  </a:lnTo>
                  <a:lnTo>
                    <a:pt x="2423032" y="84328"/>
                  </a:lnTo>
                  <a:lnTo>
                    <a:pt x="2472436" y="92456"/>
                  </a:lnTo>
                  <a:lnTo>
                    <a:pt x="2496185" y="96647"/>
                  </a:lnTo>
                  <a:lnTo>
                    <a:pt x="2496057" y="96647"/>
                  </a:lnTo>
                  <a:lnTo>
                    <a:pt x="2541904" y="105283"/>
                  </a:lnTo>
                  <a:lnTo>
                    <a:pt x="2563876" y="109728"/>
                  </a:lnTo>
                  <a:lnTo>
                    <a:pt x="2585339" y="114300"/>
                  </a:lnTo>
                  <a:lnTo>
                    <a:pt x="2606040" y="118872"/>
                  </a:lnTo>
                  <a:lnTo>
                    <a:pt x="2660220" y="118745"/>
                  </a:lnTo>
                  <a:lnTo>
                    <a:pt x="2629027" y="111125"/>
                  </a:lnTo>
                  <a:lnTo>
                    <a:pt x="2587879" y="101854"/>
                  </a:lnTo>
                  <a:lnTo>
                    <a:pt x="2544317" y="92837"/>
                  </a:lnTo>
                  <a:lnTo>
                    <a:pt x="2498343" y="84200"/>
                  </a:lnTo>
                  <a:lnTo>
                    <a:pt x="2425065" y="71755"/>
                  </a:lnTo>
                  <a:lnTo>
                    <a:pt x="2373629" y="63881"/>
                  </a:lnTo>
                  <a:lnTo>
                    <a:pt x="2320163" y="56387"/>
                  </a:lnTo>
                  <a:lnTo>
                    <a:pt x="2264917" y="49275"/>
                  </a:lnTo>
                  <a:lnTo>
                    <a:pt x="2260614" y="48768"/>
                  </a:lnTo>
                  <a:close/>
                </a:path>
                <a:path w="2872104" h="242570">
                  <a:moveTo>
                    <a:pt x="336923" y="107823"/>
                  </a:moveTo>
                  <a:lnTo>
                    <a:pt x="336296" y="107823"/>
                  </a:lnTo>
                  <a:lnTo>
                    <a:pt x="336923" y="107823"/>
                  </a:lnTo>
                  <a:close/>
                </a:path>
                <a:path w="2872104" h="242570">
                  <a:moveTo>
                    <a:pt x="406636" y="94615"/>
                  </a:moveTo>
                  <a:lnTo>
                    <a:pt x="405891" y="94615"/>
                  </a:lnTo>
                  <a:lnTo>
                    <a:pt x="406636" y="94615"/>
                  </a:lnTo>
                  <a:close/>
                </a:path>
                <a:path w="2872104" h="242570">
                  <a:moveTo>
                    <a:pt x="1856383" y="12700"/>
                  </a:moveTo>
                  <a:lnTo>
                    <a:pt x="1438710" y="12700"/>
                  </a:lnTo>
                  <a:lnTo>
                    <a:pt x="1506219" y="13208"/>
                  </a:lnTo>
                  <a:lnTo>
                    <a:pt x="1573149" y="14224"/>
                  </a:lnTo>
                  <a:lnTo>
                    <a:pt x="1639824" y="15875"/>
                  </a:lnTo>
                  <a:lnTo>
                    <a:pt x="1771903" y="20828"/>
                  </a:lnTo>
                  <a:lnTo>
                    <a:pt x="1837054" y="24257"/>
                  </a:lnTo>
                  <a:lnTo>
                    <a:pt x="1964689" y="32512"/>
                  </a:lnTo>
                  <a:lnTo>
                    <a:pt x="2027174" y="37465"/>
                  </a:lnTo>
                  <a:lnTo>
                    <a:pt x="2088261" y="42925"/>
                  </a:lnTo>
                  <a:lnTo>
                    <a:pt x="2148204" y="48895"/>
                  </a:lnTo>
                  <a:lnTo>
                    <a:pt x="2260614" y="48768"/>
                  </a:lnTo>
                  <a:lnTo>
                    <a:pt x="2149475" y="36195"/>
                  </a:lnTo>
                  <a:lnTo>
                    <a:pt x="2089403" y="30225"/>
                  </a:lnTo>
                  <a:lnTo>
                    <a:pt x="1965578" y="19938"/>
                  </a:lnTo>
                  <a:lnTo>
                    <a:pt x="1856383" y="127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942592" y="593216"/>
            <a:ext cx="982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ID004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5472" y="549402"/>
            <a:ext cx="982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ID002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4465" y="514604"/>
            <a:ext cx="206501" cy="19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4318"/>
            <a:ext cx="19050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Zookeeper</a:t>
            </a:r>
            <a:r>
              <a:rPr dirty="0" sz="2000" b="1">
                <a:latin typeface="微软雅黑"/>
                <a:cs typeface="微软雅黑"/>
              </a:rPr>
              <a:t>特点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6501" y="553084"/>
            <a:ext cx="4831715" cy="1301750"/>
            <a:chOff x="1976501" y="553084"/>
            <a:chExt cx="4831715" cy="1301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556259"/>
              <a:ext cx="4824983" cy="1295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9676" y="556259"/>
              <a:ext cx="4825365" cy="1295400"/>
            </a:xfrm>
            <a:custGeom>
              <a:avLst/>
              <a:gdLst/>
              <a:ahLst/>
              <a:cxnLst/>
              <a:rect l="l" t="t" r="r" b="b"/>
              <a:pathLst>
                <a:path w="4825365" h="1295400">
                  <a:moveTo>
                    <a:pt x="0" y="1295400"/>
                  </a:moveTo>
                  <a:lnTo>
                    <a:pt x="4824983" y="1295400"/>
                  </a:lnTo>
                  <a:lnTo>
                    <a:pt x="4824983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6084" y="1132331"/>
              <a:ext cx="792480" cy="591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96084" y="1132331"/>
              <a:ext cx="792480" cy="591820"/>
            </a:xfrm>
            <a:custGeom>
              <a:avLst/>
              <a:gdLst/>
              <a:ahLst/>
              <a:cxnLst/>
              <a:rect l="l" t="t" r="r" b="b"/>
              <a:pathLst>
                <a:path w="792480" h="591819">
                  <a:moveTo>
                    <a:pt x="0" y="591312"/>
                  </a:moveTo>
                  <a:lnTo>
                    <a:pt x="792480" y="591312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12035" y="1136650"/>
            <a:ext cx="558800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6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er1  </a:t>
            </a:r>
            <a:r>
              <a:rPr dirty="0" sz="1200" spc="-5">
                <a:latin typeface="Arial"/>
                <a:cs typeface="Arial"/>
              </a:rPr>
              <a:t>myid=1  </a:t>
            </a:r>
            <a:r>
              <a:rPr dirty="0" sz="1200">
                <a:latin typeface="微软雅黑"/>
                <a:cs typeface="微软雅黑"/>
              </a:rPr>
              <a:t>数据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2069" y="1129157"/>
            <a:ext cx="798830" cy="594995"/>
            <a:chOff x="3092069" y="1129157"/>
            <a:chExt cx="798830" cy="5949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5244" y="1132332"/>
              <a:ext cx="792480" cy="588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5244" y="1132332"/>
              <a:ext cx="792480" cy="588645"/>
            </a:xfrm>
            <a:custGeom>
              <a:avLst/>
              <a:gdLst/>
              <a:ahLst/>
              <a:cxnLst/>
              <a:rect l="l" t="t" r="r" b="b"/>
              <a:pathLst>
                <a:path w="792479" h="588644">
                  <a:moveTo>
                    <a:pt x="0" y="588263"/>
                  </a:moveTo>
                  <a:lnTo>
                    <a:pt x="792480" y="588263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212338" y="1135126"/>
            <a:ext cx="558800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6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er2  </a:t>
            </a:r>
            <a:r>
              <a:rPr dirty="0" sz="1200" spc="-5">
                <a:latin typeface="Arial"/>
                <a:cs typeface="Arial"/>
              </a:rPr>
              <a:t>myid=2  </a:t>
            </a:r>
            <a:r>
              <a:rPr dirty="0" sz="1200">
                <a:latin typeface="微软雅黑"/>
                <a:cs typeface="微软雅黑"/>
              </a:rPr>
              <a:t>数据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92753" y="1129157"/>
            <a:ext cx="798830" cy="593090"/>
            <a:chOff x="3992753" y="1129157"/>
            <a:chExt cx="798830" cy="5930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5928" y="1132332"/>
              <a:ext cx="792479" cy="5867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95928" y="1132332"/>
              <a:ext cx="792480" cy="586740"/>
            </a:xfrm>
            <a:custGeom>
              <a:avLst/>
              <a:gdLst/>
              <a:ahLst/>
              <a:cxnLst/>
              <a:rect l="l" t="t" r="r" b="b"/>
              <a:pathLst>
                <a:path w="792479" h="586739">
                  <a:moveTo>
                    <a:pt x="0" y="586739"/>
                  </a:moveTo>
                  <a:lnTo>
                    <a:pt x="792479" y="586739"/>
                  </a:lnTo>
                  <a:lnTo>
                    <a:pt x="792479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112514" y="1133983"/>
            <a:ext cx="558800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er3  </a:t>
            </a:r>
            <a:r>
              <a:rPr dirty="0" sz="1200" spc="-5">
                <a:latin typeface="Arial"/>
                <a:cs typeface="Arial"/>
              </a:rPr>
              <a:t>myid=3  </a:t>
            </a:r>
            <a:r>
              <a:rPr dirty="0" sz="1200">
                <a:latin typeface="微软雅黑"/>
                <a:cs typeface="微软雅黑"/>
              </a:rPr>
              <a:t>数据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93436" y="1129157"/>
            <a:ext cx="797560" cy="593090"/>
            <a:chOff x="4893436" y="1129157"/>
            <a:chExt cx="797560" cy="59309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6611" y="1132332"/>
              <a:ext cx="790956" cy="5867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96611" y="1132332"/>
              <a:ext cx="791210" cy="586740"/>
            </a:xfrm>
            <a:custGeom>
              <a:avLst/>
              <a:gdLst/>
              <a:ahLst/>
              <a:cxnLst/>
              <a:rect l="l" t="t" r="r" b="b"/>
              <a:pathLst>
                <a:path w="791210" h="586739">
                  <a:moveTo>
                    <a:pt x="0" y="586739"/>
                  </a:moveTo>
                  <a:lnTo>
                    <a:pt x="790956" y="586739"/>
                  </a:lnTo>
                  <a:lnTo>
                    <a:pt x="79095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012816" y="1133983"/>
            <a:ext cx="558800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er4  </a:t>
            </a:r>
            <a:r>
              <a:rPr dirty="0" sz="1200" spc="-5">
                <a:latin typeface="Arial"/>
                <a:cs typeface="Arial"/>
              </a:rPr>
              <a:t>myid=4  </a:t>
            </a:r>
            <a:r>
              <a:rPr dirty="0" sz="1200">
                <a:latin typeface="微软雅黑"/>
                <a:cs typeface="微软雅黑"/>
              </a:rPr>
              <a:t>数据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10884" y="1129157"/>
            <a:ext cx="798830" cy="593090"/>
            <a:chOff x="5810884" y="1129157"/>
            <a:chExt cx="798830" cy="59309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4059" y="1132332"/>
              <a:ext cx="792480" cy="5867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14059" y="1132332"/>
              <a:ext cx="792480" cy="586740"/>
            </a:xfrm>
            <a:custGeom>
              <a:avLst/>
              <a:gdLst/>
              <a:ahLst/>
              <a:cxnLst/>
              <a:rect l="l" t="t" r="r" b="b"/>
              <a:pathLst>
                <a:path w="792479" h="586739">
                  <a:moveTo>
                    <a:pt x="0" y="586739"/>
                  </a:moveTo>
                  <a:lnTo>
                    <a:pt x="792480" y="586739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931153" y="1133983"/>
            <a:ext cx="558800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er5  </a:t>
            </a:r>
            <a:r>
              <a:rPr dirty="0" sz="1200" spc="-5">
                <a:latin typeface="Arial"/>
                <a:cs typeface="Arial"/>
              </a:rPr>
              <a:t>myid=5  </a:t>
            </a:r>
            <a:r>
              <a:rPr dirty="0" sz="1200">
                <a:latin typeface="微软雅黑"/>
                <a:cs typeface="微软雅黑"/>
              </a:rPr>
              <a:t>数据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6827" y="890778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0780" y="884046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19498" y="890778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110" algn="l"/>
              </a:tabLst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leader	</a:t>
            </a: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1379" y="890778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5985" y="2433701"/>
            <a:ext cx="727710" cy="366395"/>
            <a:chOff x="895985" y="2433701"/>
            <a:chExt cx="727710" cy="36639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9160" y="2436876"/>
              <a:ext cx="720852" cy="3596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99160" y="2436876"/>
              <a:ext cx="721360" cy="360045"/>
            </a:xfrm>
            <a:custGeom>
              <a:avLst/>
              <a:gdLst/>
              <a:ahLst/>
              <a:cxnLst/>
              <a:rect l="l" t="t" r="r" b="b"/>
              <a:pathLst>
                <a:path w="721360" h="360044">
                  <a:moveTo>
                    <a:pt x="0" y="59943"/>
                  </a:moveTo>
                  <a:lnTo>
                    <a:pt x="4710" y="36593"/>
                  </a:lnTo>
                  <a:lnTo>
                    <a:pt x="17556" y="17541"/>
                  </a:lnTo>
                  <a:lnTo>
                    <a:pt x="36609" y="4704"/>
                  </a:lnTo>
                  <a:lnTo>
                    <a:pt x="59943" y="0"/>
                  </a:lnTo>
                  <a:lnTo>
                    <a:pt x="660908" y="0"/>
                  </a:lnTo>
                  <a:lnTo>
                    <a:pt x="684258" y="4704"/>
                  </a:lnTo>
                  <a:lnTo>
                    <a:pt x="703310" y="17541"/>
                  </a:lnTo>
                  <a:lnTo>
                    <a:pt x="716147" y="36593"/>
                  </a:lnTo>
                  <a:lnTo>
                    <a:pt x="720852" y="59943"/>
                  </a:lnTo>
                  <a:lnTo>
                    <a:pt x="720852" y="299719"/>
                  </a:lnTo>
                  <a:lnTo>
                    <a:pt x="716147" y="323070"/>
                  </a:lnTo>
                  <a:lnTo>
                    <a:pt x="703310" y="342122"/>
                  </a:lnTo>
                  <a:lnTo>
                    <a:pt x="684258" y="354959"/>
                  </a:lnTo>
                  <a:lnTo>
                    <a:pt x="660908" y="359663"/>
                  </a:lnTo>
                  <a:lnTo>
                    <a:pt x="59943" y="359663"/>
                  </a:lnTo>
                  <a:lnTo>
                    <a:pt x="36609" y="354959"/>
                  </a:lnTo>
                  <a:lnTo>
                    <a:pt x="17556" y="342122"/>
                  </a:lnTo>
                  <a:lnTo>
                    <a:pt x="4710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51052" y="2509266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33245" y="2433701"/>
            <a:ext cx="725805" cy="366395"/>
            <a:chOff x="1833245" y="2433701"/>
            <a:chExt cx="725805" cy="36639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6420" y="2436876"/>
              <a:ext cx="719328" cy="3596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36420" y="2436876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5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659384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8" y="59943"/>
                  </a:lnTo>
                  <a:lnTo>
                    <a:pt x="719328" y="299719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4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987423" y="2509266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68980" y="2433701"/>
            <a:ext cx="725805" cy="366395"/>
            <a:chOff x="2768980" y="2433701"/>
            <a:chExt cx="725805" cy="366395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2155" y="2436876"/>
              <a:ext cx="719328" cy="3596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772155" y="2436876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659383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8" y="59943"/>
                  </a:lnTo>
                  <a:lnTo>
                    <a:pt x="719328" y="299719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3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923794" y="2509266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68140" y="2429129"/>
            <a:ext cx="727710" cy="366395"/>
            <a:chOff x="3668140" y="2429129"/>
            <a:chExt cx="727710" cy="366395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1315" y="2432304"/>
              <a:ext cx="720851" cy="3596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71315" y="2432304"/>
              <a:ext cx="721360" cy="360045"/>
            </a:xfrm>
            <a:custGeom>
              <a:avLst/>
              <a:gdLst/>
              <a:ahLst/>
              <a:cxnLst/>
              <a:rect l="l" t="t" r="r" b="b"/>
              <a:pathLst>
                <a:path w="721360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660908" y="0"/>
                  </a:lnTo>
                  <a:lnTo>
                    <a:pt x="684258" y="4704"/>
                  </a:lnTo>
                  <a:lnTo>
                    <a:pt x="703310" y="17541"/>
                  </a:lnTo>
                  <a:lnTo>
                    <a:pt x="716147" y="36593"/>
                  </a:lnTo>
                  <a:lnTo>
                    <a:pt x="720851" y="59943"/>
                  </a:lnTo>
                  <a:lnTo>
                    <a:pt x="720851" y="299719"/>
                  </a:lnTo>
                  <a:lnTo>
                    <a:pt x="716147" y="323070"/>
                  </a:lnTo>
                  <a:lnTo>
                    <a:pt x="703310" y="342122"/>
                  </a:lnTo>
                  <a:lnTo>
                    <a:pt x="684258" y="354959"/>
                  </a:lnTo>
                  <a:lnTo>
                    <a:pt x="660908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823842" y="2503373"/>
            <a:ext cx="4152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36465" y="2429129"/>
            <a:ext cx="727710" cy="366395"/>
            <a:chOff x="4736465" y="2429129"/>
            <a:chExt cx="727710" cy="366395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39640" y="2432304"/>
              <a:ext cx="720851" cy="35966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739640" y="2432304"/>
              <a:ext cx="721360" cy="360045"/>
            </a:xfrm>
            <a:custGeom>
              <a:avLst/>
              <a:gdLst/>
              <a:ahLst/>
              <a:cxnLst/>
              <a:rect l="l" t="t" r="r" b="b"/>
              <a:pathLst>
                <a:path w="721360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660908" y="0"/>
                  </a:lnTo>
                  <a:lnTo>
                    <a:pt x="684258" y="4704"/>
                  </a:lnTo>
                  <a:lnTo>
                    <a:pt x="703310" y="17541"/>
                  </a:lnTo>
                  <a:lnTo>
                    <a:pt x="716147" y="36593"/>
                  </a:lnTo>
                  <a:lnTo>
                    <a:pt x="720851" y="59943"/>
                  </a:lnTo>
                  <a:lnTo>
                    <a:pt x="720851" y="299719"/>
                  </a:lnTo>
                  <a:lnTo>
                    <a:pt x="716147" y="323070"/>
                  </a:lnTo>
                  <a:lnTo>
                    <a:pt x="703310" y="342122"/>
                  </a:lnTo>
                  <a:lnTo>
                    <a:pt x="684258" y="354959"/>
                  </a:lnTo>
                  <a:lnTo>
                    <a:pt x="660908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892421" y="2503373"/>
            <a:ext cx="4152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643245" y="2429129"/>
            <a:ext cx="727710" cy="366395"/>
            <a:chOff x="5643245" y="2429129"/>
            <a:chExt cx="727710" cy="366395"/>
          </a:xfrm>
        </p:grpSpPr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6420" y="2432304"/>
              <a:ext cx="720851" cy="35966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646420" y="2432304"/>
              <a:ext cx="721360" cy="360045"/>
            </a:xfrm>
            <a:custGeom>
              <a:avLst/>
              <a:gdLst/>
              <a:ahLst/>
              <a:cxnLst/>
              <a:rect l="l" t="t" r="r" b="b"/>
              <a:pathLst>
                <a:path w="721360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660907" y="0"/>
                  </a:lnTo>
                  <a:lnTo>
                    <a:pt x="684258" y="4704"/>
                  </a:lnTo>
                  <a:lnTo>
                    <a:pt x="703310" y="17541"/>
                  </a:lnTo>
                  <a:lnTo>
                    <a:pt x="716147" y="36593"/>
                  </a:lnTo>
                  <a:lnTo>
                    <a:pt x="720851" y="59943"/>
                  </a:lnTo>
                  <a:lnTo>
                    <a:pt x="720851" y="299719"/>
                  </a:lnTo>
                  <a:lnTo>
                    <a:pt x="716147" y="323070"/>
                  </a:lnTo>
                  <a:lnTo>
                    <a:pt x="703310" y="342122"/>
                  </a:lnTo>
                  <a:lnTo>
                    <a:pt x="684258" y="354959"/>
                  </a:lnTo>
                  <a:lnTo>
                    <a:pt x="660907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798946" y="2503373"/>
            <a:ext cx="4152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614032" y="2438273"/>
            <a:ext cx="725805" cy="366395"/>
            <a:chOff x="6614032" y="2438273"/>
            <a:chExt cx="725805" cy="366395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7207" y="2441448"/>
              <a:ext cx="719327" cy="35966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617207" y="2441448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659384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7" y="59943"/>
                  </a:lnTo>
                  <a:lnTo>
                    <a:pt x="719327" y="299719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4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6769100" y="2512517"/>
            <a:ext cx="4152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516241" y="2424557"/>
            <a:ext cx="725805" cy="366395"/>
            <a:chOff x="7516241" y="2424557"/>
            <a:chExt cx="725805" cy="366395"/>
          </a:xfrm>
        </p:grpSpPr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19416" y="2427732"/>
              <a:ext cx="719327" cy="35966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519416" y="2427732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659383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7" y="59943"/>
                  </a:lnTo>
                  <a:lnTo>
                    <a:pt x="719327" y="299719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3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671943" y="2499741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57350" y="1713737"/>
            <a:ext cx="6624955" cy="732155"/>
          </a:xfrm>
          <a:custGeom>
            <a:avLst/>
            <a:gdLst/>
            <a:ahLst/>
            <a:cxnLst/>
            <a:rect l="l" t="t" r="r" b="b"/>
            <a:pathLst>
              <a:path w="6624955" h="732155">
                <a:moveTo>
                  <a:pt x="1335100" y="9906"/>
                </a:moveTo>
                <a:lnTo>
                  <a:pt x="1334706" y="9918"/>
                </a:lnTo>
                <a:lnTo>
                  <a:pt x="1250010" y="12319"/>
                </a:lnTo>
                <a:lnTo>
                  <a:pt x="1264958" y="40284"/>
                </a:lnTo>
                <a:lnTo>
                  <a:pt x="0" y="717169"/>
                </a:lnTo>
                <a:lnTo>
                  <a:pt x="5994" y="728345"/>
                </a:lnTo>
                <a:lnTo>
                  <a:pt x="1270939" y="51460"/>
                </a:lnTo>
                <a:lnTo>
                  <a:pt x="1271778" y="53047"/>
                </a:lnTo>
                <a:lnTo>
                  <a:pt x="1264488" y="58039"/>
                </a:lnTo>
                <a:lnTo>
                  <a:pt x="1278674" y="65938"/>
                </a:lnTo>
                <a:lnTo>
                  <a:pt x="1285951" y="79502"/>
                </a:lnTo>
                <a:lnTo>
                  <a:pt x="1290777" y="72656"/>
                </a:lnTo>
                <a:lnTo>
                  <a:pt x="1292225" y="73456"/>
                </a:lnTo>
                <a:lnTo>
                  <a:pt x="933145" y="719709"/>
                </a:lnTo>
                <a:lnTo>
                  <a:pt x="944321" y="725805"/>
                </a:lnTo>
                <a:lnTo>
                  <a:pt x="1303261" y="79578"/>
                </a:lnTo>
                <a:lnTo>
                  <a:pt x="1331036" y="94996"/>
                </a:lnTo>
                <a:lnTo>
                  <a:pt x="1332445" y="62357"/>
                </a:lnTo>
                <a:lnTo>
                  <a:pt x="1334693" y="10490"/>
                </a:lnTo>
                <a:lnTo>
                  <a:pt x="1335100" y="9906"/>
                </a:lnTo>
                <a:close/>
              </a:path>
              <a:path w="6624955" h="732155">
                <a:moveTo>
                  <a:pt x="2234514" y="6858"/>
                </a:moveTo>
                <a:lnTo>
                  <a:pt x="2166188" y="57785"/>
                </a:lnTo>
                <a:lnTo>
                  <a:pt x="2194610" y="72110"/>
                </a:lnTo>
                <a:lnTo>
                  <a:pt x="1868754" y="720090"/>
                </a:lnTo>
                <a:lnTo>
                  <a:pt x="1880184" y="725805"/>
                </a:lnTo>
                <a:lnTo>
                  <a:pt x="2205926" y="77812"/>
                </a:lnTo>
                <a:lnTo>
                  <a:pt x="2234260" y="92075"/>
                </a:lnTo>
                <a:lnTo>
                  <a:pt x="2234349" y="60706"/>
                </a:lnTo>
                <a:lnTo>
                  <a:pt x="2234514" y="6858"/>
                </a:lnTo>
                <a:close/>
              </a:path>
              <a:path w="6624955" h="732155">
                <a:moveTo>
                  <a:pt x="3135198" y="5334"/>
                </a:moveTo>
                <a:lnTo>
                  <a:pt x="3066872" y="56134"/>
                </a:lnTo>
                <a:lnTo>
                  <a:pt x="3095193" y="70485"/>
                </a:lnTo>
                <a:lnTo>
                  <a:pt x="2769438" y="715264"/>
                </a:lnTo>
                <a:lnTo>
                  <a:pt x="2780868" y="721106"/>
                </a:lnTo>
                <a:lnTo>
                  <a:pt x="3106496" y="76212"/>
                </a:lnTo>
                <a:lnTo>
                  <a:pt x="3134817" y="90551"/>
                </a:lnTo>
                <a:lnTo>
                  <a:pt x="3134957" y="59182"/>
                </a:lnTo>
                <a:lnTo>
                  <a:pt x="3135198" y="5334"/>
                </a:lnTo>
                <a:close/>
              </a:path>
              <a:path w="6624955" h="732155">
                <a:moveTo>
                  <a:pt x="4753051" y="713740"/>
                </a:moveTo>
                <a:lnTo>
                  <a:pt x="4092359" y="54698"/>
                </a:lnTo>
                <a:lnTo>
                  <a:pt x="4101312" y="45720"/>
                </a:lnTo>
                <a:lnTo>
                  <a:pt x="4114876" y="32131"/>
                </a:lnTo>
                <a:lnTo>
                  <a:pt x="4035336" y="5791"/>
                </a:lnTo>
                <a:lnTo>
                  <a:pt x="4035247" y="5334"/>
                </a:lnTo>
                <a:lnTo>
                  <a:pt x="4034955" y="5664"/>
                </a:lnTo>
                <a:lnTo>
                  <a:pt x="4033977" y="5334"/>
                </a:lnTo>
                <a:lnTo>
                  <a:pt x="4034320" y="6375"/>
                </a:lnTo>
                <a:lnTo>
                  <a:pt x="3978732" y="68961"/>
                </a:lnTo>
                <a:lnTo>
                  <a:pt x="4009352" y="77216"/>
                </a:lnTo>
                <a:lnTo>
                  <a:pt x="3837381" y="716534"/>
                </a:lnTo>
                <a:lnTo>
                  <a:pt x="3849573" y="719836"/>
                </a:lnTo>
                <a:lnTo>
                  <a:pt x="4021671" y="80543"/>
                </a:lnTo>
                <a:lnTo>
                  <a:pt x="4052265" y="88773"/>
                </a:lnTo>
                <a:lnTo>
                  <a:pt x="4047413" y="65024"/>
                </a:lnTo>
                <a:lnTo>
                  <a:pt x="4037215" y="15024"/>
                </a:lnTo>
                <a:lnTo>
                  <a:pt x="4061028" y="86106"/>
                </a:lnTo>
                <a:lnTo>
                  <a:pt x="4083418" y="63665"/>
                </a:lnTo>
                <a:lnTo>
                  <a:pt x="4744034" y="722630"/>
                </a:lnTo>
                <a:lnTo>
                  <a:pt x="4753051" y="713740"/>
                </a:lnTo>
                <a:close/>
              </a:path>
              <a:path w="6624955" h="732155">
                <a:moveTo>
                  <a:pt x="6624396" y="708279"/>
                </a:moveTo>
                <a:lnTo>
                  <a:pt x="5032349" y="32105"/>
                </a:lnTo>
                <a:lnTo>
                  <a:pt x="5034483" y="29845"/>
                </a:lnTo>
                <a:lnTo>
                  <a:pt x="5026380" y="27419"/>
                </a:lnTo>
                <a:lnTo>
                  <a:pt x="5027727" y="24257"/>
                </a:lnTo>
                <a:lnTo>
                  <a:pt x="5038039" y="0"/>
                </a:lnTo>
                <a:lnTo>
                  <a:pt x="4952949" y="5334"/>
                </a:lnTo>
                <a:lnTo>
                  <a:pt x="4982286" y="85344"/>
                </a:lnTo>
                <a:lnTo>
                  <a:pt x="5002631" y="63703"/>
                </a:lnTo>
                <a:lnTo>
                  <a:pt x="5008194" y="70231"/>
                </a:lnTo>
                <a:lnTo>
                  <a:pt x="5009464" y="67246"/>
                </a:lnTo>
                <a:lnTo>
                  <a:pt x="5715076" y="731901"/>
                </a:lnTo>
                <a:lnTo>
                  <a:pt x="5723839" y="722757"/>
                </a:lnTo>
                <a:lnTo>
                  <a:pt x="5014747" y="54813"/>
                </a:lnTo>
                <a:lnTo>
                  <a:pt x="5017833" y="47548"/>
                </a:lnTo>
                <a:lnTo>
                  <a:pt x="5020983" y="44196"/>
                </a:lnTo>
                <a:lnTo>
                  <a:pt x="5023078" y="41960"/>
                </a:lnTo>
                <a:lnTo>
                  <a:pt x="6619443" y="719963"/>
                </a:lnTo>
                <a:lnTo>
                  <a:pt x="6624396" y="7082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701541" y="558749"/>
            <a:ext cx="13798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Zookeeper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7463" y="3009645"/>
            <a:ext cx="7348220" cy="2009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SzPct val="91666"/>
              <a:buAutoNum type="arabicPlain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Zookeeper</a:t>
            </a:r>
            <a:r>
              <a:rPr dirty="0" sz="1200" spc="-5">
                <a:latin typeface="宋体"/>
                <a:cs typeface="宋体"/>
              </a:rPr>
              <a:t>：</a:t>
            </a:r>
            <a:r>
              <a:rPr dirty="0" sz="1200">
                <a:latin typeface="宋体"/>
                <a:cs typeface="宋体"/>
              </a:rPr>
              <a:t>一个领导者</a:t>
            </a:r>
            <a:r>
              <a:rPr dirty="0" sz="1200" spc="-5">
                <a:latin typeface="宋体"/>
                <a:cs typeface="宋体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 spc="-5">
                <a:latin typeface="宋体"/>
                <a:cs typeface="宋体"/>
              </a:rPr>
              <a:t>），</a:t>
            </a:r>
            <a:r>
              <a:rPr dirty="0" sz="1200">
                <a:latin typeface="宋体"/>
                <a:cs typeface="宋体"/>
              </a:rPr>
              <a:t>多个跟随者</a:t>
            </a:r>
            <a:r>
              <a:rPr dirty="0" sz="1200" spc="-5">
                <a:latin typeface="宋体"/>
                <a:cs typeface="宋体"/>
              </a:rPr>
              <a:t>（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 spc="-5">
                <a:latin typeface="宋体"/>
                <a:cs typeface="宋体"/>
              </a:rPr>
              <a:t>）</a:t>
            </a:r>
            <a:r>
              <a:rPr dirty="0" sz="1200">
                <a:latin typeface="宋体"/>
                <a:cs typeface="宋体"/>
              </a:rPr>
              <a:t>组成的集群。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050">
              <a:latin typeface="宋体"/>
              <a:cs typeface="宋体"/>
            </a:endParaRPr>
          </a:p>
          <a:p>
            <a:pPr marL="247015" indent="-234950">
              <a:lnSpc>
                <a:spcPct val="100000"/>
              </a:lnSpc>
              <a:buSzPct val="91666"/>
              <a:buFont typeface="Times New Roman"/>
              <a:buAutoNum type="arabicPlain"/>
              <a:tabLst>
                <a:tab pos="247650" algn="l"/>
              </a:tabLst>
            </a:pPr>
            <a:r>
              <a:rPr dirty="0" sz="1200" spc="30">
                <a:latin typeface="宋体"/>
                <a:cs typeface="宋体"/>
              </a:rPr>
              <a:t>集</a:t>
            </a:r>
            <a:r>
              <a:rPr dirty="0" sz="1200" spc="20">
                <a:latin typeface="宋体"/>
                <a:cs typeface="宋体"/>
              </a:rPr>
              <a:t>群</a:t>
            </a:r>
            <a:r>
              <a:rPr dirty="0" sz="1200" spc="30">
                <a:latin typeface="宋体"/>
                <a:cs typeface="宋体"/>
              </a:rPr>
              <a:t>中</a:t>
            </a:r>
            <a:r>
              <a:rPr dirty="0" sz="1200" spc="20">
                <a:latin typeface="宋体"/>
                <a:cs typeface="宋体"/>
              </a:rPr>
              <a:t>只</a:t>
            </a:r>
            <a:r>
              <a:rPr dirty="0" sz="1200" spc="30">
                <a:latin typeface="宋体"/>
                <a:cs typeface="宋体"/>
              </a:rPr>
              <a:t>要有</a:t>
            </a:r>
            <a:r>
              <a:rPr dirty="0" sz="1200" spc="25" b="1">
                <a:solidFill>
                  <a:srgbClr val="FF0000"/>
                </a:solidFill>
                <a:latin typeface="宋体"/>
                <a:cs typeface="宋体"/>
              </a:rPr>
              <a:t>半</a:t>
            </a:r>
            <a:r>
              <a:rPr dirty="0" sz="1200" spc="15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200" spc="25" b="1">
                <a:solidFill>
                  <a:srgbClr val="FF0000"/>
                </a:solidFill>
                <a:latin typeface="宋体"/>
                <a:cs typeface="宋体"/>
              </a:rPr>
              <a:t>以</a:t>
            </a:r>
            <a:r>
              <a:rPr dirty="0" sz="1200" spc="30" b="1">
                <a:solidFill>
                  <a:srgbClr val="FF0000"/>
                </a:solidFill>
                <a:latin typeface="宋体"/>
                <a:cs typeface="宋体"/>
              </a:rPr>
              <a:t>上</a:t>
            </a:r>
            <a:r>
              <a:rPr dirty="0" sz="1200" spc="20">
                <a:latin typeface="宋体"/>
                <a:cs typeface="宋体"/>
              </a:rPr>
              <a:t>节点存活</a:t>
            </a:r>
            <a:r>
              <a:rPr dirty="0" sz="1200" spc="5">
                <a:latin typeface="宋体"/>
                <a:cs typeface="宋体"/>
              </a:rPr>
              <a:t>，</a:t>
            </a:r>
            <a:r>
              <a:rPr dirty="0" sz="1200" spc="5">
                <a:latin typeface="Times New Roman"/>
                <a:cs typeface="Times New Roman"/>
              </a:rPr>
              <a:t>Zookeeper</a:t>
            </a:r>
            <a:r>
              <a:rPr dirty="0" sz="1200" spc="20">
                <a:latin typeface="宋体"/>
                <a:cs typeface="宋体"/>
              </a:rPr>
              <a:t>集</a:t>
            </a:r>
            <a:r>
              <a:rPr dirty="0" sz="1200" spc="30">
                <a:latin typeface="宋体"/>
                <a:cs typeface="宋体"/>
              </a:rPr>
              <a:t>群</a:t>
            </a:r>
            <a:r>
              <a:rPr dirty="0" sz="1200" spc="20">
                <a:latin typeface="宋体"/>
                <a:cs typeface="宋体"/>
              </a:rPr>
              <a:t>就</a:t>
            </a:r>
            <a:r>
              <a:rPr dirty="0" sz="1200" spc="30">
                <a:latin typeface="宋体"/>
                <a:cs typeface="宋体"/>
              </a:rPr>
              <a:t>能</a:t>
            </a:r>
            <a:r>
              <a:rPr dirty="0" sz="1200" spc="20">
                <a:latin typeface="宋体"/>
                <a:cs typeface="宋体"/>
              </a:rPr>
              <a:t>正常</a:t>
            </a:r>
            <a:r>
              <a:rPr dirty="0" sz="1200" spc="30">
                <a:latin typeface="宋体"/>
                <a:cs typeface="宋体"/>
              </a:rPr>
              <a:t>服</a:t>
            </a:r>
            <a:r>
              <a:rPr dirty="0" sz="1200" spc="45">
                <a:latin typeface="宋体"/>
                <a:cs typeface="宋体"/>
              </a:rPr>
              <a:t>务</a:t>
            </a:r>
            <a:r>
              <a:rPr dirty="0" sz="1200" spc="20">
                <a:latin typeface="宋体"/>
                <a:cs typeface="宋体"/>
              </a:rPr>
              <a:t>。所</a:t>
            </a:r>
            <a:r>
              <a:rPr dirty="0" sz="1200" spc="35">
                <a:latin typeface="宋体"/>
                <a:cs typeface="宋体"/>
              </a:rPr>
              <a:t>以</a:t>
            </a:r>
            <a:r>
              <a:rPr dirty="0" sz="1200">
                <a:latin typeface="Times New Roman"/>
                <a:cs typeface="Times New Roman"/>
              </a:rPr>
              <a:t>Zookeeper</a:t>
            </a:r>
            <a:r>
              <a:rPr dirty="0" sz="1200" spc="30">
                <a:latin typeface="宋体"/>
                <a:cs typeface="宋体"/>
              </a:rPr>
              <a:t>适合</a:t>
            </a:r>
            <a:r>
              <a:rPr dirty="0" sz="1200" spc="20">
                <a:latin typeface="宋体"/>
                <a:cs typeface="宋体"/>
              </a:rPr>
              <a:t>安装</a:t>
            </a:r>
            <a:r>
              <a:rPr dirty="0" sz="1200" spc="30">
                <a:latin typeface="宋体"/>
                <a:cs typeface="宋体"/>
              </a:rPr>
              <a:t>奇</a:t>
            </a:r>
            <a:r>
              <a:rPr dirty="0" sz="1200" spc="20">
                <a:latin typeface="宋体"/>
                <a:cs typeface="宋体"/>
              </a:rPr>
              <a:t>数台</a:t>
            </a:r>
            <a:r>
              <a:rPr dirty="0" sz="1200" spc="30">
                <a:latin typeface="宋体"/>
                <a:cs typeface="宋体"/>
              </a:rPr>
              <a:t>服</a:t>
            </a:r>
            <a:r>
              <a:rPr dirty="0" sz="1200" spc="20">
                <a:latin typeface="宋体"/>
                <a:cs typeface="宋体"/>
              </a:rPr>
              <a:t>务</a:t>
            </a:r>
            <a:r>
              <a:rPr dirty="0" sz="1200" spc="35">
                <a:latin typeface="宋体"/>
                <a:cs typeface="宋体"/>
              </a:rPr>
              <a:t>器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050">
              <a:latin typeface="宋体"/>
              <a:cs typeface="宋体"/>
            </a:endParaRPr>
          </a:p>
          <a:p>
            <a:pPr marL="271145" indent="-232410">
              <a:lnSpc>
                <a:spcPct val="100000"/>
              </a:lnSpc>
              <a:buSzPct val="91666"/>
              <a:buFont typeface="Times New Roman"/>
              <a:buAutoNum type="arabicPlain"/>
              <a:tabLst>
                <a:tab pos="271780" algn="l"/>
              </a:tabLst>
            </a:pPr>
            <a:r>
              <a:rPr dirty="0" sz="1200" spc="10">
                <a:latin typeface="宋体"/>
                <a:cs typeface="宋体"/>
              </a:rPr>
              <a:t>全</a:t>
            </a:r>
            <a:r>
              <a:rPr dirty="0" sz="1200">
                <a:latin typeface="宋体"/>
                <a:cs typeface="宋体"/>
              </a:rPr>
              <a:t>局</a:t>
            </a:r>
            <a:r>
              <a:rPr dirty="0" sz="1200" spc="10">
                <a:latin typeface="宋体"/>
                <a:cs typeface="宋体"/>
              </a:rPr>
              <a:t>数据</a:t>
            </a:r>
            <a:r>
              <a:rPr dirty="0" sz="1200">
                <a:latin typeface="宋体"/>
                <a:cs typeface="宋体"/>
              </a:rPr>
              <a:t>一</a:t>
            </a:r>
            <a:r>
              <a:rPr dirty="0" sz="1200" spc="10">
                <a:latin typeface="宋体"/>
                <a:cs typeface="宋体"/>
              </a:rPr>
              <a:t>致：</a:t>
            </a:r>
            <a:r>
              <a:rPr dirty="0" sz="1200">
                <a:latin typeface="宋体"/>
                <a:cs typeface="宋体"/>
              </a:rPr>
              <a:t>每</a:t>
            </a:r>
            <a:r>
              <a:rPr dirty="0" sz="1200" spc="-5">
                <a:latin typeface="宋体"/>
                <a:cs typeface="宋体"/>
              </a:rPr>
              <a:t>个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r>
              <a:rPr dirty="0" sz="1200" spc="10">
                <a:latin typeface="宋体"/>
                <a:cs typeface="宋体"/>
              </a:rPr>
              <a:t>保存一份相</a:t>
            </a:r>
            <a:r>
              <a:rPr dirty="0" sz="1200">
                <a:latin typeface="宋体"/>
                <a:cs typeface="宋体"/>
              </a:rPr>
              <a:t>同</a:t>
            </a:r>
            <a:r>
              <a:rPr dirty="0" sz="1200" spc="10">
                <a:latin typeface="宋体"/>
                <a:cs typeface="宋体"/>
              </a:rPr>
              <a:t>的数据</a:t>
            </a:r>
            <a:r>
              <a:rPr dirty="0" sz="1200">
                <a:latin typeface="宋体"/>
                <a:cs typeface="宋体"/>
              </a:rPr>
              <a:t>副</a:t>
            </a:r>
            <a:r>
              <a:rPr dirty="0" sz="1200" spc="-5">
                <a:latin typeface="宋体"/>
                <a:cs typeface="宋体"/>
              </a:rPr>
              <a:t>本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>
                <a:latin typeface="Times New Roman"/>
                <a:cs typeface="Times New Roman"/>
              </a:rPr>
              <a:t>Client</a:t>
            </a:r>
            <a:r>
              <a:rPr dirty="0" sz="1200">
                <a:latin typeface="宋体"/>
                <a:cs typeface="宋体"/>
              </a:rPr>
              <a:t>无</a:t>
            </a:r>
            <a:r>
              <a:rPr dirty="0" sz="1200" spc="5">
                <a:latin typeface="宋体"/>
                <a:cs typeface="宋体"/>
              </a:rPr>
              <a:t>论连接</a:t>
            </a:r>
            <a:r>
              <a:rPr dirty="0" sz="1200">
                <a:latin typeface="宋体"/>
                <a:cs typeface="宋体"/>
              </a:rPr>
              <a:t>到</a:t>
            </a:r>
            <a:r>
              <a:rPr dirty="0" sz="1200" spc="5">
                <a:latin typeface="宋体"/>
                <a:cs typeface="宋体"/>
              </a:rPr>
              <a:t>哪</a:t>
            </a:r>
            <a:r>
              <a:rPr dirty="0" sz="1200">
                <a:latin typeface="宋体"/>
                <a:cs typeface="宋体"/>
              </a:rPr>
              <a:t>个</a:t>
            </a:r>
            <a:r>
              <a:rPr dirty="0" sz="1200">
                <a:latin typeface="Times New Roman"/>
                <a:cs typeface="Times New Roman"/>
              </a:rPr>
              <a:t>Server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5">
                <a:latin typeface="宋体"/>
                <a:cs typeface="宋体"/>
              </a:rPr>
              <a:t>数据都</a:t>
            </a:r>
            <a:r>
              <a:rPr dirty="0" sz="1200">
                <a:latin typeface="宋体"/>
                <a:cs typeface="宋体"/>
              </a:rPr>
              <a:t>是</a:t>
            </a:r>
            <a:r>
              <a:rPr dirty="0" sz="1200" spc="5">
                <a:latin typeface="宋体"/>
                <a:cs typeface="宋体"/>
              </a:rPr>
              <a:t>一</a:t>
            </a:r>
            <a:r>
              <a:rPr dirty="0" sz="1200">
                <a:latin typeface="宋体"/>
                <a:cs typeface="宋体"/>
              </a:rPr>
              <a:t>致</a:t>
            </a:r>
            <a:r>
              <a:rPr dirty="0" sz="1200" spc="-5">
                <a:latin typeface="宋体"/>
                <a:cs typeface="宋体"/>
              </a:rPr>
              <a:t>的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050">
              <a:latin typeface="宋体"/>
              <a:cs typeface="宋体"/>
            </a:endParaRPr>
          </a:p>
          <a:p>
            <a:pPr marL="241935" indent="-229235">
              <a:lnSpc>
                <a:spcPct val="100000"/>
              </a:lnSpc>
              <a:buSzPct val="91666"/>
              <a:buFont typeface="Times New Roman"/>
              <a:buAutoNum type="arabicPlain"/>
              <a:tabLst>
                <a:tab pos="241935" algn="l"/>
              </a:tabLst>
            </a:pPr>
            <a:r>
              <a:rPr dirty="0" sz="1200">
                <a:latin typeface="宋体"/>
                <a:cs typeface="宋体"/>
              </a:rPr>
              <a:t>更新请求顺序执行，来自同一个</a:t>
            </a:r>
            <a:r>
              <a:rPr dirty="0" sz="1200">
                <a:latin typeface="Times New Roman"/>
                <a:cs typeface="Times New Roman"/>
              </a:rPr>
              <a:t>Client</a:t>
            </a:r>
            <a:r>
              <a:rPr dirty="0" sz="1200">
                <a:latin typeface="宋体"/>
                <a:cs typeface="宋体"/>
              </a:rPr>
              <a:t>的更新请求按其发送顺序依次执行。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050">
              <a:latin typeface="宋体"/>
              <a:cs typeface="宋体"/>
            </a:endParaRPr>
          </a:p>
          <a:p>
            <a:pPr marL="241935" indent="-229235">
              <a:lnSpc>
                <a:spcPct val="100000"/>
              </a:lnSpc>
              <a:buSzPct val="91666"/>
              <a:buFont typeface="Times New Roman"/>
              <a:buAutoNum type="arabicPlain"/>
              <a:tabLst>
                <a:tab pos="241935" algn="l"/>
              </a:tabLst>
            </a:pPr>
            <a:r>
              <a:rPr dirty="0" sz="1200">
                <a:latin typeface="宋体"/>
                <a:cs typeface="宋体"/>
              </a:rPr>
              <a:t>数据更新原子性，一次数据更新要么成功，要么失败。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050">
              <a:latin typeface="宋体"/>
              <a:cs typeface="宋体"/>
            </a:endParaRPr>
          </a:p>
          <a:p>
            <a:pPr marL="241935" indent="-229235">
              <a:lnSpc>
                <a:spcPct val="100000"/>
              </a:lnSpc>
              <a:buSzPct val="91666"/>
              <a:buFont typeface="Times New Roman"/>
              <a:buAutoNum type="arabicPlain"/>
              <a:tabLst>
                <a:tab pos="241935" algn="l"/>
              </a:tabLst>
            </a:pPr>
            <a:r>
              <a:rPr dirty="0" sz="1200">
                <a:latin typeface="宋体"/>
                <a:cs typeface="宋体"/>
              </a:rPr>
              <a:t>实时性</a:t>
            </a:r>
            <a:r>
              <a:rPr dirty="0" sz="1200" spc="-5">
                <a:latin typeface="宋体"/>
                <a:cs typeface="宋体"/>
              </a:rPr>
              <a:t>，</a:t>
            </a:r>
            <a:r>
              <a:rPr dirty="0" sz="1200">
                <a:latin typeface="宋体"/>
                <a:cs typeface="宋体"/>
              </a:rPr>
              <a:t>在一定时间范围内，</a:t>
            </a:r>
            <a:r>
              <a:rPr dirty="0" sz="1200">
                <a:latin typeface="Times New Roman"/>
                <a:cs typeface="Times New Roman"/>
              </a:rPr>
              <a:t>Client</a:t>
            </a:r>
            <a:r>
              <a:rPr dirty="0" sz="1200">
                <a:latin typeface="宋体"/>
                <a:cs typeface="宋体"/>
              </a:rPr>
              <a:t>能读到最新数据。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72361" y="199466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①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07438" y="198373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②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208904" y="775588"/>
            <a:ext cx="1094740" cy="165100"/>
            <a:chOff x="5208904" y="775588"/>
            <a:chExt cx="1094740" cy="165100"/>
          </a:xfrm>
        </p:grpSpPr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8904" y="775588"/>
              <a:ext cx="166370" cy="16484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37020" y="775588"/>
              <a:ext cx="166369" cy="164846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7460360" y="1776476"/>
            <a:ext cx="11753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每次写操作都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微软雅黑"/>
                <a:cs typeface="微软雅黑"/>
              </a:rPr>
              <a:t>有事务</a:t>
            </a:r>
            <a:r>
              <a:rPr dirty="0" sz="1200" spc="-5">
                <a:latin typeface="Arial"/>
                <a:cs typeface="Arial"/>
              </a:rPr>
              <a:t>id</a:t>
            </a:r>
            <a:r>
              <a:rPr dirty="0" sz="1200" spc="-5">
                <a:latin typeface="微软雅黑"/>
                <a:cs typeface="微软雅黑"/>
              </a:rPr>
              <a:t>（</a:t>
            </a:r>
            <a:r>
              <a:rPr dirty="0" sz="1200" spc="-5">
                <a:latin typeface="Arial"/>
                <a:cs typeface="Arial"/>
              </a:rPr>
              <a:t>zxid</a:t>
            </a:r>
            <a:r>
              <a:rPr dirty="0" sz="1200" spc="-5"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57860"/>
            <a:ext cx="5059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微软雅黑"/>
                <a:cs typeface="微软雅黑"/>
              </a:rPr>
              <a:t>有</a:t>
            </a:r>
            <a:r>
              <a:rPr dirty="0" sz="1600" spc="-5">
                <a:latin typeface="Arial"/>
                <a:cs typeface="Arial"/>
              </a:rPr>
              <a:t>A1,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A2,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A3,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A4,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A5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10">
                <a:latin typeface="微软雅黑"/>
                <a:cs typeface="微软雅黑"/>
              </a:rPr>
              <a:t>位议员，就税率问题进行决议。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985" y="1417192"/>
            <a:ext cx="870585" cy="582930"/>
            <a:chOff x="895985" y="1417192"/>
            <a:chExt cx="870585" cy="582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1420367"/>
              <a:ext cx="864108" cy="5760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9160" y="1420367"/>
              <a:ext cx="864235" cy="576580"/>
            </a:xfrm>
            <a:custGeom>
              <a:avLst/>
              <a:gdLst/>
              <a:ahLst/>
              <a:cxnLst/>
              <a:rect l="l" t="t" r="r" b="b"/>
              <a:pathLst>
                <a:path w="864235" h="576580">
                  <a:moveTo>
                    <a:pt x="0" y="576072"/>
                  </a:moveTo>
                  <a:lnTo>
                    <a:pt x="864108" y="576072"/>
                  </a:lnTo>
                  <a:lnTo>
                    <a:pt x="86410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9982" y="155219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9172" y="1420367"/>
            <a:ext cx="864108" cy="5760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2" y="1420367"/>
            <a:ext cx="864235" cy="57658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135"/>
              </a:spcBef>
            </a:pPr>
            <a:r>
              <a:rPr dirty="0" sz="1800" spc="-10"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37533" y="1420241"/>
            <a:ext cx="869315" cy="582930"/>
            <a:chOff x="4137533" y="1420241"/>
            <a:chExt cx="869315" cy="5829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0708" y="1423416"/>
              <a:ext cx="862584" cy="5760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0708" y="1423416"/>
              <a:ext cx="862965" cy="576580"/>
            </a:xfrm>
            <a:custGeom>
              <a:avLst/>
              <a:gdLst/>
              <a:ahLst/>
              <a:cxnLst/>
              <a:rect l="l" t="t" r="r" b="b"/>
              <a:pathLst>
                <a:path w="862964" h="576580">
                  <a:moveTo>
                    <a:pt x="0" y="576072"/>
                  </a:moveTo>
                  <a:lnTo>
                    <a:pt x="862584" y="576072"/>
                  </a:lnTo>
                  <a:lnTo>
                    <a:pt x="862584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420615" y="1556130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20" y="1420367"/>
            <a:ext cx="864107" cy="5760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60720" y="1420367"/>
            <a:ext cx="864235" cy="57658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35"/>
              </a:spcBef>
            </a:pPr>
            <a:r>
              <a:rPr dirty="0" sz="1800" spc="-10">
                <a:latin typeface="Arial"/>
                <a:cs typeface="Arial"/>
              </a:rPr>
              <a:t>A4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23594" y="1175385"/>
            <a:ext cx="6924675" cy="1103630"/>
            <a:chOff x="1323594" y="1175385"/>
            <a:chExt cx="6924675" cy="11036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0732" y="1420368"/>
              <a:ext cx="864107" cy="5760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3594" y="1175385"/>
              <a:ext cx="6924420" cy="11032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661529" y="155219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450" y="2664713"/>
            <a:ext cx="4898390" cy="213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Arial"/>
                <a:cs typeface="Arial"/>
              </a:rPr>
              <a:t>A1</a:t>
            </a:r>
            <a:r>
              <a:rPr dirty="0" sz="1600" spc="-5">
                <a:latin typeface="微软雅黑"/>
                <a:cs typeface="微软雅黑"/>
              </a:rPr>
              <a:t>发</a:t>
            </a:r>
            <a:r>
              <a:rPr dirty="0" sz="1600" spc="-10">
                <a:latin typeface="微软雅黑"/>
                <a:cs typeface="微软雅黑"/>
              </a:rPr>
              <a:t>起</a:t>
            </a:r>
            <a:r>
              <a:rPr dirty="0" sz="1600" spc="-5">
                <a:latin typeface="Arial"/>
                <a:cs typeface="Arial"/>
              </a:rPr>
              <a:t>1</a:t>
            </a:r>
            <a:r>
              <a:rPr dirty="0" sz="1600" spc="-5">
                <a:latin typeface="微软雅黑"/>
                <a:cs typeface="微软雅黑"/>
              </a:rPr>
              <a:t>号</a:t>
            </a:r>
            <a:r>
              <a:rPr dirty="0" sz="1600" spc="-5">
                <a:latin typeface="Arial"/>
                <a:cs typeface="Arial"/>
              </a:rPr>
              <a:t>Proposal</a:t>
            </a:r>
            <a:r>
              <a:rPr dirty="0" sz="1600" spc="-5">
                <a:latin typeface="微软雅黑"/>
                <a:cs typeface="微软雅黑"/>
              </a:rPr>
              <a:t>的</a:t>
            </a:r>
            <a:r>
              <a:rPr dirty="0" sz="1600" spc="-5">
                <a:latin typeface="Arial"/>
                <a:cs typeface="Arial"/>
              </a:rPr>
              <a:t>Propose</a:t>
            </a:r>
            <a:r>
              <a:rPr dirty="0" sz="1600" spc="-5">
                <a:latin typeface="微软雅黑"/>
                <a:cs typeface="微软雅黑"/>
              </a:rPr>
              <a:t>，等待</a:t>
            </a:r>
            <a:r>
              <a:rPr dirty="0" sz="1600" spc="-5">
                <a:latin typeface="Arial"/>
                <a:cs typeface="Arial"/>
              </a:rPr>
              <a:t>Promise</a:t>
            </a:r>
            <a:r>
              <a:rPr dirty="0" sz="1600" spc="-5">
                <a:latin typeface="微软雅黑"/>
                <a:cs typeface="微软雅黑"/>
              </a:rPr>
              <a:t>承诺；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176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Arial"/>
                <a:cs typeface="Arial"/>
              </a:rPr>
              <a:t>A2-A5</a:t>
            </a:r>
            <a:r>
              <a:rPr dirty="0" sz="1600" spc="-5">
                <a:latin typeface="微软雅黑"/>
                <a:cs typeface="微软雅黑"/>
              </a:rPr>
              <a:t>回应</a:t>
            </a:r>
            <a:r>
              <a:rPr dirty="0" sz="1600" spc="-5">
                <a:latin typeface="Arial"/>
                <a:cs typeface="Arial"/>
              </a:rPr>
              <a:t>Promise</a:t>
            </a:r>
            <a:r>
              <a:rPr dirty="0" sz="1600" spc="-5">
                <a:latin typeface="微软雅黑"/>
                <a:cs typeface="微软雅黑"/>
              </a:rPr>
              <a:t>；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175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Arial"/>
                <a:cs typeface="Arial"/>
              </a:rPr>
              <a:t>A1</a:t>
            </a:r>
            <a:r>
              <a:rPr dirty="0" sz="1600" spc="-5">
                <a:latin typeface="微软雅黑"/>
                <a:cs typeface="微软雅黑"/>
              </a:rPr>
              <a:t>在收到两份回复时就会发起税率</a:t>
            </a:r>
            <a:r>
              <a:rPr dirty="0" sz="1600" spc="-10">
                <a:latin typeface="Arial"/>
                <a:cs typeface="Arial"/>
              </a:rPr>
              <a:t>10%</a:t>
            </a:r>
            <a:r>
              <a:rPr dirty="0" sz="1600" spc="-5">
                <a:latin typeface="微软雅黑"/>
                <a:cs typeface="微软雅黑"/>
              </a:rPr>
              <a:t>的</a:t>
            </a:r>
            <a:r>
              <a:rPr dirty="0" sz="1600" spc="-5">
                <a:latin typeface="Arial"/>
                <a:cs typeface="Arial"/>
              </a:rPr>
              <a:t>Proposal</a:t>
            </a:r>
            <a:r>
              <a:rPr dirty="0" sz="1600" spc="-5">
                <a:latin typeface="微软雅黑"/>
                <a:cs typeface="微软雅黑"/>
              </a:rPr>
              <a:t>；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1760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Arial"/>
                <a:cs typeface="Arial"/>
              </a:rPr>
              <a:t>A2-A5</a:t>
            </a:r>
            <a:r>
              <a:rPr dirty="0" sz="1600" spc="-5">
                <a:latin typeface="微软雅黑"/>
                <a:cs typeface="微软雅黑"/>
              </a:rPr>
              <a:t>回应</a:t>
            </a:r>
            <a:r>
              <a:rPr dirty="0" sz="1600" spc="-5">
                <a:latin typeface="Arial"/>
                <a:cs typeface="Arial"/>
              </a:rPr>
              <a:t>Accept</a:t>
            </a:r>
            <a:r>
              <a:rPr dirty="0" sz="1600" spc="-5">
                <a:latin typeface="微软雅黑"/>
                <a:cs typeface="微软雅黑"/>
              </a:rPr>
              <a:t>；</a:t>
            </a:r>
            <a:endParaRPr sz="16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微软雅黑"/>
                <a:cs typeface="微软雅黑"/>
              </a:rPr>
              <a:t>通过</a:t>
            </a:r>
            <a:r>
              <a:rPr dirty="0" sz="1600" spc="-5">
                <a:latin typeface="Arial"/>
                <a:cs typeface="Arial"/>
              </a:rPr>
              <a:t>Proposal</a:t>
            </a:r>
            <a:r>
              <a:rPr dirty="0" sz="1600" spc="-5">
                <a:latin typeface="微软雅黑"/>
                <a:cs typeface="微软雅黑"/>
              </a:rPr>
              <a:t>，</a:t>
            </a:r>
            <a:r>
              <a:rPr dirty="0" sz="1600" spc="-10">
                <a:latin typeface="微软雅黑"/>
                <a:cs typeface="微软雅黑"/>
              </a:rPr>
              <a:t>税</a:t>
            </a:r>
            <a:r>
              <a:rPr dirty="0" sz="1600" spc="-5">
                <a:latin typeface="微软雅黑"/>
                <a:cs typeface="微软雅黑"/>
              </a:rPr>
              <a:t>率</a:t>
            </a:r>
            <a:r>
              <a:rPr dirty="0" sz="1600" spc="-10">
                <a:latin typeface="Arial"/>
                <a:cs typeface="Arial"/>
              </a:rPr>
              <a:t>10%</a:t>
            </a:r>
            <a:r>
              <a:rPr dirty="0" sz="1600" spc="-5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708" y="2213863"/>
            <a:ext cx="72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（</a:t>
            </a:r>
            <a:r>
              <a:rPr dirty="0" sz="1000" spc="-10">
                <a:latin typeface="Arial"/>
                <a:cs typeface="Arial"/>
              </a:rPr>
              <a:t>1</a:t>
            </a:r>
            <a:r>
              <a:rPr dirty="0" sz="1000" spc="-10">
                <a:latin typeface="微软雅黑"/>
                <a:cs typeface="微软雅黑"/>
              </a:rPr>
              <a:t>，</a:t>
            </a:r>
            <a:r>
              <a:rPr dirty="0" sz="1000" spc="-10">
                <a:latin typeface="Arial"/>
                <a:cs typeface="Arial"/>
              </a:rPr>
              <a:t>10%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07542" y="25400"/>
            <a:ext cx="8382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"/>
                <a:cs typeface="微软雅黑"/>
              </a:rPr>
              <a:t>情况</a:t>
            </a:r>
            <a:r>
              <a:rPr dirty="0" spc="-10"/>
              <a:t>1</a:t>
            </a:r>
            <a:r>
              <a:rPr dirty="0">
                <a:latin typeface="微软雅黑"/>
                <a:cs typeface="微软雅黑"/>
              </a:rPr>
              <a:t>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61213"/>
            <a:ext cx="4816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400">
                <a:latin typeface="微软雅黑"/>
                <a:cs typeface="微软雅黑"/>
              </a:rPr>
              <a:t>现在我们假设在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>
                <a:latin typeface="微软雅黑"/>
                <a:cs typeface="微软雅黑"/>
              </a:rPr>
              <a:t>提出</a:t>
            </a:r>
            <a:r>
              <a:rPr dirty="0" sz="1400" spc="-15">
                <a:latin typeface="微软雅黑"/>
                <a:cs typeface="微软雅黑"/>
              </a:rPr>
              <a:t>提</a:t>
            </a:r>
            <a:r>
              <a:rPr dirty="0" sz="1400">
                <a:latin typeface="微软雅黑"/>
                <a:cs typeface="微软雅黑"/>
              </a:rPr>
              <a:t>案的</a:t>
            </a:r>
            <a:r>
              <a:rPr dirty="0" sz="1400" spc="-15">
                <a:latin typeface="微软雅黑"/>
                <a:cs typeface="微软雅黑"/>
              </a:rPr>
              <a:t>同</a:t>
            </a:r>
            <a:r>
              <a:rPr dirty="0" sz="1400">
                <a:latin typeface="微软雅黑"/>
                <a:cs typeface="微软雅黑"/>
              </a:rPr>
              <a:t>时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决定将税率定为</a:t>
            </a:r>
            <a:r>
              <a:rPr dirty="0" sz="1400" spc="-5">
                <a:latin typeface="Arial"/>
                <a:cs typeface="Arial"/>
              </a:rPr>
              <a:t>20%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985" y="1417192"/>
            <a:ext cx="870585" cy="582930"/>
            <a:chOff x="895985" y="1417192"/>
            <a:chExt cx="870585" cy="582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1420367"/>
              <a:ext cx="864108" cy="5760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9160" y="1420367"/>
              <a:ext cx="864235" cy="576580"/>
            </a:xfrm>
            <a:custGeom>
              <a:avLst/>
              <a:gdLst/>
              <a:ahLst/>
              <a:cxnLst/>
              <a:rect l="l" t="t" r="r" b="b"/>
              <a:pathLst>
                <a:path w="864235" h="576580">
                  <a:moveTo>
                    <a:pt x="0" y="576072"/>
                  </a:moveTo>
                  <a:lnTo>
                    <a:pt x="864108" y="576072"/>
                  </a:lnTo>
                  <a:lnTo>
                    <a:pt x="86410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9982" y="155219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9172" y="1420367"/>
            <a:ext cx="864108" cy="5760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2" y="1420367"/>
            <a:ext cx="864235" cy="57658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135"/>
              </a:spcBef>
            </a:pPr>
            <a:r>
              <a:rPr dirty="0" sz="1800" spc="-10"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0708" y="1423416"/>
            <a:ext cx="862584" cy="5760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40708" y="1423416"/>
            <a:ext cx="862965" cy="57658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145"/>
              </a:spcBef>
            </a:pPr>
            <a:r>
              <a:rPr dirty="0" sz="1800" spc="-10"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20" y="1420367"/>
            <a:ext cx="864107" cy="5760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60720" y="1420367"/>
            <a:ext cx="864235" cy="57658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35"/>
              </a:spcBef>
            </a:pPr>
            <a:r>
              <a:rPr dirty="0" sz="1800" spc="-10">
                <a:latin typeface="Arial"/>
                <a:cs typeface="Arial"/>
              </a:rPr>
              <a:t>A4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3594" y="1132205"/>
            <a:ext cx="6924675" cy="1092835"/>
            <a:chOff x="1323594" y="1132205"/>
            <a:chExt cx="6924675" cy="109283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0732" y="1420368"/>
              <a:ext cx="864107" cy="5760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3594" y="1132205"/>
              <a:ext cx="6924420" cy="109245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61529" y="155219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542" y="2608834"/>
            <a:ext cx="6002020" cy="234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同时发起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 spc="-15">
                <a:latin typeface="微软雅黑"/>
                <a:cs typeface="微软雅黑"/>
              </a:rPr>
              <a:t>序</a:t>
            </a:r>
            <a:r>
              <a:rPr dirty="0" sz="1400">
                <a:latin typeface="微软雅黑"/>
                <a:cs typeface="微软雅黑"/>
              </a:rPr>
              <a:t>号分</a:t>
            </a:r>
            <a:r>
              <a:rPr dirty="0" sz="1400" spc="-15">
                <a:latin typeface="微软雅黑"/>
                <a:cs typeface="微软雅黑"/>
              </a:rPr>
              <a:t>别</a:t>
            </a:r>
            <a:r>
              <a:rPr dirty="0" sz="1400">
                <a:latin typeface="微软雅黑"/>
                <a:cs typeface="微软雅黑"/>
              </a:rPr>
              <a:t>为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5"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A2</a:t>
            </a:r>
            <a:r>
              <a:rPr dirty="0" sz="1400">
                <a:latin typeface="微软雅黑"/>
                <a:cs typeface="微软雅黑"/>
              </a:rPr>
              <a:t>承</a:t>
            </a:r>
            <a:r>
              <a:rPr dirty="0" sz="1400" spc="-5">
                <a:latin typeface="微软雅黑"/>
                <a:cs typeface="微软雅黑"/>
              </a:rPr>
              <a:t>诺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A4</a:t>
            </a:r>
            <a:r>
              <a:rPr dirty="0" sz="1400">
                <a:latin typeface="微软雅黑"/>
                <a:cs typeface="微软雅黑"/>
              </a:rPr>
              <a:t>承诺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 spc="-15">
                <a:latin typeface="微软雅黑"/>
                <a:cs typeface="微软雅黑"/>
              </a:rPr>
              <a:t>行</a:t>
            </a:r>
            <a:r>
              <a:rPr dirty="0" sz="1400">
                <a:latin typeface="微软雅黑"/>
                <a:cs typeface="微软雅黑"/>
              </a:rPr>
              <a:t>为成</a:t>
            </a:r>
            <a:r>
              <a:rPr dirty="0" sz="1400" spc="-15">
                <a:latin typeface="微软雅黑"/>
                <a:cs typeface="微软雅黑"/>
              </a:rPr>
              <a:t>为</a:t>
            </a:r>
            <a:r>
              <a:rPr dirty="0" sz="1400">
                <a:latin typeface="微软雅黑"/>
                <a:cs typeface="微软雅黑"/>
              </a:rPr>
              <a:t>关键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400">
                <a:latin typeface="微软雅黑"/>
                <a:cs typeface="微软雅黑"/>
              </a:rPr>
              <a:t>情况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>
                <a:latin typeface="微软雅黑"/>
                <a:cs typeface="微软雅黑"/>
              </a:rPr>
              <a:t>：</a:t>
            </a:r>
            <a:r>
              <a:rPr dirty="0" sz="1400">
                <a:latin typeface="Arial"/>
                <a:cs typeface="Arial"/>
              </a:rPr>
              <a:t>A3</a:t>
            </a:r>
            <a:r>
              <a:rPr dirty="0" sz="1400">
                <a:latin typeface="微软雅黑"/>
                <a:cs typeface="微软雅黑"/>
              </a:rPr>
              <a:t>先收到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5">
                <a:latin typeface="微软雅黑"/>
                <a:cs typeface="微软雅黑"/>
              </a:rPr>
              <a:t>消</a:t>
            </a:r>
            <a:r>
              <a:rPr dirty="0" sz="1400" spc="-15">
                <a:latin typeface="微软雅黑"/>
                <a:cs typeface="微软雅黑"/>
              </a:rPr>
              <a:t>息</a:t>
            </a:r>
            <a:r>
              <a:rPr dirty="0" sz="1400" spc="5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承</a:t>
            </a:r>
            <a:r>
              <a:rPr dirty="0" sz="1400" spc="-10">
                <a:latin typeface="微软雅黑"/>
                <a:cs typeface="微软雅黑"/>
              </a:rPr>
              <a:t>诺</a:t>
            </a:r>
            <a:r>
              <a:rPr dirty="0" sz="1400">
                <a:latin typeface="Arial"/>
                <a:cs typeface="Arial"/>
              </a:rPr>
              <a:t>A1</a:t>
            </a:r>
            <a:r>
              <a:rPr dirty="0" sz="1400" spc="5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>
                <a:latin typeface="微软雅黑"/>
                <a:cs typeface="微软雅黑"/>
              </a:rPr>
              <a:t>发</a:t>
            </a:r>
            <a:r>
              <a:rPr dirty="0" sz="1400" spc="-5">
                <a:latin typeface="微软雅黑"/>
                <a:cs typeface="微软雅黑"/>
              </a:rPr>
              <a:t>起</a:t>
            </a:r>
            <a:r>
              <a:rPr dirty="0" sz="1400" spc="-5">
                <a:latin typeface="Arial"/>
                <a:cs typeface="Arial"/>
              </a:rPr>
              <a:t>Proposal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10%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 spc="-5">
                <a:latin typeface="Arial"/>
                <a:cs typeface="Arial"/>
              </a:rPr>
              <a:t>A2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>
                <a:latin typeface="微软雅黑"/>
                <a:cs typeface="微软雅黑"/>
              </a:rPr>
              <a:t>接</a:t>
            </a:r>
            <a:r>
              <a:rPr dirty="0" sz="1400" spc="-15">
                <a:latin typeface="微软雅黑"/>
                <a:cs typeface="微软雅黑"/>
              </a:rPr>
              <a:t>受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400">
                <a:latin typeface="微软雅黑"/>
                <a:cs typeface="微软雅黑"/>
              </a:rPr>
              <a:t>之后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>
                <a:latin typeface="微软雅黑"/>
                <a:cs typeface="微软雅黑"/>
              </a:rPr>
              <a:t>又收到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消息，</a:t>
            </a:r>
            <a:r>
              <a:rPr dirty="0" sz="1400" spc="-15">
                <a:latin typeface="微软雅黑"/>
                <a:cs typeface="微软雅黑"/>
              </a:rPr>
              <a:t>回</a:t>
            </a:r>
            <a:r>
              <a:rPr dirty="0" sz="1400">
                <a:latin typeface="微软雅黑"/>
                <a:cs typeface="微软雅黑"/>
              </a:rPr>
              <a:t>复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5">
                <a:latin typeface="微软雅黑"/>
                <a:cs typeface="微软雅黑"/>
              </a:rPr>
              <a:t>：（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10%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>
                <a:latin typeface="微软雅黑"/>
                <a:cs typeface="微软雅黑"/>
              </a:rPr>
              <a:t>并</a:t>
            </a:r>
            <a:r>
              <a:rPr dirty="0" sz="1400" spc="-15">
                <a:latin typeface="微软雅黑"/>
                <a:cs typeface="微软雅黑"/>
              </a:rPr>
              <a:t>承</a:t>
            </a:r>
            <a:r>
              <a:rPr dirty="0" sz="1400">
                <a:latin typeface="微软雅黑"/>
                <a:cs typeface="微软雅黑"/>
              </a:rPr>
              <a:t>诺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发</a:t>
            </a:r>
            <a:r>
              <a:rPr dirty="0" sz="1400" spc="-5">
                <a:latin typeface="微软雅黑"/>
                <a:cs typeface="微软雅黑"/>
              </a:rPr>
              <a:t>起</a:t>
            </a:r>
            <a:r>
              <a:rPr dirty="0" sz="1400" spc="-5">
                <a:latin typeface="Arial"/>
                <a:cs typeface="Arial"/>
              </a:rPr>
              <a:t>Proposal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20%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A4</a:t>
            </a:r>
            <a:r>
              <a:rPr dirty="0" sz="1400">
                <a:latin typeface="微软雅黑"/>
                <a:cs typeface="微软雅黑"/>
              </a:rPr>
              <a:t>接</a:t>
            </a:r>
            <a:r>
              <a:rPr dirty="0" sz="1400" spc="-15">
                <a:latin typeface="微软雅黑"/>
                <a:cs typeface="微软雅黑"/>
              </a:rPr>
              <a:t>受</a:t>
            </a:r>
            <a:r>
              <a:rPr dirty="0" sz="1400">
                <a:latin typeface="微软雅黑"/>
                <a:cs typeface="微软雅黑"/>
              </a:rPr>
              <a:t>。之</a:t>
            </a:r>
            <a:r>
              <a:rPr dirty="0" sz="1400" spc="-15">
                <a:latin typeface="微软雅黑"/>
                <a:cs typeface="微软雅黑"/>
              </a:rPr>
              <a:t>后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 spc="-15">
                <a:latin typeface="微软雅黑"/>
                <a:cs typeface="微软雅黑"/>
              </a:rPr>
              <a:t>同</a:t>
            </a:r>
            <a:r>
              <a:rPr dirty="0" sz="1400">
                <a:latin typeface="微软雅黑"/>
                <a:cs typeface="微软雅黑"/>
              </a:rPr>
              <a:t>时广</a:t>
            </a:r>
            <a:r>
              <a:rPr dirty="0" sz="1400" spc="-15">
                <a:latin typeface="微软雅黑"/>
                <a:cs typeface="微软雅黑"/>
              </a:rPr>
              <a:t>播</a:t>
            </a:r>
            <a:r>
              <a:rPr dirty="0" sz="1400">
                <a:latin typeface="微软雅黑"/>
                <a:cs typeface="微软雅黑"/>
              </a:rPr>
              <a:t>决议。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708" y="2213863"/>
            <a:ext cx="72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（</a:t>
            </a:r>
            <a:r>
              <a:rPr dirty="0" sz="1000" spc="-10">
                <a:latin typeface="Arial"/>
                <a:cs typeface="Arial"/>
              </a:rPr>
              <a:t>1</a:t>
            </a:r>
            <a:r>
              <a:rPr dirty="0" sz="1000" spc="-10">
                <a:latin typeface="微软雅黑"/>
                <a:cs typeface="微软雅黑"/>
              </a:rPr>
              <a:t>，</a:t>
            </a:r>
            <a:r>
              <a:rPr dirty="0" sz="1000" spc="-10">
                <a:latin typeface="Arial"/>
                <a:cs typeface="Arial"/>
              </a:rPr>
              <a:t>10%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1610" y="2213863"/>
            <a:ext cx="72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（</a:t>
            </a:r>
            <a:r>
              <a:rPr dirty="0" sz="1000" spc="-10">
                <a:latin typeface="Arial"/>
                <a:cs typeface="Arial"/>
              </a:rPr>
              <a:t>2</a:t>
            </a:r>
            <a:r>
              <a:rPr dirty="0" sz="1000" spc="-10">
                <a:latin typeface="微软雅黑"/>
                <a:cs typeface="微软雅黑"/>
              </a:rPr>
              <a:t>，</a:t>
            </a:r>
            <a:r>
              <a:rPr dirty="0" sz="1000" spc="-10">
                <a:latin typeface="Arial"/>
                <a:cs typeface="Arial"/>
              </a:rPr>
              <a:t>20%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07542" y="25400"/>
            <a:ext cx="8382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"/>
                <a:cs typeface="微软雅黑"/>
              </a:rPr>
              <a:t>情况</a:t>
            </a:r>
            <a:r>
              <a:rPr dirty="0" spc="-10"/>
              <a:t>2</a:t>
            </a:r>
            <a:r>
              <a:rPr dirty="0">
                <a:latin typeface="微软雅黑"/>
                <a:cs typeface="微软雅黑"/>
              </a:rPr>
              <a:t>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61213"/>
            <a:ext cx="4816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400">
                <a:latin typeface="微软雅黑"/>
                <a:cs typeface="微软雅黑"/>
              </a:rPr>
              <a:t>现在我们假设在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>
                <a:latin typeface="微软雅黑"/>
                <a:cs typeface="微软雅黑"/>
              </a:rPr>
              <a:t>提出</a:t>
            </a:r>
            <a:r>
              <a:rPr dirty="0" sz="1400" spc="-15">
                <a:latin typeface="微软雅黑"/>
                <a:cs typeface="微软雅黑"/>
              </a:rPr>
              <a:t>提</a:t>
            </a:r>
            <a:r>
              <a:rPr dirty="0" sz="1400">
                <a:latin typeface="微软雅黑"/>
                <a:cs typeface="微软雅黑"/>
              </a:rPr>
              <a:t>案的</a:t>
            </a:r>
            <a:r>
              <a:rPr dirty="0" sz="1400" spc="-15">
                <a:latin typeface="微软雅黑"/>
                <a:cs typeface="微软雅黑"/>
              </a:rPr>
              <a:t>同</a:t>
            </a:r>
            <a:r>
              <a:rPr dirty="0" sz="1400">
                <a:latin typeface="微软雅黑"/>
                <a:cs typeface="微软雅黑"/>
              </a:rPr>
              <a:t>时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决定将税率定为</a:t>
            </a:r>
            <a:r>
              <a:rPr dirty="0" sz="1400" spc="-5">
                <a:latin typeface="Arial"/>
                <a:cs typeface="Arial"/>
              </a:rPr>
              <a:t>20%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985" y="1417192"/>
            <a:ext cx="870585" cy="582930"/>
            <a:chOff x="895985" y="1417192"/>
            <a:chExt cx="870585" cy="582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1420367"/>
              <a:ext cx="864108" cy="5760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9160" y="1420367"/>
              <a:ext cx="864235" cy="576580"/>
            </a:xfrm>
            <a:custGeom>
              <a:avLst/>
              <a:gdLst/>
              <a:ahLst/>
              <a:cxnLst/>
              <a:rect l="l" t="t" r="r" b="b"/>
              <a:pathLst>
                <a:path w="864235" h="576580">
                  <a:moveTo>
                    <a:pt x="0" y="576072"/>
                  </a:moveTo>
                  <a:lnTo>
                    <a:pt x="864108" y="576072"/>
                  </a:lnTo>
                  <a:lnTo>
                    <a:pt x="86410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9982" y="155219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9172" y="1420367"/>
            <a:ext cx="864108" cy="5760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2" y="1420367"/>
            <a:ext cx="864235" cy="57658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135"/>
              </a:spcBef>
            </a:pPr>
            <a:r>
              <a:rPr dirty="0" sz="1800" spc="-10"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0708" y="1423416"/>
            <a:ext cx="862584" cy="5760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40708" y="1423416"/>
            <a:ext cx="862965" cy="57658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145"/>
              </a:spcBef>
            </a:pPr>
            <a:r>
              <a:rPr dirty="0" sz="1800" spc="-10"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20" y="1420367"/>
            <a:ext cx="864107" cy="5760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60720" y="1420367"/>
            <a:ext cx="864235" cy="57658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35"/>
              </a:spcBef>
            </a:pPr>
            <a:r>
              <a:rPr dirty="0" sz="1800" spc="-10">
                <a:latin typeface="Arial"/>
                <a:cs typeface="Arial"/>
              </a:rPr>
              <a:t>A4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3594" y="1132205"/>
            <a:ext cx="6924675" cy="1092835"/>
            <a:chOff x="1323594" y="1132205"/>
            <a:chExt cx="6924675" cy="109283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0732" y="1420368"/>
              <a:ext cx="864107" cy="5760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3594" y="1132205"/>
              <a:ext cx="6924420" cy="109245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61529" y="155219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542" y="2608834"/>
            <a:ext cx="7343775" cy="234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同时发起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 spc="-15">
                <a:latin typeface="微软雅黑"/>
                <a:cs typeface="微软雅黑"/>
              </a:rPr>
              <a:t>序</a:t>
            </a:r>
            <a:r>
              <a:rPr dirty="0" sz="1400">
                <a:latin typeface="微软雅黑"/>
                <a:cs typeface="微软雅黑"/>
              </a:rPr>
              <a:t>号分</a:t>
            </a:r>
            <a:r>
              <a:rPr dirty="0" sz="1400" spc="-15">
                <a:latin typeface="微软雅黑"/>
                <a:cs typeface="微软雅黑"/>
              </a:rPr>
              <a:t>别</a:t>
            </a:r>
            <a:r>
              <a:rPr dirty="0" sz="1400">
                <a:latin typeface="微软雅黑"/>
                <a:cs typeface="微软雅黑"/>
              </a:rPr>
              <a:t>为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5">
                <a:latin typeface="微软雅黑"/>
                <a:cs typeface="微软雅黑"/>
              </a:rPr>
              <a:t>）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A2</a:t>
            </a:r>
            <a:r>
              <a:rPr dirty="0" sz="1400">
                <a:latin typeface="微软雅黑"/>
                <a:cs typeface="微软雅黑"/>
              </a:rPr>
              <a:t>承</a:t>
            </a:r>
            <a:r>
              <a:rPr dirty="0" sz="1400" spc="-5">
                <a:latin typeface="微软雅黑"/>
                <a:cs typeface="微软雅黑"/>
              </a:rPr>
              <a:t>诺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A4</a:t>
            </a:r>
            <a:r>
              <a:rPr dirty="0" sz="1400">
                <a:latin typeface="微软雅黑"/>
                <a:cs typeface="微软雅黑"/>
              </a:rPr>
              <a:t>承诺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 spc="-15">
                <a:latin typeface="微软雅黑"/>
                <a:cs typeface="微软雅黑"/>
              </a:rPr>
              <a:t>行</a:t>
            </a:r>
            <a:r>
              <a:rPr dirty="0" sz="1400">
                <a:latin typeface="微软雅黑"/>
                <a:cs typeface="微软雅黑"/>
              </a:rPr>
              <a:t>为成</a:t>
            </a:r>
            <a:r>
              <a:rPr dirty="0" sz="1400" spc="-15">
                <a:latin typeface="微软雅黑"/>
                <a:cs typeface="微软雅黑"/>
              </a:rPr>
              <a:t>为</a:t>
            </a:r>
            <a:r>
              <a:rPr dirty="0" sz="1400">
                <a:latin typeface="微软雅黑"/>
                <a:cs typeface="微软雅黑"/>
              </a:rPr>
              <a:t>关键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400">
                <a:latin typeface="微软雅黑"/>
                <a:cs typeface="微软雅黑"/>
              </a:rPr>
              <a:t>情况</a:t>
            </a:r>
            <a:r>
              <a:rPr dirty="0" sz="1400">
                <a:latin typeface="Arial"/>
                <a:cs typeface="Arial"/>
              </a:rPr>
              <a:t>2</a:t>
            </a:r>
            <a:r>
              <a:rPr dirty="0" sz="1400">
                <a:latin typeface="微软雅黑"/>
                <a:cs typeface="微软雅黑"/>
              </a:rPr>
              <a:t>：</a:t>
            </a:r>
            <a:r>
              <a:rPr dirty="0" sz="1400">
                <a:latin typeface="Arial"/>
                <a:cs typeface="Arial"/>
              </a:rPr>
              <a:t>A3</a:t>
            </a:r>
            <a:r>
              <a:rPr dirty="0" sz="1400">
                <a:latin typeface="微软雅黑"/>
                <a:cs typeface="微软雅黑"/>
              </a:rPr>
              <a:t>先收到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5">
                <a:latin typeface="微软雅黑"/>
                <a:cs typeface="微软雅黑"/>
              </a:rPr>
              <a:t>消</a:t>
            </a:r>
            <a:r>
              <a:rPr dirty="0" sz="1400" spc="-15">
                <a:latin typeface="微软雅黑"/>
                <a:cs typeface="微软雅黑"/>
              </a:rPr>
              <a:t>息</a:t>
            </a:r>
            <a:r>
              <a:rPr dirty="0" sz="1400" spc="5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承</a:t>
            </a:r>
            <a:r>
              <a:rPr dirty="0" sz="1400" spc="-10">
                <a:latin typeface="微软雅黑"/>
                <a:cs typeface="微软雅黑"/>
              </a:rPr>
              <a:t>诺</a:t>
            </a:r>
            <a:r>
              <a:rPr dirty="0" sz="1400">
                <a:latin typeface="Arial"/>
                <a:cs typeface="Arial"/>
              </a:rPr>
              <a:t>A1</a:t>
            </a:r>
            <a:r>
              <a:rPr dirty="0" sz="1400" spc="5">
                <a:latin typeface="微软雅黑"/>
                <a:cs typeface="微软雅黑"/>
              </a:rPr>
              <a:t>。</a:t>
            </a:r>
            <a:r>
              <a:rPr dirty="0" sz="1400" spc="-15">
                <a:latin typeface="微软雅黑"/>
                <a:cs typeface="微软雅黑"/>
              </a:rPr>
              <a:t>之</a:t>
            </a:r>
            <a:r>
              <a:rPr dirty="0" sz="1400" spc="5">
                <a:latin typeface="微软雅黑"/>
                <a:cs typeface="微软雅黑"/>
              </a:rPr>
              <a:t>后</a:t>
            </a:r>
            <a:r>
              <a:rPr dirty="0" sz="1400">
                <a:latin typeface="微软雅黑"/>
                <a:cs typeface="微软雅黑"/>
              </a:rPr>
              <a:t>立</a:t>
            </a:r>
            <a:r>
              <a:rPr dirty="0" sz="1400" spc="-10">
                <a:latin typeface="微软雅黑"/>
                <a:cs typeface="微软雅黑"/>
              </a:rPr>
              <a:t>刻</a:t>
            </a:r>
            <a:r>
              <a:rPr dirty="0" sz="1400" spc="5">
                <a:latin typeface="微软雅黑"/>
                <a:cs typeface="微软雅黑"/>
              </a:rPr>
              <a:t>收</a:t>
            </a:r>
            <a:r>
              <a:rPr dirty="0" sz="1400" spc="-5">
                <a:latin typeface="微软雅黑"/>
                <a:cs typeface="微软雅黑"/>
              </a:rPr>
              <a:t>到</a:t>
            </a:r>
            <a:r>
              <a:rPr dirty="0" sz="1400" spc="-10">
                <a:latin typeface="Arial"/>
                <a:cs typeface="Arial"/>
              </a:rPr>
              <a:t>A5</a:t>
            </a:r>
            <a:r>
              <a:rPr dirty="0" sz="1400" spc="5">
                <a:latin typeface="微软雅黑"/>
                <a:cs typeface="微软雅黑"/>
              </a:rPr>
              <a:t>消</a:t>
            </a:r>
            <a:r>
              <a:rPr dirty="0" sz="1400">
                <a:latin typeface="微软雅黑"/>
                <a:cs typeface="微软雅黑"/>
              </a:rPr>
              <a:t>息</a:t>
            </a:r>
            <a:r>
              <a:rPr dirty="0" sz="1400" spc="-10">
                <a:latin typeface="微软雅黑"/>
                <a:cs typeface="微软雅黑"/>
              </a:rPr>
              <a:t>，</a:t>
            </a:r>
            <a:r>
              <a:rPr dirty="0" sz="1400" spc="5">
                <a:latin typeface="微软雅黑"/>
                <a:cs typeface="微软雅黑"/>
              </a:rPr>
              <a:t>承</a:t>
            </a:r>
            <a:r>
              <a:rPr dirty="0" sz="1400">
                <a:latin typeface="微软雅黑"/>
                <a:cs typeface="微软雅黑"/>
              </a:rPr>
              <a:t>诺</a:t>
            </a:r>
            <a:r>
              <a:rPr dirty="0" sz="1400" spc="-10">
                <a:latin typeface="Arial"/>
                <a:cs typeface="Arial"/>
              </a:rPr>
              <a:t>A5</a:t>
            </a:r>
            <a:r>
              <a:rPr dirty="0" sz="1400" spc="5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>
                <a:latin typeface="微软雅黑"/>
                <a:cs typeface="微软雅黑"/>
              </a:rPr>
              <a:t>发</a:t>
            </a:r>
            <a:r>
              <a:rPr dirty="0" sz="1400" spc="-5">
                <a:latin typeface="微软雅黑"/>
                <a:cs typeface="微软雅黑"/>
              </a:rPr>
              <a:t>起</a:t>
            </a:r>
            <a:r>
              <a:rPr dirty="0" sz="1400" spc="-5">
                <a:latin typeface="Arial"/>
                <a:cs typeface="Arial"/>
              </a:rPr>
              <a:t>Proposal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10%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>
                <a:latin typeface="微软雅黑"/>
                <a:cs typeface="微软雅黑"/>
              </a:rPr>
              <a:t>无</a:t>
            </a:r>
            <a:r>
              <a:rPr dirty="0" sz="1400" spc="-15">
                <a:latin typeface="微软雅黑"/>
                <a:cs typeface="微软雅黑"/>
              </a:rPr>
              <a:t>足</a:t>
            </a:r>
            <a:r>
              <a:rPr dirty="0" sz="1400">
                <a:latin typeface="微软雅黑"/>
                <a:cs typeface="微软雅黑"/>
              </a:rPr>
              <a:t>够响</a:t>
            </a:r>
            <a:r>
              <a:rPr dirty="0" sz="1400" spc="-15">
                <a:latin typeface="微软雅黑"/>
                <a:cs typeface="微软雅黑"/>
              </a:rPr>
              <a:t>应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 spc="-15">
                <a:latin typeface="微软雅黑"/>
                <a:cs typeface="微软雅黑"/>
              </a:rPr>
              <a:t>重</a:t>
            </a:r>
            <a:r>
              <a:rPr dirty="0" sz="1400">
                <a:latin typeface="微软雅黑"/>
                <a:cs typeface="微软雅黑"/>
              </a:rPr>
              <a:t>新</a:t>
            </a:r>
            <a:r>
              <a:rPr dirty="0" sz="1400" spc="-5">
                <a:latin typeface="Arial"/>
                <a:cs typeface="Arial"/>
              </a:rPr>
              <a:t>Propose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微软雅黑"/>
                <a:cs typeface="微软雅黑"/>
              </a:rPr>
              <a:t>（序号</a:t>
            </a:r>
            <a:r>
              <a:rPr dirty="0" sz="1400" spc="-5">
                <a:latin typeface="Arial"/>
                <a:cs typeface="Arial"/>
              </a:rPr>
              <a:t>3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>
                <a:latin typeface="微软雅黑"/>
                <a:cs typeface="微软雅黑"/>
              </a:rPr>
              <a:t>再次</a:t>
            </a:r>
            <a:r>
              <a:rPr dirty="0" sz="1400" spc="-15">
                <a:latin typeface="微软雅黑"/>
                <a:cs typeface="微软雅黑"/>
              </a:rPr>
              <a:t>承</a:t>
            </a:r>
            <a:r>
              <a:rPr dirty="0" sz="1400">
                <a:latin typeface="微软雅黑"/>
                <a:cs typeface="微软雅黑"/>
              </a:rPr>
              <a:t>诺</a:t>
            </a:r>
            <a:r>
              <a:rPr dirty="0" sz="1400" spc="-5">
                <a:latin typeface="Arial"/>
                <a:cs typeface="Arial"/>
              </a:rPr>
              <a:t>A1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发</a:t>
            </a:r>
            <a:r>
              <a:rPr dirty="0" sz="1400" spc="-5">
                <a:latin typeface="微软雅黑"/>
                <a:cs typeface="微软雅黑"/>
              </a:rPr>
              <a:t>起</a:t>
            </a:r>
            <a:r>
              <a:rPr dirty="0" sz="1400" spc="-5">
                <a:latin typeface="Arial"/>
                <a:cs typeface="Arial"/>
              </a:rPr>
              <a:t>Proposal</a:t>
            </a:r>
            <a:r>
              <a:rPr dirty="0" sz="1400" spc="-5">
                <a:latin typeface="微软雅黑"/>
                <a:cs typeface="微软雅黑"/>
              </a:rPr>
              <a:t>（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Arial"/>
                <a:cs typeface="Arial"/>
              </a:rPr>
              <a:t>20%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>
                <a:latin typeface="微软雅黑"/>
                <a:cs typeface="微软雅黑"/>
              </a:rPr>
              <a:t>无</a:t>
            </a:r>
            <a:r>
              <a:rPr dirty="0" sz="1400" spc="-15">
                <a:latin typeface="微软雅黑"/>
                <a:cs typeface="微软雅黑"/>
              </a:rPr>
              <a:t>足</a:t>
            </a:r>
            <a:r>
              <a:rPr dirty="0" sz="1400">
                <a:latin typeface="微软雅黑"/>
                <a:cs typeface="微软雅黑"/>
              </a:rPr>
              <a:t>够相</a:t>
            </a:r>
            <a:r>
              <a:rPr dirty="0" sz="1400" spc="-15">
                <a:latin typeface="微软雅黑"/>
                <a:cs typeface="微软雅黑"/>
              </a:rPr>
              <a:t>应</a:t>
            </a:r>
            <a:r>
              <a:rPr dirty="0" sz="1400">
                <a:latin typeface="微软雅黑"/>
                <a:cs typeface="微软雅黑"/>
              </a:rPr>
              <a:t>。</a:t>
            </a:r>
            <a:r>
              <a:rPr dirty="0" sz="1400" spc="-100">
                <a:latin typeface="微软雅黑"/>
                <a:cs typeface="微软雅黑"/>
              </a:rPr>
              <a:t> 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重新</a:t>
            </a:r>
            <a:r>
              <a:rPr dirty="0" sz="1400">
                <a:latin typeface="Arial"/>
                <a:cs typeface="Arial"/>
              </a:rPr>
              <a:t>Propose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微软雅黑"/>
                <a:cs typeface="微软雅黑"/>
              </a:rPr>
              <a:t>（序号</a:t>
            </a:r>
            <a:r>
              <a:rPr dirty="0" sz="1400" spc="-5">
                <a:latin typeface="Arial"/>
                <a:cs typeface="Arial"/>
              </a:rPr>
              <a:t>4</a:t>
            </a:r>
            <a:r>
              <a:rPr dirty="0" sz="1400" spc="-5">
                <a:latin typeface="微软雅黑"/>
                <a:cs typeface="微软雅黑"/>
              </a:rPr>
              <a:t>），</a:t>
            </a:r>
            <a:r>
              <a:rPr dirty="0" sz="1400" spc="-5">
                <a:latin typeface="Arial"/>
                <a:cs typeface="Arial"/>
              </a:rPr>
              <a:t>A3</a:t>
            </a:r>
            <a:r>
              <a:rPr dirty="0" sz="1400">
                <a:latin typeface="微软雅黑"/>
                <a:cs typeface="微软雅黑"/>
              </a:rPr>
              <a:t>再次</a:t>
            </a:r>
            <a:r>
              <a:rPr dirty="0" sz="1400" spc="-15">
                <a:latin typeface="微软雅黑"/>
                <a:cs typeface="微软雅黑"/>
              </a:rPr>
              <a:t>承</a:t>
            </a:r>
            <a:r>
              <a:rPr dirty="0" sz="1400">
                <a:latin typeface="微软雅黑"/>
                <a:cs typeface="微软雅黑"/>
              </a:rPr>
              <a:t>诺</a:t>
            </a:r>
            <a:r>
              <a:rPr dirty="0" sz="1400" spc="-5">
                <a:latin typeface="Arial"/>
                <a:cs typeface="Arial"/>
              </a:rPr>
              <a:t>A5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8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……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708" y="2213863"/>
            <a:ext cx="72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（</a:t>
            </a:r>
            <a:r>
              <a:rPr dirty="0" sz="1000" spc="-10">
                <a:latin typeface="Arial"/>
                <a:cs typeface="Arial"/>
              </a:rPr>
              <a:t>1</a:t>
            </a:r>
            <a:r>
              <a:rPr dirty="0" sz="1000" spc="-10">
                <a:latin typeface="微软雅黑"/>
                <a:cs typeface="微软雅黑"/>
              </a:rPr>
              <a:t>，</a:t>
            </a:r>
            <a:r>
              <a:rPr dirty="0" sz="1000" spc="-10">
                <a:latin typeface="Arial"/>
                <a:cs typeface="Arial"/>
              </a:rPr>
              <a:t>10%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1610" y="2213863"/>
            <a:ext cx="728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（</a:t>
            </a:r>
            <a:r>
              <a:rPr dirty="0" sz="1000" spc="-10">
                <a:latin typeface="Arial"/>
                <a:cs typeface="Arial"/>
              </a:rPr>
              <a:t>2</a:t>
            </a:r>
            <a:r>
              <a:rPr dirty="0" sz="1000" spc="-10">
                <a:latin typeface="微软雅黑"/>
                <a:cs typeface="微软雅黑"/>
              </a:rPr>
              <a:t>，</a:t>
            </a:r>
            <a:r>
              <a:rPr dirty="0" sz="1000" spc="-10">
                <a:latin typeface="Arial"/>
                <a:cs typeface="Arial"/>
              </a:rPr>
              <a:t>20%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07542" y="25400"/>
            <a:ext cx="8382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"/>
                <a:cs typeface="微软雅黑"/>
              </a:rPr>
              <a:t>情况</a:t>
            </a:r>
            <a:r>
              <a:rPr dirty="0" spc="-10"/>
              <a:t>3</a:t>
            </a:r>
            <a:r>
              <a:rPr dirty="0">
                <a:latin typeface="微软雅黑"/>
                <a:cs typeface="微软雅黑"/>
              </a:rPr>
              <a:t>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6" y="1770760"/>
            <a:ext cx="943610" cy="438150"/>
            <a:chOff x="31876" y="1770760"/>
            <a:chExt cx="943610" cy="43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" y="1773935"/>
              <a:ext cx="937260" cy="4312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051" y="1773935"/>
              <a:ext cx="937260" cy="431800"/>
            </a:xfrm>
            <a:custGeom>
              <a:avLst/>
              <a:gdLst/>
              <a:ahLst/>
              <a:cxnLst/>
              <a:rect l="l" t="t" r="r" b="b"/>
              <a:pathLst>
                <a:path w="937260" h="431800">
                  <a:moveTo>
                    <a:pt x="0" y="215645"/>
                  </a:moveTo>
                  <a:lnTo>
                    <a:pt x="16740" y="158309"/>
                  </a:lnTo>
                  <a:lnTo>
                    <a:pt x="63982" y="106792"/>
                  </a:lnTo>
                  <a:lnTo>
                    <a:pt x="97646" y="83859"/>
                  </a:lnTo>
                  <a:lnTo>
                    <a:pt x="137260" y="63150"/>
                  </a:lnTo>
                  <a:lnTo>
                    <a:pt x="182265" y="44924"/>
                  </a:lnTo>
                  <a:lnTo>
                    <a:pt x="232105" y="29435"/>
                  </a:lnTo>
                  <a:lnTo>
                    <a:pt x="286219" y="16942"/>
                  </a:lnTo>
                  <a:lnTo>
                    <a:pt x="344050" y="7701"/>
                  </a:lnTo>
                  <a:lnTo>
                    <a:pt x="405040" y="1968"/>
                  </a:lnTo>
                  <a:lnTo>
                    <a:pt x="468630" y="0"/>
                  </a:lnTo>
                  <a:lnTo>
                    <a:pt x="532219" y="1968"/>
                  </a:lnTo>
                  <a:lnTo>
                    <a:pt x="593209" y="7701"/>
                  </a:lnTo>
                  <a:lnTo>
                    <a:pt x="651040" y="16942"/>
                  </a:lnTo>
                  <a:lnTo>
                    <a:pt x="705154" y="29435"/>
                  </a:lnTo>
                  <a:lnTo>
                    <a:pt x="754994" y="44924"/>
                  </a:lnTo>
                  <a:lnTo>
                    <a:pt x="799999" y="63150"/>
                  </a:lnTo>
                  <a:lnTo>
                    <a:pt x="839613" y="83859"/>
                  </a:lnTo>
                  <a:lnTo>
                    <a:pt x="873277" y="106792"/>
                  </a:lnTo>
                  <a:lnTo>
                    <a:pt x="920519" y="158309"/>
                  </a:lnTo>
                  <a:lnTo>
                    <a:pt x="937260" y="215645"/>
                  </a:lnTo>
                  <a:lnTo>
                    <a:pt x="932981" y="244913"/>
                  </a:lnTo>
                  <a:lnTo>
                    <a:pt x="900432" y="299596"/>
                  </a:lnTo>
                  <a:lnTo>
                    <a:pt x="839613" y="347432"/>
                  </a:lnTo>
                  <a:lnTo>
                    <a:pt x="799999" y="368141"/>
                  </a:lnTo>
                  <a:lnTo>
                    <a:pt x="754994" y="386367"/>
                  </a:lnTo>
                  <a:lnTo>
                    <a:pt x="705154" y="401856"/>
                  </a:lnTo>
                  <a:lnTo>
                    <a:pt x="651040" y="414349"/>
                  </a:lnTo>
                  <a:lnTo>
                    <a:pt x="593209" y="423590"/>
                  </a:lnTo>
                  <a:lnTo>
                    <a:pt x="532219" y="429323"/>
                  </a:lnTo>
                  <a:lnTo>
                    <a:pt x="468630" y="431291"/>
                  </a:lnTo>
                  <a:lnTo>
                    <a:pt x="405040" y="429323"/>
                  </a:lnTo>
                  <a:lnTo>
                    <a:pt x="344050" y="423590"/>
                  </a:lnTo>
                  <a:lnTo>
                    <a:pt x="286219" y="414349"/>
                  </a:lnTo>
                  <a:lnTo>
                    <a:pt x="232105" y="401856"/>
                  </a:lnTo>
                  <a:lnTo>
                    <a:pt x="182265" y="386367"/>
                  </a:lnTo>
                  <a:lnTo>
                    <a:pt x="137260" y="368141"/>
                  </a:lnTo>
                  <a:lnTo>
                    <a:pt x="97646" y="347432"/>
                  </a:lnTo>
                  <a:lnTo>
                    <a:pt x="63982" y="324499"/>
                  </a:lnTo>
                  <a:lnTo>
                    <a:pt x="16740" y="272982"/>
                  </a:lnTo>
                  <a:lnTo>
                    <a:pt x="0" y="215645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96367" y="1881377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3727" y="1773935"/>
            <a:ext cx="1223772" cy="4312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33727" y="1773935"/>
            <a:ext cx="1224280" cy="43180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700"/>
              </a:spcBef>
            </a:pPr>
            <a:r>
              <a:rPr dirty="0" sz="1600" spc="-5">
                <a:latin typeface="Arial"/>
                <a:cs typeface="Arial"/>
              </a:rPr>
              <a:t>Leader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144" y="2564892"/>
            <a:ext cx="958596" cy="4328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24144" y="2564892"/>
            <a:ext cx="958850" cy="43307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710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76345" y="906652"/>
            <a:ext cx="727710" cy="438150"/>
            <a:chOff x="3776345" y="906652"/>
            <a:chExt cx="727710" cy="4381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520" y="909827"/>
              <a:ext cx="720851" cy="4312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79520" y="909827"/>
              <a:ext cx="721360" cy="431800"/>
            </a:xfrm>
            <a:custGeom>
              <a:avLst/>
              <a:gdLst/>
              <a:ahLst/>
              <a:cxnLst/>
              <a:rect l="l" t="t" r="r" b="b"/>
              <a:pathLst>
                <a:path w="721360" h="431800">
                  <a:moveTo>
                    <a:pt x="720851" y="53975"/>
                  </a:moveTo>
                  <a:lnTo>
                    <a:pt x="659284" y="84072"/>
                  </a:lnTo>
                  <a:lnTo>
                    <a:pt x="615267" y="92043"/>
                  </a:lnTo>
                  <a:lnTo>
                    <a:pt x="561922" y="98620"/>
                  </a:lnTo>
                  <a:lnTo>
                    <a:pt x="500699" y="103588"/>
                  </a:lnTo>
                  <a:lnTo>
                    <a:pt x="433050" y="106728"/>
                  </a:lnTo>
                  <a:lnTo>
                    <a:pt x="360425" y="107823"/>
                  </a:lnTo>
                  <a:lnTo>
                    <a:pt x="287801" y="106728"/>
                  </a:lnTo>
                  <a:lnTo>
                    <a:pt x="220152" y="103588"/>
                  </a:lnTo>
                  <a:lnTo>
                    <a:pt x="158929" y="98620"/>
                  </a:lnTo>
                  <a:lnTo>
                    <a:pt x="105584" y="92043"/>
                  </a:lnTo>
                  <a:lnTo>
                    <a:pt x="61567" y="84072"/>
                  </a:lnTo>
                  <a:lnTo>
                    <a:pt x="7324" y="64821"/>
                  </a:lnTo>
                  <a:lnTo>
                    <a:pt x="0" y="53975"/>
                  </a:lnTo>
                  <a:lnTo>
                    <a:pt x="7324" y="43086"/>
                  </a:lnTo>
                  <a:lnTo>
                    <a:pt x="61567" y="23781"/>
                  </a:lnTo>
                  <a:lnTo>
                    <a:pt x="105584" y="15795"/>
                  </a:lnTo>
                  <a:lnTo>
                    <a:pt x="158929" y="9208"/>
                  </a:lnTo>
                  <a:lnTo>
                    <a:pt x="220152" y="4236"/>
                  </a:lnTo>
                  <a:lnTo>
                    <a:pt x="287801" y="1095"/>
                  </a:lnTo>
                  <a:lnTo>
                    <a:pt x="360425" y="0"/>
                  </a:lnTo>
                  <a:lnTo>
                    <a:pt x="433050" y="1095"/>
                  </a:lnTo>
                  <a:lnTo>
                    <a:pt x="500699" y="4236"/>
                  </a:lnTo>
                  <a:lnTo>
                    <a:pt x="561922" y="9208"/>
                  </a:lnTo>
                  <a:lnTo>
                    <a:pt x="615267" y="15795"/>
                  </a:lnTo>
                  <a:lnTo>
                    <a:pt x="659284" y="23781"/>
                  </a:lnTo>
                  <a:lnTo>
                    <a:pt x="713527" y="43086"/>
                  </a:lnTo>
                  <a:lnTo>
                    <a:pt x="720851" y="53975"/>
                  </a:lnTo>
                  <a:lnTo>
                    <a:pt x="720851" y="377317"/>
                  </a:lnTo>
                  <a:lnTo>
                    <a:pt x="659284" y="407510"/>
                  </a:lnTo>
                  <a:lnTo>
                    <a:pt x="615267" y="415496"/>
                  </a:lnTo>
                  <a:lnTo>
                    <a:pt x="561922" y="422083"/>
                  </a:lnTo>
                  <a:lnTo>
                    <a:pt x="500699" y="427055"/>
                  </a:lnTo>
                  <a:lnTo>
                    <a:pt x="433050" y="430196"/>
                  </a:lnTo>
                  <a:lnTo>
                    <a:pt x="360425" y="431292"/>
                  </a:lnTo>
                  <a:lnTo>
                    <a:pt x="287801" y="430196"/>
                  </a:lnTo>
                  <a:lnTo>
                    <a:pt x="220152" y="427055"/>
                  </a:lnTo>
                  <a:lnTo>
                    <a:pt x="158929" y="422083"/>
                  </a:lnTo>
                  <a:lnTo>
                    <a:pt x="105584" y="415496"/>
                  </a:lnTo>
                  <a:lnTo>
                    <a:pt x="61567" y="407510"/>
                  </a:lnTo>
                  <a:lnTo>
                    <a:pt x="7324" y="388205"/>
                  </a:lnTo>
                  <a:lnTo>
                    <a:pt x="0" y="377317"/>
                  </a:lnTo>
                  <a:lnTo>
                    <a:pt x="0" y="53975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54271" y="1044066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4144" y="909827"/>
            <a:ext cx="958596" cy="43129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724144" y="909827"/>
            <a:ext cx="958850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700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76345" y="2561717"/>
            <a:ext cx="727710" cy="439420"/>
            <a:chOff x="3776345" y="2561717"/>
            <a:chExt cx="727710" cy="4394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9520" y="2564892"/>
              <a:ext cx="720851" cy="4328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79520" y="2564892"/>
              <a:ext cx="721360" cy="433070"/>
            </a:xfrm>
            <a:custGeom>
              <a:avLst/>
              <a:gdLst/>
              <a:ahLst/>
              <a:cxnLst/>
              <a:rect l="l" t="t" r="r" b="b"/>
              <a:pathLst>
                <a:path w="721360" h="433069">
                  <a:moveTo>
                    <a:pt x="720851" y="54101"/>
                  </a:moveTo>
                  <a:lnTo>
                    <a:pt x="659284" y="84335"/>
                  </a:lnTo>
                  <a:lnTo>
                    <a:pt x="615267" y="92344"/>
                  </a:lnTo>
                  <a:lnTo>
                    <a:pt x="561922" y="98955"/>
                  </a:lnTo>
                  <a:lnTo>
                    <a:pt x="500699" y="103947"/>
                  </a:lnTo>
                  <a:lnTo>
                    <a:pt x="433050" y="107103"/>
                  </a:lnTo>
                  <a:lnTo>
                    <a:pt x="360425" y="108203"/>
                  </a:lnTo>
                  <a:lnTo>
                    <a:pt x="287801" y="107103"/>
                  </a:lnTo>
                  <a:lnTo>
                    <a:pt x="220152" y="103947"/>
                  </a:lnTo>
                  <a:lnTo>
                    <a:pt x="158929" y="98955"/>
                  </a:lnTo>
                  <a:lnTo>
                    <a:pt x="105584" y="92344"/>
                  </a:lnTo>
                  <a:lnTo>
                    <a:pt x="61567" y="84335"/>
                  </a:lnTo>
                  <a:lnTo>
                    <a:pt x="7324" y="64995"/>
                  </a:lnTo>
                  <a:lnTo>
                    <a:pt x="0" y="54101"/>
                  </a:lnTo>
                  <a:lnTo>
                    <a:pt x="7324" y="43208"/>
                  </a:lnTo>
                  <a:lnTo>
                    <a:pt x="61567" y="23868"/>
                  </a:lnTo>
                  <a:lnTo>
                    <a:pt x="105584" y="15859"/>
                  </a:lnTo>
                  <a:lnTo>
                    <a:pt x="158929" y="9248"/>
                  </a:lnTo>
                  <a:lnTo>
                    <a:pt x="220152" y="4256"/>
                  </a:lnTo>
                  <a:lnTo>
                    <a:pt x="287801" y="1100"/>
                  </a:lnTo>
                  <a:lnTo>
                    <a:pt x="360425" y="0"/>
                  </a:lnTo>
                  <a:lnTo>
                    <a:pt x="433050" y="1100"/>
                  </a:lnTo>
                  <a:lnTo>
                    <a:pt x="500699" y="4256"/>
                  </a:lnTo>
                  <a:lnTo>
                    <a:pt x="561922" y="9248"/>
                  </a:lnTo>
                  <a:lnTo>
                    <a:pt x="615267" y="15859"/>
                  </a:lnTo>
                  <a:lnTo>
                    <a:pt x="659284" y="23868"/>
                  </a:lnTo>
                  <a:lnTo>
                    <a:pt x="713527" y="43208"/>
                  </a:lnTo>
                  <a:lnTo>
                    <a:pt x="720851" y="54101"/>
                  </a:lnTo>
                  <a:lnTo>
                    <a:pt x="720851" y="378713"/>
                  </a:lnTo>
                  <a:lnTo>
                    <a:pt x="659284" y="408947"/>
                  </a:lnTo>
                  <a:lnTo>
                    <a:pt x="615267" y="416956"/>
                  </a:lnTo>
                  <a:lnTo>
                    <a:pt x="561922" y="423567"/>
                  </a:lnTo>
                  <a:lnTo>
                    <a:pt x="500699" y="428559"/>
                  </a:lnTo>
                  <a:lnTo>
                    <a:pt x="433050" y="431715"/>
                  </a:lnTo>
                  <a:lnTo>
                    <a:pt x="360425" y="432815"/>
                  </a:lnTo>
                  <a:lnTo>
                    <a:pt x="287801" y="431715"/>
                  </a:lnTo>
                  <a:lnTo>
                    <a:pt x="220152" y="428559"/>
                  </a:lnTo>
                  <a:lnTo>
                    <a:pt x="158929" y="423567"/>
                  </a:lnTo>
                  <a:lnTo>
                    <a:pt x="105584" y="416956"/>
                  </a:lnTo>
                  <a:lnTo>
                    <a:pt x="61567" y="408947"/>
                  </a:lnTo>
                  <a:lnTo>
                    <a:pt x="7324" y="389607"/>
                  </a:lnTo>
                  <a:lnTo>
                    <a:pt x="0" y="378713"/>
                  </a:lnTo>
                  <a:lnTo>
                    <a:pt x="0" y="54101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954271" y="2700654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2311" y="679958"/>
            <a:ext cx="5276215" cy="2546985"/>
            <a:chOff x="972311" y="679958"/>
            <a:chExt cx="5276215" cy="2546985"/>
          </a:xfrm>
        </p:grpSpPr>
        <p:sp>
          <p:nvSpPr>
            <p:cNvPr id="21" name="object 21"/>
            <p:cNvSpPr/>
            <p:nvPr/>
          </p:nvSpPr>
          <p:spPr>
            <a:xfrm>
              <a:off x="972312" y="679957"/>
              <a:ext cx="5276215" cy="2139950"/>
            </a:xfrm>
            <a:custGeom>
              <a:avLst/>
              <a:gdLst/>
              <a:ahLst/>
              <a:cxnLst/>
              <a:rect l="l" t="t" r="r" b="b"/>
              <a:pathLst>
                <a:path w="5276215" h="2139950">
                  <a:moveTo>
                    <a:pt x="662432" y="1308862"/>
                  </a:moveTo>
                  <a:lnTo>
                    <a:pt x="649732" y="1302512"/>
                  </a:lnTo>
                  <a:lnTo>
                    <a:pt x="586232" y="1270762"/>
                  </a:lnTo>
                  <a:lnTo>
                    <a:pt x="586232" y="1302512"/>
                  </a:lnTo>
                  <a:lnTo>
                    <a:pt x="0" y="1302512"/>
                  </a:lnTo>
                  <a:lnTo>
                    <a:pt x="0" y="1315212"/>
                  </a:lnTo>
                  <a:lnTo>
                    <a:pt x="586232" y="1315212"/>
                  </a:lnTo>
                  <a:lnTo>
                    <a:pt x="586232" y="1346962"/>
                  </a:lnTo>
                  <a:lnTo>
                    <a:pt x="649732" y="1315212"/>
                  </a:lnTo>
                  <a:lnTo>
                    <a:pt x="662432" y="1308862"/>
                  </a:lnTo>
                  <a:close/>
                </a:path>
                <a:path w="5276215" h="2139950">
                  <a:moveTo>
                    <a:pt x="2807843" y="2101342"/>
                  </a:moveTo>
                  <a:lnTo>
                    <a:pt x="2795143" y="2094992"/>
                  </a:lnTo>
                  <a:lnTo>
                    <a:pt x="2731643" y="2063242"/>
                  </a:lnTo>
                  <a:lnTo>
                    <a:pt x="2731643" y="2094992"/>
                  </a:lnTo>
                  <a:lnTo>
                    <a:pt x="1280414" y="2094992"/>
                  </a:lnTo>
                  <a:lnTo>
                    <a:pt x="1280414" y="1525270"/>
                  </a:lnTo>
                  <a:lnTo>
                    <a:pt x="1267714" y="1525270"/>
                  </a:lnTo>
                  <a:lnTo>
                    <a:pt x="1267714" y="2107692"/>
                  </a:lnTo>
                  <a:lnTo>
                    <a:pt x="2731643" y="2107692"/>
                  </a:lnTo>
                  <a:lnTo>
                    <a:pt x="2731643" y="2139442"/>
                  </a:lnTo>
                  <a:lnTo>
                    <a:pt x="2795143" y="2107692"/>
                  </a:lnTo>
                  <a:lnTo>
                    <a:pt x="2807843" y="2101342"/>
                  </a:lnTo>
                  <a:close/>
                </a:path>
                <a:path w="5276215" h="2139950">
                  <a:moveTo>
                    <a:pt x="2807843" y="444754"/>
                  </a:moveTo>
                  <a:lnTo>
                    <a:pt x="2795143" y="438404"/>
                  </a:lnTo>
                  <a:lnTo>
                    <a:pt x="2731643" y="406654"/>
                  </a:lnTo>
                  <a:lnTo>
                    <a:pt x="2731643" y="438404"/>
                  </a:lnTo>
                  <a:lnTo>
                    <a:pt x="1267714" y="438404"/>
                  </a:lnTo>
                  <a:lnTo>
                    <a:pt x="1267714" y="1092835"/>
                  </a:lnTo>
                  <a:lnTo>
                    <a:pt x="1280414" y="1092835"/>
                  </a:lnTo>
                  <a:lnTo>
                    <a:pt x="1280414" y="451104"/>
                  </a:lnTo>
                  <a:lnTo>
                    <a:pt x="2731643" y="451104"/>
                  </a:lnTo>
                  <a:lnTo>
                    <a:pt x="2731643" y="482854"/>
                  </a:lnTo>
                  <a:lnTo>
                    <a:pt x="2795143" y="451104"/>
                  </a:lnTo>
                  <a:lnTo>
                    <a:pt x="2807843" y="444754"/>
                  </a:lnTo>
                  <a:close/>
                </a:path>
                <a:path w="5276215" h="2139950">
                  <a:moveTo>
                    <a:pt x="5275961" y="146050"/>
                  </a:moveTo>
                  <a:lnTo>
                    <a:pt x="5244211" y="146050"/>
                  </a:lnTo>
                  <a:lnTo>
                    <a:pt x="5244211" y="12700"/>
                  </a:lnTo>
                  <a:lnTo>
                    <a:pt x="5244211" y="6350"/>
                  </a:lnTo>
                  <a:lnTo>
                    <a:pt x="5244211" y="0"/>
                  </a:lnTo>
                  <a:lnTo>
                    <a:pt x="3168142" y="0"/>
                  </a:lnTo>
                  <a:lnTo>
                    <a:pt x="3168142" y="234950"/>
                  </a:lnTo>
                  <a:lnTo>
                    <a:pt x="3180842" y="234950"/>
                  </a:lnTo>
                  <a:lnTo>
                    <a:pt x="3180842" y="12700"/>
                  </a:lnTo>
                  <a:lnTo>
                    <a:pt x="5231511" y="12700"/>
                  </a:lnTo>
                  <a:lnTo>
                    <a:pt x="5231511" y="146050"/>
                  </a:lnTo>
                  <a:lnTo>
                    <a:pt x="5199761" y="146050"/>
                  </a:lnTo>
                  <a:lnTo>
                    <a:pt x="5237861" y="222250"/>
                  </a:lnTo>
                  <a:lnTo>
                    <a:pt x="5269611" y="158750"/>
                  </a:lnTo>
                  <a:lnTo>
                    <a:pt x="5275961" y="146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08704" y="1335024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9" y="0"/>
                  </a:moveTo>
                  <a:lnTo>
                    <a:pt x="2095119" y="0"/>
                  </a:lnTo>
                  <a:lnTo>
                    <a:pt x="2095119" y="101600"/>
                  </a:lnTo>
                  <a:lnTo>
                    <a:pt x="2107819" y="101600"/>
                  </a:lnTo>
                  <a:lnTo>
                    <a:pt x="2107819" y="0"/>
                  </a:lnTo>
                  <a:close/>
                </a:path>
                <a:path w="2108200" h="234950">
                  <a:moveTo>
                    <a:pt x="2095119" y="222250"/>
                  </a:moveTo>
                  <a:lnTo>
                    <a:pt x="2088769" y="222250"/>
                  </a:lnTo>
                  <a:lnTo>
                    <a:pt x="2088769" y="234950"/>
                  </a:lnTo>
                  <a:lnTo>
                    <a:pt x="2107819" y="234950"/>
                  </a:lnTo>
                  <a:lnTo>
                    <a:pt x="2107819" y="228600"/>
                  </a:lnTo>
                  <a:lnTo>
                    <a:pt x="2095119" y="228600"/>
                  </a:lnTo>
                  <a:lnTo>
                    <a:pt x="2095119" y="222250"/>
                  </a:lnTo>
                  <a:close/>
                </a:path>
                <a:path w="2108200" h="234950">
                  <a:moveTo>
                    <a:pt x="2107819" y="139700"/>
                  </a:moveTo>
                  <a:lnTo>
                    <a:pt x="2095119" y="139700"/>
                  </a:lnTo>
                  <a:lnTo>
                    <a:pt x="2095119" y="228600"/>
                  </a:lnTo>
                  <a:lnTo>
                    <a:pt x="2101469" y="222250"/>
                  </a:lnTo>
                  <a:lnTo>
                    <a:pt x="2107819" y="222250"/>
                  </a:lnTo>
                  <a:lnTo>
                    <a:pt x="2107819" y="139700"/>
                  </a:lnTo>
                  <a:close/>
                </a:path>
                <a:path w="2108200" h="234950">
                  <a:moveTo>
                    <a:pt x="2107819" y="222250"/>
                  </a:moveTo>
                  <a:lnTo>
                    <a:pt x="2101469" y="222250"/>
                  </a:lnTo>
                  <a:lnTo>
                    <a:pt x="2095119" y="228600"/>
                  </a:lnTo>
                  <a:lnTo>
                    <a:pt x="2107819" y="228600"/>
                  </a:lnTo>
                  <a:lnTo>
                    <a:pt x="2107819" y="222250"/>
                  </a:lnTo>
                  <a:close/>
                </a:path>
                <a:path w="2108200" h="234950">
                  <a:moveTo>
                    <a:pt x="2050669" y="222250"/>
                  </a:moveTo>
                  <a:lnTo>
                    <a:pt x="1949069" y="222250"/>
                  </a:lnTo>
                  <a:lnTo>
                    <a:pt x="1949069" y="234950"/>
                  </a:lnTo>
                  <a:lnTo>
                    <a:pt x="2050669" y="234950"/>
                  </a:lnTo>
                  <a:lnTo>
                    <a:pt x="2050669" y="222250"/>
                  </a:lnTo>
                  <a:close/>
                </a:path>
                <a:path w="2108200" h="234950">
                  <a:moveTo>
                    <a:pt x="1910969" y="222250"/>
                  </a:moveTo>
                  <a:lnTo>
                    <a:pt x="1809369" y="222250"/>
                  </a:lnTo>
                  <a:lnTo>
                    <a:pt x="1809369" y="234950"/>
                  </a:lnTo>
                  <a:lnTo>
                    <a:pt x="1910969" y="234950"/>
                  </a:lnTo>
                  <a:lnTo>
                    <a:pt x="1910969" y="222250"/>
                  </a:lnTo>
                  <a:close/>
                </a:path>
                <a:path w="2108200" h="234950">
                  <a:moveTo>
                    <a:pt x="1771269" y="222250"/>
                  </a:moveTo>
                  <a:lnTo>
                    <a:pt x="1669669" y="222250"/>
                  </a:lnTo>
                  <a:lnTo>
                    <a:pt x="1669669" y="234950"/>
                  </a:lnTo>
                  <a:lnTo>
                    <a:pt x="1771269" y="234950"/>
                  </a:lnTo>
                  <a:lnTo>
                    <a:pt x="1771269" y="222250"/>
                  </a:lnTo>
                  <a:close/>
                </a:path>
                <a:path w="2108200" h="234950">
                  <a:moveTo>
                    <a:pt x="1631569" y="222250"/>
                  </a:moveTo>
                  <a:lnTo>
                    <a:pt x="1529969" y="222250"/>
                  </a:lnTo>
                  <a:lnTo>
                    <a:pt x="1529969" y="234950"/>
                  </a:lnTo>
                  <a:lnTo>
                    <a:pt x="1631569" y="234950"/>
                  </a:lnTo>
                  <a:lnTo>
                    <a:pt x="1631569" y="222250"/>
                  </a:lnTo>
                  <a:close/>
                </a:path>
                <a:path w="2108200" h="234950">
                  <a:moveTo>
                    <a:pt x="1491869" y="222250"/>
                  </a:moveTo>
                  <a:lnTo>
                    <a:pt x="1390269" y="222250"/>
                  </a:lnTo>
                  <a:lnTo>
                    <a:pt x="1390269" y="234950"/>
                  </a:lnTo>
                  <a:lnTo>
                    <a:pt x="1491869" y="234950"/>
                  </a:lnTo>
                  <a:lnTo>
                    <a:pt x="1491869" y="222250"/>
                  </a:lnTo>
                  <a:close/>
                </a:path>
                <a:path w="2108200" h="234950">
                  <a:moveTo>
                    <a:pt x="1352169" y="222250"/>
                  </a:moveTo>
                  <a:lnTo>
                    <a:pt x="1250569" y="222250"/>
                  </a:lnTo>
                  <a:lnTo>
                    <a:pt x="1250569" y="234950"/>
                  </a:lnTo>
                  <a:lnTo>
                    <a:pt x="1352169" y="234950"/>
                  </a:lnTo>
                  <a:lnTo>
                    <a:pt x="1352169" y="222250"/>
                  </a:lnTo>
                  <a:close/>
                </a:path>
                <a:path w="2108200" h="234950">
                  <a:moveTo>
                    <a:pt x="1212469" y="222250"/>
                  </a:moveTo>
                  <a:lnTo>
                    <a:pt x="1110869" y="222250"/>
                  </a:lnTo>
                  <a:lnTo>
                    <a:pt x="1110869" y="234950"/>
                  </a:lnTo>
                  <a:lnTo>
                    <a:pt x="1212469" y="234950"/>
                  </a:lnTo>
                  <a:lnTo>
                    <a:pt x="1212469" y="222250"/>
                  </a:lnTo>
                  <a:close/>
                </a:path>
                <a:path w="2108200" h="234950">
                  <a:moveTo>
                    <a:pt x="1072769" y="222250"/>
                  </a:moveTo>
                  <a:lnTo>
                    <a:pt x="971169" y="222250"/>
                  </a:lnTo>
                  <a:lnTo>
                    <a:pt x="971169" y="234950"/>
                  </a:lnTo>
                  <a:lnTo>
                    <a:pt x="1072769" y="234950"/>
                  </a:lnTo>
                  <a:lnTo>
                    <a:pt x="1072769" y="222250"/>
                  </a:lnTo>
                  <a:close/>
                </a:path>
                <a:path w="2108200" h="234950">
                  <a:moveTo>
                    <a:pt x="933069" y="222250"/>
                  </a:moveTo>
                  <a:lnTo>
                    <a:pt x="831469" y="222250"/>
                  </a:lnTo>
                  <a:lnTo>
                    <a:pt x="831469" y="234950"/>
                  </a:lnTo>
                  <a:lnTo>
                    <a:pt x="933069" y="234950"/>
                  </a:lnTo>
                  <a:lnTo>
                    <a:pt x="933069" y="222250"/>
                  </a:lnTo>
                  <a:close/>
                </a:path>
                <a:path w="2108200" h="234950">
                  <a:moveTo>
                    <a:pt x="793369" y="222250"/>
                  </a:moveTo>
                  <a:lnTo>
                    <a:pt x="691769" y="222250"/>
                  </a:lnTo>
                  <a:lnTo>
                    <a:pt x="691769" y="234950"/>
                  </a:lnTo>
                  <a:lnTo>
                    <a:pt x="793369" y="234950"/>
                  </a:lnTo>
                  <a:lnTo>
                    <a:pt x="793369" y="222250"/>
                  </a:lnTo>
                  <a:close/>
                </a:path>
                <a:path w="2108200" h="234950">
                  <a:moveTo>
                    <a:pt x="653669" y="222250"/>
                  </a:moveTo>
                  <a:lnTo>
                    <a:pt x="552069" y="222250"/>
                  </a:lnTo>
                  <a:lnTo>
                    <a:pt x="552069" y="234950"/>
                  </a:lnTo>
                  <a:lnTo>
                    <a:pt x="653669" y="234950"/>
                  </a:lnTo>
                  <a:lnTo>
                    <a:pt x="653669" y="222250"/>
                  </a:lnTo>
                  <a:close/>
                </a:path>
                <a:path w="2108200" h="234950">
                  <a:moveTo>
                    <a:pt x="513969" y="222250"/>
                  </a:moveTo>
                  <a:lnTo>
                    <a:pt x="412369" y="222250"/>
                  </a:lnTo>
                  <a:lnTo>
                    <a:pt x="412369" y="234950"/>
                  </a:lnTo>
                  <a:lnTo>
                    <a:pt x="513969" y="234950"/>
                  </a:lnTo>
                  <a:lnTo>
                    <a:pt x="513969" y="222250"/>
                  </a:lnTo>
                  <a:close/>
                </a:path>
                <a:path w="2108200" h="234950">
                  <a:moveTo>
                    <a:pt x="374269" y="222250"/>
                  </a:moveTo>
                  <a:lnTo>
                    <a:pt x="272669" y="222250"/>
                  </a:lnTo>
                  <a:lnTo>
                    <a:pt x="272669" y="234950"/>
                  </a:lnTo>
                  <a:lnTo>
                    <a:pt x="374269" y="234950"/>
                  </a:lnTo>
                  <a:lnTo>
                    <a:pt x="374269" y="222250"/>
                  </a:lnTo>
                  <a:close/>
                </a:path>
                <a:path w="2108200" h="234950">
                  <a:moveTo>
                    <a:pt x="234569" y="222250"/>
                  </a:moveTo>
                  <a:lnTo>
                    <a:pt x="132969" y="222250"/>
                  </a:lnTo>
                  <a:lnTo>
                    <a:pt x="132969" y="234950"/>
                  </a:lnTo>
                  <a:lnTo>
                    <a:pt x="234569" y="234950"/>
                  </a:lnTo>
                  <a:lnTo>
                    <a:pt x="234569" y="222250"/>
                  </a:lnTo>
                  <a:close/>
                </a:path>
                <a:path w="2108200" h="234950">
                  <a:moveTo>
                    <a:pt x="44450" y="183768"/>
                  </a:moveTo>
                  <a:lnTo>
                    <a:pt x="31750" y="183768"/>
                  </a:lnTo>
                  <a:lnTo>
                    <a:pt x="31750" y="234950"/>
                  </a:lnTo>
                  <a:lnTo>
                    <a:pt x="94869" y="234950"/>
                  </a:lnTo>
                  <a:lnTo>
                    <a:pt x="94869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8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9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9" y="228600"/>
                  </a:lnTo>
                  <a:lnTo>
                    <a:pt x="94869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8"/>
                  </a:lnTo>
                  <a:lnTo>
                    <a:pt x="44450" y="145668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40454" y="2336546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076069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76069" y="6350"/>
                  </a:lnTo>
                  <a:lnTo>
                    <a:pt x="2076069" y="0"/>
                  </a:lnTo>
                  <a:close/>
                </a:path>
                <a:path w="2108200" h="234950">
                  <a:moveTo>
                    <a:pt x="2063369" y="146050"/>
                  </a:moveTo>
                  <a:lnTo>
                    <a:pt x="2031619" y="146050"/>
                  </a:lnTo>
                  <a:lnTo>
                    <a:pt x="2069719" y="222250"/>
                  </a:lnTo>
                  <a:lnTo>
                    <a:pt x="2101469" y="158750"/>
                  </a:lnTo>
                  <a:lnTo>
                    <a:pt x="2063369" y="158750"/>
                  </a:lnTo>
                  <a:lnTo>
                    <a:pt x="2063369" y="146050"/>
                  </a:lnTo>
                  <a:close/>
                </a:path>
                <a:path w="2108200" h="234950">
                  <a:moveTo>
                    <a:pt x="2063369" y="6350"/>
                  </a:moveTo>
                  <a:lnTo>
                    <a:pt x="2063369" y="158750"/>
                  </a:lnTo>
                  <a:lnTo>
                    <a:pt x="2076069" y="158750"/>
                  </a:lnTo>
                  <a:lnTo>
                    <a:pt x="2076069" y="12700"/>
                  </a:lnTo>
                  <a:lnTo>
                    <a:pt x="2069719" y="12700"/>
                  </a:lnTo>
                  <a:lnTo>
                    <a:pt x="2063369" y="6350"/>
                  </a:lnTo>
                  <a:close/>
                </a:path>
                <a:path w="2108200" h="234950">
                  <a:moveTo>
                    <a:pt x="2107819" y="146050"/>
                  </a:moveTo>
                  <a:lnTo>
                    <a:pt x="2076069" y="146050"/>
                  </a:lnTo>
                  <a:lnTo>
                    <a:pt x="2076069" y="158750"/>
                  </a:lnTo>
                  <a:lnTo>
                    <a:pt x="2101469" y="158750"/>
                  </a:lnTo>
                  <a:lnTo>
                    <a:pt x="2107819" y="146050"/>
                  </a:lnTo>
                  <a:close/>
                </a:path>
                <a:path w="2108200" h="2349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8200" h="234950">
                  <a:moveTo>
                    <a:pt x="2063369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063369" y="12700"/>
                  </a:lnTo>
                  <a:lnTo>
                    <a:pt x="2063369" y="6350"/>
                  </a:lnTo>
                  <a:close/>
                </a:path>
                <a:path w="2108200" h="234950">
                  <a:moveTo>
                    <a:pt x="2076069" y="6350"/>
                  </a:moveTo>
                  <a:lnTo>
                    <a:pt x="2063369" y="6350"/>
                  </a:lnTo>
                  <a:lnTo>
                    <a:pt x="2069719" y="12700"/>
                  </a:lnTo>
                  <a:lnTo>
                    <a:pt x="2076069" y="12700"/>
                  </a:lnTo>
                  <a:lnTo>
                    <a:pt x="2076069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08704" y="2991612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9" y="0"/>
                  </a:moveTo>
                  <a:lnTo>
                    <a:pt x="2095119" y="0"/>
                  </a:lnTo>
                  <a:lnTo>
                    <a:pt x="2095119" y="101600"/>
                  </a:lnTo>
                  <a:lnTo>
                    <a:pt x="2107819" y="101600"/>
                  </a:lnTo>
                  <a:lnTo>
                    <a:pt x="2107819" y="0"/>
                  </a:lnTo>
                  <a:close/>
                </a:path>
                <a:path w="2108200" h="234950">
                  <a:moveTo>
                    <a:pt x="2095119" y="222250"/>
                  </a:moveTo>
                  <a:lnTo>
                    <a:pt x="2088769" y="222250"/>
                  </a:lnTo>
                  <a:lnTo>
                    <a:pt x="2088769" y="234950"/>
                  </a:lnTo>
                  <a:lnTo>
                    <a:pt x="2107819" y="234950"/>
                  </a:lnTo>
                  <a:lnTo>
                    <a:pt x="2107819" y="228600"/>
                  </a:lnTo>
                  <a:lnTo>
                    <a:pt x="2095119" y="228600"/>
                  </a:lnTo>
                  <a:lnTo>
                    <a:pt x="2095119" y="222250"/>
                  </a:lnTo>
                  <a:close/>
                </a:path>
                <a:path w="2108200" h="234950">
                  <a:moveTo>
                    <a:pt x="2107819" y="139700"/>
                  </a:moveTo>
                  <a:lnTo>
                    <a:pt x="2095119" y="139700"/>
                  </a:lnTo>
                  <a:lnTo>
                    <a:pt x="2095119" y="228600"/>
                  </a:lnTo>
                  <a:lnTo>
                    <a:pt x="2101469" y="222250"/>
                  </a:lnTo>
                  <a:lnTo>
                    <a:pt x="2107819" y="222250"/>
                  </a:lnTo>
                  <a:lnTo>
                    <a:pt x="2107819" y="139700"/>
                  </a:lnTo>
                  <a:close/>
                </a:path>
                <a:path w="2108200" h="234950">
                  <a:moveTo>
                    <a:pt x="2107819" y="222250"/>
                  </a:moveTo>
                  <a:lnTo>
                    <a:pt x="2101469" y="222250"/>
                  </a:lnTo>
                  <a:lnTo>
                    <a:pt x="2095119" y="228600"/>
                  </a:lnTo>
                  <a:lnTo>
                    <a:pt x="2107819" y="228600"/>
                  </a:lnTo>
                  <a:lnTo>
                    <a:pt x="2107819" y="222250"/>
                  </a:lnTo>
                  <a:close/>
                </a:path>
                <a:path w="2108200" h="234950">
                  <a:moveTo>
                    <a:pt x="2050669" y="222250"/>
                  </a:moveTo>
                  <a:lnTo>
                    <a:pt x="1949069" y="222250"/>
                  </a:lnTo>
                  <a:lnTo>
                    <a:pt x="1949069" y="234950"/>
                  </a:lnTo>
                  <a:lnTo>
                    <a:pt x="2050669" y="234950"/>
                  </a:lnTo>
                  <a:lnTo>
                    <a:pt x="2050669" y="222250"/>
                  </a:lnTo>
                  <a:close/>
                </a:path>
                <a:path w="2108200" h="234950">
                  <a:moveTo>
                    <a:pt x="1910969" y="222250"/>
                  </a:moveTo>
                  <a:lnTo>
                    <a:pt x="1809369" y="222250"/>
                  </a:lnTo>
                  <a:lnTo>
                    <a:pt x="1809369" y="234950"/>
                  </a:lnTo>
                  <a:lnTo>
                    <a:pt x="1910969" y="234950"/>
                  </a:lnTo>
                  <a:lnTo>
                    <a:pt x="1910969" y="222250"/>
                  </a:lnTo>
                  <a:close/>
                </a:path>
                <a:path w="2108200" h="234950">
                  <a:moveTo>
                    <a:pt x="1771269" y="222250"/>
                  </a:moveTo>
                  <a:lnTo>
                    <a:pt x="1669669" y="222250"/>
                  </a:lnTo>
                  <a:lnTo>
                    <a:pt x="1669669" y="234950"/>
                  </a:lnTo>
                  <a:lnTo>
                    <a:pt x="1771269" y="234950"/>
                  </a:lnTo>
                  <a:lnTo>
                    <a:pt x="1771269" y="222250"/>
                  </a:lnTo>
                  <a:close/>
                </a:path>
                <a:path w="2108200" h="234950">
                  <a:moveTo>
                    <a:pt x="1631569" y="222250"/>
                  </a:moveTo>
                  <a:lnTo>
                    <a:pt x="1529969" y="222250"/>
                  </a:lnTo>
                  <a:lnTo>
                    <a:pt x="1529969" y="234950"/>
                  </a:lnTo>
                  <a:lnTo>
                    <a:pt x="1631569" y="234950"/>
                  </a:lnTo>
                  <a:lnTo>
                    <a:pt x="1631569" y="222250"/>
                  </a:lnTo>
                  <a:close/>
                </a:path>
                <a:path w="2108200" h="234950">
                  <a:moveTo>
                    <a:pt x="1491869" y="222250"/>
                  </a:moveTo>
                  <a:lnTo>
                    <a:pt x="1390269" y="222250"/>
                  </a:lnTo>
                  <a:lnTo>
                    <a:pt x="1390269" y="234950"/>
                  </a:lnTo>
                  <a:lnTo>
                    <a:pt x="1491869" y="234950"/>
                  </a:lnTo>
                  <a:lnTo>
                    <a:pt x="1491869" y="222250"/>
                  </a:lnTo>
                  <a:close/>
                </a:path>
                <a:path w="2108200" h="234950">
                  <a:moveTo>
                    <a:pt x="1352169" y="222250"/>
                  </a:moveTo>
                  <a:lnTo>
                    <a:pt x="1250569" y="222250"/>
                  </a:lnTo>
                  <a:lnTo>
                    <a:pt x="1250569" y="234950"/>
                  </a:lnTo>
                  <a:lnTo>
                    <a:pt x="1352169" y="234950"/>
                  </a:lnTo>
                  <a:lnTo>
                    <a:pt x="1352169" y="222250"/>
                  </a:lnTo>
                  <a:close/>
                </a:path>
                <a:path w="2108200" h="234950">
                  <a:moveTo>
                    <a:pt x="1212469" y="222250"/>
                  </a:moveTo>
                  <a:lnTo>
                    <a:pt x="1110869" y="222250"/>
                  </a:lnTo>
                  <a:lnTo>
                    <a:pt x="1110869" y="234950"/>
                  </a:lnTo>
                  <a:lnTo>
                    <a:pt x="1212469" y="234950"/>
                  </a:lnTo>
                  <a:lnTo>
                    <a:pt x="1212469" y="222250"/>
                  </a:lnTo>
                  <a:close/>
                </a:path>
                <a:path w="2108200" h="234950">
                  <a:moveTo>
                    <a:pt x="1072769" y="222250"/>
                  </a:moveTo>
                  <a:lnTo>
                    <a:pt x="971169" y="222250"/>
                  </a:lnTo>
                  <a:lnTo>
                    <a:pt x="971169" y="234950"/>
                  </a:lnTo>
                  <a:lnTo>
                    <a:pt x="1072769" y="234950"/>
                  </a:lnTo>
                  <a:lnTo>
                    <a:pt x="1072769" y="222250"/>
                  </a:lnTo>
                  <a:close/>
                </a:path>
                <a:path w="2108200" h="234950">
                  <a:moveTo>
                    <a:pt x="933069" y="222250"/>
                  </a:moveTo>
                  <a:lnTo>
                    <a:pt x="831469" y="222250"/>
                  </a:lnTo>
                  <a:lnTo>
                    <a:pt x="831469" y="234950"/>
                  </a:lnTo>
                  <a:lnTo>
                    <a:pt x="933069" y="234950"/>
                  </a:lnTo>
                  <a:lnTo>
                    <a:pt x="933069" y="222250"/>
                  </a:lnTo>
                  <a:close/>
                </a:path>
                <a:path w="2108200" h="234950">
                  <a:moveTo>
                    <a:pt x="793369" y="222250"/>
                  </a:moveTo>
                  <a:lnTo>
                    <a:pt x="691769" y="222250"/>
                  </a:lnTo>
                  <a:lnTo>
                    <a:pt x="691769" y="234950"/>
                  </a:lnTo>
                  <a:lnTo>
                    <a:pt x="793369" y="234950"/>
                  </a:lnTo>
                  <a:lnTo>
                    <a:pt x="793369" y="222250"/>
                  </a:lnTo>
                  <a:close/>
                </a:path>
                <a:path w="2108200" h="234950">
                  <a:moveTo>
                    <a:pt x="653669" y="222250"/>
                  </a:moveTo>
                  <a:lnTo>
                    <a:pt x="552069" y="222250"/>
                  </a:lnTo>
                  <a:lnTo>
                    <a:pt x="552069" y="234950"/>
                  </a:lnTo>
                  <a:lnTo>
                    <a:pt x="653669" y="234950"/>
                  </a:lnTo>
                  <a:lnTo>
                    <a:pt x="653669" y="222250"/>
                  </a:lnTo>
                  <a:close/>
                </a:path>
                <a:path w="2108200" h="234950">
                  <a:moveTo>
                    <a:pt x="513969" y="222250"/>
                  </a:moveTo>
                  <a:lnTo>
                    <a:pt x="412369" y="222250"/>
                  </a:lnTo>
                  <a:lnTo>
                    <a:pt x="412369" y="234950"/>
                  </a:lnTo>
                  <a:lnTo>
                    <a:pt x="513969" y="234950"/>
                  </a:lnTo>
                  <a:lnTo>
                    <a:pt x="513969" y="222250"/>
                  </a:lnTo>
                  <a:close/>
                </a:path>
                <a:path w="2108200" h="234950">
                  <a:moveTo>
                    <a:pt x="374269" y="222250"/>
                  </a:moveTo>
                  <a:lnTo>
                    <a:pt x="272669" y="222250"/>
                  </a:lnTo>
                  <a:lnTo>
                    <a:pt x="272669" y="234950"/>
                  </a:lnTo>
                  <a:lnTo>
                    <a:pt x="374269" y="234950"/>
                  </a:lnTo>
                  <a:lnTo>
                    <a:pt x="374269" y="222250"/>
                  </a:lnTo>
                  <a:close/>
                </a:path>
                <a:path w="2108200" h="234950">
                  <a:moveTo>
                    <a:pt x="234569" y="222250"/>
                  </a:moveTo>
                  <a:lnTo>
                    <a:pt x="132969" y="222250"/>
                  </a:lnTo>
                  <a:lnTo>
                    <a:pt x="132969" y="234950"/>
                  </a:lnTo>
                  <a:lnTo>
                    <a:pt x="234569" y="234950"/>
                  </a:lnTo>
                  <a:lnTo>
                    <a:pt x="234569" y="222250"/>
                  </a:lnTo>
                  <a:close/>
                </a:path>
                <a:path w="2108200" h="234950">
                  <a:moveTo>
                    <a:pt x="44450" y="183769"/>
                  </a:moveTo>
                  <a:lnTo>
                    <a:pt x="31750" y="183769"/>
                  </a:lnTo>
                  <a:lnTo>
                    <a:pt x="31750" y="234950"/>
                  </a:lnTo>
                  <a:lnTo>
                    <a:pt x="94869" y="234950"/>
                  </a:lnTo>
                  <a:lnTo>
                    <a:pt x="94869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9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9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9" y="228600"/>
                  </a:lnTo>
                  <a:lnTo>
                    <a:pt x="94869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9"/>
                  </a:lnTo>
                  <a:lnTo>
                    <a:pt x="44450" y="145669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3944" y="1087373"/>
              <a:ext cx="2871470" cy="1732914"/>
            </a:xfrm>
            <a:custGeom>
              <a:avLst/>
              <a:gdLst/>
              <a:ahLst/>
              <a:cxnLst/>
              <a:rect l="l" t="t" r="r" b="b"/>
              <a:pathLst>
                <a:path w="2871470" h="1732914">
                  <a:moveTo>
                    <a:pt x="1286129" y="254508"/>
                  </a:moveTo>
                  <a:lnTo>
                    <a:pt x="1200912" y="254889"/>
                  </a:lnTo>
                  <a:lnTo>
                    <a:pt x="1213840" y="280428"/>
                  </a:lnTo>
                  <a:lnTo>
                    <a:pt x="0" y="894080"/>
                  </a:lnTo>
                  <a:lnTo>
                    <a:pt x="4216" y="902411"/>
                  </a:lnTo>
                  <a:lnTo>
                    <a:pt x="381" y="910844"/>
                  </a:lnTo>
                  <a:lnTo>
                    <a:pt x="1212659" y="1455661"/>
                  </a:lnTo>
                  <a:lnTo>
                    <a:pt x="1200912" y="1481836"/>
                  </a:lnTo>
                  <a:lnTo>
                    <a:pt x="1286129" y="1478280"/>
                  </a:lnTo>
                  <a:lnTo>
                    <a:pt x="1271905" y="1460881"/>
                  </a:lnTo>
                  <a:lnTo>
                    <a:pt x="1232154" y="1412240"/>
                  </a:lnTo>
                  <a:lnTo>
                    <a:pt x="1220406" y="1438402"/>
                  </a:lnTo>
                  <a:lnTo>
                    <a:pt x="26797" y="901915"/>
                  </a:lnTo>
                  <a:lnTo>
                    <a:pt x="1222438" y="297408"/>
                  </a:lnTo>
                  <a:lnTo>
                    <a:pt x="1235329" y="322834"/>
                  </a:lnTo>
                  <a:lnTo>
                    <a:pt x="1271104" y="274701"/>
                  </a:lnTo>
                  <a:lnTo>
                    <a:pt x="1286129" y="254508"/>
                  </a:lnTo>
                  <a:close/>
                </a:path>
                <a:path w="2871470" h="1732914">
                  <a:moveTo>
                    <a:pt x="2871343" y="1694688"/>
                  </a:moveTo>
                  <a:lnTo>
                    <a:pt x="2852293" y="1685163"/>
                  </a:lnTo>
                  <a:lnTo>
                    <a:pt x="2795143" y="1656588"/>
                  </a:lnTo>
                  <a:lnTo>
                    <a:pt x="2795143" y="1685163"/>
                  </a:lnTo>
                  <a:lnTo>
                    <a:pt x="1647190" y="1685163"/>
                  </a:lnTo>
                  <a:lnTo>
                    <a:pt x="1647190" y="1704213"/>
                  </a:lnTo>
                  <a:lnTo>
                    <a:pt x="2795143" y="1704213"/>
                  </a:lnTo>
                  <a:lnTo>
                    <a:pt x="2795143" y="1732788"/>
                  </a:lnTo>
                  <a:lnTo>
                    <a:pt x="2852293" y="1704213"/>
                  </a:lnTo>
                  <a:lnTo>
                    <a:pt x="2871343" y="1694688"/>
                  </a:lnTo>
                  <a:close/>
                </a:path>
                <a:path w="2871470" h="1732914">
                  <a:moveTo>
                    <a:pt x="2871343" y="38100"/>
                  </a:moveTo>
                  <a:lnTo>
                    <a:pt x="2852293" y="28575"/>
                  </a:lnTo>
                  <a:lnTo>
                    <a:pt x="2795143" y="0"/>
                  </a:lnTo>
                  <a:lnTo>
                    <a:pt x="2795143" y="28575"/>
                  </a:lnTo>
                  <a:lnTo>
                    <a:pt x="1647190" y="28575"/>
                  </a:lnTo>
                  <a:lnTo>
                    <a:pt x="1647190" y="47625"/>
                  </a:lnTo>
                  <a:lnTo>
                    <a:pt x="2795143" y="47625"/>
                  </a:lnTo>
                  <a:lnTo>
                    <a:pt x="2795143" y="76200"/>
                  </a:lnTo>
                  <a:lnTo>
                    <a:pt x="2852293" y="47625"/>
                  </a:lnTo>
                  <a:lnTo>
                    <a:pt x="2871343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16914" y="1557273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</a:t>
            </a:r>
            <a:r>
              <a:rPr dirty="0" sz="1200" spc="-15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2735" y="831850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5116" y="2801873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3463" y="457580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1713" y="2095245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07178" y="1297051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6376" y="1334896"/>
            <a:ext cx="1895475" cy="1236980"/>
          </a:xfrm>
          <a:custGeom>
            <a:avLst/>
            <a:gdLst/>
            <a:ahLst/>
            <a:cxnLst/>
            <a:rect l="l" t="t" r="r" b="b"/>
            <a:pathLst>
              <a:path w="1895475" h="1236980">
                <a:moveTo>
                  <a:pt x="110871" y="884936"/>
                </a:moveTo>
                <a:lnTo>
                  <a:pt x="75984" y="878281"/>
                </a:lnTo>
                <a:lnTo>
                  <a:pt x="76441" y="875919"/>
                </a:lnTo>
                <a:lnTo>
                  <a:pt x="81915" y="847090"/>
                </a:lnTo>
                <a:lnTo>
                  <a:pt x="0" y="870331"/>
                </a:lnTo>
                <a:lnTo>
                  <a:pt x="67691" y="922020"/>
                </a:lnTo>
                <a:lnTo>
                  <a:pt x="73621" y="890739"/>
                </a:lnTo>
                <a:lnTo>
                  <a:pt x="108458" y="897382"/>
                </a:lnTo>
                <a:lnTo>
                  <a:pt x="110871" y="884936"/>
                </a:lnTo>
                <a:close/>
              </a:path>
              <a:path w="1895475" h="1236980">
                <a:moveTo>
                  <a:pt x="124587" y="416306"/>
                </a:moveTo>
                <a:lnTo>
                  <a:pt x="121793" y="403987"/>
                </a:lnTo>
                <a:lnTo>
                  <a:pt x="72872" y="415137"/>
                </a:lnTo>
                <a:lnTo>
                  <a:pt x="65786" y="384175"/>
                </a:lnTo>
                <a:lnTo>
                  <a:pt x="0" y="438277"/>
                </a:lnTo>
                <a:lnTo>
                  <a:pt x="82804" y="458470"/>
                </a:lnTo>
                <a:lnTo>
                  <a:pt x="76339" y="430276"/>
                </a:lnTo>
                <a:lnTo>
                  <a:pt x="75692" y="427469"/>
                </a:lnTo>
                <a:lnTo>
                  <a:pt x="124587" y="416306"/>
                </a:lnTo>
                <a:close/>
              </a:path>
              <a:path w="1895475" h="1236980">
                <a:moveTo>
                  <a:pt x="248158" y="911098"/>
                </a:moveTo>
                <a:lnTo>
                  <a:pt x="148336" y="892048"/>
                </a:lnTo>
                <a:lnTo>
                  <a:pt x="145923" y="904494"/>
                </a:lnTo>
                <a:lnTo>
                  <a:pt x="245745" y="923544"/>
                </a:lnTo>
                <a:lnTo>
                  <a:pt x="248158" y="911098"/>
                </a:lnTo>
                <a:close/>
              </a:path>
              <a:path w="1895475" h="1236980">
                <a:moveTo>
                  <a:pt x="260858" y="385318"/>
                </a:moveTo>
                <a:lnTo>
                  <a:pt x="258064" y="372872"/>
                </a:lnTo>
                <a:lnTo>
                  <a:pt x="159004" y="395478"/>
                </a:lnTo>
                <a:lnTo>
                  <a:pt x="161798" y="407924"/>
                </a:lnTo>
                <a:lnTo>
                  <a:pt x="260858" y="385318"/>
                </a:lnTo>
                <a:close/>
              </a:path>
              <a:path w="1895475" h="1236980">
                <a:moveTo>
                  <a:pt x="385318" y="937133"/>
                </a:moveTo>
                <a:lnTo>
                  <a:pt x="285496" y="918210"/>
                </a:lnTo>
                <a:lnTo>
                  <a:pt x="283210" y="930656"/>
                </a:lnTo>
                <a:lnTo>
                  <a:pt x="383032" y="949579"/>
                </a:lnTo>
                <a:lnTo>
                  <a:pt x="385318" y="937133"/>
                </a:lnTo>
                <a:close/>
              </a:path>
              <a:path w="1895475" h="1236980">
                <a:moveTo>
                  <a:pt x="397002" y="354203"/>
                </a:moveTo>
                <a:lnTo>
                  <a:pt x="394208" y="341884"/>
                </a:lnTo>
                <a:lnTo>
                  <a:pt x="295148" y="364363"/>
                </a:lnTo>
                <a:lnTo>
                  <a:pt x="297942" y="376809"/>
                </a:lnTo>
                <a:lnTo>
                  <a:pt x="397002" y="354203"/>
                </a:lnTo>
                <a:close/>
              </a:path>
              <a:path w="1895475" h="1236980">
                <a:moveTo>
                  <a:pt x="522605" y="963168"/>
                </a:moveTo>
                <a:lnTo>
                  <a:pt x="422783" y="944245"/>
                </a:lnTo>
                <a:lnTo>
                  <a:pt x="420370" y="956691"/>
                </a:lnTo>
                <a:lnTo>
                  <a:pt x="520192" y="975741"/>
                </a:lnTo>
                <a:lnTo>
                  <a:pt x="522605" y="963168"/>
                </a:lnTo>
                <a:close/>
              </a:path>
              <a:path w="1895475" h="1236980">
                <a:moveTo>
                  <a:pt x="533273" y="323088"/>
                </a:moveTo>
                <a:lnTo>
                  <a:pt x="530352" y="310769"/>
                </a:lnTo>
                <a:lnTo>
                  <a:pt x="431419" y="333375"/>
                </a:lnTo>
                <a:lnTo>
                  <a:pt x="434213" y="345694"/>
                </a:lnTo>
                <a:lnTo>
                  <a:pt x="533273" y="323088"/>
                </a:lnTo>
                <a:close/>
              </a:path>
              <a:path w="1895475" h="1236980">
                <a:moveTo>
                  <a:pt x="659892" y="989330"/>
                </a:moveTo>
                <a:lnTo>
                  <a:pt x="560070" y="970280"/>
                </a:lnTo>
                <a:lnTo>
                  <a:pt x="557657" y="982853"/>
                </a:lnTo>
                <a:lnTo>
                  <a:pt x="657479" y="1001776"/>
                </a:lnTo>
                <a:lnTo>
                  <a:pt x="659892" y="989330"/>
                </a:lnTo>
                <a:close/>
              </a:path>
              <a:path w="1895475" h="1236980">
                <a:moveTo>
                  <a:pt x="669417" y="292100"/>
                </a:moveTo>
                <a:lnTo>
                  <a:pt x="666623" y="279654"/>
                </a:lnTo>
                <a:lnTo>
                  <a:pt x="567563" y="302260"/>
                </a:lnTo>
                <a:lnTo>
                  <a:pt x="570357" y="314706"/>
                </a:lnTo>
                <a:lnTo>
                  <a:pt x="669417" y="292100"/>
                </a:lnTo>
                <a:close/>
              </a:path>
              <a:path w="1895475" h="1236980">
                <a:moveTo>
                  <a:pt x="797052" y="1015365"/>
                </a:moveTo>
                <a:lnTo>
                  <a:pt x="697230" y="996442"/>
                </a:lnTo>
                <a:lnTo>
                  <a:pt x="694944" y="1008888"/>
                </a:lnTo>
                <a:lnTo>
                  <a:pt x="794766" y="1027938"/>
                </a:lnTo>
                <a:lnTo>
                  <a:pt x="797052" y="1015365"/>
                </a:lnTo>
                <a:close/>
              </a:path>
              <a:path w="1895475" h="1236980">
                <a:moveTo>
                  <a:pt x="805688" y="260985"/>
                </a:moveTo>
                <a:lnTo>
                  <a:pt x="802767" y="248666"/>
                </a:lnTo>
                <a:lnTo>
                  <a:pt x="703707" y="271145"/>
                </a:lnTo>
                <a:lnTo>
                  <a:pt x="706628" y="283591"/>
                </a:lnTo>
                <a:lnTo>
                  <a:pt x="805688" y="260985"/>
                </a:lnTo>
                <a:close/>
              </a:path>
              <a:path w="1895475" h="1236980">
                <a:moveTo>
                  <a:pt x="934339" y="1041527"/>
                </a:moveTo>
                <a:lnTo>
                  <a:pt x="834517" y="1022477"/>
                </a:lnTo>
                <a:lnTo>
                  <a:pt x="832104" y="1035050"/>
                </a:lnTo>
                <a:lnTo>
                  <a:pt x="931926" y="1053973"/>
                </a:lnTo>
                <a:lnTo>
                  <a:pt x="934339" y="1041527"/>
                </a:lnTo>
                <a:close/>
              </a:path>
              <a:path w="1895475" h="1236980">
                <a:moveTo>
                  <a:pt x="941832" y="229870"/>
                </a:moveTo>
                <a:lnTo>
                  <a:pt x="939038" y="217551"/>
                </a:lnTo>
                <a:lnTo>
                  <a:pt x="839978" y="240157"/>
                </a:lnTo>
                <a:lnTo>
                  <a:pt x="842772" y="252476"/>
                </a:lnTo>
                <a:lnTo>
                  <a:pt x="941832" y="229870"/>
                </a:lnTo>
                <a:close/>
              </a:path>
              <a:path w="1895475" h="1236980">
                <a:moveTo>
                  <a:pt x="1071626" y="1067562"/>
                </a:moveTo>
                <a:lnTo>
                  <a:pt x="971804" y="1048639"/>
                </a:lnTo>
                <a:lnTo>
                  <a:pt x="969391" y="1061085"/>
                </a:lnTo>
                <a:lnTo>
                  <a:pt x="1069213" y="1080008"/>
                </a:lnTo>
                <a:lnTo>
                  <a:pt x="1071626" y="1067562"/>
                </a:lnTo>
                <a:close/>
              </a:path>
              <a:path w="1895475" h="1236980">
                <a:moveTo>
                  <a:pt x="1078090" y="198882"/>
                </a:moveTo>
                <a:lnTo>
                  <a:pt x="1075182" y="186436"/>
                </a:lnTo>
                <a:lnTo>
                  <a:pt x="976122" y="209042"/>
                </a:lnTo>
                <a:lnTo>
                  <a:pt x="979043" y="221488"/>
                </a:lnTo>
                <a:lnTo>
                  <a:pt x="1078090" y="198882"/>
                </a:lnTo>
                <a:close/>
              </a:path>
              <a:path w="1895475" h="1236980">
                <a:moveTo>
                  <a:pt x="1208786" y="1093724"/>
                </a:moveTo>
                <a:lnTo>
                  <a:pt x="1108964" y="1074674"/>
                </a:lnTo>
                <a:lnTo>
                  <a:pt x="1106678" y="1087120"/>
                </a:lnTo>
                <a:lnTo>
                  <a:pt x="1206500" y="1106170"/>
                </a:lnTo>
                <a:lnTo>
                  <a:pt x="1208786" y="1093724"/>
                </a:lnTo>
                <a:close/>
              </a:path>
              <a:path w="1895475" h="1236980">
                <a:moveTo>
                  <a:pt x="1214247" y="167767"/>
                </a:moveTo>
                <a:lnTo>
                  <a:pt x="1211453" y="155448"/>
                </a:lnTo>
                <a:lnTo>
                  <a:pt x="1112393" y="177927"/>
                </a:lnTo>
                <a:lnTo>
                  <a:pt x="1115187" y="190373"/>
                </a:lnTo>
                <a:lnTo>
                  <a:pt x="1214247" y="167767"/>
                </a:lnTo>
                <a:close/>
              </a:path>
              <a:path w="1895475" h="1236980">
                <a:moveTo>
                  <a:pt x="1346073" y="1119759"/>
                </a:moveTo>
                <a:lnTo>
                  <a:pt x="1246251" y="1100836"/>
                </a:lnTo>
                <a:lnTo>
                  <a:pt x="1243838" y="1113282"/>
                </a:lnTo>
                <a:lnTo>
                  <a:pt x="1343660" y="1132205"/>
                </a:lnTo>
                <a:lnTo>
                  <a:pt x="1346073" y="1119759"/>
                </a:lnTo>
                <a:close/>
              </a:path>
              <a:path w="1895475" h="1236980">
                <a:moveTo>
                  <a:pt x="1350391" y="136652"/>
                </a:moveTo>
                <a:lnTo>
                  <a:pt x="1347597" y="124333"/>
                </a:lnTo>
                <a:lnTo>
                  <a:pt x="1248537" y="146939"/>
                </a:lnTo>
                <a:lnTo>
                  <a:pt x="1251331" y="159258"/>
                </a:lnTo>
                <a:lnTo>
                  <a:pt x="1350391" y="136652"/>
                </a:lnTo>
                <a:close/>
              </a:path>
              <a:path w="1895475" h="1236980">
                <a:moveTo>
                  <a:pt x="1483233" y="1145921"/>
                </a:moveTo>
                <a:lnTo>
                  <a:pt x="1383538" y="1126871"/>
                </a:lnTo>
                <a:lnTo>
                  <a:pt x="1381125" y="1139317"/>
                </a:lnTo>
                <a:lnTo>
                  <a:pt x="1480947" y="1158367"/>
                </a:lnTo>
                <a:lnTo>
                  <a:pt x="1483233" y="1145921"/>
                </a:lnTo>
                <a:close/>
              </a:path>
              <a:path w="1895475" h="1236980">
                <a:moveTo>
                  <a:pt x="1486662" y="105664"/>
                </a:moveTo>
                <a:lnTo>
                  <a:pt x="1483868" y="93218"/>
                </a:lnTo>
                <a:lnTo>
                  <a:pt x="1384808" y="115824"/>
                </a:lnTo>
                <a:lnTo>
                  <a:pt x="1387602" y="128270"/>
                </a:lnTo>
                <a:lnTo>
                  <a:pt x="1486662" y="105664"/>
                </a:lnTo>
                <a:close/>
              </a:path>
              <a:path w="1895475" h="1236980">
                <a:moveTo>
                  <a:pt x="1620520" y="1171956"/>
                </a:moveTo>
                <a:lnTo>
                  <a:pt x="1520698" y="1153033"/>
                </a:lnTo>
                <a:lnTo>
                  <a:pt x="1518412" y="1165479"/>
                </a:lnTo>
                <a:lnTo>
                  <a:pt x="1618107" y="1184402"/>
                </a:lnTo>
                <a:lnTo>
                  <a:pt x="1620520" y="1171956"/>
                </a:lnTo>
                <a:close/>
              </a:path>
              <a:path w="1895475" h="1236980">
                <a:moveTo>
                  <a:pt x="1622806" y="74549"/>
                </a:moveTo>
                <a:lnTo>
                  <a:pt x="1620012" y="62230"/>
                </a:lnTo>
                <a:lnTo>
                  <a:pt x="1520952" y="84836"/>
                </a:lnTo>
                <a:lnTo>
                  <a:pt x="1523746" y="97155"/>
                </a:lnTo>
                <a:lnTo>
                  <a:pt x="1622806" y="74549"/>
                </a:lnTo>
                <a:close/>
              </a:path>
              <a:path w="1895475" h="1236980">
                <a:moveTo>
                  <a:pt x="1757807" y="1197991"/>
                </a:moveTo>
                <a:lnTo>
                  <a:pt x="1657985" y="1179068"/>
                </a:lnTo>
                <a:lnTo>
                  <a:pt x="1655572" y="1191514"/>
                </a:lnTo>
                <a:lnTo>
                  <a:pt x="1755394" y="1210564"/>
                </a:lnTo>
                <a:lnTo>
                  <a:pt x="1757807" y="1197991"/>
                </a:lnTo>
                <a:close/>
              </a:path>
              <a:path w="1895475" h="1236980">
                <a:moveTo>
                  <a:pt x="1759077" y="43434"/>
                </a:moveTo>
                <a:lnTo>
                  <a:pt x="1756283" y="31115"/>
                </a:lnTo>
                <a:lnTo>
                  <a:pt x="1657223" y="53721"/>
                </a:lnTo>
                <a:lnTo>
                  <a:pt x="1660017" y="66040"/>
                </a:lnTo>
                <a:lnTo>
                  <a:pt x="1759077" y="43434"/>
                </a:lnTo>
                <a:close/>
              </a:path>
              <a:path w="1895475" h="1236980">
                <a:moveTo>
                  <a:pt x="1894967" y="1224153"/>
                </a:moveTo>
                <a:lnTo>
                  <a:pt x="1795145" y="1205103"/>
                </a:lnTo>
                <a:lnTo>
                  <a:pt x="1792859" y="1217676"/>
                </a:lnTo>
                <a:lnTo>
                  <a:pt x="1892681" y="1236599"/>
                </a:lnTo>
                <a:lnTo>
                  <a:pt x="1894967" y="1224153"/>
                </a:lnTo>
                <a:close/>
              </a:path>
              <a:path w="1895475" h="1236980">
                <a:moveTo>
                  <a:pt x="1895221" y="12446"/>
                </a:moveTo>
                <a:lnTo>
                  <a:pt x="1892427" y="0"/>
                </a:lnTo>
                <a:lnTo>
                  <a:pt x="1793367" y="22606"/>
                </a:lnTo>
                <a:lnTo>
                  <a:pt x="1796161" y="35052"/>
                </a:lnTo>
                <a:lnTo>
                  <a:pt x="1895221" y="124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88666" y="1332687"/>
            <a:ext cx="3911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2.</a:t>
            </a:r>
            <a:r>
              <a:rPr dirty="0" sz="120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74950" y="2389758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4285" y="2947542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93463" y="846835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61713" y="2552192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00425" y="1717294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95217" y="2019045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7152" y="3083432"/>
            <a:ext cx="1987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宋体"/>
                <a:cs typeface="宋体"/>
              </a:rPr>
              <a:t>（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）客户端发起一个写操作请求。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76719" y="450621"/>
            <a:ext cx="229679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dirty="0" sz="1000" spc="-5">
                <a:latin typeface="Times New Roman"/>
                <a:cs typeface="Times New Roman"/>
              </a:rPr>
              <a:t>Z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65">
                <a:latin typeface="Times New Roman"/>
                <a:cs typeface="Times New Roman"/>
              </a:rPr>
              <a:t>B</a:t>
            </a:r>
            <a:r>
              <a:rPr dirty="0" sz="1000" spc="55">
                <a:latin typeface="宋体"/>
                <a:cs typeface="宋体"/>
              </a:rPr>
              <a:t>协议针对事务请求的处理过程 </a:t>
            </a:r>
            <a:r>
              <a:rPr dirty="0" sz="1000" spc="-5">
                <a:latin typeface="宋体"/>
                <a:cs typeface="宋体"/>
              </a:rPr>
              <a:t>类似于一个两阶段提交过程</a:t>
            </a:r>
            <a:endParaRPr sz="1000">
              <a:latin typeface="宋体"/>
              <a:cs typeface="宋体"/>
            </a:endParaRPr>
          </a:p>
          <a:p>
            <a:pPr marL="596900" indent="-318135">
              <a:lnSpc>
                <a:spcPct val="100000"/>
              </a:lnSpc>
              <a:spcBef>
                <a:spcPts val="600"/>
              </a:spcBef>
              <a:buSzPct val="90000"/>
              <a:buAutoNum type="arabicPlain"/>
              <a:tabLst>
                <a:tab pos="597535" algn="l"/>
              </a:tabLst>
            </a:pPr>
            <a:r>
              <a:rPr dirty="0" sz="1000" spc="-5">
                <a:latin typeface="宋体"/>
                <a:cs typeface="宋体"/>
              </a:rPr>
              <a:t>广播事务阶段</a:t>
            </a:r>
            <a:endParaRPr sz="1000">
              <a:latin typeface="宋体"/>
              <a:cs typeface="宋体"/>
            </a:endParaRPr>
          </a:p>
          <a:p>
            <a:pPr marL="596900" indent="-318135">
              <a:lnSpc>
                <a:spcPct val="100000"/>
              </a:lnSpc>
              <a:spcBef>
                <a:spcPts val="600"/>
              </a:spcBef>
              <a:buSzPct val="90000"/>
              <a:buAutoNum type="arabicPlain"/>
              <a:tabLst>
                <a:tab pos="597535" algn="l"/>
              </a:tabLst>
            </a:pPr>
            <a:r>
              <a:rPr dirty="0" sz="1000" spc="-5">
                <a:latin typeface="宋体"/>
                <a:cs typeface="宋体"/>
              </a:rPr>
              <a:t>广播提交操作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5041" y="1409217"/>
            <a:ext cx="2204720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 indent="266700">
              <a:lnSpc>
                <a:spcPct val="150000"/>
              </a:lnSpc>
              <a:spcBef>
                <a:spcPts val="100"/>
              </a:spcBef>
            </a:pPr>
            <a:r>
              <a:rPr dirty="0" sz="1000" spc="-5">
                <a:latin typeface="宋体"/>
                <a:cs typeface="宋体"/>
              </a:rPr>
              <a:t>这</a:t>
            </a:r>
            <a:r>
              <a:rPr dirty="0" sz="1000" spc="5">
                <a:latin typeface="宋体"/>
                <a:cs typeface="宋体"/>
              </a:rPr>
              <a:t>两阶段</a:t>
            </a:r>
            <a:r>
              <a:rPr dirty="0" sz="1000" spc="-5">
                <a:latin typeface="宋体"/>
                <a:cs typeface="宋体"/>
              </a:rPr>
              <a:t>提</a:t>
            </a:r>
            <a:r>
              <a:rPr dirty="0" sz="1000" spc="5">
                <a:latin typeface="宋体"/>
                <a:cs typeface="宋体"/>
              </a:rPr>
              <a:t>交模</a:t>
            </a:r>
            <a:r>
              <a:rPr dirty="0" sz="1000" spc="-5">
                <a:latin typeface="宋体"/>
                <a:cs typeface="宋体"/>
              </a:rPr>
              <a:t>型</a:t>
            </a:r>
            <a:r>
              <a:rPr dirty="0" sz="1000" spc="5">
                <a:latin typeface="宋体"/>
                <a:cs typeface="宋体"/>
              </a:rPr>
              <a:t>如</a:t>
            </a:r>
            <a:r>
              <a:rPr dirty="0" sz="1000" spc="15">
                <a:latin typeface="宋体"/>
                <a:cs typeface="宋体"/>
              </a:rPr>
              <a:t>下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有</a:t>
            </a:r>
            <a:r>
              <a:rPr dirty="0" sz="1000" spc="-5">
                <a:latin typeface="宋体"/>
                <a:cs typeface="宋体"/>
              </a:rPr>
              <a:t>可</a:t>
            </a:r>
            <a:r>
              <a:rPr dirty="0" sz="1000" spc="5">
                <a:latin typeface="宋体"/>
                <a:cs typeface="宋体"/>
              </a:rPr>
              <a:t>能</a:t>
            </a:r>
            <a:r>
              <a:rPr dirty="0" sz="1000" spc="-5">
                <a:latin typeface="宋体"/>
                <a:cs typeface="宋体"/>
              </a:rPr>
              <a:t>因 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宕机带来数据不</a:t>
            </a:r>
            <a:r>
              <a:rPr dirty="0" sz="1000" spc="5">
                <a:latin typeface="宋体"/>
                <a:cs typeface="宋体"/>
              </a:rPr>
              <a:t>一</a:t>
            </a:r>
            <a:r>
              <a:rPr dirty="0" sz="1000" spc="-5">
                <a:latin typeface="宋体"/>
                <a:cs typeface="宋体"/>
              </a:rPr>
              <a:t>致，</a:t>
            </a:r>
            <a:r>
              <a:rPr dirty="0" sz="1000" spc="5">
                <a:latin typeface="宋体"/>
                <a:cs typeface="宋体"/>
              </a:rPr>
              <a:t>比如</a:t>
            </a:r>
            <a:endParaRPr sz="1000">
              <a:latin typeface="宋体"/>
              <a:cs typeface="宋体"/>
            </a:endParaRPr>
          </a:p>
          <a:p>
            <a:pPr marL="2794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宋体"/>
                <a:cs typeface="宋体"/>
              </a:rPr>
              <a:t>（ </a:t>
            </a:r>
            <a:r>
              <a:rPr dirty="0" sz="1000" spc="-5">
                <a:latin typeface="Times New Roman"/>
                <a:cs typeface="Times New Roman"/>
              </a:rPr>
              <a:t>1 </a:t>
            </a:r>
            <a:r>
              <a:rPr dirty="0" sz="1000" spc="-5">
                <a:latin typeface="宋体"/>
                <a:cs typeface="宋体"/>
              </a:rPr>
              <a:t>） </a:t>
            </a:r>
            <a:r>
              <a:rPr dirty="0" sz="1000" spc="-5">
                <a:latin typeface="Times New Roman"/>
                <a:cs typeface="Times New Roman"/>
              </a:rPr>
              <a:t>Leader </a:t>
            </a:r>
            <a:r>
              <a:rPr dirty="0" sz="1000" spc="-5">
                <a:latin typeface="宋体"/>
                <a:cs typeface="宋体"/>
              </a:rPr>
              <a:t>发 起 一 个 事</a:t>
            </a:r>
            <a:r>
              <a:rPr dirty="0" sz="1000" spc="-235">
                <a:latin typeface="宋体"/>
                <a:cs typeface="宋体"/>
              </a:rPr>
              <a:t> </a:t>
            </a:r>
            <a:r>
              <a:rPr dirty="0" sz="1000" spc="-5">
                <a:latin typeface="宋体"/>
                <a:cs typeface="宋体"/>
              </a:rPr>
              <a:t>务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imes New Roman"/>
                <a:cs typeface="Times New Roman"/>
              </a:rPr>
              <a:t>Proposal1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 spc="160">
                <a:latin typeface="宋体"/>
                <a:cs typeface="宋体"/>
              </a:rPr>
              <a:t>后</a:t>
            </a:r>
            <a:r>
              <a:rPr dirty="0" sz="1000" spc="175">
                <a:latin typeface="宋体"/>
                <a:cs typeface="宋体"/>
              </a:rPr>
              <a:t>就</a:t>
            </a:r>
            <a:r>
              <a:rPr dirty="0" sz="1000" spc="160">
                <a:latin typeface="宋体"/>
                <a:cs typeface="宋体"/>
              </a:rPr>
              <a:t>宕</a:t>
            </a:r>
            <a:r>
              <a:rPr dirty="0" sz="1000" spc="170">
                <a:latin typeface="宋体"/>
                <a:cs typeface="宋体"/>
              </a:rPr>
              <a:t>机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345">
                <a:latin typeface="宋体"/>
                <a:cs typeface="宋体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170">
                <a:latin typeface="宋体"/>
                <a:cs typeface="宋体"/>
              </a:rPr>
              <a:t>都</a:t>
            </a:r>
            <a:r>
              <a:rPr dirty="0" sz="1000" spc="160">
                <a:latin typeface="宋体"/>
                <a:cs typeface="宋体"/>
              </a:rPr>
              <a:t>没</a:t>
            </a:r>
            <a:r>
              <a:rPr dirty="0" sz="1000" spc="-5">
                <a:latin typeface="宋体"/>
                <a:cs typeface="宋体"/>
              </a:rPr>
              <a:t>有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imes New Roman"/>
                <a:cs typeface="Times New Roman"/>
              </a:rPr>
              <a:t>Proposal1</a:t>
            </a:r>
            <a:endParaRPr sz="1000">
              <a:latin typeface="Times New Roman"/>
              <a:cs typeface="Times New Roman"/>
            </a:endParaRPr>
          </a:p>
          <a:p>
            <a:pPr marL="12700" marR="5715" indent="266700">
              <a:lnSpc>
                <a:spcPct val="150000"/>
              </a:lnSpc>
            </a:pPr>
            <a:r>
              <a:rPr dirty="0" sz="1000" spc="55">
                <a:latin typeface="宋体"/>
                <a:cs typeface="宋体"/>
              </a:rPr>
              <a:t>（</a:t>
            </a:r>
            <a:r>
              <a:rPr dirty="0" sz="1000" spc="60">
                <a:latin typeface="Times New Roman"/>
                <a:cs typeface="Times New Roman"/>
              </a:rPr>
              <a:t>2</a:t>
            </a:r>
            <a:r>
              <a:rPr dirty="0" sz="1000" spc="55">
                <a:latin typeface="宋体"/>
                <a:cs typeface="宋体"/>
              </a:rPr>
              <a:t>）</a:t>
            </a:r>
            <a:r>
              <a:rPr dirty="0" sz="1000" spc="-5">
                <a:latin typeface="Times New Roman"/>
                <a:cs typeface="Times New Roman"/>
              </a:rPr>
              <a:t>Lea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75">
                <a:latin typeface="Times New Roman"/>
                <a:cs typeface="Times New Roman"/>
              </a:rPr>
              <a:t>r</a:t>
            </a:r>
            <a:r>
              <a:rPr dirty="0" sz="1000" spc="55">
                <a:latin typeface="宋体"/>
                <a:cs typeface="宋体"/>
              </a:rPr>
              <a:t>收到半</a:t>
            </a:r>
            <a:r>
              <a:rPr dirty="0" sz="1000" spc="65">
                <a:latin typeface="宋体"/>
                <a:cs typeface="宋体"/>
              </a:rPr>
              <a:t>数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C</a:t>
            </a:r>
            <a:r>
              <a:rPr dirty="0" sz="1000" spc="65">
                <a:latin typeface="Times New Roman"/>
                <a:cs typeface="Times New Roman"/>
              </a:rPr>
              <a:t>K</a:t>
            </a:r>
            <a:r>
              <a:rPr dirty="0" sz="1000" spc="55">
                <a:latin typeface="宋体"/>
                <a:cs typeface="宋体"/>
              </a:rPr>
              <a:t>宕机</a:t>
            </a:r>
            <a:r>
              <a:rPr dirty="0" sz="1000" spc="-5">
                <a:latin typeface="宋体"/>
                <a:cs typeface="宋体"/>
              </a:rPr>
              <a:t>， </a:t>
            </a:r>
            <a:r>
              <a:rPr dirty="0" sz="1000" spc="-5">
                <a:latin typeface="宋体"/>
                <a:cs typeface="宋体"/>
              </a:rPr>
              <a:t>没来得及向</a:t>
            </a: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-5">
                <a:latin typeface="宋体"/>
                <a:cs typeface="宋体"/>
              </a:rPr>
              <a:t>发送</a:t>
            </a:r>
            <a:r>
              <a:rPr dirty="0" sz="1000" spc="-10">
                <a:latin typeface="Times New Roman"/>
                <a:cs typeface="Times New Roman"/>
              </a:rPr>
              <a:t>Commit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7152" y="3215766"/>
            <a:ext cx="8784590" cy="1715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5730">
              <a:lnSpc>
                <a:spcPts val="1175"/>
              </a:lnSpc>
              <a:spcBef>
                <a:spcPts val="95"/>
              </a:spcBef>
            </a:pPr>
            <a:r>
              <a:rPr dirty="0" sz="1000" spc="-5">
                <a:latin typeface="宋体"/>
                <a:cs typeface="宋体"/>
              </a:rPr>
              <a:t>怎么解决呢</a:t>
            </a:r>
            <a:r>
              <a:rPr dirty="0" sz="1000" spc="-10">
                <a:latin typeface="宋体"/>
                <a:cs typeface="宋体"/>
              </a:rPr>
              <a:t>？</a:t>
            </a:r>
            <a:r>
              <a:rPr dirty="0" sz="1000" spc="-10" b="1">
                <a:latin typeface="Times New Roman"/>
                <a:cs typeface="Times New Roman"/>
              </a:rPr>
              <a:t>ZAB</a:t>
            </a:r>
            <a:r>
              <a:rPr dirty="0" sz="1000" b="1">
                <a:latin typeface="宋体"/>
                <a:cs typeface="宋体"/>
              </a:rPr>
              <a:t>引入了崩溃恢复模式</a:t>
            </a:r>
            <a:r>
              <a:rPr dirty="0" sz="1000" spc="-10" b="1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330200" indent="-318135">
              <a:lnSpc>
                <a:spcPts val="1175"/>
              </a:lnSpc>
              <a:buSzPct val="90000"/>
              <a:buFont typeface=""/>
              <a:buAutoNum type="arabicPlain" startAt="2"/>
              <a:tabLst>
                <a:tab pos="330835" algn="l"/>
              </a:tabLst>
            </a:pP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服务器将客户端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请求</a:t>
            </a:r>
            <a:r>
              <a:rPr dirty="0" sz="1000" spc="5">
                <a:latin typeface="宋体"/>
                <a:cs typeface="宋体"/>
              </a:rPr>
              <a:t>转</a:t>
            </a:r>
            <a:r>
              <a:rPr dirty="0" sz="1000" spc="-5">
                <a:latin typeface="宋体"/>
                <a:cs typeface="宋体"/>
              </a:rPr>
              <a:t>化为</a:t>
            </a:r>
            <a:r>
              <a:rPr dirty="0" sz="1000" spc="5">
                <a:latin typeface="宋体"/>
                <a:cs typeface="宋体"/>
              </a:rPr>
              <a:t>事</a:t>
            </a:r>
            <a:r>
              <a:rPr dirty="0" sz="1000">
                <a:latin typeface="宋体"/>
                <a:cs typeface="宋体"/>
              </a:rPr>
              <a:t>务</a:t>
            </a:r>
            <a:r>
              <a:rPr dirty="0" sz="1000">
                <a:latin typeface="Times New Roman"/>
                <a:cs typeface="Times New Roman"/>
              </a:rPr>
              <a:t>Proposal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提案，同时为每个</a:t>
            </a:r>
            <a:r>
              <a:rPr dirty="0" sz="1000">
                <a:latin typeface="Times New Roman"/>
                <a:cs typeface="Times New Roman"/>
              </a:rPr>
              <a:t>Proposal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分配一个全局的</a:t>
            </a:r>
            <a:r>
              <a:rPr dirty="0" sz="1000" spc="-5">
                <a:latin typeface="Times New Roman"/>
                <a:cs typeface="Times New Roman"/>
              </a:rPr>
              <a:t>ID</a:t>
            </a:r>
            <a:r>
              <a:rPr dirty="0" sz="1000" spc="-5">
                <a:latin typeface="宋体"/>
                <a:cs typeface="宋体"/>
              </a:rPr>
              <a:t>，即</a:t>
            </a:r>
            <a:r>
              <a:rPr dirty="0" sz="1000" spc="-5">
                <a:latin typeface="Times New Roman"/>
                <a:cs typeface="Times New Roman"/>
              </a:rPr>
              <a:t>zxid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lain" startAt="2"/>
            </a:pPr>
            <a:endParaRPr sz="750">
              <a:latin typeface="宋体"/>
              <a:cs typeface="宋体"/>
            </a:endParaRPr>
          </a:p>
          <a:p>
            <a:pPr marL="330200" indent="-318135">
              <a:lnSpc>
                <a:spcPct val="100000"/>
              </a:lnSpc>
              <a:spcBef>
                <a:spcPts val="5"/>
              </a:spcBef>
              <a:buSzPct val="90000"/>
              <a:buFont typeface=""/>
              <a:buAutoNum type="arabicPlain" startAt="2"/>
              <a:tabLst>
                <a:tab pos="330835" algn="l"/>
              </a:tabLst>
            </a:pP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服务器为每个</a:t>
            </a: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-5">
                <a:latin typeface="宋体"/>
                <a:cs typeface="宋体"/>
              </a:rPr>
              <a:t>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器分</a:t>
            </a:r>
            <a:r>
              <a:rPr dirty="0" sz="1000" spc="5">
                <a:latin typeface="宋体"/>
                <a:cs typeface="宋体"/>
              </a:rPr>
              <a:t>配</a:t>
            </a:r>
            <a:r>
              <a:rPr dirty="0" sz="1000" spc="-5">
                <a:latin typeface="宋体"/>
                <a:cs typeface="宋体"/>
              </a:rPr>
              <a:t>一个</a:t>
            </a:r>
            <a:r>
              <a:rPr dirty="0" sz="1000" spc="5">
                <a:latin typeface="宋体"/>
                <a:cs typeface="宋体"/>
              </a:rPr>
              <a:t>单</a:t>
            </a:r>
            <a:r>
              <a:rPr dirty="0" sz="1000" spc="-5">
                <a:latin typeface="宋体"/>
                <a:cs typeface="宋体"/>
              </a:rPr>
              <a:t>独的</a:t>
            </a:r>
            <a:r>
              <a:rPr dirty="0" sz="1000" spc="5">
                <a:latin typeface="宋体"/>
                <a:cs typeface="宋体"/>
              </a:rPr>
              <a:t>队</a:t>
            </a:r>
            <a:r>
              <a:rPr dirty="0" sz="1000">
                <a:latin typeface="宋体"/>
                <a:cs typeface="宋体"/>
              </a:rPr>
              <a:t>列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然</a:t>
            </a:r>
            <a:r>
              <a:rPr dirty="0" sz="1000" spc="-5">
                <a:latin typeface="宋体"/>
                <a:cs typeface="宋体"/>
              </a:rPr>
              <a:t>后将</a:t>
            </a:r>
            <a:r>
              <a:rPr dirty="0" sz="1000" spc="5">
                <a:latin typeface="宋体"/>
                <a:cs typeface="宋体"/>
              </a:rPr>
              <a:t>需</a:t>
            </a:r>
            <a:r>
              <a:rPr dirty="0" sz="1000" spc="-5">
                <a:latin typeface="宋体"/>
                <a:cs typeface="宋体"/>
              </a:rPr>
              <a:t>要广</a:t>
            </a:r>
            <a:r>
              <a:rPr dirty="0" sz="1000" spc="5">
                <a:latin typeface="宋体"/>
                <a:cs typeface="宋体"/>
              </a:rPr>
              <a:t>播</a:t>
            </a:r>
            <a:r>
              <a:rPr dirty="0" sz="1000" spc="-5">
                <a:latin typeface="宋体"/>
                <a:cs typeface="宋体"/>
              </a:rPr>
              <a:t>的</a:t>
            </a:r>
            <a:r>
              <a:rPr dirty="0" sz="1000" spc="-185">
                <a:latin typeface="宋体"/>
                <a:cs typeface="宋体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Proposal</a:t>
            </a:r>
            <a:r>
              <a:rPr dirty="0" sz="1000" spc="-5">
                <a:latin typeface="宋体"/>
                <a:cs typeface="宋体"/>
              </a:rPr>
              <a:t>依次放到队列中去，并且根</a:t>
            </a:r>
            <a:r>
              <a:rPr dirty="0" sz="1000" spc="-10">
                <a:latin typeface="宋体"/>
                <a:cs typeface="宋体"/>
              </a:rPr>
              <a:t>据</a:t>
            </a:r>
            <a:r>
              <a:rPr dirty="0" sz="1000" spc="-5">
                <a:latin typeface="Times New Roman"/>
                <a:cs typeface="Times New Roman"/>
              </a:rPr>
              <a:t>FIFO</a:t>
            </a:r>
            <a:r>
              <a:rPr dirty="0" sz="1000" spc="-5">
                <a:latin typeface="宋体"/>
                <a:cs typeface="宋体"/>
              </a:rPr>
              <a:t>策略进行消息发</a:t>
            </a:r>
            <a:r>
              <a:rPr dirty="0" sz="1000" spc="5">
                <a:latin typeface="宋体"/>
                <a:cs typeface="宋体"/>
              </a:rPr>
              <a:t>送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lain" startAt="2"/>
            </a:pPr>
            <a:endParaRPr sz="750">
              <a:latin typeface="宋体"/>
              <a:cs typeface="宋体"/>
            </a:endParaRPr>
          </a:p>
          <a:p>
            <a:pPr marL="330200" indent="-318135">
              <a:lnSpc>
                <a:spcPct val="100000"/>
              </a:lnSpc>
              <a:spcBef>
                <a:spcPts val="5"/>
              </a:spcBef>
              <a:buSzPct val="90000"/>
              <a:buFont typeface=""/>
              <a:buAutoNum type="arabicPlain" startAt="2"/>
              <a:tabLst>
                <a:tab pos="330835" algn="l"/>
              </a:tabLst>
            </a:pP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-5">
                <a:latin typeface="宋体"/>
                <a:cs typeface="宋体"/>
              </a:rPr>
              <a:t>接收</a:t>
            </a:r>
            <a:r>
              <a:rPr dirty="0" sz="1000" spc="-10">
                <a:latin typeface="宋体"/>
                <a:cs typeface="宋体"/>
              </a:rPr>
              <a:t>到</a:t>
            </a:r>
            <a:r>
              <a:rPr dirty="0" sz="1000">
                <a:latin typeface="Times New Roman"/>
                <a:cs typeface="Times New Roman"/>
              </a:rPr>
              <a:t>Proposal</a:t>
            </a:r>
            <a:r>
              <a:rPr dirty="0" sz="1000" spc="-5">
                <a:latin typeface="宋体"/>
                <a:cs typeface="宋体"/>
              </a:rPr>
              <a:t>后，会首先将其以事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日志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方式</a:t>
            </a:r>
            <a:r>
              <a:rPr dirty="0" sz="1000" spc="5">
                <a:latin typeface="宋体"/>
                <a:cs typeface="宋体"/>
              </a:rPr>
              <a:t>写</a:t>
            </a:r>
            <a:r>
              <a:rPr dirty="0" sz="1000" spc="-5">
                <a:latin typeface="宋体"/>
                <a:cs typeface="宋体"/>
              </a:rPr>
              <a:t>入本</a:t>
            </a:r>
            <a:r>
              <a:rPr dirty="0" sz="1000" spc="5">
                <a:latin typeface="宋体"/>
                <a:cs typeface="宋体"/>
              </a:rPr>
              <a:t>地</a:t>
            </a:r>
            <a:r>
              <a:rPr dirty="0" sz="1000" spc="-5">
                <a:latin typeface="宋体"/>
                <a:cs typeface="宋体"/>
              </a:rPr>
              <a:t>磁盘</a:t>
            </a:r>
            <a:r>
              <a:rPr dirty="0" sz="1000" spc="10">
                <a:latin typeface="宋体"/>
                <a:cs typeface="宋体"/>
              </a:rPr>
              <a:t>中</a:t>
            </a:r>
            <a:r>
              <a:rPr dirty="0" sz="1000" spc="-5">
                <a:latin typeface="宋体"/>
                <a:cs typeface="宋体"/>
              </a:rPr>
              <a:t>，写</a:t>
            </a:r>
            <a:r>
              <a:rPr dirty="0" sz="1000" spc="5">
                <a:latin typeface="宋体"/>
                <a:cs typeface="宋体"/>
              </a:rPr>
              <a:t>入</a:t>
            </a:r>
            <a:r>
              <a:rPr dirty="0" sz="1000" spc="-5">
                <a:latin typeface="宋体"/>
                <a:cs typeface="宋体"/>
              </a:rPr>
              <a:t>成功</a:t>
            </a:r>
            <a:r>
              <a:rPr dirty="0" sz="1000" spc="5">
                <a:latin typeface="宋体"/>
                <a:cs typeface="宋体"/>
              </a:rPr>
              <a:t>后向</a:t>
            </a: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5">
                <a:latin typeface="宋体"/>
                <a:cs typeface="宋体"/>
              </a:rPr>
              <a:t>反</a:t>
            </a:r>
            <a:r>
              <a:rPr dirty="0" sz="1000" spc="-5">
                <a:latin typeface="宋体"/>
                <a:cs typeface="宋体"/>
              </a:rPr>
              <a:t>馈一</a:t>
            </a:r>
            <a:r>
              <a:rPr dirty="0" sz="1000" spc="5">
                <a:latin typeface="宋体"/>
                <a:cs typeface="宋体"/>
              </a:rPr>
              <a:t>个</a:t>
            </a:r>
            <a:r>
              <a:rPr dirty="0" sz="1000" spc="-5">
                <a:latin typeface="Times New Roman"/>
                <a:cs typeface="Times New Roman"/>
              </a:rPr>
              <a:t>Ack</a:t>
            </a:r>
            <a:r>
              <a:rPr dirty="0" sz="1000" spc="5">
                <a:latin typeface="宋体"/>
                <a:cs typeface="宋体"/>
              </a:rPr>
              <a:t>响</a:t>
            </a:r>
            <a:r>
              <a:rPr dirty="0" sz="1000" spc="-5">
                <a:latin typeface="宋体"/>
                <a:cs typeface="宋体"/>
              </a:rPr>
              <a:t>应消</a:t>
            </a:r>
            <a:r>
              <a:rPr dirty="0" sz="1000" spc="5">
                <a:latin typeface="宋体"/>
                <a:cs typeface="宋体"/>
              </a:rPr>
              <a:t>息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lain" startAt="2"/>
            </a:pPr>
            <a:endParaRPr sz="750">
              <a:latin typeface="宋体"/>
              <a:cs typeface="宋体"/>
            </a:endParaRPr>
          </a:p>
          <a:p>
            <a:pPr marL="330200" indent="-318135">
              <a:lnSpc>
                <a:spcPct val="100000"/>
              </a:lnSpc>
              <a:spcBef>
                <a:spcPts val="5"/>
              </a:spcBef>
              <a:buSzPct val="90000"/>
              <a:buFont typeface=""/>
              <a:buAutoNum type="arabicPlain" startAt="2"/>
              <a:tabLst>
                <a:tab pos="330835" algn="l"/>
              </a:tabLst>
            </a:pP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接收到超过半数</a:t>
            </a:r>
            <a:r>
              <a:rPr dirty="0" sz="1000" spc="5">
                <a:latin typeface="宋体"/>
                <a:cs typeface="宋体"/>
              </a:rPr>
              <a:t>以</a:t>
            </a:r>
            <a:r>
              <a:rPr dirty="0" sz="1000" spc="-5">
                <a:latin typeface="宋体"/>
                <a:cs typeface="宋体"/>
              </a:rPr>
              <a:t>上</a:t>
            </a: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Times New Roman"/>
                <a:cs typeface="Times New Roman"/>
              </a:rPr>
              <a:t>Ack</a:t>
            </a:r>
            <a:r>
              <a:rPr dirty="0" sz="1000" spc="-5">
                <a:latin typeface="宋体"/>
                <a:cs typeface="宋体"/>
              </a:rPr>
              <a:t>响</a:t>
            </a:r>
            <a:r>
              <a:rPr dirty="0" sz="1000" spc="10">
                <a:latin typeface="宋体"/>
                <a:cs typeface="宋体"/>
              </a:rPr>
              <a:t>应</a:t>
            </a:r>
            <a:r>
              <a:rPr dirty="0" sz="1000" spc="-5">
                <a:latin typeface="宋体"/>
                <a:cs typeface="宋体"/>
              </a:rPr>
              <a:t>消息</a:t>
            </a:r>
            <a:r>
              <a:rPr dirty="0" sz="1000">
                <a:latin typeface="宋体"/>
                <a:cs typeface="宋体"/>
              </a:rPr>
              <a:t>后</a:t>
            </a:r>
            <a:r>
              <a:rPr dirty="0" sz="1000" spc="-5">
                <a:latin typeface="宋体"/>
                <a:cs typeface="宋体"/>
              </a:rPr>
              <a:t>，即</a:t>
            </a:r>
            <a:r>
              <a:rPr dirty="0" sz="1000" spc="5">
                <a:latin typeface="宋体"/>
                <a:cs typeface="宋体"/>
              </a:rPr>
              <a:t>认</a:t>
            </a:r>
            <a:r>
              <a:rPr dirty="0" sz="1000" spc="-5">
                <a:latin typeface="宋体"/>
                <a:cs typeface="宋体"/>
              </a:rPr>
              <a:t>为消</a:t>
            </a:r>
            <a:r>
              <a:rPr dirty="0" sz="1000" spc="5">
                <a:latin typeface="宋体"/>
                <a:cs typeface="宋体"/>
              </a:rPr>
              <a:t>息</a:t>
            </a:r>
            <a:r>
              <a:rPr dirty="0" sz="1000" spc="-5">
                <a:latin typeface="宋体"/>
                <a:cs typeface="宋体"/>
              </a:rPr>
              <a:t>发送</a:t>
            </a:r>
            <a:r>
              <a:rPr dirty="0" sz="1000" spc="5">
                <a:latin typeface="宋体"/>
                <a:cs typeface="宋体"/>
              </a:rPr>
              <a:t>成</a:t>
            </a:r>
            <a:r>
              <a:rPr dirty="0" sz="1000">
                <a:latin typeface="宋体"/>
                <a:cs typeface="宋体"/>
              </a:rPr>
              <a:t>功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可</a:t>
            </a:r>
            <a:r>
              <a:rPr dirty="0" sz="1000" spc="-5">
                <a:latin typeface="宋体"/>
                <a:cs typeface="宋体"/>
              </a:rPr>
              <a:t>以发</a:t>
            </a:r>
            <a:r>
              <a:rPr dirty="0" sz="1000" spc="5">
                <a:latin typeface="宋体"/>
                <a:cs typeface="宋体"/>
              </a:rPr>
              <a:t>送</a:t>
            </a:r>
            <a:r>
              <a:rPr dirty="0" sz="1000" spc="-5">
                <a:latin typeface="Times New Roman"/>
                <a:cs typeface="Times New Roman"/>
              </a:rPr>
              <a:t>commit</a:t>
            </a:r>
            <a:r>
              <a:rPr dirty="0" sz="1000" spc="-5">
                <a:latin typeface="宋体"/>
                <a:cs typeface="宋体"/>
              </a:rPr>
              <a:t>消息。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lain" startAt="2"/>
            </a:pPr>
            <a:endParaRPr sz="750">
              <a:latin typeface="宋体"/>
              <a:cs typeface="宋体"/>
            </a:endParaRPr>
          </a:p>
          <a:p>
            <a:pPr marL="330200" indent="-318135">
              <a:lnSpc>
                <a:spcPct val="100000"/>
              </a:lnSpc>
              <a:buSzPct val="90000"/>
              <a:buFont typeface=""/>
              <a:buAutoNum type="arabicPlain" startAt="2"/>
              <a:tabLst>
                <a:tab pos="330835" algn="l"/>
              </a:tabLst>
            </a:pP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向所有</a:t>
            </a: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-5">
                <a:latin typeface="宋体"/>
                <a:cs typeface="宋体"/>
              </a:rPr>
              <a:t>广</a:t>
            </a:r>
            <a:r>
              <a:rPr dirty="0" sz="1000" spc="5">
                <a:latin typeface="宋体"/>
                <a:cs typeface="宋体"/>
              </a:rPr>
              <a:t>播</a:t>
            </a:r>
            <a:r>
              <a:rPr dirty="0" sz="1000" spc="-5">
                <a:latin typeface="Times New Roman"/>
                <a:cs typeface="Times New Roman"/>
              </a:rPr>
              <a:t>commit</a:t>
            </a:r>
            <a:r>
              <a:rPr dirty="0" sz="1000" spc="-5">
                <a:latin typeface="宋体"/>
                <a:cs typeface="宋体"/>
              </a:rPr>
              <a:t>消</a:t>
            </a:r>
            <a:r>
              <a:rPr dirty="0" sz="1000" spc="5">
                <a:latin typeface="宋体"/>
                <a:cs typeface="宋体"/>
              </a:rPr>
              <a:t>息</a:t>
            </a:r>
            <a:r>
              <a:rPr dirty="0" sz="1000" spc="-5">
                <a:latin typeface="宋体"/>
                <a:cs typeface="宋体"/>
              </a:rPr>
              <a:t>，同</a:t>
            </a:r>
            <a:r>
              <a:rPr dirty="0" sz="1000" spc="10">
                <a:latin typeface="宋体"/>
                <a:cs typeface="宋体"/>
              </a:rPr>
              <a:t>时</a:t>
            </a:r>
            <a:r>
              <a:rPr dirty="0" sz="1000" spc="-5">
                <a:latin typeface="宋体"/>
                <a:cs typeface="宋体"/>
              </a:rPr>
              <a:t>自身</a:t>
            </a:r>
            <a:r>
              <a:rPr dirty="0" sz="1000" spc="5">
                <a:latin typeface="宋体"/>
                <a:cs typeface="宋体"/>
              </a:rPr>
              <a:t>也</a:t>
            </a:r>
            <a:r>
              <a:rPr dirty="0" sz="1000" spc="-5">
                <a:latin typeface="宋体"/>
                <a:cs typeface="宋体"/>
              </a:rPr>
              <a:t>会完</a:t>
            </a:r>
            <a:r>
              <a:rPr dirty="0" sz="1000" spc="5">
                <a:latin typeface="宋体"/>
                <a:cs typeface="宋体"/>
              </a:rPr>
              <a:t>成</a:t>
            </a:r>
            <a:r>
              <a:rPr dirty="0" sz="1000" spc="-5">
                <a:latin typeface="宋体"/>
                <a:cs typeface="宋体"/>
              </a:rPr>
              <a:t>事务</a:t>
            </a:r>
            <a:r>
              <a:rPr dirty="0" sz="1000" spc="5">
                <a:latin typeface="宋体"/>
                <a:cs typeface="宋体"/>
              </a:rPr>
              <a:t>提</a:t>
            </a:r>
            <a:r>
              <a:rPr dirty="0" sz="1000" spc="-25">
                <a:latin typeface="宋体"/>
                <a:cs typeface="宋体"/>
              </a:rPr>
              <a:t>交</a:t>
            </a:r>
            <a:r>
              <a:rPr dirty="0" sz="1000" spc="-5">
                <a:latin typeface="宋体"/>
                <a:cs typeface="宋体"/>
              </a:rPr>
              <a:t>。</a:t>
            </a:r>
            <a:r>
              <a:rPr dirty="0" sz="1000" spc="-5">
                <a:latin typeface="Times New Roman"/>
                <a:cs typeface="Times New Roman"/>
              </a:rPr>
              <a:t>Follower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接收到</a:t>
            </a:r>
            <a:r>
              <a:rPr dirty="0" sz="1000" spc="-10">
                <a:latin typeface="Times New Roman"/>
                <a:cs typeface="Times New Roman"/>
              </a:rPr>
              <a:t>commit</a:t>
            </a:r>
            <a:r>
              <a:rPr dirty="0" sz="1000" spc="-5">
                <a:latin typeface="宋体"/>
                <a:cs typeface="宋体"/>
              </a:rPr>
              <a:t>消息后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会将</a:t>
            </a:r>
            <a:r>
              <a:rPr dirty="0" sz="1000" spc="5">
                <a:latin typeface="宋体"/>
                <a:cs typeface="宋体"/>
              </a:rPr>
              <a:t>上</a:t>
            </a:r>
            <a:r>
              <a:rPr dirty="0" sz="1000" spc="-5">
                <a:latin typeface="宋体"/>
                <a:cs typeface="宋体"/>
              </a:rPr>
              <a:t>一条</a:t>
            </a:r>
            <a:r>
              <a:rPr dirty="0" sz="1000" spc="5">
                <a:latin typeface="宋体"/>
                <a:cs typeface="宋体"/>
              </a:rPr>
              <a:t>事</a:t>
            </a:r>
            <a:r>
              <a:rPr dirty="0" sz="1000" spc="-5">
                <a:latin typeface="宋体"/>
                <a:cs typeface="宋体"/>
              </a:rPr>
              <a:t>务提</a:t>
            </a:r>
            <a:r>
              <a:rPr dirty="0" sz="1000" spc="10">
                <a:latin typeface="宋体"/>
                <a:cs typeface="宋体"/>
              </a:rPr>
              <a:t>交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lain" startAt="2"/>
            </a:pPr>
            <a:endParaRPr sz="750">
              <a:latin typeface="宋体"/>
              <a:cs typeface="宋体"/>
            </a:endParaRPr>
          </a:p>
          <a:p>
            <a:pPr marL="330200" indent="-318135">
              <a:lnSpc>
                <a:spcPct val="100000"/>
              </a:lnSpc>
              <a:buSzPct val="90000"/>
              <a:buFont typeface=""/>
              <a:buAutoNum type="arabicPlain" startAt="2"/>
              <a:tabLst>
                <a:tab pos="330835" algn="l"/>
              </a:tabLst>
            </a:pPr>
            <a:r>
              <a:rPr dirty="0" sz="1000" spc="-5">
                <a:latin typeface="Times New Roman"/>
                <a:cs typeface="Times New Roman"/>
              </a:rPr>
              <a:t>Zookeeper</a:t>
            </a:r>
            <a:r>
              <a:rPr dirty="0" sz="1000" spc="-5">
                <a:latin typeface="宋体"/>
                <a:cs typeface="宋体"/>
              </a:rPr>
              <a:t>采</a:t>
            </a:r>
            <a:r>
              <a:rPr dirty="0" sz="1000" spc="-10">
                <a:latin typeface="宋体"/>
                <a:cs typeface="宋体"/>
              </a:rPr>
              <a:t>用</a:t>
            </a:r>
            <a:r>
              <a:rPr dirty="0" sz="1000" spc="-5">
                <a:latin typeface="Times New Roman"/>
                <a:cs typeface="Times New Roman"/>
              </a:rPr>
              <a:t>Zab</a:t>
            </a:r>
            <a:r>
              <a:rPr dirty="0" sz="1000" spc="-5">
                <a:latin typeface="宋体"/>
                <a:cs typeface="宋体"/>
              </a:rPr>
              <a:t>协</a:t>
            </a:r>
            <a:r>
              <a:rPr dirty="0" sz="1000" spc="5">
                <a:latin typeface="宋体"/>
                <a:cs typeface="宋体"/>
              </a:rPr>
              <a:t>议</a:t>
            </a:r>
            <a:r>
              <a:rPr dirty="0" sz="1000" spc="-5">
                <a:latin typeface="宋体"/>
                <a:cs typeface="宋体"/>
              </a:rPr>
              <a:t>的核</a:t>
            </a:r>
            <a:r>
              <a:rPr dirty="0" sz="1000" spc="5">
                <a:latin typeface="宋体"/>
                <a:cs typeface="宋体"/>
              </a:rPr>
              <a:t>心</a:t>
            </a:r>
            <a:r>
              <a:rPr dirty="0" sz="1000" spc="-5">
                <a:latin typeface="宋体"/>
                <a:cs typeface="宋体"/>
              </a:rPr>
              <a:t>，就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 spc="-5">
                <a:latin typeface="宋体"/>
                <a:cs typeface="宋体"/>
              </a:rPr>
              <a:t>只要</a:t>
            </a:r>
            <a:r>
              <a:rPr dirty="0" sz="1000" spc="5">
                <a:latin typeface="宋体"/>
                <a:cs typeface="宋体"/>
              </a:rPr>
              <a:t>有</a:t>
            </a:r>
            <a:r>
              <a:rPr dirty="0" sz="1000" spc="-5">
                <a:latin typeface="宋体"/>
                <a:cs typeface="宋体"/>
              </a:rPr>
              <a:t>一台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 spc="5">
                <a:latin typeface="宋体"/>
                <a:cs typeface="宋体"/>
              </a:rPr>
              <a:t>提</a:t>
            </a:r>
            <a:r>
              <a:rPr dirty="0" sz="1000" spc="-5">
                <a:latin typeface="宋体"/>
                <a:cs typeface="宋体"/>
              </a:rPr>
              <a:t>交</a:t>
            </a:r>
            <a:r>
              <a:rPr dirty="0" sz="1000">
                <a:latin typeface="宋体"/>
                <a:cs typeface="宋体"/>
              </a:rPr>
              <a:t>了</a:t>
            </a:r>
            <a:r>
              <a:rPr dirty="0" sz="1000">
                <a:latin typeface="Times New Roman"/>
                <a:cs typeface="Times New Roman"/>
              </a:rPr>
              <a:t>Proposal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就要确</a:t>
            </a:r>
            <a:r>
              <a:rPr dirty="0" sz="1000" spc="5">
                <a:latin typeface="宋体"/>
                <a:cs typeface="宋体"/>
              </a:rPr>
              <a:t>保</a:t>
            </a:r>
            <a:r>
              <a:rPr dirty="0" sz="1000" spc="-5">
                <a:latin typeface="宋体"/>
                <a:cs typeface="宋体"/>
              </a:rPr>
              <a:t>所有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服务</a:t>
            </a:r>
            <a:r>
              <a:rPr dirty="0" sz="1000" spc="5">
                <a:latin typeface="宋体"/>
                <a:cs typeface="宋体"/>
              </a:rPr>
              <a:t>器</a:t>
            </a:r>
            <a:r>
              <a:rPr dirty="0" sz="1000" spc="-5">
                <a:latin typeface="宋体"/>
                <a:cs typeface="宋体"/>
              </a:rPr>
              <a:t>最终</a:t>
            </a:r>
            <a:r>
              <a:rPr dirty="0" sz="1000" spc="5">
                <a:latin typeface="宋体"/>
                <a:cs typeface="宋体"/>
              </a:rPr>
              <a:t>都</a:t>
            </a:r>
            <a:r>
              <a:rPr dirty="0" sz="1000" spc="-5">
                <a:latin typeface="宋体"/>
                <a:cs typeface="宋体"/>
              </a:rPr>
              <a:t>能正</a:t>
            </a:r>
            <a:r>
              <a:rPr dirty="0" sz="1000" spc="5">
                <a:latin typeface="宋体"/>
                <a:cs typeface="宋体"/>
              </a:rPr>
              <a:t>确</a:t>
            </a:r>
            <a:r>
              <a:rPr dirty="0" sz="1000" spc="-5">
                <a:latin typeface="宋体"/>
                <a:cs typeface="宋体"/>
              </a:rPr>
              <a:t>提</a:t>
            </a:r>
            <a:r>
              <a:rPr dirty="0" sz="1000" spc="5">
                <a:latin typeface="宋体"/>
                <a:cs typeface="宋体"/>
              </a:rPr>
              <a:t>交</a:t>
            </a:r>
            <a:r>
              <a:rPr dirty="0" sz="1000">
                <a:latin typeface="Times New Roman"/>
                <a:cs typeface="Times New Roman"/>
              </a:rPr>
              <a:t>Proposal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10920" y="47625"/>
            <a:ext cx="9461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宋体"/>
                <a:cs typeface="宋体"/>
              </a:rPr>
              <a:t>消息广播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0385"/>
            <a:ext cx="2324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宋体"/>
                <a:cs typeface="宋体"/>
              </a:rPr>
              <a:t>崩溃恢复</a:t>
            </a:r>
            <a:r>
              <a:rPr dirty="0" b="1">
                <a:latin typeface="Times New Roman"/>
                <a:cs typeface="Times New Roman"/>
              </a:rPr>
              <a:t>——</a:t>
            </a:r>
            <a:r>
              <a:rPr dirty="0" b="1">
                <a:latin typeface="宋体"/>
                <a:cs typeface="宋体"/>
              </a:rPr>
              <a:t>异常假设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3314191"/>
            <a:ext cx="3535679" cy="5740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200" b="1">
                <a:latin typeface="Times New Roman"/>
                <a:cs typeface="Times New Roman"/>
              </a:rPr>
              <a:t>1</a:t>
            </a:r>
            <a:r>
              <a:rPr dirty="0" sz="1200" b="1">
                <a:latin typeface="宋体"/>
                <a:cs typeface="宋体"/>
              </a:rPr>
              <a:t>）</a:t>
            </a:r>
            <a:r>
              <a:rPr dirty="0" sz="1200" spc="5" b="1">
                <a:latin typeface="宋体"/>
                <a:cs typeface="宋体"/>
              </a:rPr>
              <a:t>假设</a:t>
            </a:r>
            <a:r>
              <a:rPr dirty="0" sz="1200" spc="-5" b="1">
                <a:latin typeface="宋体"/>
                <a:cs typeface="宋体"/>
              </a:rPr>
              <a:t>两种服务器异常情况</a:t>
            </a:r>
            <a:r>
              <a:rPr dirty="0" sz="1200">
                <a:latin typeface="宋体"/>
                <a:cs typeface="宋体"/>
              </a:rPr>
              <a:t>：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宋体"/>
                <a:cs typeface="宋体"/>
              </a:rPr>
              <a:t>（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宋体"/>
                <a:cs typeface="宋体"/>
              </a:rPr>
              <a:t>）假设一个事务</a:t>
            </a:r>
            <a:r>
              <a:rPr dirty="0" sz="1200" spc="-5">
                <a:latin typeface="宋体"/>
                <a:cs typeface="宋体"/>
              </a:rPr>
              <a:t>在</a:t>
            </a:r>
            <a:r>
              <a:rPr dirty="0" sz="1200" spc="-1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提出之后，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挂了。</a:t>
            </a:r>
            <a:endParaRPr sz="12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880" y="2078608"/>
            <a:ext cx="942340" cy="439420"/>
            <a:chOff x="444880" y="2078608"/>
            <a:chExt cx="942340" cy="439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2081783"/>
              <a:ext cx="935735" cy="4328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8055" y="2081783"/>
              <a:ext cx="935990" cy="433070"/>
            </a:xfrm>
            <a:custGeom>
              <a:avLst/>
              <a:gdLst/>
              <a:ahLst/>
              <a:cxnLst/>
              <a:rect l="l" t="t" r="r" b="b"/>
              <a:pathLst>
                <a:path w="935990" h="433069">
                  <a:moveTo>
                    <a:pt x="0" y="216408"/>
                  </a:moveTo>
                  <a:lnTo>
                    <a:pt x="16712" y="158882"/>
                  </a:lnTo>
                  <a:lnTo>
                    <a:pt x="63878" y="107188"/>
                  </a:lnTo>
                  <a:lnTo>
                    <a:pt x="97486" y="84172"/>
                  </a:lnTo>
                  <a:lnTo>
                    <a:pt x="137036" y="63388"/>
                  </a:lnTo>
                  <a:lnTo>
                    <a:pt x="181968" y="45094"/>
                  </a:lnTo>
                  <a:lnTo>
                    <a:pt x="231727" y="29548"/>
                  </a:lnTo>
                  <a:lnTo>
                    <a:pt x="285753" y="17008"/>
                  </a:lnTo>
                  <a:lnTo>
                    <a:pt x="343490" y="7731"/>
                  </a:lnTo>
                  <a:lnTo>
                    <a:pt x="404381" y="1975"/>
                  </a:lnTo>
                  <a:lnTo>
                    <a:pt x="467868" y="0"/>
                  </a:lnTo>
                  <a:lnTo>
                    <a:pt x="531354" y="1975"/>
                  </a:lnTo>
                  <a:lnTo>
                    <a:pt x="592245" y="7731"/>
                  </a:lnTo>
                  <a:lnTo>
                    <a:pt x="649982" y="17008"/>
                  </a:lnTo>
                  <a:lnTo>
                    <a:pt x="704008" y="29548"/>
                  </a:lnTo>
                  <a:lnTo>
                    <a:pt x="753767" y="45094"/>
                  </a:lnTo>
                  <a:lnTo>
                    <a:pt x="798699" y="63388"/>
                  </a:lnTo>
                  <a:lnTo>
                    <a:pt x="838249" y="84172"/>
                  </a:lnTo>
                  <a:lnTo>
                    <a:pt x="871857" y="107188"/>
                  </a:lnTo>
                  <a:lnTo>
                    <a:pt x="919023" y="158882"/>
                  </a:lnTo>
                  <a:lnTo>
                    <a:pt x="935735" y="216408"/>
                  </a:lnTo>
                  <a:lnTo>
                    <a:pt x="931464" y="245770"/>
                  </a:lnTo>
                  <a:lnTo>
                    <a:pt x="898968" y="300638"/>
                  </a:lnTo>
                  <a:lnTo>
                    <a:pt x="838249" y="348643"/>
                  </a:lnTo>
                  <a:lnTo>
                    <a:pt x="798699" y="369427"/>
                  </a:lnTo>
                  <a:lnTo>
                    <a:pt x="753767" y="387721"/>
                  </a:lnTo>
                  <a:lnTo>
                    <a:pt x="704008" y="403267"/>
                  </a:lnTo>
                  <a:lnTo>
                    <a:pt x="649982" y="415807"/>
                  </a:lnTo>
                  <a:lnTo>
                    <a:pt x="592245" y="425084"/>
                  </a:lnTo>
                  <a:lnTo>
                    <a:pt x="531354" y="430840"/>
                  </a:lnTo>
                  <a:lnTo>
                    <a:pt x="467868" y="432816"/>
                  </a:lnTo>
                  <a:lnTo>
                    <a:pt x="404381" y="430840"/>
                  </a:lnTo>
                  <a:lnTo>
                    <a:pt x="343490" y="425084"/>
                  </a:lnTo>
                  <a:lnTo>
                    <a:pt x="285753" y="415807"/>
                  </a:lnTo>
                  <a:lnTo>
                    <a:pt x="231727" y="403267"/>
                  </a:lnTo>
                  <a:lnTo>
                    <a:pt x="181968" y="387721"/>
                  </a:lnTo>
                  <a:lnTo>
                    <a:pt x="137036" y="369427"/>
                  </a:lnTo>
                  <a:lnTo>
                    <a:pt x="97486" y="348643"/>
                  </a:lnTo>
                  <a:lnTo>
                    <a:pt x="63878" y="325627"/>
                  </a:lnTo>
                  <a:lnTo>
                    <a:pt x="16712" y="273933"/>
                  </a:lnTo>
                  <a:lnTo>
                    <a:pt x="0" y="216408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8151" y="2189733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5207" y="2081783"/>
            <a:ext cx="1225295" cy="432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45207" y="2081783"/>
            <a:ext cx="1225550" cy="43307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705"/>
              </a:spcBef>
            </a:pPr>
            <a:r>
              <a:rPr dirty="0" sz="1600" spc="-5">
                <a:latin typeface="Arial"/>
                <a:cs typeface="Arial"/>
              </a:rPr>
              <a:t>Leader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5623" y="2874264"/>
            <a:ext cx="958596" cy="4312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35623" y="2874264"/>
            <a:ext cx="958850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705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87825" y="1214500"/>
            <a:ext cx="727710" cy="439420"/>
            <a:chOff x="4187825" y="1214500"/>
            <a:chExt cx="727710" cy="4394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0" y="1217675"/>
              <a:ext cx="720851" cy="4328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91000" y="1217675"/>
              <a:ext cx="721360" cy="433070"/>
            </a:xfrm>
            <a:custGeom>
              <a:avLst/>
              <a:gdLst/>
              <a:ahLst/>
              <a:cxnLst/>
              <a:rect l="l" t="t" r="r" b="b"/>
              <a:pathLst>
                <a:path w="721360" h="433069">
                  <a:moveTo>
                    <a:pt x="720851" y="54101"/>
                  </a:moveTo>
                  <a:lnTo>
                    <a:pt x="659284" y="84335"/>
                  </a:lnTo>
                  <a:lnTo>
                    <a:pt x="615267" y="92344"/>
                  </a:lnTo>
                  <a:lnTo>
                    <a:pt x="561922" y="98955"/>
                  </a:lnTo>
                  <a:lnTo>
                    <a:pt x="500699" y="103947"/>
                  </a:lnTo>
                  <a:lnTo>
                    <a:pt x="433050" y="107103"/>
                  </a:lnTo>
                  <a:lnTo>
                    <a:pt x="360425" y="108203"/>
                  </a:lnTo>
                  <a:lnTo>
                    <a:pt x="287801" y="107103"/>
                  </a:lnTo>
                  <a:lnTo>
                    <a:pt x="220152" y="103947"/>
                  </a:lnTo>
                  <a:lnTo>
                    <a:pt x="158929" y="98955"/>
                  </a:lnTo>
                  <a:lnTo>
                    <a:pt x="105584" y="92344"/>
                  </a:lnTo>
                  <a:lnTo>
                    <a:pt x="61567" y="84335"/>
                  </a:lnTo>
                  <a:lnTo>
                    <a:pt x="7324" y="64995"/>
                  </a:lnTo>
                  <a:lnTo>
                    <a:pt x="0" y="54101"/>
                  </a:lnTo>
                  <a:lnTo>
                    <a:pt x="7324" y="43208"/>
                  </a:lnTo>
                  <a:lnTo>
                    <a:pt x="61567" y="23868"/>
                  </a:lnTo>
                  <a:lnTo>
                    <a:pt x="105584" y="15859"/>
                  </a:lnTo>
                  <a:lnTo>
                    <a:pt x="158929" y="9248"/>
                  </a:lnTo>
                  <a:lnTo>
                    <a:pt x="220152" y="4256"/>
                  </a:lnTo>
                  <a:lnTo>
                    <a:pt x="287801" y="1100"/>
                  </a:lnTo>
                  <a:lnTo>
                    <a:pt x="360425" y="0"/>
                  </a:lnTo>
                  <a:lnTo>
                    <a:pt x="433050" y="1100"/>
                  </a:lnTo>
                  <a:lnTo>
                    <a:pt x="500699" y="4256"/>
                  </a:lnTo>
                  <a:lnTo>
                    <a:pt x="561922" y="9248"/>
                  </a:lnTo>
                  <a:lnTo>
                    <a:pt x="615267" y="15859"/>
                  </a:lnTo>
                  <a:lnTo>
                    <a:pt x="659284" y="23868"/>
                  </a:lnTo>
                  <a:lnTo>
                    <a:pt x="713527" y="43208"/>
                  </a:lnTo>
                  <a:lnTo>
                    <a:pt x="720851" y="54101"/>
                  </a:lnTo>
                  <a:lnTo>
                    <a:pt x="720851" y="378713"/>
                  </a:lnTo>
                  <a:lnTo>
                    <a:pt x="659284" y="408947"/>
                  </a:lnTo>
                  <a:lnTo>
                    <a:pt x="615267" y="416956"/>
                  </a:lnTo>
                  <a:lnTo>
                    <a:pt x="561922" y="423567"/>
                  </a:lnTo>
                  <a:lnTo>
                    <a:pt x="500699" y="428559"/>
                  </a:lnTo>
                  <a:lnTo>
                    <a:pt x="433050" y="431715"/>
                  </a:lnTo>
                  <a:lnTo>
                    <a:pt x="360425" y="432815"/>
                  </a:lnTo>
                  <a:lnTo>
                    <a:pt x="287801" y="431715"/>
                  </a:lnTo>
                  <a:lnTo>
                    <a:pt x="220152" y="428559"/>
                  </a:lnTo>
                  <a:lnTo>
                    <a:pt x="158929" y="423567"/>
                  </a:lnTo>
                  <a:lnTo>
                    <a:pt x="105584" y="416956"/>
                  </a:lnTo>
                  <a:lnTo>
                    <a:pt x="61567" y="408947"/>
                  </a:lnTo>
                  <a:lnTo>
                    <a:pt x="7324" y="389607"/>
                  </a:lnTo>
                  <a:lnTo>
                    <a:pt x="0" y="378713"/>
                  </a:lnTo>
                  <a:lnTo>
                    <a:pt x="0" y="54101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366005" y="1352550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5623" y="1217675"/>
            <a:ext cx="958596" cy="43281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135623" y="1217675"/>
            <a:ext cx="958850" cy="43307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705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87825" y="2871089"/>
            <a:ext cx="727710" cy="438150"/>
            <a:chOff x="4187825" y="2871089"/>
            <a:chExt cx="727710" cy="43815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0" y="2874264"/>
              <a:ext cx="720851" cy="4312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91000" y="2874264"/>
              <a:ext cx="721360" cy="431800"/>
            </a:xfrm>
            <a:custGeom>
              <a:avLst/>
              <a:gdLst/>
              <a:ahLst/>
              <a:cxnLst/>
              <a:rect l="l" t="t" r="r" b="b"/>
              <a:pathLst>
                <a:path w="721360" h="431800">
                  <a:moveTo>
                    <a:pt x="720851" y="53975"/>
                  </a:moveTo>
                  <a:lnTo>
                    <a:pt x="659284" y="84072"/>
                  </a:lnTo>
                  <a:lnTo>
                    <a:pt x="615267" y="92043"/>
                  </a:lnTo>
                  <a:lnTo>
                    <a:pt x="561922" y="98620"/>
                  </a:lnTo>
                  <a:lnTo>
                    <a:pt x="500699" y="103588"/>
                  </a:lnTo>
                  <a:lnTo>
                    <a:pt x="433050" y="106728"/>
                  </a:lnTo>
                  <a:lnTo>
                    <a:pt x="360425" y="107823"/>
                  </a:lnTo>
                  <a:lnTo>
                    <a:pt x="287801" y="106728"/>
                  </a:lnTo>
                  <a:lnTo>
                    <a:pt x="220152" y="103588"/>
                  </a:lnTo>
                  <a:lnTo>
                    <a:pt x="158929" y="98620"/>
                  </a:lnTo>
                  <a:lnTo>
                    <a:pt x="105584" y="92043"/>
                  </a:lnTo>
                  <a:lnTo>
                    <a:pt x="61567" y="84072"/>
                  </a:lnTo>
                  <a:lnTo>
                    <a:pt x="7324" y="64821"/>
                  </a:lnTo>
                  <a:lnTo>
                    <a:pt x="0" y="53975"/>
                  </a:lnTo>
                  <a:lnTo>
                    <a:pt x="7324" y="43086"/>
                  </a:lnTo>
                  <a:lnTo>
                    <a:pt x="61567" y="23781"/>
                  </a:lnTo>
                  <a:lnTo>
                    <a:pt x="105584" y="15795"/>
                  </a:lnTo>
                  <a:lnTo>
                    <a:pt x="158929" y="9208"/>
                  </a:lnTo>
                  <a:lnTo>
                    <a:pt x="220152" y="4236"/>
                  </a:lnTo>
                  <a:lnTo>
                    <a:pt x="287801" y="1095"/>
                  </a:lnTo>
                  <a:lnTo>
                    <a:pt x="360425" y="0"/>
                  </a:lnTo>
                  <a:lnTo>
                    <a:pt x="433050" y="1095"/>
                  </a:lnTo>
                  <a:lnTo>
                    <a:pt x="500699" y="4236"/>
                  </a:lnTo>
                  <a:lnTo>
                    <a:pt x="561922" y="9208"/>
                  </a:lnTo>
                  <a:lnTo>
                    <a:pt x="615267" y="15795"/>
                  </a:lnTo>
                  <a:lnTo>
                    <a:pt x="659284" y="23781"/>
                  </a:lnTo>
                  <a:lnTo>
                    <a:pt x="713527" y="43086"/>
                  </a:lnTo>
                  <a:lnTo>
                    <a:pt x="720851" y="53975"/>
                  </a:lnTo>
                  <a:lnTo>
                    <a:pt x="720851" y="377317"/>
                  </a:lnTo>
                  <a:lnTo>
                    <a:pt x="659284" y="407510"/>
                  </a:lnTo>
                  <a:lnTo>
                    <a:pt x="615267" y="415496"/>
                  </a:lnTo>
                  <a:lnTo>
                    <a:pt x="561922" y="422083"/>
                  </a:lnTo>
                  <a:lnTo>
                    <a:pt x="500699" y="427055"/>
                  </a:lnTo>
                  <a:lnTo>
                    <a:pt x="433050" y="430196"/>
                  </a:lnTo>
                  <a:lnTo>
                    <a:pt x="360425" y="431292"/>
                  </a:lnTo>
                  <a:lnTo>
                    <a:pt x="287801" y="430196"/>
                  </a:lnTo>
                  <a:lnTo>
                    <a:pt x="220152" y="427055"/>
                  </a:lnTo>
                  <a:lnTo>
                    <a:pt x="158929" y="422083"/>
                  </a:lnTo>
                  <a:lnTo>
                    <a:pt x="105584" y="415496"/>
                  </a:lnTo>
                  <a:lnTo>
                    <a:pt x="61567" y="407510"/>
                  </a:lnTo>
                  <a:lnTo>
                    <a:pt x="7324" y="388205"/>
                  </a:lnTo>
                  <a:lnTo>
                    <a:pt x="0" y="377317"/>
                  </a:lnTo>
                  <a:lnTo>
                    <a:pt x="0" y="53975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66005" y="3009138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83791" y="989330"/>
            <a:ext cx="5276215" cy="2545080"/>
            <a:chOff x="1383791" y="989330"/>
            <a:chExt cx="5276215" cy="2545080"/>
          </a:xfrm>
        </p:grpSpPr>
        <p:sp>
          <p:nvSpPr>
            <p:cNvPr id="23" name="object 23"/>
            <p:cNvSpPr/>
            <p:nvPr/>
          </p:nvSpPr>
          <p:spPr>
            <a:xfrm>
              <a:off x="1383791" y="2260091"/>
              <a:ext cx="662940" cy="76200"/>
            </a:xfrm>
            <a:custGeom>
              <a:avLst/>
              <a:gdLst/>
              <a:ahLst/>
              <a:cxnLst/>
              <a:rect l="l" t="t" r="r" b="b"/>
              <a:pathLst>
                <a:path w="662939" h="76200">
                  <a:moveTo>
                    <a:pt x="586232" y="0"/>
                  </a:moveTo>
                  <a:lnTo>
                    <a:pt x="586232" y="76200"/>
                  </a:lnTo>
                  <a:lnTo>
                    <a:pt x="649732" y="44450"/>
                  </a:lnTo>
                  <a:lnTo>
                    <a:pt x="598932" y="44450"/>
                  </a:lnTo>
                  <a:lnTo>
                    <a:pt x="598932" y="31750"/>
                  </a:lnTo>
                  <a:lnTo>
                    <a:pt x="649732" y="31750"/>
                  </a:lnTo>
                  <a:lnTo>
                    <a:pt x="586232" y="0"/>
                  </a:lnTo>
                  <a:close/>
                </a:path>
                <a:path w="662939" h="76200">
                  <a:moveTo>
                    <a:pt x="58623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86232" y="44450"/>
                  </a:lnTo>
                  <a:lnTo>
                    <a:pt x="586232" y="31750"/>
                  </a:lnTo>
                  <a:close/>
                </a:path>
                <a:path w="662939" h="76200">
                  <a:moveTo>
                    <a:pt x="649732" y="31750"/>
                  </a:moveTo>
                  <a:lnTo>
                    <a:pt x="598932" y="31750"/>
                  </a:lnTo>
                  <a:lnTo>
                    <a:pt x="598932" y="44450"/>
                  </a:lnTo>
                  <a:lnTo>
                    <a:pt x="649732" y="44450"/>
                  </a:lnTo>
                  <a:lnTo>
                    <a:pt x="662432" y="38100"/>
                  </a:lnTo>
                  <a:lnTo>
                    <a:pt x="64973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51505" y="1395984"/>
              <a:ext cx="1540510" cy="686435"/>
            </a:xfrm>
            <a:custGeom>
              <a:avLst/>
              <a:gdLst/>
              <a:ahLst/>
              <a:cxnLst/>
              <a:rect l="l" t="t" r="r" b="b"/>
              <a:pathLst>
                <a:path w="1540510" h="686435">
                  <a:moveTo>
                    <a:pt x="1463929" y="31750"/>
                  </a:moveTo>
                  <a:lnTo>
                    <a:pt x="0" y="31750"/>
                  </a:lnTo>
                  <a:lnTo>
                    <a:pt x="0" y="686180"/>
                  </a:lnTo>
                  <a:lnTo>
                    <a:pt x="12700" y="686180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1463929" y="38100"/>
                  </a:lnTo>
                  <a:lnTo>
                    <a:pt x="1463929" y="31750"/>
                  </a:lnTo>
                  <a:close/>
                </a:path>
                <a:path w="1540510" h="686435">
                  <a:moveTo>
                    <a:pt x="1463929" y="0"/>
                  </a:moveTo>
                  <a:lnTo>
                    <a:pt x="1463929" y="76200"/>
                  </a:lnTo>
                  <a:lnTo>
                    <a:pt x="1527429" y="44450"/>
                  </a:lnTo>
                  <a:lnTo>
                    <a:pt x="1476629" y="44450"/>
                  </a:lnTo>
                  <a:lnTo>
                    <a:pt x="1476629" y="31750"/>
                  </a:lnTo>
                  <a:lnTo>
                    <a:pt x="1527429" y="31750"/>
                  </a:lnTo>
                  <a:lnTo>
                    <a:pt x="1463929" y="0"/>
                  </a:lnTo>
                  <a:close/>
                </a:path>
                <a:path w="1540510" h="686435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1540510" h="686435">
                  <a:moveTo>
                    <a:pt x="1463929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1463929" y="44450"/>
                  </a:lnTo>
                  <a:lnTo>
                    <a:pt x="1463929" y="38100"/>
                  </a:lnTo>
                  <a:close/>
                </a:path>
                <a:path w="1540510" h="686435">
                  <a:moveTo>
                    <a:pt x="1527429" y="31750"/>
                  </a:moveTo>
                  <a:lnTo>
                    <a:pt x="1476629" y="31750"/>
                  </a:lnTo>
                  <a:lnTo>
                    <a:pt x="1476629" y="44450"/>
                  </a:lnTo>
                  <a:lnTo>
                    <a:pt x="1527429" y="44450"/>
                  </a:lnTo>
                  <a:lnTo>
                    <a:pt x="1540129" y="38100"/>
                  </a:lnTo>
                  <a:lnTo>
                    <a:pt x="1527429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51505" y="2514600"/>
              <a:ext cx="1540510" cy="614680"/>
            </a:xfrm>
            <a:custGeom>
              <a:avLst/>
              <a:gdLst/>
              <a:ahLst/>
              <a:cxnLst/>
              <a:rect l="l" t="t" r="r" b="b"/>
              <a:pathLst>
                <a:path w="1540510" h="614680">
                  <a:moveTo>
                    <a:pt x="1463929" y="537972"/>
                  </a:moveTo>
                  <a:lnTo>
                    <a:pt x="1463929" y="614172"/>
                  </a:lnTo>
                  <a:lnTo>
                    <a:pt x="1527429" y="582422"/>
                  </a:lnTo>
                  <a:lnTo>
                    <a:pt x="1476629" y="582422"/>
                  </a:lnTo>
                  <a:lnTo>
                    <a:pt x="1476629" y="569722"/>
                  </a:lnTo>
                  <a:lnTo>
                    <a:pt x="1527429" y="569722"/>
                  </a:lnTo>
                  <a:lnTo>
                    <a:pt x="1463929" y="537972"/>
                  </a:lnTo>
                  <a:close/>
                </a:path>
                <a:path w="1540510" h="614680">
                  <a:moveTo>
                    <a:pt x="12700" y="0"/>
                  </a:moveTo>
                  <a:lnTo>
                    <a:pt x="0" y="0"/>
                  </a:lnTo>
                  <a:lnTo>
                    <a:pt x="0" y="582422"/>
                  </a:lnTo>
                  <a:lnTo>
                    <a:pt x="1463929" y="582422"/>
                  </a:lnTo>
                  <a:lnTo>
                    <a:pt x="1463929" y="576072"/>
                  </a:lnTo>
                  <a:lnTo>
                    <a:pt x="12700" y="576072"/>
                  </a:lnTo>
                  <a:lnTo>
                    <a:pt x="6350" y="569722"/>
                  </a:lnTo>
                  <a:lnTo>
                    <a:pt x="12700" y="569722"/>
                  </a:lnTo>
                  <a:lnTo>
                    <a:pt x="12700" y="0"/>
                  </a:lnTo>
                  <a:close/>
                </a:path>
                <a:path w="1540510" h="614680">
                  <a:moveTo>
                    <a:pt x="1527429" y="569722"/>
                  </a:moveTo>
                  <a:lnTo>
                    <a:pt x="1476629" y="569722"/>
                  </a:lnTo>
                  <a:lnTo>
                    <a:pt x="1476629" y="582422"/>
                  </a:lnTo>
                  <a:lnTo>
                    <a:pt x="1527429" y="582422"/>
                  </a:lnTo>
                  <a:lnTo>
                    <a:pt x="1540129" y="576072"/>
                  </a:lnTo>
                  <a:lnTo>
                    <a:pt x="1527429" y="569722"/>
                  </a:lnTo>
                  <a:close/>
                </a:path>
                <a:path w="1540510" h="614680">
                  <a:moveTo>
                    <a:pt x="12700" y="569722"/>
                  </a:moveTo>
                  <a:lnTo>
                    <a:pt x="6350" y="569722"/>
                  </a:lnTo>
                  <a:lnTo>
                    <a:pt x="12700" y="576072"/>
                  </a:lnTo>
                  <a:lnTo>
                    <a:pt x="12700" y="569722"/>
                  </a:lnTo>
                  <a:close/>
                </a:path>
                <a:path w="1540510" h="614680">
                  <a:moveTo>
                    <a:pt x="1463929" y="569722"/>
                  </a:moveTo>
                  <a:lnTo>
                    <a:pt x="12700" y="569722"/>
                  </a:lnTo>
                  <a:lnTo>
                    <a:pt x="12700" y="576072"/>
                  </a:lnTo>
                  <a:lnTo>
                    <a:pt x="1463929" y="576072"/>
                  </a:lnTo>
                  <a:lnTo>
                    <a:pt x="1463929" y="569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51934" y="989330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076068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76068" y="6350"/>
                  </a:lnTo>
                  <a:lnTo>
                    <a:pt x="2076068" y="0"/>
                  </a:lnTo>
                  <a:close/>
                </a:path>
                <a:path w="2108200" h="234950">
                  <a:moveTo>
                    <a:pt x="2063368" y="146050"/>
                  </a:moveTo>
                  <a:lnTo>
                    <a:pt x="2031618" y="146050"/>
                  </a:lnTo>
                  <a:lnTo>
                    <a:pt x="2069718" y="222250"/>
                  </a:lnTo>
                  <a:lnTo>
                    <a:pt x="2101468" y="158750"/>
                  </a:lnTo>
                  <a:lnTo>
                    <a:pt x="2063368" y="158750"/>
                  </a:lnTo>
                  <a:lnTo>
                    <a:pt x="2063368" y="1460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2063368" y="158750"/>
                  </a:lnTo>
                  <a:lnTo>
                    <a:pt x="2076068" y="158750"/>
                  </a:lnTo>
                  <a:lnTo>
                    <a:pt x="2076068" y="12700"/>
                  </a:lnTo>
                  <a:lnTo>
                    <a:pt x="206971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107818" y="146050"/>
                  </a:moveTo>
                  <a:lnTo>
                    <a:pt x="2076068" y="146050"/>
                  </a:lnTo>
                  <a:lnTo>
                    <a:pt x="2076068" y="158750"/>
                  </a:lnTo>
                  <a:lnTo>
                    <a:pt x="2101468" y="158750"/>
                  </a:lnTo>
                  <a:lnTo>
                    <a:pt x="2107818" y="146050"/>
                  </a:lnTo>
                  <a:close/>
                </a:path>
                <a:path w="2108200" h="2349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06336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076068" y="6350"/>
                  </a:moveTo>
                  <a:lnTo>
                    <a:pt x="2063368" y="6350"/>
                  </a:lnTo>
                  <a:lnTo>
                    <a:pt x="2069718" y="12700"/>
                  </a:lnTo>
                  <a:lnTo>
                    <a:pt x="2076068" y="12700"/>
                  </a:lnTo>
                  <a:lnTo>
                    <a:pt x="2076068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20184" y="1642872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8" y="0"/>
                  </a:moveTo>
                  <a:lnTo>
                    <a:pt x="2095118" y="0"/>
                  </a:lnTo>
                  <a:lnTo>
                    <a:pt x="2095118" y="101600"/>
                  </a:lnTo>
                  <a:lnTo>
                    <a:pt x="2107818" y="101600"/>
                  </a:lnTo>
                  <a:lnTo>
                    <a:pt x="2107818" y="0"/>
                  </a:lnTo>
                  <a:close/>
                </a:path>
                <a:path w="2108200" h="234950">
                  <a:moveTo>
                    <a:pt x="2095118" y="222250"/>
                  </a:moveTo>
                  <a:lnTo>
                    <a:pt x="2088768" y="222250"/>
                  </a:lnTo>
                  <a:lnTo>
                    <a:pt x="2088768" y="234950"/>
                  </a:lnTo>
                  <a:lnTo>
                    <a:pt x="2107818" y="234950"/>
                  </a:lnTo>
                  <a:lnTo>
                    <a:pt x="2107818" y="228600"/>
                  </a:lnTo>
                  <a:lnTo>
                    <a:pt x="2095118" y="228600"/>
                  </a:lnTo>
                  <a:lnTo>
                    <a:pt x="2095118" y="222250"/>
                  </a:lnTo>
                  <a:close/>
                </a:path>
                <a:path w="2108200" h="234950">
                  <a:moveTo>
                    <a:pt x="2107818" y="139700"/>
                  </a:moveTo>
                  <a:lnTo>
                    <a:pt x="2095118" y="139700"/>
                  </a:lnTo>
                  <a:lnTo>
                    <a:pt x="2095118" y="228600"/>
                  </a:lnTo>
                  <a:lnTo>
                    <a:pt x="2101468" y="222250"/>
                  </a:lnTo>
                  <a:lnTo>
                    <a:pt x="2107818" y="222250"/>
                  </a:lnTo>
                  <a:lnTo>
                    <a:pt x="2107818" y="139700"/>
                  </a:lnTo>
                  <a:close/>
                </a:path>
                <a:path w="2108200" h="234950">
                  <a:moveTo>
                    <a:pt x="2107818" y="222250"/>
                  </a:moveTo>
                  <a:lnTo>
                    <a:pt x="2101468" y="222250"/>
                  </a:lnTo>
                  <a:lnTo>
                    <a:pt x="2095118" y="228600"/>
                  </a:lnTo>
                  <a:lnTo>
                    <a:pt x="2107818" y="228600"/>
                  </a:lnTo>
                  <a:lnTo>
                    <a:pt x="2107818" y="222250"/>
                  </a:lnTo>
                  <a:close/>
                </a:path>
                <a:path w="2108200" h="234950">
                  <a:moveTo>
                    <a:pt x="2050668" y="222250"/>
                  </a:moveTo>
                  <a:lnTo>
                    <a:pt x="1949068" y="222250"/>
                  </a:lnTo>
                  <a:lnTo>
                    <a:pt x="1949068" y="234950"/>
                  </a:lnTo>
                  <a:lnTo>
                    <a:pt x="2050668" y="234950"/>
                  </a:lnTo>
                  <a:lnTo>
                    <a:pt x="2050668" y="222250"/>
                  </a:lnTo>
                  <a:close/>
                </a:path>
                <a:path w="2108200" h="234950">
                  <a:moveTo>
                    <a:pt x="1910968" y="222250"/>
                  </a:moveTo>
                  <a:lnTo>
                    <a:pt x="1809368" y="222250"/>
                  </a:lnTo>
                  <a:lnTo>
                    <a:pt x="1809368" y="234950"/>
                  </a:lnTo>
                  <a:lnTo>
                    <a:pt x="1910968" y="234950"/>
                  </a:lnTo>
                  <a:lnTo>
                    <a:pt x="1910968" y="222250"/>
                  </a:lnTo>
                  <a:close/>
                </a:path>
                <a:path w="2108200" h="234950">
                  <a:moveTo>
                    <a:pt x="1771268" y="222250"/>
                  </a:moveTo>
                  <a:lnTo>
                    <a:pt x="1669668" y="222250"/>
                  </a:lnTo>
                  <a:lnTo>
                    <a:pt x="1669668" y="234950"/>
                  </a:lnTo>
                  <a:lnTo>
                    <a:pt x="1771268" y="234950"/>
                  </a:lnTo>
                  <a:lnTo>
                    <a:pt x="1771268" y="222250"/>
                  </a:lnTo>
                  <a:close/>
                </a:path>
                <a:path w="2108200" h="234950">
                  <a:moveTo>
                    <a:pt x="1631568" y="222250"/>
                  </a:moveTo>
                  <a:lnTo>
                    <a:pt x="1529968" y="222250"/>
                  </a:lnTo>
                  <a:lnTo>
                    <a:pt x="1529968" y="234950"/>
                  </a:lnTo>
                  <a:lnTo>
                    <a:pt x="1631568" y="234950"/>
                  </a:lnTo>
                  <a:lnTo>
                    <a:pt x="1631568" y="222250"/>
                  </a:lnTo>
                  <a:close/>
                </a:path>
                <a:path w="2108200" h="234950">
                  <a:moveTo>
                    <a:pt x="1491868" y="222250"/>
                  </a:moveTo>
                  <a:lnTo>
                    <a:pt x="1390268" y="222250"/>
                  </a:lnTo>
                  <a:lnTo>
                    <a:pt x="1390268" y="234950"/>
                  </a:lnTo>
                  <a:lnTo>
                    <a:pt x="1491868" y="234950"/>
                  </a:lnTo>
                  <a:lnTo>
                    <a:pt x="1491868" y="222250"/>
                  </a:lnTo>
                  <a:close/>
                </a:path>
                <a:path w="2108200" h="234950">
                  <a:moveTo>
                    <a:pt x="1352168" y="222250"/>
                  </a:moveTo>
                  <a:lnTo>
                    <a:pt x="1250568" y="222250"/>
                  </a:lnTo>
                  <a:lnTo>
                    <a:pt x="1250568" y="234950"/>
                  </a:lnTo>
                  <a:lnTo>
                    <a:pt x="1352168" y="234950"/>
                  </a:lnTo>
                  <a:lnTo>
                    <a:pt x="1352168" y="222250"/>
                  </a:lnTo>
                  <a:close/>
                </a:path>
                <a:path w="2108200" h="234950">
                  <a:moveTo>
                    <a:pt x="1212468" y="222250"/>
                  </a:moveTo>
                  <a:lnTo>
                    <a:pt x="1110868" y="222250"/>
                  </a:lnTo>
                  <a:lnTo>
                    <a:pt x="1110868" y="234950"/>
                  </a:lnTo>
                  <a:lnTo>
                    <a:pt x="1212468" y="234950"/>
                  </a:lnTo>
                  <a:lnTo>
                    <a:pt x="1212468" y="222250"/>
                  </a:lnTo>
                  <a:close/>
                </a:path>
                <a:path w="2108200" h="234950">
                  <a:moveTo>
                    <a:pt x="1072768" y="222250"/>
                  </a:moveTo>
                  <a:lnTo>
                    <a:pt x="971168" y="222250"/>
                  </a:lnTo>
                  <a:lnTo>
                    <a:pt x="971168" y="234950"/>
                  </a:lnTo>
                  <a:lnTo>
                    <a:pt x="1072768" y="234950"/>
                  </a:lnTo>
                  <a:lnTo>
                    <a:pt x="1072768" y="222250"/>
                  </a:lnTo>
                  <a:close/>
                </a:path>
                <a:path w="2108200" h="234950">
                  <a:moveTo>
                    <a:pt x="933068" y="222250"/>
                  </a:moveTo>
                  <a:lnTo>
                    <a:pt x="831468" y="222250"/>
                  </a:lnTo>
                  <a:lnTo>
                    <a:pt x="831468" y="234950"/>
                  </a:lnTo>
                  <a:lnTo>
                    <a:pt x="933068" y="234950"/>
                  </a:lnTo>
                  <a:lnTo>
                    <a:pt x="933068" y="222250"/>
                  </a:lnTo>
                  <a:close/>
                </a:path>
                <a:path w="2108200" h="234950">
                  <a:moveTo>
                    <a:pt x="793368" y="222250"/>
                  </a:moveTo>
                  <a:lnTo>
                    <a:pt x="691768" y="222250"/>
                  </a:lnTo>
                  <a:lnTo>
                    <a:pt x="691768" y="234950"/>
                  </a:lnTo>
                  <a:lnTo>
                    <a:pt x="793368" y="234950"/>
                  </a:lnTo>
                  <a:lnTo>
                    <a:pt x="793368" y="222250"/>
                  </a:lnTo>
                  <a:close/>
                </a:path>
                <a:path w="2108200" h="234950">
                  <a:moveTo>
                    <a:pt x="653668" y="222250"/>
                  </a:moveTo>
                  <a:lnTo>
                    <a:pt x="552068" y="222250"/>
                  </a:lnTo>
                  <a:lnTo>
                    <a:pt x="552068" y="234950"/>
                  </a:lnTo>
                  <a:lnTo>
                    <a:pt x="653668" y="234950"/>
                  </a:lnTo>
                  <a:lnTo>
                    <a:pt x="653668" y="222250"/>
                  </a:lnTo>
                  <a:close/>
                </a:path>
                <a:path w="2108200" h="234950">
                  <a:moveTo>
                    <a:pt x="513968" y="222250"/>
                  </a:moveTo>
                  <a:lnTo>
                    <a:pt x="412368" y="222250"/>
                  </a:lnTo>
                  <a:lnTo>
                    <a:pt x="412368" y="234950"/>
                  </a:lnTo>
                  <a:lnTo>
                    <a:pt x="513968" y="234950"/>
                  </a:lnTo>
                  <a:lnTo>
                    <a:pt x="513968" y="222250"/>
                  </a:lnTo>
                  <a:close/>
                </a:path>
                <a:path w="2108200" h="234950">
                  <a:moveTo>
                    <a:pt x="374268" y="222250"/>
                  </a:moveTo>
                  <a:lnTo>
                    <a:pt x="272668" y="222250"/>
                  </a:lnTo>
                  <a:lnTo>
                    <a:pt x="272668" y="234950"/>
                  </a:lnTo>
                  <a:lnTo>
                    <a:pt x="374268" y="234950"/>
                  </a:lnTo>
                  <a:lnTo>
                    <a:pt x="374268" y="222250"/>
                  </a:lnTo>
                  <a:close/>
                </a:path>
                <a:path w="2108200" h="234950">
                  <a:moveTo>
                    <a:pt x="234568" y="222250"/>
                  </a:moveTo>
                  <a:lnTo>
                    <a:pt x="132968" y="222250"/>
                  </a:lnTo>
                  <a:lnTo>
                    <a:pt x="132968" y="234950"/>
                  </a:lnTo>
                  <a:lnTo>
                    <a:pt x="234568" y="234950"/>
                  </a:lnTo>
                  <a:lnTo>
                    <a:pt x="234568" y="222250"/>
                  </a:lnTo>
                  <a:close/>
                </a:path>
                <a:path w="2108200" h="234950">
                  <a:moveTo>
                    <a:pt x="44450" y="183768"/>
                  </a:moveTo>
                  <a:lnTo>
                    <a:pt x="31750" y="183768"/>
                  </a:lnTo>
                  <a:lnTo>
                    <a:pt x="31750" y="234950"/>
                  </a:lnTo>
                  <a:lnTo>
                    <a:pt x="94868" y="234950"/>
                  </a:lnTo>
                  <a:lnTo>
                    <a:pt x="94868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8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8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8" y="228600"/>
                  </a:lnTo>
                  <a:lnTo>
                    <a:pt x="94868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8"/>
                  </a:lnTo>
                  <a:lnTo>
                    <a:pt x="44450" y="145668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51934" y="2645918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076068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76068" y="6350"/>
                  </a:lnTo>
                  <a:lnTo>
                    <a:pt x="2076068" y="0"/>
                  </a:lnTo>
                  <a:close/>
                </a:path>
                <a:path w="2108200" h="234950">
                  <a:moveTo>
                    <a:pt x="2063368" y="146050"/>
                  </a:moveTo>
                  <a:lnTo>
                    <a:pt x="2031618" y="146050"/>
                  </a:lnTo>
                  <a:lnTo>
                    <a:pt x="2069718" y="222250"/>
                  </a:lnTo>
                  <a:lnTo>
                    <a:pt x="2101468" y="158750"/>
                  </a:lnTo>
                  <a:lnTo>
                    <a:pt x="2063368" y="158750"/>
                  </a:lnTo>
                  <a:lnTo>
                    <a:pt x="2063368" y="1460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2063368" y="158750"/>
                  </a:lnTo>
                  <a:lnTo>
                    <a:pt x="2076068" y="158750"/>
                  </a:lnTo>
                  <a:lnTo>
                    <a:pt x="2076068" y="12700"/>
                  </a:lnTo>
                  <a:lnTo>
                    <a:pt x="206971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107818" y="146050"/>
                  </a:moveTo>
                  <a:lnTo>
                    <a:pt x="2076068" y="146050"/>
                  </a:lnTo>
                  <a:lnTo>
                    <a:pt x="2076068" y="158750"/>
                  </a:lnTo>
                  <a:lnTo>
                    <a:pt x="2101468" y="158750"/>
                  </a:lnTo>
                  <a:lnTo>
                    <a:pt x="2107818" y="146050"/>
                  </a:lnTo>
                  <a:close/>
                </a:path>
                <a:path w="2108200" h="2349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06336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076068" y="6350"/>
                  </a:moveTo>
                  <a:lnTo>
                    <a:pt x="2063368" y="6350"/>
                  </a:lnTo>
                  <a:lnTo>
                    <a:pt x="2069718" y="12700"/>
                  </a:lnTo>
                  <a:lnTo>
                    <a:pt x="2076068" y="12700"/>
                  </a:lnTo>
                  <a:lnTo>
                    <a:pt x="2076068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20184" y="3299459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8" y="0"/>
                  </a:moveTo>
                  <a:lnTo>
                    <a:pt x="2095118" y="0"/>
                  </a:lnTo>
                  <a:lnTo>
                    <a:pt x="2095118" y="101600"/>
                  </a:lnTo>
                  <a:lnTo>
                    <a:pt x="2107818" y="101600"/>
                  </a:lnTo>
                  <a:lnTo>
                    <a:pt x="2107818" y="0"/>
                  </a:lnTo>
                  <a:close/>
                </a:path>
                <a:path w="2108200" h="234950">
                  <a:moveTo>
                    <a:pt x="2095118" y="222249"/>
                  </a:moveTo>
                  <a:lnTo>
                    <a:pt x="2088768" y="222249"/>
                  </a:lnTo>
                  <a:lnTo>
                    <a:pt x="2088768" y="234949"/>
                  </a:lnTo>
                  <a:lnTo>
                    <a:pt x="2107818" y="234949"/>
                  </a:lnTo>
                  <a:lnTo>
                    <a:pt x="2107818" y="228599"/>
                  </a:lnTo>
                  <a:lnTo>
                    <a:pt x="2095118" y="228599"/>
                  </a:lnTo>
                  <a:lnTo>
                    <a:pt x="2095118" y="222249"/>
                  </a:lnTo>
                  <a:close/>
                </a:path>
                <a:path w="2108200" h="234950">
                  <a:moveTo>
                    <a:pt x="2107818" y="139700"/>
                  </a:moveTo>
                  <a:lnTo>
                    <a:pt x="2095118" y="139700"/>
                  </a:lnTo>
                  <a:lnTo>
                    <a:pt x="2095118" y="228599"/>
                  </a:lnTo>
                  <a:lnTo>
                    <a:pt x="2101468" y="222249"/>
                  </a:lnTo>
                  <a:lnTo>
                    <a:pt x="2107818" y="222249"/>
                  </a:lnTo>
                  <a:lnTo>
                    <a:pt x="2107818" y="139700"/>
                  </a:lnTo>
                  <a:close/>
                </a:path>
                <a:path w="2108200" h="234950">
                  <a:moveTo>
                    <a:pt x="2107818" y="222249"/>
                  </a:moveTo>
                  <a:lnTo>
                    <a:pt x="2101468" y="222249"/>
                  </a:lnTo>
                  <a:lnTo>
                    <a:pt x="2095118" y="228599"/>
                  </a:lnTo>
                  <a:lnTo>
                    <a:pt x="2107818" y="228599"/>
                  </a:lnTo>
                  <a:lnTo>
                    <a:pt x="2107818" y="222249"/>
                  </a:lnTo>
                  <a:close/>
                </a:path>
                <a:path w="2108200" h="234950">
                  <a:moveTo>
                    <a:pt x="2050668" y="222249"/>
                  </a:moveTo>
                  <a:lnTo>
                    <a:pt x="1949068" y="222249"/>
                  </a:lnTo>
                  <a:lnTo>
                    <a:pt x="1949068" y="234949"/>
                  </a:lnTo>
                  <a:lnTo>
                    <a:pt x="2050668" y="234949"/>
                  </a:lnTo>
                  <a:lnTo>
                    <a:pt x="2050668" y="222249"/>
                  </a:lnTo>
                  <a:close/>
                </a:path>
                <a:path w="2108200" h="234950">
                  <a:moveTo>
                    <a:pt x="1910968" y="222249"/>
                  </a:moveTo>
                  <a:lnTo>
                    <a:pt x="1809368" y="222249"/>
                  </a:lnTo>
                  <a:lnTo>
                    <a:pt x="1809368" y="234949"/>
                  </a:lnTo>
                  <a:lnTo>
                    <a:pt x="1910968" y="234949"/>
                  </a:lnTo>
                  <a:lnTo>
                    <a:pt x="1910968" y="222249"/>
                  </a:lnTo>
                  <a:close/>
                </a:path>
                <a:path w="2108200" h="234950">
                  <a:moveTo>
                    <a:pt x="1771268" y="222249"/>
                  </a:moveTo>
                  <a:lnTo>
                    <a:pt x="1669668" y="222249"/>
                  </a:lnTo>
                  <a:lnTo>
                    <a:pt x="1669668" y="234949"/>
                  </a:lnTo>
                  <a:lnTo>
                    <a:pt x="1771268" y="234949"/>
                  </a:lnTo>
                  <a:lnTo>
                    <a:pt x="1771268" y="222249"/>
                  </a:lnTo>
                  <a:close/>
                </a:path>
                <a:path w="2108200" h="234950">
                  <a:moveTo>
                    <a:pt x="1631568" y="222249"/>
                  </a:moveTo>
                  <a:lnTo>
                    <a:pt x="1529968" y="222249"/>
                  </a:lnTo>
                  <a:lnTo>
                    <a:pt x="1529968" y="234949"/>
                  </a:lnTo>
                  <a:lnTo>
                    <a:pt x="1631568" y="234949"/>
                  </a:lnTo>
                  <a:lnTo>
                    <a:pt x="1631568" y="222249"/>
                  </a:lnTo>
                  <a:close/>
                </a:path>
                <a:path w="2108200" h="234950">
                  <a:moveTo>
                    <a:pt x="1491868" y="222249"/>
                  </a:moveTo>
                  <a:lnTo>
                    <a:pt x="1390268" y="222249"/>
                  </a:lnTo>
                  <a:lnTo>
                    <a:pt x="1390268" y="234949"/>
                  </a:lnTo>
                  <a:lnTo>
                    <a:pt x="1491868" y="234949"/>
                  </a:lnTo>
                  <a:lnTo>
                    <a:pt x="1491868" y="222249"/>
                  </a:lnTo>
                  <a:close/>
                </a:path>
                <a:path w="2108200" h="234950">
                  <a:moveTo>
                    <a:pt x="1352168" y="222249"/>
                  </a:moveTo>
                  <a:lnTo>
                    <a:pt x="1250568" y="222249"/>
                  </a:lnTo>
                  <a:lnTo>
                    <a:pt x="1250568" y="234949"/>
                  </a:lnTo>
                  <a:lnTo>
                    <a:pt x="1352168" y="234949"/>
                  </a:lnTo>
                  <a:lnTo>
                    <a:pt x="1352168" y="222249"/>
                  </a:lnTo>
                  <a:close/>
                </a:path>
                <a:path w="2108200" h="234950">
                  <a:moveTo>
                    <a:pt x="1212468" y="222249"/>
                  </a:moveTo>
                  <a:lnTo>
                    <a:pt x="1110868" y="222249"/>
                  </a:lnTo>
                  <a:lnTo>
                    <a:pt x="1110868" y="234949"/>
                  </a:lnTo>
                  <a:lnTo>
                    <a:pt x="1212468" y="234949"/>
                  </a:lnTo>
                  <a:lnTo>
                    <a:pt x="1212468" y="222249"/>
                  </a:lnTo>
                  <a:close/>
                </a:path>
                <a:path w="2108200" h="234950">
                  <a:moveTo>
                    <a:pt x="1072768" y="222249"/>
                  </a:moveTo>
                  <a:lnTo>
                    <a:pt x="971168" y="222249"/>
                  </a:lnTo>
                  <a:lnTo>
                    <a:pt x="971168" y="234949"/>
                  </a:lnTo>
                  <a:lnTo>
                    <a:pt x="1072768" y="234949"/>
                  </a:lnTo>
                  <a:lnTo>
                    <a:pt x="1072768" y="222249"/>
                  </a:lnTo>
                  <a:close/>
                </a:path>
                <a:path w="2108200" h="234950">
                  <a:moveTo>
                    <a:pt x="933068" y="222249"/>
                  </a:moveTo>
                  <a:lnTo>
                    <a:pt x="831468" y="222249"/>
                  </a:lnTo>
                  <a:lnTo>
                    <a:pt x="831468" y="234949"/>
                  </a:lnTo>
                  <a:lnTo>
                    <a:pt x="933068" y="234949"/>
                  </a:lnTo>
                  <a:lnTo>
                    <a:pt x="933068" y="222249"/>
                  </a:lnTo>
                  <a:close/>
                </a:path>
                <a:path w="2108200" h="234950">
                  <a:moveTo>
                    <a:pt x="793368" y="222249"/>
                  </a:moveTo>
                  <a:lnTo>
                    <a:pt x="691768" y="222249"/>
                  </a:lnTo>
                  <a:lnTo>
                    <a:pt x="691768" y="234949"/>
                  </a:lnTo>
                  <a:lnTo>
                    <a:pt x="793368" y="234949"/>
                  </a:lnTo>
                  <a:lnTo>
                    <a:pt x="793368" y="222249"/>
                  </a:lnTo>
                  <a:close/>
                </a:path>
                <a:path w="2108200" h="234950">
                  <a:moveTo>
                    <a:pt x="653668" y="222249"/>
                  </a:moveTo>
                  <a:lnTo>
                    <a:pt x="552068" y="222249"/>
                  </a:lnTo>
                  <a:lnTo>
                    <a:pt x="552068" y="234949"/>
                  </a:lnTo>
                  <a:lnTo>
                    <a:pt x="653668" y="234949"/>
                  </a:lnTo>
                  <a:lnTo>
                    <a:pt x="653668" y="222249"/>
                  </a:lnTo>
                  <a:close/>
                </a:path>
                <a:path w="2108200" h="234950">
                  <a:moveTo>
                    <a:pt x="513968" y="222249"/>
                  </a:moveTo>
                  <a:lnTo>
                    <a:pt x="412368" y="222249"/>
                  </a:lnTo>
                  <a:lnTo>
                    <a:pt x="412368" y="234949"/>
                  </a:lnTo>
                  <a:lnTo>
                    <a:pt x="513968" y="234949"/>
                  </a:lnTo>
                  <a:lnTo>
                    <a:pt x="513968" y="222249"/>
                  </a:lnTo>
                  <a:close/>
                </a:path>
                <a:path w="2108200" h="234950">
                  <a:moveTo>
                    <a:pt x="374268" y="222249"/>
                  </a:moveTo>
                  <a:lnTo>
                    <a:pt x="272668" y="222249"/>
                  </a:lnTo>
                  <a:lnTo>
                    <a:pt x="272668" y="234949"/>
                  </a:lnTo>
                  <a:lnTo>
                    <a:pt x="374268" y="234949"/>
                  </a:lnTo>
                  <a:lnTo>
                    <a:pt x="374268" y="222249"/>
                  </a:lnTo>
                  <a:close/>
                </a:path>
                <a:path w="2108200" h="234950">
                  <a:moveTo>
                    <a:pt x="234568" y="222249"/>
                  </a:moveTo>
                  <a:lnTo>
                    <a:pt x="132968" y="222249"/>
                  </a:lnTo>
                  <a:lnTo>
                    <a:pt x="132968" y="234949"/>
                  </a:lnTo>
                  <a:lnTo>
                    <a:pt x="234568" y="234949"/>
                  </a:lnTo>
                  <a:lnTo>
                    <a:pt x="234568" y="222249"/>
                  </a:lnTo>
                  <a:close/>
                </a:path>
                <a:path w="2108200" h="234950">
                  <a:moveTo>
                    <a:pt x="44450" y="183769"/>
                  </a:moveTo>
                  <a:lnTo>
                    <a:pt x="31750" y="183769"/>
                  </a:lnTo>
                  <a:lnTo>
                    <a:pt x="31750" y="234949"/>
                  </a:lnTo>
                  <a:lnTo>
                    <a:pt x="94868" y="234949"/>
                  </a:lnTo>
                  <a:lnTo>
                    <a:pt x="94868" y="228599"/>
                  </a:lnTo>
                  <a:lnTo>
                    <a:pt x="44450" y="228599"/>
                  </a:lnTo>
                  <a:lnTo>
                    <a:pt x="38100" y="222249"/>
                  </a:lnTo>
                  <a:lnTo>
                    <a:pt x="44450" y="222249"/>
                  </a:lnTo>
                  <a:lnTo>
                    <a:pt x="44450" y="183769"/>
                  </a:lnTo>
                  <a:close/>
                </a:path>
                <a:path w="2108200" h="234950">
                  <a:moveTo>
                    <a:pt x="44450" y="222249"/>
                  </a:moveTo>
                  <a:lnTo>
                    <a:pt x="38100" y="222249"/>
                  </a:lnTo>
                  <a:lnTo>
                    <a:pt x="44450" y="228599"/>
                  </a:lnTo>
                  <a:lnTo>
                    <a:pt x="44450" y="222249"/>
                  </a:lnTo>
                  <a:close/>
                </a:path>
                <a:path w="2108200" h="234950">
                  <a:moveTo>
                    <a:pt x="94868" y="222249"/>
                  </a:moveTo>
                  <a:lnTo>
                    <a:pt x="44450" y="222249"/>
                  </a:lnTo>
                  <a:lnTo>
                    <a:pt x="44450" y="228599"/>
                  </a:lnTo>
                  <a:lnTo>
                    <a:pt x="94868" y="228599"/>
                  </a:lnTo>
                  <a:lnTo>
                    <a:pt x="94868" y="222249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9"/>
                  </a:lnTo>
                  <a:lnTo>
                    <a:pt x="44450" y="145669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66948" y="1396745"/>
              <a:ext cx="2870200" cy="1732914"/>
            </a:xfrm>
            <a:custGeom>
              <a:avLst/>
              <a:gdLst/>
              <a:ahLst/>
              <a:cxnLst/>
              <a:rect l="l" t="t" r="r" b="b"/>
              <a:pathLst>
                <a:path w="2870200" h="1732914">
                  <a:moveTo>
                    <a:pt x="1286129" y="254508"/>
                  </a:moveTo>
                  <a:lnTo>
                    <a:pt x="1200912" y="254889"/>
                  </a:lnTo>
                  <a:lnTo>
                    <a:pt x="1213840" y="280428"/>
                  </a:lnTo>
                  <a:lnTo>
                    <a:pt x="0" y="894080"/>
                  </a:lnTo>
                  <a:lnTo>
                    <a:pt x="4216" y="902411"/>
                  </a:lnTo>
                  <a:lnTo>
                    <a:pt x="368" y="910844"/>
                  </a:lnTo>
                  <a:lnTo>
                    <a:pt x="1212659" y="1455661"/>
                  </a:lnTo>
                  <a:lnTo>
                    <a:pt x="1200912" y="1481836"/>
                  </a:lnTo>
                  <a:lnTo>
                    <a:pt x="1286129" y="1478280"/>
                  </a:lnTo>
                  <a:lnTo>
                    <a:pt x="1271905" y="1460881"/>
                  </a:lnTo>
                  <a:lnTo>
                    <a:pt x="1232154" y="1412240"/>
                  </a:lnTo>
                  <a:lnTo>
                    <a:pt x="1220406" y="1438402"/>
                  </a:lnTo>
                  <a:lnTo>
                    <a:pt x="26797" y="901915"/>
                  </a:lnTo>
                  <a:lnTo>
                    <a:pt x="1222438" y="297408"/>
                  </a:lnTo>
                  <a:lnTo>
                    <a:pt x="1235329" y="322834"/>
                  </a:lnTo>
                  <a:lnTo>
                    <a:pt x="1271104" y="274701"/>
                  </a:lnTo>
                  <a:lnTo>
                    <a:pt x="1286129" y="254508"/>
                  </a:lnTo>
                  <a:close/>
                </a:path>
                <a:path w="2870200" h="1732914">
                  <a:moveTo>
                    <a:pt x="2869819" y="1694688"/>
                  </a:moveTo>
                  <a:lnTo>
                    <a:pt x="2850769" y="1685163"/>
                  </a:lnTo>
                  <a:lnTo>
                    <a:pt x="2793619" y="1656588"/>
                  </a:lnTo>
                  <a:lnTo>
                    <a:pt x="2793619" y="1685163"/>
                  </a:lnTo>
                  <a:lnTo>
                    <a:pt x="1645666" y="1685163"/>
                  </a:lnTo>
                  <a:lnTo>
                    <a:pt x="1645666" y="1704213"/>
                  </a:lnTo>
                  <a:lnTo>
                    <a:pt x="2793619" y="1704213"/>
                  </a:lnTo>
                  <a:lnTo>
                    <a:pt x="2793619" y="1732788"/>
                  </a:lnTo>
                  <a:lnTo>
                    <a:pt x="2850769" y="1704213"/>
                  </a:lnTo>
                  <a:lnTo>
                    <a:pt x="2869819" y="1694688"/>
                  </a:lnTo>
                  <a:close/>
                </a:path>
                <a:path w="2870200" h="1732914">
                  <a:moveTo>
                    <a:pt x="2869819" y="38100"/>
                  </a:moveTo>
                  <a:lnTo>
                    <a:pt x="2850769" y="28575"/>
                  </a:lnTo>
                  <a:lnTo>
                    <a:pt x="2793619" y="0"/>
                  </a:lnTo>
                  <a:lnTo>
                    <a:pt x="2793619" y="28575"/>
                  </a:lnTo>
                  <a:lnTo>
                    <a:pt x="1645666" y="28575"/>
                  </a:lnTo>
                  <a:lnTo>
                    <a:pt x="1645666" y="47625"/>
                  </a:lnTo>
                  <a:lnTo>
                    <a:pt x="2793619" y="47625"/>
                  </a:lnTo>
                  <a:lnTo>
                    <a:pt x="2793619" y="76200"/>
                  </a:lnTo>
                  <a:lnTo>
                    <a:pt x="2850769" y="47625"/>
                  </a:lnTo>
                  <a:lnTo>
                    <a:pt x="2869819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429003" y="1865757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</a:t>
            </a:r>
            <a:r>
              <a:rPr dirty="0" sz="1200" spc="-15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4851" y="1140714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37230" y="3110229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9013" y="471296"/>
            <a:ext cx="8323580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一</a:t>
            </a:r>
            <a:r>
              <a:rPr dirty="0" sz="1200" spc="10">
                <a:latin typeface="宋体"/>
                <a:cs typeface="宋体"/>
              </a:rPr>
              <a:t>旦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服务器出</a:t>
            </a:r>
            <a:r>
              <a:rPr dirty="0" sz="1200" spc="10">
                <a:latin typeface="宋体"/>
                <a:cs typeface="宋体"/>
              </a:rPr>
              <a:t>现</a:t>
            </a:r>
            <a:r>
              <a:rPr dirty="0" sz="1200">
                <a:latin typeface="宋体"/>
                <a:cs typeface="宋体"/>
              </a:rPr>
              <a:t>崩溃或者由于网络原因导</a:t>
            </a:r>
            <a:r>
              <a:rPr dirty="0" sz="1200" spc="15">
                <a:latin typeface="宋体"/>
                <a:cs typeface="宋体"/>
              </a:rPr>
              <a:t>致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服务器失</a:t>
            </a:r>
            <a:r>
              <a:rPr dirty="0" sz="1200" spc="10">
                <a:latin typeface="宋体"/>
                <a:cs typeface="宋体"/>
              </a:rPr>
              <a:t>去</a:t>
            </a:r>
            <a:r>
              <a:rPr dirty="0" sz="1200">
                <a:latin typeface="宋体"/>
                <a:cs typeface="宋体"/>
              </a:rPr>
              <a:t>了与过半</a:t>
            </a:r>
            <a:r>
              <a:rPr dirty="0" sz="1200" spc="-340">
                <a:latin typeface="宋体"/>
                <a:cs typeface="宋体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 spc="10">
                <a:latin typeface="宋体"/>
                <a:cs typeface="宋体"/>
              </a:rPr>
              <a:t>联</a:t>
            </a:r>
            <a:r>
              <a:rPr dirty="0" sz="1200">
                <a:latin typeface="宋体"/>
                <a:cs typeface="宋体"/>
              </a:rPr>
              <a:t>系，那么就会进入</a:t>
            </a:r>
            <a:r>
              <a:rPr dirty="0" sz="1200" spc="-5" b="1">
                <a:latin typeface="宋体"/>
                <a:cs typeface="宋体"/>
              </a:rPr>
              <a:t>崩溃恢复模式。</a:t>
            </a:r>
            <a:endParaRPr sz="1200">
              <a:latin typeface="宋体"/>
              <a:cs typeface="宋体"/>
            </a:endParaRPr>
          </a:p>
          <a:p>
            <a:pPr algn="ctr" marL="1546860">
              <a:lnSpc>
                <a:spcPct val="100000"/>
              </a:lnSpc>
              <a:spcBef>
                <a:spcPts val="88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73573" y="2403729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19294" y="1605788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57855" y="1644269"/>
            <a:ext cx="1895475" cy="1236980"/>
            <a:chOff x="2657855" y="1644269"/>
            <a:chExt cx="1895475" cy="1236980"/>
          </a:xfrm>
        </p:grpSpPr>
        <p:sp>
          <p:nvSpPr>
            <p:cNvPr id="38" name="object 38"/>
            <p:cNvSpPr/>
            <p:nvPr/>
          </p:nvSpPr>
          <p:spPr>
            <a:xfrm>
              <a:off x="2657855" y="1644269"/>
              <a:ext cx="1895475" cy="458470"/>
            </a:xfrm>
            <a:custGeom>
              <a:avLst/>
              <a:gdLst/>
              <a:ahLst/>
              <a:cxnLst/>
              <a:rect l="l" t="t" r="r" b="b"/>
              <a:pathLst>
                <a:path w="1895475" h="458469">
                  <a:moveTo>
                    <a:pt x="1892427" y="0"/>
                  </a:moveTo>
                  <a:lnTo>
                    <a:pt x="1793367" y="22605"/>
                  </a:lnTo>
                  <a:lnTo>
                    <a:pt x="1796160" y="35051"/>
                  </a:lnTo>
                  <a:lnTo>
                    <a:pt x="1895220" y="12445"/>
                  </a:lnTo>
                  <a:lnTo>
                    <a:pt x="1892427" y="0"/>
                  </a:lnTo>
                  <a:close/>
                </a:path>
                <a:path w="1895475" h="458469">
                  <a:moveTo>
                    <a:pt x="1756283" y="31114"/>
                  </a:moveTo>
                  <a:lnTo>
                    <a:pt x="1657222" y="53720"/>
                  </a:lnTo>
                  <a:lnTo>
                    <a:pt x="1660017" y="66039"/>
                  </a:lnTo>
                  <a:lnTo>
                    <a:pt x="1759077" y="43433"/>
                  </a:lnTo>
                  <a:lnTo>
                    <a:pt x="1756283" y="31114"/>
                  </a:lnTo>
                  <a:close/>
                </a:path>
                <a:path w="1895475" h="458469">
                  <a:moveTo>
                    <a:pt x="1620011" y="62229"/>
                  </a:moveTo>
                  <a:lnTo>
                    <a:pt x="1520952" y="84835"/>
                  </a:lnTo>
                  <a:lnTo>
                    <a:pt x="1523745" y="97154"/>
                  </a:lnTo>
                  <a:lnTo>
                    <a:pt x="1622806" y="74548"/>
                  </a:lnTo>
                  <a:lnTo>
                    <a:pt x="1620011" y="62229"/>
                  </a:lnTo>
                  <a:close/>
                </a:path>
                <a:path w="1895475" h="458469">
                  <a:moveTo>
                    <a:pt x="1483868" y="93217"/>
                  </a:moveTo>
                  <a:lnTo>
                    <a:pt x="1384808" y="115823"/>
                  </a:lnTo>
                  <a:lnTo>
                    <a:pt x="1387602" y="128269"/>
                  </a:lnTo>
                  <a:lnTo>
                    <a:pt x="1486661" y="105663"/>
                  </a:lnTo>
                  <a:lnTo>
                    <a:pt x="1483868" y="93217"/>
                  </a:lnTo>
                  <a:close/>
                </a:path>
                <a:path w="1895475" h="458469">
                  <a:moveTo>
                    <a:pt x="1347596" y="124332"/>
                  </a:moveTo>
                  <a:lnTo>
                    <a:pt x="1248536" y="146938"/>
                  </a:lnTo>
                  <a:lnTo>
                    <a:pt x="1251331" y="159257"/>
                  </a:lnTo>
                  <a:lnTo>
                    <a:pt x="1350391" y="136651"/>
                  </a:lnTo>
                  <a:lnTo>
                    <a:pt x="1347596" y="124332"/>
                  </a:lnTo>
                  <a:close/>
                </a:path>
                <a:path w="1895475" h="458469">
                  <a:moveTo>
                    <a:pt x="1211453" y="155447"/>
                  </a:moveTo>
                  <a:lnTo>
                    <a:pt x="1112393" y="177926"/>
                  </a:lnTo>
                  <a:lnTo>
                    <a:pt x="1115186" y="190372"/>
                  </a:lnTo>
                  <a:lnTo>
                    <a:pt x="1214246" y="167766"/>
                  </a:lnTo>
                  <a:lnTo>
                    <a:pt x="1211453" y="155447"/>
                  </a:lnTo>
                  <a:close/>
                </a:path>
                <a:path w="1895475" h="458469">
                  <a:moveTo>
                    <a:pt x="1075182" y="186435"/>
                  </a:moveTo>
                  <a:lnTo>
                    <a:pt x="976121" y="209041"/>
                  </a:lnTo>
                  <a:lnTo>
                    <a:pt x="979043" y="221487"/>
                  </a:lnTo>
                  <a:lnTo>
                    <a:pt x="1078103" y="198881"/>
                  </a:lnTo>
                  <a:lnTo>
                    <a:pt x="1075182" y="186435"/>
                  </a:lnTo>
                  <a:close/>
                </a:path>
                <a:path w="1895475" h="458469">
                  <a:moveTo>
                    <a:pt x="939038" y="217550"/>
                  </a:moveTo>
                  <a:lnTo>
                    <a:pt x="839978" y="240156"/>
                  </a:lnTo>
                  <a:lnTo>
                    <a:pt x="842771" y="252475"/>
                  </a:lnTo>
                  <a:lnTo>
                    <a:pt x="941832" y="229869"/>
                  </a:lnTo>
                  <a:lnTo>
                    <a:pt x="939038" y="217550"/>
                  </a:lnTo>
                  <a:close/>
                </a:path>
                <a:path w="1895475" h="458469">
                  <a:moveTo>
                    <a:pt x="802767" y="248665"/>
                  </a:moveTo>
                  <a:lnTo>
                    <a:pt x="703707" y="271144"/>
                  </a:lnTo>
                  <a:lnTo>
                    <a:pt x="706628" y="283590"/>
                  </a:lnTo>
                  <a:lnTo>
                    <a:pt x="805688" y="260984"/>
                  </a:lnTo>
                  <a:lnTo>
                    <a:pt x="802767" y="248665"/>
                  </a:lnTo>
                  <a:close/>
                </a:path>
                <a:path w="1895475" h="458469">
                  <a:moveTo>
                    <a:pt x="666622" y="279653"/>
                  </a:moveTo>
                  <a:lnTo>
                    <a:pt x="567563" y="302259"/>
                  </a:lnTo>
                  <a:lnTo>
                    <a:pt x="570357" y="314705"/>
                  </a:lnTo>
                  <a:lnTo>
                    <a:pt x="669417" y="292099"/>
                  </a:lnTo>
                  <a:lnTo>
                    <a:pt x="666622" y="279653"/>
                  </a:lnTo>
                  <a:close/>
                </a:path>
                <a:path w="1895475" h="458469">
                  <a:moveTo>
                    <a:pt x="530351" y="310768"/>
                  </a:moveTo>
                  <a:lnTo>
                    <a:pt x="431419" y="333374"/>
                  </a:lnTo>
                  <a:lnTo>
                    <a:pt x="434213" y="345693"/>
                  </a:lnTo>
                  <a:lnTo>
                    <a:pt x="533273" y="323087"/>
                  </a:lnTo>
                  <a:lnTo>
                    <a:pt x="530351" y="310768"/>
                  </a:lnTo>
                  <a:close/>
                </a:path>
                <a:path w="1895475" h="458469">
                  <a:moveTo>
                    <a:pt x="394207" y="341883"/>
                  </a:moveTo>
                  <a:lnTo>
                    <a:pt x="295148" y="364362"/>
                  </a:lnTo>
                  <a:lnTo>
                    <a:pt x="297942" y="376808"/>
                  </a:lnTo>
                  <a:lnTo>
                    <a:pt x="397001" y="354202"/>
                  </a:lnTo>
                  <a:lnTo>
                    <a:pt x="394207" y="341883"/>
                  </a:lnTo>
                  <a:close/>
                </a:path>
                <a:path w="1895475" h="458469">
                  <a:moveTo>
                    <a:pt x="258063" y="372871"/>
                  </a:moveTo>
                  <a:lnTo>
                    <a:pt x="159004" y="395477"/>
                  </a:lnTo>
                  <a:lnTo>
                    <a:pt x="161798" y="407923"/>
                  </a:lnTo>
                  <a:lnTo>
                    <a:pt x="260857" y="385317"/>
                  </a:lnTo>
                  <a:lnTo>
                    <a:pt x="258063" y="372871"/>
                  </a:lnTo>
                  <a:close/>
                </a:path>
                <a:path w="1895475" h="458469">
                  <a:moveTo>
                    <a:pt x="65786" y="384174"/>
                  </a:moveTo>
                  <a:lnTo>
                    <a:pt x="0" y="438276"/>
                  </a:lnTo>
                  <a:lnTo>
                    <a:pt x="82804" y="458469"/>
                  </a:lnTo>
                  <a:lnTo>
                    <a:pt x="76345" y="430275"/>
                  </a:lnTo>
                  <a:lnTo>
                    <a:pt x="63373" y="430275"/>
                  </a:lnTo>
                  <a:lnTo>
                    <a:pt x="60451" y="417956"/>
                  </a:lnTo>
                  <a:lnTo>
                    <a:pt x="72875" y="415127"/>
                  </a:lnTo>
                  <a:lnTo>
                    <a:pt x="65786" y="384174"/>
                  </a:lnTo>
                  <a:close/>
                </a:path>
                <a:path w="1895475" h="458469">
                  <a:moveTo>
                    <a:pt x="72875" y="415127"/>
                  </a:moveTo>
                  <a:lnTo>
                    <a:pt x="60451" y="417956"/>
                  </a:lnTo>
                  <a:lnTo>
                    <a:pt x="63373" y="430275"/>
                  </a:lnTo>
                  <a:lnTo>
                    <a:pt x="75701" y="427462"/>
                  </a:lnTo>
                  <a:lnTo>
                    <a:pt x="72875" y="415127"/>
                  </a:lnTo>
                  <a:close/>
                </a:path>
                <a:path w="1895475" h="458469">
                  <a:moveTo>
                    <a:pt x="75701" y="427462"/>
                  </a:moveTo>
                  <a:lnTo>
                    <a:pt x="63373" y="430275"/>
                  </a:lnTo>
                  <a:lnTo>
                    <a:pt x="76345" y="430275"/>
                  </a:lnTo>
                  <a:lnTo>
                    <a:pt x="75701" y="427462"/>
                  </a:lnTo>
                  <a:close/>
                </a:path>
                <a:path w="1895475" h="458469">
                  <a:moveTo>
                    <a:pt x="121793" y="403986"/>
                  </a:moveTo>
                  <a:lnTo>
                    <a:pt x="72875" y="415127"/>
                  </a:lnTo>
                  <a:lnTo>
                    <a:pt x="75701" y="427462"/>
                  </a:lnTo>
                  <a:lnTo>
                    <a:pt x="124587" y="416305"/>
                  </a:lnTo>
                  <a:lnTo>
                    <a:pt x="121793" y="403986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657855" y="2491358"/>
              <a:ext cx="1895475" cy="389890"/>
            </a:xfrm>
            <a:custGeom>
              <a:avLst/>
              <a:gdLst/>
              <a:ahLst/>
              <a:cxnLst/>
              <a:rect l="l" t="t" r="r" b="b"/>
              <a:pathLst>
                <a:path w="1895475" h="389889">
                  <a:moveTo>
                    <a:pt x="1795145" y="358013"/>
                  </a:moveTo>
                  <a:lnTo>
                    <a:pt x="1792858" y="370586"/>
                  </a:lnTo>
                  <a:lnTo>
                    <a:pt x="1892681" y="389509"/>
                  </a:lnTo>
                  <a:lnTo>
                    <a:pt x="1894967" y="377063"/>
                  </a:lnTo>
                  <a:lnTo>
                    <a:pt x="1795145" y="358013"/>
                  </a:lnTo>
                  <a:close/>
                </a:path>
                <a:path w="1895475" h="389889">
                  <a:moveTo>
                    <a:pt x="1657984" y="331978"/>
                  </a:moveTo>
                  <a:lnTo>
                    <a:pt x="1655571" y="344424"/>
                  </a:lnTo>
                  <a:lnTo>
                    <a:pt x="1755394" y="363474"/>
                  </a:lnTo>
                  <a:lnTo>
                    <a:pt x="1757807" y="350901"/>
                  </a:lnTo>
                  <a:lnTo>
                    <a:pt x="1657984" y="331978"/>
                  </a:lnTo>
                  <a:close/>
                </a:path>
                <a:path w="1895475" h="389889">
                  <a:moveTo>
                    <a:pt x="1520697" y="305943"/>
                  </a:moveTo>
                  <a:lnTo>
                    <a:pt x="1518411" y="318389"/>
                  </a:lnTo>
                  <a:lnTo>
                    <a:pt x="1618107" y="337312"/>
                  </a:lnTo>
                  <a:lnTo>
                    <a:pt x="1620520" y="324866"/>
                  </a:lnTo>
                  <a:lnTo>
                    <a:pt x="1520697" y="305943"/>
                  </a:lnTo>
                  <a:close/>
                </a:path>
                <a:path w="1895475" h="389889">
                  <a:moveTo>
                    <a:pt x="1383538" y="279781"/>
                  </a:moveTo>
                  <a:lnTo>
                    <a:pt x="1381124" y="292227"/>
                  </a:lnTo>
                  <a:lnTo>
                    <a:pt x="1480946" y="311277"/>
                  </a:lnTo>
                  <a:lnTo>
                    <a:pt x="1483233" y="298831"/>
                  </a:lnTo>
                  <a:lnTo>
                    <a:pt x="1383538" y="279781"/>
                  </a:lnTo>
                  <a:close/>
                </a:path>
                <a:path w="1895475" h="389889">
                  <a:moveTo>
                    <a:pt x="1246251" y="253746"/>
                  </a:moveTo>
                  <a:lnTo>
                    <a:pt x="1243838" y="266192"/>
                  </a:lnTo>
                  <a:lnTo>
                    <a:pt x="1343659" y="285115"/>
                  </a:lnTo>
                  <a:lnTo>
                    <a:pt x="1346072" y="272669"/>
                  </a:lnTo>
                  <a:lnTo>
                    <a:pt x="1246251" y="253746"/>
                  </a:lnTo>
                  <a:close/>
                </a:path>
                <a:path w="1895475" h="389889">
                  <a:moveTo>
                    <a:pt x="1108964" y="227584"/>
                  </a:moveTo>
                  <a:lnTo>
                    <a:pt x="1106678" y="240030"/>
                  </a:lnTo>
                  <a:lnTo>
                    <a:pt x="1206499" y="259080"/>
                  </a:lnTo>
                  <a:lnTo>
                    <a:pt x="1208785" y="246634"/>
                  </a:lnTo>
                  <a:lnTo>
                    <a:pt x="1108964" y="227584"/>
                  </a:lnTo>
                  <a:close/>
                </a:path>
                <a:path w="1895475" h="389889">
                  <a:moveTo>
                    <a:pt x="971804" y="201549"/>
                  </a:moveTo>
                  <a:lnTo>
                    <a:pt x="969391" y="213995"/>
                  </a:lnTo>
                  <a:lnTo>
                    <a:pt x="1069213" y="232918"/>
                  </a:lnTo>
                  <a:lnTo>
                    <a:pt x="1071626" y="220472"/>
                  </a:lnTo>
                  <a:lnTo>
                    <a:pt x="971804" y="201549"/>
                  </a:lnTo>
                  <a:close/>
                </a:path>
                <a:path w="1895475" h="389889">
                  <a:moveTo>
                    <a:pt x="834517" y="175387"/>
                  </a:moveTo>
                  <a:lnTo>
                    <a:pt x="832104" y="187960"/>
                  </a:lnTo>
                  <a:lnTo>
                    <a:pt x="931926" y="206883"/>
                  </a:lnTo>
                  <a:lnTo>
                    <a:pt x="934339" y="194437"/>
                  </a:lnTo>
                  <a:lnTo>
                    <a:pt x="834517" y="175387"/>
                  </a:lnTo>
                  <a:close/>
                </a:path>
                <a:path w="1895475" h="389889">
                  <a:moveTo>
                    <a:pt x="697230" y="149352"/>
                  </a:moveTo>
                  <a:lnTo>
                    <a:pt x="694944" y="161798"/>
                  </a:lnTo>
                  <a:lnTo>
                    <a:pt x="794766" y="180848"/>
                  </a:lnTo>
                  <a:lnTo>
                    <a:pt x="797052" y="168275"/>
                  </a:lnTo>
                  <a:lnTo>
                    <a:pt x="697230" y="149352"/>
                  </a:lnTo>
                  <a:close/>
                </a:path>
                <a:path w="1895475" h="389889">
                  <a:moveTo>
                    <a:pt x="560069" y="123190"/>
                  </a:moveTo>
                  <a:lnTo>
                    <a:pt x="557657" y="135763"/>
                  </a:lnTo>
                  <a:lnTo>
                    <a:pt x="657479" y="154686"/>
                  </a:lnTo>
                  <a:lnTo>
                    <a:pt x="659892" y="142240"/>
                  </a:lnTo>
                  <a:lnTo>
                    <a:pt x="560069" y="123190"/>
                  </a:lnTo>
                  <a:close/>
                </a:path>
                <a:path w="1895475" h="389889">
                  <a:moveTo>
                    <a:pt x="422782" y="97155"/>
                  </a:moveTo>
                  <a:lnTo>
                    <a:pt x="420369" y="109601"/>
                  </a:lnTo>
                  <a:lnTo>
                    <a:pt x="520192" y="128651"/>
                  </a:lnTo>
                  <a:lnTo>
                    <a:pt x="522605" y="116078"/>
                  </a:lnTo>
                  <a:lnTo>
                    <a:pt x="422782" y="97155"/>
                  </a:lnTo>
                  <a:close/>
                </a:path>
                <a:path w="1895475" h="389889">
                  <a:moveTo>
                    <a:pt x="285495" y="71120"/>
                  </a:moveTo>
                  <a:lnTo>
                    <a:pt x="283210" y="83566"/>
                  </a:lnTo>
                  <a:lnTo>
                    <a:pt x="383031" y="102489"/>
                  </a:lnTo>
                  <a:lnTo>
                    <a:pt x="385318" y="90043"/>
                  </a:lnTo>
                  <a:lnTo>
                    <a:pt x="285495" y="71120"/>
                  </a:lnTo>
                  <a:close/>
                </a:path>
                <a:path w="1895475" h="389889">
                  <a:moveTo>
                    <a:pt x="148336" y="44958"/>
                  </a:moveTo>
                  <a:lnTo>
                    <a:pt x="145923" y="57404"/>
                  </a:lnTo>
                  <a:lnTo>
                    <a:pt x="245744" y="76454"/>
                  </a:lnTo>
                  <a:lnTo>
                    <a:pt x="248157" y="64008"/>
                  </a:lnTo>
                  <a:lnTo>
                    <a:pt x="148336" y="44958"/>
                  </a:lnTo>
                  <a:close/>
                </a:path>
                <a:path w="1895475" h="389889">
                  <a:moveTo>
                    <a:pt x="81914" y="0"/>
                  </a:moveTo>
                  <a:lnTo>
                    <a:pt x="0" y="23241"/>
                  </a:lnTo>
                  <a:lnTo>
                    <a:pt x="67691" y="74930"/>
                  </a:lnTo>
                  <a:lnTo>
                    <a:pt x="73629" y="43644"/>
                  </a:lnTo>
                  <a:lnTo>
                    <a:pt x="61213" y="41275"/>
                  </a:lnTo>
                  <a:lnTo>
                    <a:pt x="63626" y="28829"/>
                  </a:lnTo>
                  <a:lnTo>
                    <a:pt x="76442" y="28829"/>
                  </a:lnTo>
                  <a:lnTo>
                    <a:pt x="81914" y="0"/>
                  </a:lnTo>
                  <a:close/>
                </a:path>
                <a:path w="1895475" h="389889">
                  <a:moveTo>
                    <a:pt x="75994" y="31189"/>
                  </a:moveTo>
                  <a:lnTo>
                    <a:pt x="73629" y="43644"/>
                  </a:lnTo>
                  <a:lnTo>
                    <a:pt x="108457" y="50292"/>
                  </a:lnTo>
                  <a:lnTo>
                    <a:pt x="110870" y="37846"/>
                  </a:lnTo>
                  <a:lnTo>
                    <a:pt x="75994" y="31189"/>
                  </a:lnTo>
                  <a:close/>
                </a:path>
                <a:path w="1895475" h="389889">
                  <a:moveTo>
                    <a:pt x="63626" y="28829"/>
                  </a:moveTo>
                  <a:lnTo>
                    <a:pt x="61213" y="41275"/>
                  </a:lnTo>
                  <a:lnTo>
                    <a:pt x="73629" y="43644"/>
                  </a:lnTo>
                  <a:lnTo>
                    <a:pt x="75994" y="31189"/>
                  </a:lnTo>
                  <a:lnTo>
                    <a:pt x="63626" y="28829"/>
                  </a:lnTo>
                  <a:close/>
                </a:path>
                <a:path w="1895475" h="389889">
                  <a:moveTo>
                    <a:pt x="76442" y="28829"/>
                  </a:moveTo>
                  <a:lnTo>
                    <a:pt x="63626" y="28829"/>
                  </a:lnTo>
                  <a:lnTo>
                    <a:pt x="75994" y="31189"/>
                  </a:lnTo>
                  <a:lnTo>
                    <a:pt x="76442" y="2882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200526" y="1641728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7064" y="2698242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72050" y="3317875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05196" y="1155014"/>
            <a:ext cx="6470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3.</a:t>
            </a:r>
            <a:r>
              <a:rPr dirty="0" sz="1200">
                <a:latin typeface="Arial"/>
                <a:cs typeface="Arial"/>
              </a:rPr>
              <a:t>co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73573" y="2860675"/>
            <a:ext cx="64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12285" y="2026157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07078" y="2327529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518791" y="2079370"/>
            <a:ext cx="989965" cy="890269"/>
            <a:chOff x="2518791" y="2079370"/>
            <a:chExt cx="989965" cy="890269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7931" y="2079370"/>
              <a:ext cx="250698" cy="23799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8791" y="2731642"/>
              <a:ext cx="250697" cy="23799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97204" y="3945737"/>
            <a:ext cx="8514080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latin typeface="宋体"/>
                <a:cs typeface="宋体"/>
              </a:rPr>
              <a:t>（</a:t>
            </a:r>
            <a:r>
              <a:rPr dirty="0" sz="1200" spc="20">
                <a:latin typeface="Times New Roman"/>
                <a:cs typeface="Times New Roman"/>
              </a:rPr>
              <a:t>2</a:t>
            </a:r>
            <a:r>
              <a:rPr dirty="0" sz="1200" spc="20">
                <a:latin typeface="宋体"/>
                <a:cs typeface="宋体"/>
              </a:rPr>
              <a:t>）一</a:t>
            </a:r>
            <a:r>
              <a:rPr dirty="0" sz="1200" spc="30">
                <a:latin typeface="宋体"/>
                <a:cs typeface="宋体"/>
              </a:rPr>
              <a:t>个</a:t>
            </a:r>
            <a:r>
              <a:rPr dirty="0" sz="1200" spc="20">
                <a:latin typeface="宋体"/>
                <a:cs typeface="宋体"/>
              </a:rPr>
              <a:t>事务</a:t>
            </a:r>
            <a:r>
              <a:rPr dirty="0" sz="1200" spc="50">
                <a:latin typeface="宋体"/>
                <a:cs typeface="宋体"/>
              </a:rPr>
              <a:t>在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25">
                <a:latin typeface="宋体"/>
                <a:cs typeface="宋体"/>
              </a:rPr>
              <a:t>上提</a:t>
            </a:r>
            <a:r>
              <a:rPr dirty="0" sz="1200" spc="35">
                <a:latin typeface="宋体"/>
                <a:cs typeface="宋体"/>
              </a:rPr>
              <a:t>交</a:t>
            </a:r>
            <a:r>
              <a:rPr dirty="0" sz="1200" spc="20">
                <a:latin typeface="宋体"/>
                <a:cs typeface="宋体"/>
              </a:rPr>
              <a:t>了，</a:t>
            </a:r>
            <a:r>
              <a:rPr dirty="0" sz="1200" spc="30">
                <a:latin typeface="宋体"/>
                <a:cs typeface="宋体"/>
              </a:rPr>
              <a:t>并</a:t>
            </a:r>
            <a:r>
              <a:rPr dirty="0" sz="1200" spc="20">
                <a:latin typeface="宋体"/>
                <a:cs typeface="宋体"/>
              </a:rPr>
              <a:t>且过</a:t>
            </a:r>
            <a:r>
              <a:rPr dirty="0" sz="1200" spc="30">
                <a:latin typeface="宋体"/>
                <a:cs typeface="宋体"/>
              </a:rPr>
              <a:t>半</a:t>
            </a:r>
            <a:r>
              <a:rPr dirty="0" sz="1200" spc="25">
                <a:latin typeface="宋体"/>
                <a:cs typeface="宋体"/>
              </a:rPr>
              <a:t>的</a:t>
            </a:r>
            <a:r>
              <a:rPr dirty="0" sz="1200">
                <a:latin typeface="Times New Roman"/>
                <a:cs typeface="Times New Roman"/>
              </a:rPr>
              <a:t>Follower</a:t>
            </a:r>
            <a:r>
              <a:rPr dirty="0" sz="1200" spc="20">
                <a:latin typeface="宋体"/>
                <a:cs typeface="宋体"/>
              </a:rPr>
              <a:t>都</a:t>
            </a:r>
            <a:r>
              <a:rPr dirty="0" sz="1200" spc="30">
                <a:latin typeface="宋体"/>
                <a:cs typeface="宋体"/>
              </a:rPr>
              <a:t>响</a:t>
            </a:r>
            <a:r>
              <a:rPr dirty="0" sz="1200" spc="25">
                <a:latin typeface="宋体"/>
                <a:cs typeface="宋体"/>
              </a:rPr>
              <a:t>应</a:t>
            </a:r>
            <a:r>
              <a:rPr dirty="0" sz="1200" spc="10">
                <a:latin typeface="Times New Roman"/>
                <a:cs typeface="Times New Roman"/>
              </a:rPr>
              <a:t>Ack</a:t>
            </a:r>
            <a:r>
              <a:rPr dirty="0" sz="1200" spc="20">
                <a:latin typeface="宋体"/>
                <a:cs typeface="宋体"/>
              </a:rPr>
              <a:t>了，但</a:t>
            </a:r>
            <a:r>
              <a:rPr dirty="0" sz="1200" spc="35">
                <a:latin typeface="宋体"/>
                <a:cs typeface="宋体"/>
              </a:rPr>
              <a:t>是</a:t>
            </a:r>
            <a:r>
              <a:rPr dirty="0" sz="1200" spc="5">
                <a:latin typeface="Times New Roman"/>
                <a:cs typeface="Times New Roman"/>
              </a:rPr>
              <a:t>Leader</a:t>
            </a:r>
            <a:r>
              <a:rPr dirty="0" sz="1200" spc="20">
                <a:latin typeface="宋体"/>
                <a:cs typeface="宋体"/>
              </a:rPr>
              <a:t>在</a:t>
            </a:r>
            <a:r>
              <a:rPr dirty="0" sz="1200" spc="5">
                <a:latin typeface="Times New Roman"/>
                <a:cs typeface="Times New Roman"/>
              </a:rPr>
              <a:t>Commit</a:t>
            </a:r>
            <a:r>
              <a:rPr dirty="0" sz="1200" spc="20">
                <a:latin typeface="宋体"/>
                <a:cs typeface="宋体"/>
              </a:rPr>
              <a:t>消息</a:t>
            </a:r>
            <a:r>
              <a:rPr dirty="0" sz="1200" spc="30">
                <a:latin typeface="宋体"/>
                <a:cs typeface="宋体"/>
              </a:rPr>
              <a:t>发</a:t>
            </a:r>
            <a:r>
              <a:rPr dirty="0" sz="1200" spc="20">
                <a:latin typeface="宋体"/>
                <a:cs typeface="宋体"/>
              </a:rPr>
              <a:t>出之前</a:t>
            </a:r>
            <a:r>
              <a:rPr dirty="0" sz="1200" spc="30">
                <a:latin typeface="宋体"/>
                <a:cs typeface="宋体"/>
              </a:rPr>
              <a:t>挂</a:t>
            </a:r>
            <a:r>
              <a:rPr dirty="0" sz="1200" spc="45">
                <a:latin typeface="宋体"/>
                <a:cs typeface="宋体"/>
              </a:rPr>
              <a:t>了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5" b="1">
                <a:latin typeface="Times New Roman"/>
                <a:cs typeface="Times New Roman"/>
              </a:rPr>
              <a:t>2</a:t>
            </a:r>
            <a:r>
              <a:rPr dirty="0" sz="1200" spc="-5" b="1">
                <a:latin typeface="宋体"/>
                <a:cs typeface="宋体"/>
              </a:rPr>
              <a:t>）</a:t>
            </a:r>
            <a:r>
              <a:rPr dirty="0" sz="1200" spc="-5" b="1">
                <a:latin typeface="Times New Roman"/>
                <a:cs typeface="Times New Roman"/>
              </a:rPr>
              <a:t>Zab</a:t>
            </a:r>
            <a:r>
              <a:rPr dirty="0" sz="1200" spc="5" b="1">
                <a:latin typeface="宋体"/>
                <a:cs typeface="宋体"/>
              </a:rPr>
              <a:t>协议</a:t>
            </a:r>
            <a:r>
              <a:rPr dirty="0" sz="1200" spc="-5" b="1">
                <a:latin typeface="宋体"/>
                <a:cs typeface="宋体"/>
              </a:rPr>
              <a:t>崩溃恢复要求满足以下两个要求：</a:t>
            </a:r>
            <a:endParaRPr sz="1200">
              <a:latin typeface="宋体"/>
              <a:cs typeface="宋体"/>
            </a:endParaRPr>
          </a:p>
          <a:p>
            <a:pPr marL="394335" indent="-381635">
              <a:lnSpc>
                <a:spcPct val="100000"/>
              </a:lnSpc>
              <a:spcBef>
                <a:spcPts val="720"/>
              </a:spcBef>
              <a:buSzPct val="91666"/>
              <a:buAutoNum type="arabicPlain"/>
              <a:tabLst>
                <a:tab pos="394335" algn="l"/>
              </a:tabLst>
            </a:pPr>
            <a:r>
              <a:rPr dirty="0" sz="1200">
                <a:latin typeface="宋体"/>
                <a:cs typeface="宋体"/>
              </a:rPr>
              <a:t>确保已经</a:t>
            </a:r>
            <a:r>
              <a:rPr dirty="0" sz="1200" spc="10">
                <a:latin typeface="宋体"/>
                <a:cs typeface="宋体"/>
              </a:rPr>
              <a:t>被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提交</a:t>
            </a:r>
            <a:r>
              <a:rPr dirty="0" sz="1200" spc="-5">
                <a:latin typeface="宋体"/>
                <a:cs typeface="宋体"/>
              </a:rPr>
              <a:t>的</a:t>
            </a:r>
            <a:r>
              <a:rPr dirty="0" sz="1200">
                <a:latin typeface="宋体"/>
                <a:cs typeface="宋体"/>
              </a:rPr>
              <a:t>提案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5">
                <a:latin typeface="宋体"/>
                <a:cs typeface="宋体"/>
              </a:rPr>
              <a:t>，必须最终被所有的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>
                <a:latin typeface="宋体"/>
                <a:cs typeface="宋体"/>
              </a:rPr>
              <a:t>服务器提交。</a:t>
            </a:r>
            <a:r>
              <a:rPr dirty="0" sz="1200" spc="10">
                <a:latin typeface="宋体"/>
                <a:cs typeface="宋体"/>
              </a:rPr>
              <a:t> 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已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经产生的提案，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Follower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必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须执行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394335" indent="-382270">
              <a:lnSpc>
                <a:spcPct val="100000"/>
              </a:lnSpc>
              <a:spcBef>
                <a:spcPts val="720"/>
              </a:spcBef>
              <a:buSzPct val="91666"/>
              <a:buAutoNum type="arabicPlain"/>
              <a:tabLst>
                <a:tab pos="394970" algn="l"/>
              </a:tabLst>
            </a:pPr>
            <a:r>
              <a:rPr dirty="0" sz="1200" spc="-5">
                <a:latin typeface="宋体"/>
                <a:cs typeface="宋体"/>
              </a:rPr>
              <a:t>确保</a:t>
            </a:r>
            <a:r>
              <a:rPr dirty="0" sz="1200" b="1">
                <a:latin typeface="宋体"/>
                <a:cs typeface="宋体"/>
              </a:rPr>
              <a:t>丢弃</a:t>
            </a:r>
            <a:r>
              <a:rPr dirty="0" sz="1200" spc="-5">
                <a:latin typeface="宋体"/>
                <a:cs typeface="宋体"/>
              </a:rPr>
              <a:t>已经被</a:t>
            </a:r>
            <a:r>
              <a:rPr dirty="0" sz="1200" spc="-10">
                <a:latin typeface="Times New Roman"/>
                <a:cs typeface="Times New Roman"/>
              </a:rPr>
              <a:t>Leader</a:t>
            </a:r>
            <a:r>
              <a:rPr dirty="0" sz="1200" spc="-5">
                <a:latin typeface="宋体"/>
                <a:cs typeface="宋体"/>
              </a:rPr>
              <a:t>提出的，但是没有被提交的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5">
                <a:latin typeface="宋体"/>
                <a:cs typeface="宋体"/>
              </a:rPr>
              <a:t>。</a:t>
            </a:r>
            <a:r>
              <a:rPr dirty="0" sz="1200" spc="-5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1200" b="1">
                <a:solidFill>
                  <a:srgbClr val="FF0000"/>
                </a:solidFill>
                <a:latin typeface="宋体"/>
                <a:cs typeface="宋体"/>
              </a:rPr>
              <a:t>丢弃胎死腹中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200" spc="-10" b="1">
                <a:solidFill>
                  <a:srgbClr val="FF0000"/>
                </a:solidFill>
                <a:latin typeface="宋体"/>
                <a:cs typeface="宋体"/>
              </a:rPr>
              <a:t>提</a:t>
            </a:r>
            <a:r>
              <a:rPr dirty="0" sz="1200" b="1">
                <a:solidFill>
                  <a:srgbClr val="FF0000"/>
                </a:solidFill>
                <a:latin typeface="宋体"/>
                <a:cs typeface="宋体"/>
              </a:rPr>
              <a:t>案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0385"/>
            <a:ext cx="25641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宋体"/>
                <a:cs typeface="宋体"/>
              </a:rPr>
              <a:t>崩溃恢复</a:t>
            </a:r>
            <a:r>
              <a:rPr dirty="0" b="1">
                <a:latin typeface="Times New Roman"/>
                <a:cs typeface="Times New Roman"/>
              </a:rPr>
              <a:t>——Leader</a:t>
            </a:r>
            <a:r>
              <a:rPr dirty="0" b="1">
                <a:latin typeface="宋体"/>
                <a:cs typeface="宋体"/>
              </a:rPr>
              <a:t>选举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513715"/>
            <a:ext cx="35420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崩溃恢复主要包括两部分</a:t>
            </a:r>
            <a:r>
              <a:rPr dirty="0" sz="1200" spc="-5">
                <a:latin typeface="宋体"/>
                <a:cs typeface="宋体"/>
              </a:rPr>
              <a:t>：</a:t>
            </a:r>
            <a:r>
              <a:rPr dirty="0" sz="1200" spc="-5" b="1">
                <a:latin typeface="Times New Roman"/>
                <a:cs typeface="Times New Roman"/>
              </a:rPr>
              <a:t>Leader</a:t>
            </a:r>
            <a:r>
              <a:rPr dirty="0" sz="1200" spc="5" b="1">
                <a:latin typeface="宋体"/>
                <a:cs typeface="宋体"/>
              </a:rPr>
              <a:t>选举</a:t>
            </a:r>
            <a:r>
              <a:rPr dirty="0" sz="1200" spc="-15">
                <a:latin typeface="宋体"/>
                <a:cs typeface="宋体"/>
              </a:rPr>
              <a:t>和</a:t>
            </a:r>
            <a:r>
              <a:rPr dirty="0" sz="1200" spc="-5" b="1">
                <a:latin typeface="宋体"/>
                <a:cs typeface="宋体"/>
              </a:rPr>
              <a:t>数据恢</a:t>
            </a:r>
            <a:r>
              <a:rPr dirty="0" sz="1200" spc="10" b="1">
                <a:latin typeface="宋体"/>
                <a:cs typeface="宋体"/>
              </a:rPr>
              <a:t>复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633" y="2011552"/>
            <a:ext cx="942340" cy="438150"/>
            <a:chOff x="746633" y="2011552"/>
            <a:chExt cx="942340" cy="438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2014727"/>
              <a:ext cx="935736" cy="4312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9808" y="2014727"/>
              <a:ext cx="935990" cy="431800"/>
            </a:xfrm>
            <a:custGeom>
              <a:avLst/>
              <a:gdLst/>
              <a:ahLst/>
              <a:cxnLst/>
              <a:rect l="l" t="t" r="r" b="b"/>
              <a:pathLst>
                <a:path w="935989" h="431800">
                  <a:moveTo>
                    <a:pt x="0" y="215646"/>
                  </a:moveTo>
                  <a:lnTo>
                    <a:pt x="16712" y="158309"/>
                  </a:lnTo>
                  <a:lnTo>
                    <a:pt x="63878" y="106792"/>
                  </a:lnTo>
                  <a:lnTo>
                    <a:pt x="97486" y="83859"/>
                  </a:lnTo>
                  <a:lnTo>
                    <a:pt x="137036" y="63150"/>
                  </a:lnTo>
                  <a:lnTo>
                    <a:pt x="181968" y="44924"/>
                  </a:lnTo>
                  <a:lnTo>
                    <a:pt x="231727" y="29435"/>
                  </a:lnTo>
                  <a:lnTo>
                    <a:pt x="285753" y="16942"/>
                  </a:lnTo>
                  <a:lnTo>
                    <a:pt x="343490" y="7701"/>
                  </a:lnTo>
                  <a:lnTo>
                    <a:pt x="404381" y="1968"/>
                  </a:lnTo>
                  <a:lnTo>
                    <a:pt x="467867" y="0"/>
                  </a:lnTo>
                  <a:lnTo>
                    <a:pt x="531365" y="1968"/>
                  </a:lnTo>
                  <a:lnTo>
                    <a:pt x="592262" y="7701"/>
                  </a:lnTo>
                  <a:lnTo>
                    <a:pt x="650003" y="16942"/>
                  </a:lnTo>
                  <a:lnTo>
                    <a:pt x="704031" y="29435"/>
                  </a:lnTo>
                  <a:lnTo>
                    <a:pt x="753788" y="44924"/>
                  </a:lnTo>
                  <a:lnTo>
                    <a:pt x="798718" y="63150"/>
                  </a:lnTo>
                  <a:lnTo>
                    <a:pt x="838264" y="83859"/>
                  </a:lnTo>
                  <a:lnTo>
                    <a:pt x="871869" y="106792"/>
                  </a:lnTo>
                  <a:lnTo>
                    <a:pt x="919026" y="158309"/>
                  </a:lnTo>
                  <a:lnTo>
                    <a:pt x="935736" y="215646"/>
                  </a:lnTo>
                  <a:lnTo>
                    <a:pt x="931465" y="244913"/>
                  </a:lnTo>
                  <a:lnTo>
                    <a:pt x="898975" y="299596"/>
                  </a:lnTo>
                  <a:lnTo>
                    <a:pt x="838264" y="347432"/>
                  </a:lnTo>
                  <a:lnTo>
                    <a:pt x="798718" y="368141"/>
                  </a:lnTo>
                  <a:lnTo>
                    <a:pt x="753788" y="386367"/>
                  </a:lnTo>
                  <a:lnTo>
                    <a:pt x="704031" y="401856"/>
                  </a:lnTo>
                  <a:lnTo>
                    <a:pt x="650003" y="414349"/>
                  </a:lnTo>
                  <a:lnTo>
                    <a:pt x="592262" y="423590"/>
                  </a:lnTo>
                  <a:lnTo>
                    <a:pt x="531365" y="429323"/>
                  </a:lnTo>
                  <a:lnTo>
                    <a:pt x="467867" y="431292"/>
                  </a:lnTo>
                  <a:lnTo>
                    <a:pt x="404381" y="429323"/>
                  </a:lnTo>
                  <a:lnTo>
                    <a:pt x="343490" y="423590"/>
                  </a:lnTo>
                  <a:lnTo>
                    <a:pt x="285753" y="414349"/>
                  </a:lnTo>
                  <a:lnTo>
                    <a:pt x="231727" y="401856"/>
                  </a:lnTo>
                  <a:lnTo>
                    <a:pt x="181968" y="386367"/>
                  </a:lnTo>
                  <a:lnTo>
                    <a:pt x="137036" y="368141"/>
                  </a:lnTo>
                  <a:lnTo>
                    <a:pt x="97486" y="347432"/>
                  </a:lnTo>
                  <a:lnTo>
                    <a:pt x="63878" y="324499"/>
                  </a:lnTo>
                  <a:lnTo>
                    <a:pt x="16712" y="272982"/>
                  </a:lnTo>
                  <a:lnTo>
                    <a:pt x="0" y="215646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10208" y="2122170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8483" y="2014727"/>
            <a:ext cx="1223771" cy="4312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8483" y="2014727"/>
            <a:ext cx="1224280" cy="43180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700"/>
              </a:spcBef>
            </a:pPr>
            <a:r>
              <a:rPr dirty="0" sz="1600" spc="-5">
                <a:latin typeface="Arial"/>
                <a:cs typeface="Arial"/>
              </a:rPr>
              <a:t>Leader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7376" y="2805683"/>
            <a:ext cx="958596" cy="4328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37376" y="2805683"/>
            <a:ext cx="958850" cy="43307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710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91101" y="1147444"/>
            <a:ext cx="725805" cy="438150"/>
            <a:chOff x="4491101" y="1147444"/>
            <a:chExt cx="725805" cy="4381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4276" y="1150619"/>
              <a:ext cx="719327" cy="4312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94276" y="1150619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4" h="431800">
                  <a:moveTo>
                    <a:pt x="719327" y="53975"/>
                  </a:moveTo>
                  <a:lnTo>
                    <a:pt x="657900" y="84072"/>
                  </a:lnTo>
                  <a:lnTo>
                    <a:pt x="613981" y="92043"/>
                  </a:lnTo>
                  <a:lnTo>
                    <a:pt x="560751" y="98620"/>
                  </a:lnTo>
                  <a:lnTo>
                    <a:pt x="499657" y="103588"/>
                  </a:lnTo>
                  <a:lnTo>
                    <a:pt x="432146" y="106728"/>
                  </a:lnTo>
                  <a:lnTo>
                    <a:pt x="359663" y="107822"/>
                  </a:lnTo>
                  <a:lnTo>
                    <a:pt x="287181" y="106728"/>
                  </a:lnTo>
                  <a:lnTo>
                    <a:pt x="219670" y="103588"/>
                  </a:lnTo>
                  <a:lnTo>
                    <a:pt x="158576" y="98620"/>
                  </a:lnTo>
                  <a:lnTo>
                    <a:pt x="105346" y="92043"/>
                  </a:lnTo>
                  <a:lnTo>
                    <a:pt x="61427" y="84072"/>
                  </a:lnTo>
                  <a:lnTo>
                    <a:pt x="7307" y="64821"/>
                  </a:lnTo>
                  <a:lnTo>
                    <a:pt x="0" y="53975"/>
                  </a:lnTo>
                  <a:lnTo>
                    <a:pt x="7307" y="43086"/>
                  </a:lnTo>
                  <a:lnTo>
                    <a:pt x="61427" y="23781"/>
                  </a:lnTo>
                  <a:lnTo>
                    <a:pt x="105346" y="15795"/>
                  </a:lnTo>
                  <a:lnTo>
                    <a:pt x="158576" y="9208"/>
                  </a:lnTo>
                  <a:lnTo>
                    <a:pt x="219670" y="4236"/>
                  </a:lnTo>
                  <a:lnTo>
                    <a:pt x="287181" y="1095"/>
                  </a:lnTo>
                  <a:lnTo>
                    <a:pt x="359663" y="0"/>
                  </a:lnTo>
                  <a:lnTo>
                    <a:pt x="432146" y="1095"/>
                  </a:lnTo>
                  <a:lnTo>
                    <a:pt x="499657" y="4236"/>
                  </a:lnTo>
                  <a:lnTo>
                    <a:pt x="560751" y="9208"/>
                  </a:lnTo>
                  <a:lnTo>
                    <a:pt x="613981" y="15795"/>
                  </a:lnTo>
                  <a:lnTo>
                    <a:pt x="657900" y="23781"/>
                  </a:lnTo>
                  <a:lnTo>
                    <a:pt x="712020" y="43086"/>
                  </a:lnTo>
                  <a:lnTo>
                    <a:pt x="719327" y="53975"/>
                  </a:lnTo>
                  <a:lnTo>
                    <a:pt x="719327" y="377316"/>
                  </a:lnTo>
                  <a:lnTo>
                    <a:pt x="657900" y="407510"/>
                  </a:lnTo>
                  <a:lnTo>
                    <a:pt x="613981" y="415496"/>
                  </a:lnTo>
                  <a:lnTo>
                    <a:pt x="560751" y="422083"/>
                  </a:lnTo>
                  <a:lnTo>
                    <a:pt x="499657" y="427055"/>
                  </a:lnTo>
                  <a:lnTo>
                    <a:pt x="432146" y="430196"/>
                  </a:lnTo>
                  <a:lnTo>
                    <a:pt x="359663" y="431291"/>
                  </a:lnTo>
                  <a:lnTo>
                    <a:pt x="287181" y="430196"/>
                  </a:lnTo>
                  <a:lnTo>
                    <a:pt x="219670" y="427055"/>
                  </a:lnTo>
                  <a:lnTo>
                    <a:pt x="158576" y="422083"/>
                  </a:lnTo>
                  <a:lnTo>
                    <a:pt x="105346" y="415496"/>
                  </a:lnTo>
                  <a:lnTo>
                    <a:pt x="61427" y="407510"/>
                  </a:lnTo>
                  <a:lnTo>
                    <a:pt x="7307" y="388205"/>
                  </a:lnTo>
                  <a:lnTo>
                    <a:pt x="0" y="377316"/>
                  </a:lnTo>
                  <a:lnTo>
                    <a:pt x="0" y="53975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68139" y="1284859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7376" y="1150619"/>
            <a:ext cx="958596" cy="4312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37376" y="1150619"/>
            <a:ext cx="958850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95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91101" y="2802508"/>
            <a:ext cx="725805" cy="439420"/>
            <a:chOff x="4491101" y="2802508"/>
            <a:chExt cx="725805" cy="4394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4276" y="2805683"/>
              <a:ext cx="719327" cy="4328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4276" y="2805683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69">
                  <a:moveTo>
                    <a:pt x="719327" y="54102"/>
                  </a:moveTo>
                  <a:lnTo>
                    <a:pt x="657900" y="84335"/>
                  </a:lnTo>
                  <a:lnTo>
                    <a:pt x="613981" y="92344"/>
                  </a:lnTo>
                  <a:lnTo>
                    <a:pt x="560751" y="98955"/>
                  </a:lnTo>
                  <a:lnTo>
                    <a:pt x="499657" y="103947"/>
                  </a:lnTo>
                  <a:lnTo>
                    <a:pt x="432146" y="107103"/>
                  </a:lnTo>
                  <a:lnTo>
                    <a:pt x="359663" y="108204"/>
                  </a:lnTo>
                  <a:lnTo>
                    <a:pt x="287181" y="107103"/>
                  </a:lnTo>
                  <a:lnTo>
                    <a:pt x="219670" y="103947"/>
                  </a:lnTo>
                  <a:lnTo>
                    <a:pt x="158576" y="98955"/>
                  </a:lnTo>
                  <a:lnTo>
                    <a:pt x="105346" y="92344"/>
                  </a:lnTo>
                  <a:lnTo>
                    <a:pt x="61427" y="84335"/>
                  </a:lnTo>
                  <a:lnTo>
                    <a:pt x="7307" y="64995"/>
                  </a:lnTo>
                  <a:lnTo>
                    <a:pt x="0" y="54102"/>
                  </a:lnTo>
                  <a:lnTo>
                    <a:pt x="7307" y="43208"/>
                  </a:lnTo>
                  <a:lnTo>
                    <a:pt x="61427" y="23868"/>
                  </a:lnTo>
                  <a:lnTo>
                    <a:pt x="105346" y="15859"/>
                  </a:lnTo>
                  <a:lnTo>
                    <a:pt x="158576" y="9248"/>
                  </a:lnTo>
                  <a:lnTo>
                    <a:pt x="219670" y="4256"/>
                  </a:lnTo>
                  <a:lnTo>
                    <a:pt x="287181" y="1100"/>
                  </a:lnTo>
                  <a:lnTo>
                    <a:pt x="359663" y="0"/>
                  </a:lnTo>
                  <a:lnTo>
                    <a:pt x="432146" y="1100"/>
                  </a:lnTo>
                  <a:lnTo>
                    <a:pt x="499657" y="4256"/>
                  </a:lnTo>
                  <a:lnTo>
                    <a:pt x="560751" y="9248"/>
                  </a:lnTo>
                  <a:lnTo>
                    <a:pt x="613981" y="15859"/>
                  </a:lnTo>
                  <a:lnTo>
                    <a:pt x="657900" y="23868"/>
                  </a:lnTo>
                  <a:lnTo>
                    <a:pt x="712020" y="43208"/>
                  </a:lnTo>
                  <a:lnTo>
                    <a:pt x="719327" y="54102"/>
                  </a:lnTo>
                  <a:lnTo>
                    <a:pt x="719327" y="378714"/>
                  </a:lnTo>
                  <a:lnTo>
                    <a:pt x="657900" y="408947"/>
                  </a:lnTo>
                  <a:lnTo>
                    <a:pt x="613981" y="416956"/>
                  </a:lnTo>
                  <a:lnTo>
                    <a:pt x="560751" y="423567"/>
                  </a:lnTo>
                  <a:lnTo>
                    <a:pt x="499657" y="428559"/>
                  </a:lnTo>
                  <a:lnTo>
                    <a:pt x="432146" y="431715"/>
                  </a:lnTo>
                  <a:lnTo>
                    <a:pt x="359663" y="432816"/>
                  </a:lnTo>
                  <a:lnTo>
                    <a:pt x="287181" y="431715"/>
                  </a:lnTo>
                  <a:lnTo>
                    <a:pt x="219670" y="428559"/>
                  </a:lnTo>
                  <a:lnTo>
                    <a:pt x="158576" y="423567"/>
                  </a:lnTo>
                  <a:lnTo>
                    <a:pt x="105346" y="416956"/>
                  </a:lnTo>
                  <a:lnTo>
                    <a:pt x="61427" y="408947"/>
                  </a:lnTo>
                  <a:lnTo>
                    <a:pt x="7307" y="389607"/>
                  </a:lnTo>
                  <a:lnTo>
                    <a:pt x="0" y="378714"/>
                  </a:lnTo>
                  <a:lnTo>
                    <a:pt x="0" y="54102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668139" y="2941447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5544" y="920750"/>
            <a:ext cx="5276215" cy="2546985"/>
            <a:chOff x="1685544" y="920750"/>
            <a:chExt cx="5276215" cy="2546985"/>
          </a:xfrm>
        </p:grpSpPr>
        <p:sp>
          <p:nvSpPr>
            <p:cNvPr id="23" name="object 23"/>
            <p:cNvSpPr/>
            <p:nvPr/>
          </p:nvSpPr>
          <p:spPr>
            <a:xfrm>
              <a:off x="1685544" y="920749"/>
              <a:ext cx="5276215" cy="2139950"/>
            </a:xfrm>
            <a:custGeom>
              <a:avLst/>
              <a:gdLst/>
              <a:ahLst/>
              <a:cxnLst/>
              <a:rect l="l" t="t" r="r" b="b"/>
              <a:pathLst>
                <a:path w="5276215" h="2139950">
                  <a:moveTo>
                    <a:pt x="662432" y="1308862"/>
                  </a:moveTo>
                  <a:lnTo>
                    <a:pt x="649732" y="1302512"/>
                  </a:lnTo>
                  <a:lnTo>
                    <a:pt x="586232" y="1270762"/>
                  </a:lnTo>
                  <a:lnTo>
                    <a:pt x="586232" y="1302512"/>
                  </a:lnTo>
                  <a:lnTo>
                    <a:pt x="0" y="1302512"/>
                  </a:lnTo>
                  <a:lnTo>
                    <a:pt x="0" y="1315212"/>
                  </a:lnTo>
                  <a:lnTo>
                    <a:pt x="586232" y="1315212"/>
                  </a:lnTo>
                  <a:lnTo>
                    <a:pt x="586232" y="1346962"/>
                  </a:lnTo>
                  <a:lnTo>
                    <a:pt x="649732" y="1315212"/>
                  </a:lnTo>
                  <a:lnTo>
                    <a:pt x="662432" y="1308862"/>
                  </a:lnTo>
                  <a:close/>
                </a:path>
                <a:path w="5276215" h="2139950">
                  <a:moveTo>
                    <a:pt x="2807843" y="2101342"/>
                  </a:moveTo>
                  <a:lnTo>
                    <a:pt x="2795143" y="2094992"/>
                  </a:lnTo>
                  <a:lnTo>
                    <a:pt x="2731643" y="2063242"/>
                  </a:lnTo>
                  <a:lnTo>
                    <a:pt x="2731643" y="2094992"/>
                  </a:lnTo>
                  <a:lnTo>
                    <a:pt x="1280414" y="2094992"/>
                  </a:lnTo>
                  <a:lnTo>
                    <a:pt x="1280414" y="1525270"/>
                  </a:lnTo>
                  <a:lnTo>
                    <a:pt x="1267714" y="1525270"/>
                  </a:lnTo>
                  <a:lnTo>
                    <a:pt x="1267714" y="2107692"/>
                  </a:lnTo>
                  <a:lnTo>
                    <a:pt x="2731643" y="2107692"/>
                  </a:lnTo>
                  <a:lnTo>
                    <a:pt x="2731643" y="2139442"/>
                  </a:lnTo>
                  <a:lnTo>
                    <a:pt x="2795143" y="2107692"/>
                  </a:lnTo>
                  <a:lnTo>
                    <a:pt x="2807843" y="2101342"/>
                  </a:lnTo>
                  <a:close/>
                </a:path>
                <a:path w="5276215" h="2139950">
                  <a:moveTo>
                    <a:pt x="2807843" y="444754"/>
                  </a:moveTo>
                  <a:lnTo>
                    <a:pt x="2795143" y="438404"/>
                  </a:lnTo>
                  <a:lnTo>
                    <a:pt x="2731643" y="406654"/>
                  </a:lnTo>
                  <a:lnTo>
                    <a:pt x="2731643" y="438404"/>
                  </a:lnTo>
                  <a:lnTo>
                    <a:pt x="1267714" y="438404"/>
                  </a:lnTo>
                  <a:lnTo>
                    <a:pt x="1267714" y="1092835"/>
                  </a:lnTo>
                  <a:lnTo>
                    <a:pt x="1280414" y="1092835"/>
                  </a:lnTo>
                  <a:lnTo>
                    <a:pt x="1280414" y="451104"/>
                  </a:lnTo>
                  <a:lnTo>
                    <a:pt x="2731643" y="451104"/>
                  </a:lnTo>
                  <a:lnTo>
                    <a:pt x="2731643" y="482854"/>
                  </a:lnTo>
                  <a:lnTo>
                    <a:pt x="2795143" y="451104"/>
                  </a:lnTo>
                  <a:lnTo>
                    <a:pt x="2807843" y="444754"/>
                  </a:lnTo>
                  <a:close/>
                </a:path>
                <a:path w="5276215" h="2139950">
                  <a:moveTo>
                    <a:pt x="5275961" y="146050"/>
                  </a:moveTo>
                  <a:lnTo>
                    <a:pt x="5244211" y="146050"/>
                  </a:lnTo>
                  <a:lnTo>
                    <a:pt x="5244211" y="12700"/>
                  </a:lnTo>
                  <a:lnTo>
                    <a:pt x="5244211" y="6350"/>
                  </a:lnTo>
                  <a:lnTo>
                    <a:pt x="5244211" y="0"/>
                  </a:lnTo>
                  <a:lnTo>
                    <a:pt x="3168142" y="0"/>
                  </a:lnTo>
                  <a:lnTo>
                    <a:pt x="3168142" y="234950"/>
                  </a:lnTo>
                  <a:lnTo>
                    <a:pt x="3180842" y="234950"/>
                  </a:lnTo>
                  <a:lnTo>
                    <a:pt x="3180842" y="12700"/>
                  </a:lnTo>
                  <a:lnTo>
                    <a:pt x="5231511" y="12700"/>
                  </a:lnTo>
                  <a:lnTo>
                    <a:pt x="5231511" y="146050"/>
                  </a:lnTo>
                  <a:lnTo>
                    <a:pt x="5199761" y="146050"/>
                  </a:lnTo>
                  <a:lnTo>
                    <a:pt x="5237861" y="222250"/>
                  </a:lnTo>
                  <a:lnTo>
                    <a:pt x="5269611" y="158750"/>
                  </a:lnTo>
                  <a:lnTo>
                    <a:pt x="5275961" y="146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21936" y="1575816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8" y="0"/>
                  </a:moveTo>
                  <a:lnTo>
                    <a:pt x="2095118" y="0"/>
                  </a:lnTo>
                  <a:lnTo>
                    <a:pt x="2095118" y="101600"/>
                  </a:lnTo>
                  <a:lnTo>
                    <a:pt x="2107818" y="101600"/>
                  </a:lnTo>
                  <a:lnTo>
                    <a:pt x="2107818" y="0"/>
                  </a:lnTo>
                  <a:close/>
                </a:path>
                <a:path w="2108200" h="234950">
                  <a:moveTo>
                    <a:pt x="2095118" y="222250"/>
                  </a:moveTo>
                  <a:lnTo>
                    <a:pt x="2088768" y="222250"/>
                  </a:lnTo>
                  <a:lnTo>
                    <a:pt x="2088768" y="234950"/>
                  </a:lnTo>
                  <a:lnTo>
                    <a:pt x="2107818" y="234950"/>
                  </a:lnTo>
                  <a:lnTo>
                    <a:pt x="2107818" y="228600"/>
                  </a:lnTo>
                  <a:lnTo>
                    <a:pt x="2095118" y="228600"/>
                  </a:lnTo>
                  <a:lnTo>
                    <a:pt x="2095118" y="222250"/>
                  </a:lnTo>
                  <a:close/>
                </a:path>
                <a:path w="2108200" h="234950">
                  <a:moveTo>
                    <a:pt x="2107818" y="139700"/>
                  </a:moveTo>
                  <a:lnTo>
                    <a:pt x="2095118" y="139700"/>
                  </a:lnTo>
                  <a:lnTo>
                    <a:pt x="2095118" y="228600"/>
                  </a:lnTo>
                  <a:lnTo>
                    <a:pt x="2101468" y="222250"/>
                  </a:lnTo>
                  <a:lnTo>
                    <a:pt x="2107818" y="222250"/>
                  </a:lnTo>
                  <a:lnTo>
                    <a:pt x="2107818" y="139700"/>
                  </a:lnTo>
                  <a:close/>
                </a:path>
                <a:path w="2108200" h="234950">
                  <a:moveTo>
                    <a:pt x="2107818" y="222250"/>
                  </a:moveTo>
                  <a:lnTo>
                    <a:pt x="2101468" y="222250"/>
                  </a:lnTo>
                  <a:lnTo>
                    <a:pt x="2095118" y="228600"/>
                  </a:lnTo>
                  <a:lnTo>
                    <a:pt x="2107818" y="228600"/>
                  </a:lnTo>
                  <a:lnTo>
                    <a:pt x="2107818" y="222250"/>
                  </a:lnTo>
                  <a:close/>
                </a:path>
                <a:path w="2108200" h="234950">
                  <a:moveTo>
                    <a:pt x="2050668" y="222250"/>
                  </a:moveTo>
                  <a:lnTo>
                    <a:pt x="1949068" y="222250"/>
                  </a:lnTo>
                  <a:lnTo>
                    <a:pt x="1949068" y="234950"/>
                  </a:lnTo>
                  <a:lnTo>
                    <a:pt x="2050668" y="234950"/>
                  </a:lnTo>
                  <a:lnTo>
                    <a:pt x="2050668" y="222250"/>
                  </a:lnTo>
                  <a:close/>
                </a:path>
                <a:path w="2108200" h="234950">
                  <a:moveTo>
                    <a:pt x="1910968" y="222250"/>
                  </a:moveTo>
                  <a:lnTo>
                    <a:pt x="1809368" y="222250"/>
                  </a:lnTo>
                  <a:lnTo>
                    <a:pt x="1809368" y="234950"/>
                  </a:lnTo>
                  <a:lnTo>
                    <a:pt x="1910968" y="234950"/>
                  </a:lnTo>
                  <a:lnTo>
                    <a:pt x="1910968" y="222250"/>
                  </a:lnTo>
                  <a:close/>
                </a:path>
                <a:path w="2108200" h="234950">
                  <a:moveTo>
                    <a:pt x="1771268" y="222250"/>
                  </a:moveTo>
                  <a:lnTo>
                    <a:pt x="1669668" y="222250"/>
                  </a:lnTo>
                  <a:lnTo>
                    <a:pt x="1669668" y="234950"/>
                  </a:lnTo>
                  <a:lnTo>
                    <a:pt x="1771268" y="234950"/>
                  </a:lnTo>
                  <a:lnTo>
                    <a:pt x="1771268" y="222250"/>
                  </a:lnTo>
                  <a:close/>
                </a:path>
                <a:path w="2108200" h="234950">
                  <a:moveTo>
                    <a:pt x="1631568" y="222250"/>
                  </a:moveTo>
                  <a:lnTo>
                    <a:pt x="1529968" y="222250"/>
                  </a:lnTo>
                  <a:lnTo>
                    <a:pt x="1529968" y="234950"/>
                  </a:lnTo>
                  <a:lnTo>
                    <a:pt x="1631568" y="234950"/>
                  </a:lnTo>
                  <a:lnTo>
                    <a:pt x="1631568" y="222250"/>
                  </a:lnTo>
                  <a:close/>
                </a:path>
                <a:path w="2108200" h="234950">
                  <a:moveTo>
                    <a:pt x="1491868" y="222250"/>
                  </a:moveTo>
                  <a:lnTo>
                    <a:pt x="1390268" y="222250"/>
                  </a:lnTo>
                  <a:lnTo>
                    <a:pt x="1390268" y="234950"/>
                  </a:lnTo>
                  <a:lnTo>
                    <a:pt x="1491868" y="234950"/>
                  </a:lnTo>
                  <a:lnTo>
                    <a:pt x="1491868" y="222250"/>
                  </a:lnTo>
                  <a:close/>
                </a:path>
                <a:path w="2108200" h="234950">
                  <a:moveTo>
                    <a:pt x="1352168" y="222250"/>
                  </a:moveTo>
                  <a:lnTo>
                    <a:pt x="1250568" y="222250"/>
                  </a:lnTo>
                  <a:lnTo>
                    <a:pt x="1250568" y="234950"/>
                  </a:lnTo>
                  <a:lnTo>
                    <a:pt x="1352168" y="234950"/>
                  </a:lnTo>
                  <a:lnTo>
                    <a:pt x="1352168" y="222250"/>
                  </a:lnTo>
                  <a:close/>
                </a:path>
                <a:path w="2108200" h="234950">
                  <a:moveTo>
                    <a:pt x="1212468" y="222250"/>
                  </a:moveTo>
                  <a:lnTo>
                    <a:pt x="1110868" y="222250"/>
                  </a:lnTo>
                  <a:lnTo>
                    <a:pt x="1110868" y="234950"/>
                  </a:lnTo>
                  <a:lnTo>
                    <a:pt x="1212468" y="234950"/>
                  </a:lnTo>
                  <a:lnTo>
                    <a:pt x="1212468" y="222250"/>
                  </a:lnTo>
                  <a:close/>
                </a:path>
                <a:path w="2108200" h="234950">
                  <a:moveTo>
                    <a:pt x="1072768" y="222250"/>
                  </a:moveTo>
                  <a:lnTo>
                    <a:pt x="971168" y="222250"/>
                  </a:lnTo>
                  <a:lnTo>
                    <a:pt x="971168" y="234950"/>
                  </a:lnTo>
                  <a:lnTo>
                    <a:pt x="1072768" y="234950"/>
                  </a:lnTo>
                  <a:lnTo>
                    <a:pt x="1072768" y="222250"/>
                  </a:lnTo>
                  <a:close/>
                </a:path>
                <a:path w="2108200" h="234950">
                  <a:moveTo>
                    <a:pt x="933068" y="222250"/>
                  </a:moveTo>
                  <a:lnTo>
                    <a:pt x="831468" y="222250"/>
                  </a:lnTo>
                  <a:lnTo>
                    <a:pt x="831468" y="234950"/>
                  </a:lnTo>
                  <a:lnTo>
                    <a:pt x="933068" y="234950"/>
                  </a:lnTo>
                  <a:lnTo>
                    <a:pt x="933068" y="222250"/>
                  </a:lnTo>
                  <a:close/>
                </a:path>
                <a:path w="2108200" h="234950">
                  <a:moveTo>
                    <a:pt x="793368" y="222250"/>
                  </a:moveTo>
                  <a:lnTo>
                    <a:pt x="691768" y="222250"/>
                  </a:lnTo>
                  <a:lnTo>
                    <a:pt x="691768" y="234950"/>
                  </a:lnTo>
                  <a:lnTo>
                    <a:pt x="793368" y="234950"/>
                  </a:lnTo>
                  <a:lnTo>
                    <a:pt x="793368" y="222250"/>
                  </a:lnTo>
                  <a:close/>
                </a:path>
                <a:path w="2108200" h="234950">
                  <a:moveTo>
                    <a:pt x="653668" y="222250"/>
                  </a:moveTo>
                  <a:lnTo>
                    <a:pt x="552068" y="222250"/>
                  </a:lnTo>
                  <a:lnTo>
                    <a:pt x="552068" y="234950"/>
                  </a:lnTo>
                  <a:lnTo>
                    <a:pt x="653668" y="234950"/>
                  </a:lnTo>
                  <a:lnTo>
                    <a:pt x="653668" y="222250"/>
                  </a:lnTo>
                  <a:close/>
                </a:path>
                <a:path w="2108200" h="234950">
                  <a:moveTo>
                    <a:pt x="513968" y="222250"/>
                  </a:moveTo>
                  <a:lnTo>
                    <a:pt x="412368" y="222250"/>
                  </a:lnTo>
                  <a:lnTo>
                    <a:pt x="412368" y="234950"/>
                  </a:lnTo>
                  <a:lnTo>
                    <a:pt x="513968" y="234950"/>
                  </a:lnTo>
                  <a:lnTo>
                    <a:pt x="513968" y="222250"/>
                  </a:lnTo>
                  <a:close/>
                </a:path>
                <a:path w="2108200" h="234950">
                  <a:moveTo>
                    <a:pt x="374268" y="222250"/>
                  </a:moveTo>
                  <a:lnTo>
                    <a:pt x="272668" y="222250"/>
                  </a:lnTo>
                  <a:lnTo>
                    <a:pt x="272668" y="234950"/>
                  </a:lnTo>
                  <a:lnTo>
                    <a:pt x="374268" y="234950"/>
                  </a:lnTo>
                  <a:lnTo>
                    <a:pt x="374268" y="222250"/>
                  </a:lnTo>
                  <a:close/>
                </a:path>
                <a:path w="2108200" h="234950">
                  <a:moveTo>
                    <a:pt x="234568" y="222250"/>
                  </a:moveTo>
                  <a:lnTo>
                    <a:pt x="132968" y="222250"/>
                  </a:lnTo>
                  <a:lnTo>
                    <a:pt x="132968" y="234950"/>
                  </a:lnTo>
                  <a:lnTo>
                    <a:pt x="234568" y="234950"/>
                  </a:lnTo>
                  <a:lnTo>
                    <a:pt x="234568" y="222250"/>
                  </a:lnTo>
                  <a:close/>
                </a:path>
                <a:path w="2108200" h="234950">
                  <a:moveTo>
                    <a:pt x="44450" y="183769"/>
                  </a:moveTo>
                  <a:lnTo>
                    <a:pt x="31750" y="183769"/>
                  </a:lnTo>
                  <a:lnTo>
                    <a:pt x="31750" y="234950"/>
                  </a:lnTo>
                  <a:lnTo>
                    <a:pt x="94868" y="234950"/>
                  </a:lnTo>
                  <a:lnTo>
                    <a:pt x="94868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9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8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8" y="228600"/>
                  </a:lnTo>
                  <a:lnTo>
                    <a:pt x="94868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9"/>
                  </a:lnTo>
                  <a:lnTo>
                    <a:pt x="44450" y="145669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53686" y="2577338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076068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76068" y="6350"/>
                  </a:lnTo>
                  <a:lnTo>
                    <a:pt x="2076068" y="0"/>
                  </a:lnTo>
                  <a:close/>
                </a:path>
                <a:path w="2108200" h="234950">
                  <a:moveTo>
                    <a:pt x="2063368" y="146050"/>
                  </a:moveTo>
                  <a:lnTo>
                    <a:pt x="2031618" y="146050"/>
                  </a:lnTo>
                  <a:lnTo>
                    <a:pt x="2069718" y="222250"/>
                  </a:lnTo>
                  <a:lnTo>
                    <a:pt x="2101468" y="158750"/>
                  </a:lnTo>
                  <a:lnTo>
                    <a:pt x="2063368" y="158750"/>
                  </a:lnTo>
                  <a:lnTo>
                    <a:pt x="2063368" y="1460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2063368" y="158750"/>
                  </a:lnTo>
                  <a:lnTo>
                    <a:pt x="2076068" y="158750"/>
                  </a:lnTo>
                  <a:lnTo>
                    <a:pt x="2076068" y="12700"/>
                  </a:lnTo>
                  <a:lnTo>
                    <a:pt x="206971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107818" y="146050"/>
                  </a:moveTo>
                  <a:lnTo>
                    <a:pt x="2076068" y="146050"/>
                  </a:lnTo>
                  <a:lnTo>
                    <a:pt x="2076068" y="158750"/>
                  </a:lnTo>
                  <a:lnTo>
                    <a:pt x="2101468" y="158750"/>
                  </a:lnTo>
                  <a:lnTo>
                    <a:pt x="2107818" y="146050"/>
                  </a:lnTo>
                  <a:close/>
                </a:path>
                <a:path w="2108200" h="2349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06336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076068" y="6350"/>
                  </a:moveTo>
                  <a:lnTo>
                    <a:pt x="2063368" y="6350"/>
                  </a:lnTo>
                  <a:lnTo>
                    <a:pt x="2069718" y="12700"/>
                  </a:lnTo>
                  <a:lnTo>
                    <a:pt x="2076068" y="12700"/>
                  </a:lnTo>
                  <a:lnTo>
                    <a:pt x="2076068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21936" y="3232404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8" y="0"/>
                  </a:moveTo>
                  <a:lnTo>
                    <a:pt x="2095118" y="0"/>
                  </a:lnTo>
                  <a:lnTo>
                    <a:pt x="2095118" y="101600"/>
                  </a:lnTo>
                  <a:lnTo>
                    <a:pt x="2107818" y="101600"/>
                  </a:lnTo>
                  <a:lnTo>
                    <a:pt x="2107818" y="0"/>
                  </a:lnTo>
                  <a:close/>
                </a:path>
                <a:path w="2108200" h="234950">
                  <a:moveTo>
                    <a:pt x="2095118" y="222250"/>
                  </a:moveTo>
                  <a:lnTo>
                    <a:pt x="2088768" y="222250"/>
                  </a:lnTo>
                  <a:lnTo>
                    <a:pt x="2088768" y="234950"/>
                  </a:lnTo>
                  <a:lnTo>
                    <a:pt x="2107818" y="234950"/>
                  </a:lnTo>
                  <a:lnTo>
                    <a:pt x="2107818" y="228600"/>
                  </a:lnTo>
                  <a:lnTo>
                    <a:pt x="2095118" y="228600"/>
                  </a:lnTo>
                  <a:lnTo>
                    <a:pt x="2095118" y="222250"/>
                  </a:lnTo>
                  <a:close/>
                </a:path>
                <a:path w="2108200" h="234950">
                  <a:moveTo>
                    <a:pt x="2107818" y="139700"/>
                  </a:moveTo>
                  <a:lnTo>
                    <a:pt x="2095118" y="139700"/>
                  </a:lnTo>
                  <a:lnTo>
                    <a:pt x="2095118" y="228600"/>
                  </a:lnTo>
                  <a:lnTo>
                    <a:pt x="2101468" y="222250"/>
                  </a:lnTo>
                  <a:lnTo>
                    <a:pt x="2107818" y="222250"/>
                  </a:lnTo>
                  <a:lnTo>
                    <a:pt x="2107818" y="139700"/>
                  </a:lnTo>
                  <a:close/>
                </a:path>
                <a:path w="2108200" h="234950">
                  <a:moveTo>
                    <a:pt x="2107818" y="222250"/>
                  </a:moveTo>
                  <a:lnTo>
                    <a:pt x="2101468" y="222250"/>
                  </a:lnTo>
                  <a:lnTo>
                    <a:pt x="2095118" y="228600"/>
                  </a:lnTo>
                  <a:lnTo>
                    <a:pt x="2107818" y="228600"/>
                  </a:lnTo>
                  <a:lnTo>
                    <a:pt x="2107818" y="222250"/>
                  </a:lnTo>
                  <a:close/>
                </a:path>
                <a:path w="2108200" h="234950">
                  <a:moveTo>
                    <a:pt x="2050668" y="222250"/>
                  </a:moveTo>
                  <a:lnTo>
                    <a:pt x="1949068" y="222250"/>
                  </a:lnTo>
                  <a:lnTo>
                    <a:pt x="1949068" y="234950"/>
                  </a:lnTo>
                  <a:lnTo>
                    <a:pt x="2050668" y="234950"/>
                  </a:lnTo>
                  <a:lnTo>
                    <a:pt x="2050668" y="222250"/>
                  </a:lnTo>
                  <a:close/>
                </a:path>
                <a:path w="2108200" h="234950">
                  <a:moveTo>
                    <a:pt x="1910968" y="222250"/>
                  </a:moveTo>
                  <a:lnTo>
                    <a:pt x="1809368" y="222250"/>
                  </a:lnTo>
                  <a:lnTo>
                    <a:pt x="1809368" y="234950"/>
                  </a:lnTo>
                  <a:lnTo>
                    <a:pt x="1910968" y="234950"/>
                  </a:lnTo>
                  <a:lnTo>
                    <a:pt x="1910968" y="222250"/>
                  </a:lnTo>
                  <a:close/>
                </a:path>
                <a:path w="2108200" h="234950">
                  <a:moveTo>
                    <a:pt x="1771268" y="222250"/>
                  </a:moveTo>
                  <a:lnTo>
                    <a:pt x="1669668" y="222250"/>
                  </a:lnTo>
                  <a:lnTo>
                    <a:pt x="1669668" y="234950"/>
                  </a:lnTo>
                  <a:lnTo>
                    <a:pt x="1771268" y="234950"/>
                  </a:lnTo>
                  <a:lnTo>
                    <a:pt x="1771268" y="222250"/>
                  </a:lnTo>
                  <a:close/>
                </a:path>
                <a:path w="2108200" h="234950">
                  <a:moveTo>
                    <a:pt x="1631568" y="222250"/>
                  </a:moveTo>
                  <a:lnTo>
                    <a:pt x="1529968" y="222250"/>
                  </a:lnTo>
                  <a:lnTo>
                    <a:pt x="1529968" y="234950"/>
                  </a:lnTo>
                  <a:lnTo>
                    <a:pt x="1631568" y="234950"/>
                  </a:lnTo>
                  <a:lnTo>
                    <a:pt x="1631568" y="222250"/>
                  </a:lnTo>
                  <a:close/>
                </a:path>
                <a:path w="2108200" h="234950">
                  <a:moveTo>
                    <a:pt x="1491868" y="222250"/>
                  </a:moveTo>
                  <a:lnTo>
                    <a:pt x="1390268" y="222250"/>
                  </a:lnTo>
                  <a:lnTo>
                    <a:pt x="1390268" y="234950"/>
                  </a:lnTo>
                  <a:lnTo>
                    <a:pt x="1491868" y="234950"/>
                  </a:lnTo>
                  <a:lnTo>
                    <a:pt x="1491868" y="222250"/>
                  </a:lnTo>
                  <a:close/>
                </a:path>
                <a:path w="2108200" h="234950">
                  <a:moveTo>
                    <a:pt x="1352168" y="222250"/>
                  </a:moveTo>
                  <a:lnTo>
                    <a:pt x="1250568" y="222250"/>
                  </a:lnTo>
                  <a:lnTo>
                    <a:pt x="1250568" y="234950"/>
                  </a:lnTo>
                  <a:lnTo>
                    <a:pt x="1352168" y="234950"/>
                  </a:lnTo>
                  <a:lnTo>
                    <a:pt x="1352168" y="222250"/>
                  </a:lnTo>
                  <a:close/>
                </a:path>
                <a:path w="2108200" h="234950">
                  <a:moveTo>
                    <a:pt x="1212468" y="222250"/>
                  </a:moveTo>
                  <a:lnTo>
                    <a:pt x="1110868" y="222250"/>
                  </a:lnTo>
                  <a:lnTo>
                    <a:pt x="1110868" y="234950"/>
                  </a:lnTo>
                  <a:lnTo>
                    <a:pt x="1212468" y="234950"/>
                  </a:lnTo>
                  <a:lnTo>
                    <a:pt x="1212468" y="222250"/>
                  </a:lnTo>
                  <a:close/>
                </a:path>
                <a:path w="2108200" h="234950">
                  <a:moveTo>
                    <a:pt x="1072768" y="222250"/>
                  </a:moveTo>
                  <a:lnTo>
                    <a:pt x="971168" y="222250"/>
                  </a:lnTo>
                  <a:lnTo>
                    <a:pt x="971168" y="234950"/>
                  </a:lnTo>
                  <a:lnTo>
                    <a:pt x="1072768" y="234950"/>
                  </a:lnTo>
                  <a:lnTo>
                    <a:pt x="1072768" y="222250"/>
                  </a:lnTo>
                  <a:close/>
                </a:path>
                <a:path w="2108200" h="234950">
                  <a:moveTo>
                    <a:pt x="933068" y="222250"/>
                  </a:moveTo>
                  <a:lnTo>
                    <a:pt x="831468" y="222250"/>
                  </a:lnTo>
                  <a:lnTo>
                    <a:pt x="831468" y="234950"/>
                  </a:lnTo>
                  <a:lnTo>
                    <a:pt x="933068" y="234950"/>
                  </a:lnTo>
                  <a:lnTo>
                    <a:pt x="933068" y="222250"/>
                  </a:lnTo>
                  <a:close/>
                </a:path>
                <a:path w="2108200" h="234950">
                  <a:moveTo>
                    <a:pt x="793368" y="222250"/>
                  </a:moveTo>
                  <a:lnTo>
                    <a:pt x="691768" y="222250"/>
                  </a:lnTo>
                  <a:lnTo>
                    <a:pt x="691768" y="234950"/>
                  </a:lnTo>
                  <a:lnTo>
                    <a:pt x="793368" y="234950"/>
                  </a:lnTo>
                  <a:lnTo>
                    <a:pt x="793368" y="222250"/>
                  </a:lnTo>
                  <a:close/>
                </a:path>
                <a:path w="2108200" h="234950">
                  <a:moveTo>
                    <a:pt x="653668" y="222250"/>
                  </a:moveTo>
                  <a:lnTo>
                    <a:pt x="552068" y="222250"/>
                  </a:lnTo>
                  <a:lnTo>
                    <a:pt x="552068" y="234950"/>
                  </a:lnTo>
                  <a:lnTo>
                    <a:pt x="653668" y="234950"/>
                  </a:lnTo>
                  <a:lnTo>
                    <a:pt x="653668" y="222250"/>
                  </a:lnTo>
                  <a:close/>
                </a:path>
                <a:path w="2108200" h="234950">
                  <a:moveTo>
                    <a:pt x="513968" y="222250"/>
                  </a:moveTo>
                  <a:lnTo>
                    <a:pt x="412368" y="222250"/>
                  </a:lnTo>
                  <a:lnTo>
                    <a:pt x="412368" y="234950"/>
                  </a:lnTo>
                  <a:lnTo>
                    <a:pt x="513968" y="234950"/>
                  </a:lnTo>
                  <a:lnTo>
                    <a:pt x="513968" y="222250"/>
                  </a:lnTo>
                  <a:close/>
                </a:path>
                <a:path w="2108200" h="234950">
                  <a:moveTo>
                    <a:pt x="374268" y="222250"/>
                  </a:moveTo>
                  <a:lnTo>
                    <a:pt x="272668" y="222250"/>
                  </a:lnTo>
                  <a:lnTo>
                    <a:pt x="272668" y="234950"/>
                  </a:lnTo>
                  <a:lnTo>
                    <a:pt x="374268" y="234950"/>
                  </a:lnTo>
                  <a:lnTo>
                    <a:pt x="374268" y="222250"/>
                  </a:lnTo>
                  <a:close/>
                </a:path>
                <a:path w="2108200" h="234950">
                  <a:moveTo>
                    <a:pt x="234568" y="222250"/>
                  </a:moveTo>
                  <a:lnTo>
                    <a:pt x="132968" y="222250"/>
                  </a:lnTo>
                  <a:lnTo>
                    <a:pt x="132968" y="234950"/>
                  </a:lnTo>
                  <a:lnTo>
                    <a:pt x="234568" y="234950"/>
                  </a:lnTo>
                  <a:lnTo>
                    <a:pt x="234568" y="222250"/>
                  </a:lnTo>
                  <a:close/>
                </a:path>
                <a:path w="2108200" h="234950">
                  <a:moveTo>
                    <a:pt x="44450" y="183769"/>
                  </a:moveTo>
                  <a:lnTo>
                    <a:pt x="31750" y="183769"/>
                  </a:lnTo>
                  <a:lnTo>
                    <a:pt x="31750" y="234950"/>
                  </a:lnTo>
                  <a:lnTo>
                    <a:pt x="94868" y="234950"/>
                  </a:lnTo>
                  <a:lnTo>
                    <a:pt x="94868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9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8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8" y="228600"/>
                  </a:lnTo>
                  <a:lnTo>
                    <a:pt x="94868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9"/>
                  </a:lnTo>
                  <a:lnTo>
                    <a:pt x="44450" y="145669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68700" y="1328165"/>
              <a:ext cx="2870200" cy="1732914"/>
            </a:xfrm>
            <a:custGeom>
              <a:avLst/>
              <a:gdLst/>
              <a:ahLst/>
              <a:cxnLst/>
              <a:rect l="l" t="t" r="r" b="b"/>
              <a:pathLst>
                <a:path w="2870200" h="1732914">
                  <a:moveTo>
                    <a:pt x="1286129" y="254508"/>
                  </a:moveTo>
                  <a:lnTo>
                    <a:pt x="1200912" y="254889"/>
                  </a:lnTo>
                  <a:lnTo>
                    <a:pt x="1213840" y="280428"/>
                  </a:lnTo>
                  <a:lnTo>
                    <a:pt x="0" y="894080"/>
                  </a:lnTo>
                  <a:lnTo>
                    <a:pt x="4216" y="902411"/>
                  </a:lnTo>
                  <a:lnTo>
                    <a:pt x="381" y="910844"/>
                  </a:lnTo>
                  <a:lnTo>
                    <a:pt x="1212659" y="1455661"/>
                  </a:lnTo>
                  <a:lnTo>
                    <a:pt x="1200912" y="1481836"/>
                  </a:lnTo>
                  <a:lnTo>
                    <a:pt x="1286129" y="1478280"/>
                  </a:lnTo>
                  <a:lnTo>
                    <a:pt x="1271905" y="1460881"/>
                  </a:lnTo>
                  <a:lnTo>
                    <a:pt x="1232154" y="1412240"/>
                  </a:lnTo>
                  <a:lnTo>
                    <a:pt x="1220406" y="1438402"/>
                  </a:lnTo>
                  <a:lnTo>
                    <a:pt x="26797" y="901915"/>
                  </a:lnTo>
                  <a:lnTo>
                    <a:pt x="1222438" y="297408"/>
                  </a:lnTo>
                  <a:lnTo>
                    <a:pt x="1235329" y="322834"/>
                  </a:lnTo>
                  <a:lnTo>
                    <a:pt x="1271104" y="274701"/>
                  </a:lnTo>
                  <a:lnTo>
                    <a:pt x="1286129" y="254508"/>
                  </a:lnTo>
                  <a:close/>
                </a:path>
                <a:path w="2870200" h="1732914">
                  <a:moveTo>
                    <a:pt x="2869819" y="1694688"/>
                  </a:moveTo>
                  <a:lnTo>
                    <a:pt x="2850769" y="1685163"/>
                  </a:lnTo>
                  <a:lnTo>
                    <a:pt x="2793619" y="1656588"/>
                  </a:lnTo>
                  <a:lnTo>
                    <a:pt x="2793619" y="1685163"/>
                  </a:lnTo>
                  <a:lnTo>
                    <a:pt x="1645666" y="1685163"/>
                  </a:lnTo>
                  <a:lnTo>
                    <a:pt x="1645666" y="1704213"/>
                  </a:lnTo>
                  <a:lnTo>
                    <a:pt x="2793619" y="1704213"/>
                  </a:lnTo>
                  <a:lnTo>
                    <a:pt x="2793619" y="1732788"/>
                  </a:lnTo>
                  <a:lnTo>
                    <a:pt x="2850769" y="1704213"/>
                  </a:lnTo>
                  <a:lnTo>
                    <a:pt x="2869819" y="1694688"/>
                  </a:lnTo>
                  <a:close/>
                </a:path>
                <a:path w="2870200" h="1732914">
                  <a:moveTo>
                    <a:pt x="2869819" y="38100"/>
                  </a:moveTo>
                  <a:lnTo>
                    <a:pt x="2850769" y="28575"/>
                  </a:lnTo>
                  <a:lnTo>
                    <a:pt x="2793619" y="0"/>
                  </a:lnTo>
                  <a:lnTo>
                    <a:pt x="2793619" y="28575"/>
                  </a:lnTo>
                  <a:lnTo>
                    <a:pt x="1645666" y="28575"/>
                  </a:lnTo>
                  <a:lnTo>
                    <a:pt x="1645666" y="47625"/>
                  </a:lnTo>
                  <a:lnTo>
                    <a:pt x="2793619" y="47625"/>
                  </a:lnTo>
                  <a:lnTo>
                    <a:pt x="2793619" y="76200"/>
                  </a:lnTo>
                  <a:lnTo>
                    <a:pt x="2850769" y="47625"/>
                  </a:lnTo>
                  <a:lnTo>
                    <a:pt x="2869819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730755" y="1798066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</a:t>
            </a:r>
            <a:r>
              <a:rPr dirty="0" sz="1200" spc="-15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6602" y="1073022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39236" y="3042666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07329" y="698372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5579" y="233603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1046" y="1538096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59608" y="1575688"/>
            <a:ext cx="1895475" cy="1236980"/>
          </a:xfrm>
          <a:custGeom>
            <a:avLst/>
            <a:gdLst/>
            <a:ahLst/>
            <a:cxnLst/>
            <a:rect l="l" t="t" r="r" b="b"/>
            <a:pathLst>
              <a:path w="1895475" h="1236980">
                <a:moveTo>
                  <a:pt x="110871" y="884936"/>
                </a:moveTo>
                <a:lnTo>
                  <a:pt x="75984" y="878281"/>
                </a:lnTo>
                <a:lnTo>
                  <a:pt x="76441" y="875919"/>
                </a:lnTo>
                <a:lnTo>
                  <a:pt x="81915" y="847090"/>
                </a:lnTo>
                <a:lnTo>
                  <a:pt x="0" y="870331"/>
                </a:lnTo>
                <a:lnTo>
                  <a:pt x="67691" y="922020"/>
                </a:lnTo>
                <a:lnTo>
                  <a:pt x="73621" y="890739"/>
                </a:lnTo>
                <a:lnTo>
                  <a:pt x="108458" y="897382"/>
                </a:lnTo>
                <a:lnTo>
                  <a:pt x="110871" y="884936"/>
                </a:lnTo>
                <a:close/>
              </a:path>
              <a:path w="1895475" h="1236980">
                <a:moveTo>
                  <a:pt x="124587" y="416306"/>
                </a:moveTo>
                <a:lnTo>
                  <a:pt x="121793" y="403987"/>
                </a:lnTo>
                <a:lnTo>
                  <a:pt x="72872" y="415137"/>
                </a:lnTo>
                <a:lnTo>
                  <a:pt x="65786" y="384175"/>
                </a:lnTo>
                <a:lnTo>
                  <a:pt x="0" y="438277"/>
                </a:lnTo>
                <a:lnTo>
                  <a:pt x="82804" y="458470"/>
                </a:lnTo>
                <a:lnTo>
                  <a:pt x="76339" y="430276"/>
                </a:lnTo>
                <a:lnTo>
                  <a:pt x="75692" y="427469"/>
                </a:lnTo>
                <a:lnTo>
                  <a:pt x="124587" y="416306"/>
                </a:lnTo>
                <a:close/>
              </a:path>
              <a:path w="1895475" h="1236980">
                <a:moveTo>
                  <a:pt x="248158" y="911098"/>
                </a:moveTo>
                <a:lnTo>
                  <a:pt x="148336" y="892048"/>
                </a:lnTo>
                <a:lnTo>
                  <a:pt x="145923" y="904494"/>
                </a:lnTo>
                <a:lnTo>
                  <a:pt x="245745" y="923544"/>
                </a:lnTo>
                <a:lnTo>
                  <a:pt x="248158" y="911098"/>
                </a:lnTo>
                <a:close/>
              </a:path>
              <a:path w="1895475" h="1236980">
                <a:moveTo>
                  <a:pt x="260858" y="385318"/>
                </a:moveTo>
                <a:lnTo>
                  <a:pt x="258064" y="372872"/>
                </a:lnTo>
                <a:lnTo>
                  <a:pt x="159004" y="395478"/>
                </a:lnTo>
                <a:lnTo>
                  <a:pt x="161798" y="407924"/>
                </a:lnTo>
                <a:lnTo>
                  <a:pt x="260858" y="385318"/>
                </a:lnTo>
                <a:close/>
              </a:path>
              <a:path w="1895475" h="1236980">
                <a:moveTo>
                  <a:pt x="385318" y="937133"/>
                </a:moveTo>
                <a:lnTo>
                  <a:pt x="285496" y="918210"/>
                </a:lnTo>
                <a:lnTo>
                  <a:pt x="283210" y="930656"/>
                </a:lnTo>
                <a:lnTo>
                  <a:pt x="383032" y="949579"/>
                </a:lnTo>
                <a:lnTo>
                  <a:pt x="385318" y="937133"/>
                </a:lnTo>
                <a:close/>
              </a:path>
              <a:path w="1895475" h="1236980">
                <a:moveTo>
                  <a:pt x="397002" y="354203"/>
                </a:moveTo>
                <a:lnTo>
                  <a:pt x="394208" y="341884"/>
                </a:lnTo>
                <a:lnTo>
                  <a:pt x="295135" y="364363"/>
                </a:lnTo>
                <a:lnTo>
                  <a:pt x="297942" y="376809"/>
                </a:lnTo>
                <a:lnTo>
                  <a:pt x="397002" y="354203"/>
                </a:lnTo>
                <a:close/>
              </a:path>
              <a:path w="1895475" h="1236980">
                <a:moveTo>
                  <a:pt x="522605" y="963168"/>
                </a:moveTo>
                <a:lnTo>
                  <a:pt x="422783" y="944245"/>
                </a:lnTo>
                <a:lnTo>
                  <a:pt x="420370" y="956691"/>
                </a:lnTo>
                <a:lnTo>
                  <a:pt x="520192" y="975741"/>
                </a:lnTo>
                <a:lnTo>
                  <a:pt x="522605" y="963168"/>
                </a:lnTo>
                <a:close/>
              </a:path>
              <a:path w="1895475" h="1236980">
                <a:moveTo>
                  <a:pt x="533273" y="323088"/>
                </a:moveTo>
                <a:lnTo>
                  <a:pt x="530352" y="310781"/>
                </a:lnTo>
                <a:lnTo>
                  <a:pt x="431419" y="333375"/>
                </a:lnTo>
                <a:lnTo>
                  <a:pt x="434213" y="345694"/>
                </a:lnTo>
                <a:lnTo>
                  <a:pt x="533273" y="323088"/>
                </a:lnTo>
                <a:close/>
              </a:path>
              <a:path w="1895475" h="1236980">
                <a:moveTo>
                  <a:pt x="659892" y="989330"/>
                </a:moveTo>
                <a:lnTo>
                  <a:pt x="560070" y="970280"/>
                </a:lnTo>
                <a:lnTo>
                  <a:pt x="557657" y="982853"/>
                </a:lnTo>
                <a:lnTo>
                  <a:pt x="657479" y="1001776"/>
                </a:lnTo>
                <a:lnTo>
                  <a:pt x="659892" y="989330"/>
                </a:lnTo>
                <a:close/>
              </a:path>
              <a:path w="1895475" h="1236980">
                <a:moveTo>
                  <a:pt x="669417" y="292100"/>
                </a:moveTo>
                <a:lnTo>
                  <a:pt x="666623" y="279654"/>
                </a:lnTo>
                <a:lnTo>
                  <a:pt x="567563" y="302260"/>
                </a:lnTo>
                <a:lnTo>
                  <a:pt x="570357" y="314718"/>
                </a:lnTo>
                <a:lnTo>
                  <a:pt x="669417" y="292100"/>
                </a:lnTo>
                <a:close/>
              </a:path>
              <a:path w="1895475" h="1236980">
                <a:moveTo>
                  <a:pt x="797052" y="1015365"/>
                </a:moveTo>
                <a:lnTo>
                  <a:pt x="697230" y="996442"/>
                </a:lnTo>
                <a:lnTo>
                  <a:pt x="694944" y="1008888"/>
                </a:lnTo>
                <a:lnTo>
                  <a:pt x="794766" y="1027938"/>
                </a:lnTo>
                <a:lnTo>
                  <a:pt x="797052" y="1015365"/>
                </a:lnTo>
                <a:close/>
              </a:path>
              <a:path w="1895475" h="1236980">
                <a:moveTo>
                  <a:pt x="805688" y="260985"/>
                </a:moveTo>
                <a:lnTo>
                  <a:pt x="802767" y="248666"/>
                </a:lnTo>
                <a:lnTo>
                  <a:pt x="703707" y="271157"/>
                </a:lnTo>
                <a:lnTo>
                  <a:pt x="706628" y="283591"/>
                </a:lnTo>
                <a:lnTo>
                  <a:pt x="805688" y="260985"/>
                </a:lnTo>
                <a:close/>
              </a:path>
              <a:path w="1895475" h="1236980">
                <a:moveTo>
                  <a:pt x="934339" y="1041527"/>
                </a:moveTo>
                <a:lnTo>
                  <a:pt x="834517" y="1022477"/>
                </a:lnTo>
                <a:lnTo>
                  <a:pt x="832104" y="1035050"/>
                </a:lnTo>
                <a:lnTo>
                  <a:pt x="931926" y="1053973"/>
                </a:lnTo>
                <a:lnTo>
                  <a:pt x="934339" y="1041527"/>
                </a:lnTo>
                <a:close/>
              </a:path>
              <a:path w="1895475" h="1236980">
                <a:moveTo>
                  <a:pt x="941832" y="229870"/>
                </a:moveTo>
                <a:lnTo>
                  <a:pt x="939038" y="217551"/>
                </a:lnTo>
                <a:lnTo>
                  <a:pt x="839978" y="240169"/>
                </a:lnTo>
                <a:lnTo>
                  <a:pt x="842772" y="252476"/>
                </a:lnTo>
                <a:lnTo>
                  <a:pt x="941832" y="229870"/>
                </a:lnTo>
                <a:close/>
              </a:path>
              <a:path w="1895475" h="1236980">
                <a:moveTo>
                  <a:pt x="1071626" y="1067562"/>
                </a:moveTo>
                <a:lnTo>
                  <a:pt x="971804" y="1048639"/>
                </a:lnTo>
                <a:lnTo>
                  <a:pt x="969391" y="1061085"/>
                </a:lnTo>
                <a:lnTo>
                  <a:pt x="1069213" y="1080008"/>
                </a:lnTo>
                <a:lnTo>
                  <a:pt x="1071626" y="1067562"/>
                </a:lnTo>
                <a:close/>
              </a:path>
              <a:path w="1895475" h="1236980">
                <a:moveTo>
                  <a:pt x="1078103" y="198882"/>
                </a:moveTo>
                <a:lnTo>
                  <a:pt x="1075182" y="186436"/>
                </a:lnTo>
                <a:lnTo>
                  <a:pt x="976122" y="209042"/>
                </a:lnTo>
                <a:lnTo>
                  <a:pt x="979043" y="221488"/>
                </a:lnTo>
                <a:lnTo>
                  <a:pt x="1078103" y="198882"/>
                </a:lnTo>
                <a:close/>
              </a:path>
              <a:path w="1895475" h="1236980">
                <a:moveTo>
                  <a:pt x="1208786" y="1093724"/>
                </a:moveTo>
                <a:lnTo>
                  <a:pt x="1108964" y="1074674"/>
                </a:lnTo>
                <a:lnTo>
                  <a:pt x="1106678" y="1087120"/>
                </a:lnTo>
                <a:lnTo>
                  <a:pt x="1206500" y="1106170"/>
                </a:lnTo>
                <a:lnTo>
                  <a:pt x="1208786" y="1093724"/>
                </a:lnTo>
                <a:close/>
              </a:path>
              <a:path w="1895475" h="1236980">
                <a:moveTo>
                  <a:pt x="1214247" y="167767"/>
                </a:moveTo>
                <a:lnTo>
                  <a:pt x="1211453" y="155448"/>
                </a:lnTo>
                <a:lnTo>
                  <a:pt x="1112393" y="177927"/>
                </a:lnTo>
                <a:lnTo>
                  <a:pt x="1115187" y="190373"/>
                </a:lnTo>
                <a:lnTo>
                  <a:pt x="1214247" y="167767"/>
                </a:lnTo>
                <a:close/>
              </a:path>
              <a:path w="1895475" h="1236980">
                <a:moveTo>
                  <a:pt x="1346073" y="1119759"/>
                </a:moveTo>
                <a:lnTo>
                  <a:pt x="1246251" y="1100836"/>
                </a:lnTo>
                <a:lnTo>
                  <a:pt x="1243838" y="1113282"/>
                </a:lnTo>
                <a:lnTo>
                  <a:pt x="1343660" y="1132205"/>
                </a:lnTo>
                <a:lnTo>
                  <a:pt x="1346073" y="1119759"/>
                </a:lnTo>
                <a:close/>
              </a:path>
              <a:path w="1895475" h="1236980">
                <a:moveTo>
                  <a:pt x="1350391" y="136652"/>
                </a:moveTo>
                <a:lnTo>
                  <a:pt x="1347597" y="124333"/>
                </a:lnTo>
                <a:lnTo>
                  <a:pt x="1248537" y="146939"/>
                </a:lnTo>
                <a:lnTo>
                  <a:pt x="1251331" y="159258"/>
                </a:lnTo>
                <a:lnTo>
                  <a:pt x="1350391" y="136652"/>
                </a:lnTo>
                <a:close/>
              </a:path>
              <a:path w="1895475" h="1236980">
                <a:moveTo>
                  <a:pt x="1483233" y="1145921"/>
                </a:moveTo>
                <a:lnTo>
                  <a:pt x="1383538" y="1126871"/>
                </a:lnTo>
                <a:lnTo>
                  <a:pt x="1381125" y="1139317"/>
                </a:lnTo>
                <a:lnTo>
                  <a:pt x="1480947" y="1158367"/>
                </a:lnTo>
                <a:lnTo>
                  <a:pt x="1483233" y="1145921"/>
                </a:lnTo>
                <a:close/>
              </a:path>
              <a:path w="1895475" h="1236980">
                <a:moveTo>
                  <a:pt x="1486662" y="105664"/>
                </a:moveTo>
                <a:lnTo>
                  <a:pt x="1483868" y="93218"/>
                </a:lnTo>
                <a:lnTo>
                  <a:pt x="1384808" y="115824"/>
                </a:lnTo>
                <a:lnTo>
                  <a:pt x="1387602" y="128270"/>
                </a:lnTo>
                <a:lnTo>
                  <a:pt x="1486662" y="105664"/>
                </a:lnTo>
                <a:close/>
              </a:path>
              <a:path w="1895475" h="1236980">
                <a:moveTo>
                  <a:pt x="1620520" y="1171956"/>
                </a:moveTo>
                <a:lnTo>
                  <a:pt x="1520698" y="1153033"/>
                </a:lnTo>
                <a:lnTo>
                  <a:pt x="1518412" y="1165479"/>
                </a:lnTo>
                <a:lnTo>
                  <a:pt x="1618107" y="1184402"/>
                </a:lnTo>
                <a:lnTo>
                  <a:pt x="1620520" y="1171956"/>
                </a:lnTo>
                <a:close/>
              </a:path>
              <a:path w="1895475" h="1236980">
                <a:moveTo>
                  <a:pt x="1622806" y="74549"/>
                </a:moveTo>
                <a:lnTo>
                  <a:pt x="1620012" y="62230"/>
                </a:lnTo>
                <a:lnTo>
                  <a:pt x="1520952" y="84836"/>
                </a:lnTo>
                <a:lnTo>
                  <a:pt x="1523746" y="97155"/>
                </a:lnTo>
                <a:lnTo>
                  <a:pt x="1622806" y="74549"/>
                </a:lnTo>
                <a:close/>
              </a:path>
              <a:path w="1895475" h="1236980">
                <a:moveTo>
                  <a:pt x="1757807" y="1197991"/>
                </a:moveTo>
                <a:lnTo>
                  <a:pt x="1657985" y="1179068"/>
                </a:lnTo>
                <a:lnTo>
                  <a:pt x="1655572" y="1191514"/>
                </a:lnTo>
                <a:lnTo>
                  <a:pt x="1755394" y="1210564"/>
                </a:lnTo>
                <a:lnTo>
                  <a:pt x="1757807" y="1197991"/>
                </a:lnTo>
                <a:close/>
              </a:path>
              <a:path w="1895475" h="1236980">
                <a:moveTo>
                  <a:pt x="1759077" y="43434"/>
                </a:moveTo>
                <a:lnTo>
                  <a:pt x="1756283" y="31115"/>
                </a:lnTo>
                <a:lnTo>
                  <a:pt x="1657223" y="53721"/>
                </a:lnTo>
                <a:lnTo>
                  <a:pt x="1660017" y="66040"/>
                </a:lnTo>
                <a:lnTo>
                  <a:pt x="1759077" y="43434"/>
                </a:lnTo>
                <a:close/>
              </a:path>
              <a:path w="1895475" h="1236980">
                <a:moveTo>
                  <a:pt x="1894967" y="1224153"/>
                </a:moveTo>
                <a:lnTo>
                  <a:pt x="1795145" y="1205103"/>
                </a:lnTo>
                <a:lnTo>
                  <a:pt x="1792859" y="1217676"/>
                </a:lnTo>
                <a:lnTo>
                  <a:pt x="1892681" y="1236599"/>
                </a:lnTo>
                <a:lnTo>
                  <a:pt x="1894967" y="1224153"/>
                </a:lnTo>
                <a:close/>
              </a:path>
              <a:path w="1895475" h="1236980">
                <a:moveTo>
                  <a:pt x="1895221" y="12446"/>
                </a:moveTo>
                <a:lnTo>
                  <a:pt x="1892427" y="0"/>
                </a:lnTo>
                <a:lnTo>
                  <a:pt x="1793367" y="22606"/>
                </a:lnTo>
                <a:lnTo>
                  <a:pt x="1796161" y="35052"/>
                </a:lnTo>
                <a:lnTo>
                  <a:pt x="1895221" y="124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502533" y="1574038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9197" y="2630551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07329" y="1087628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5579" y="2792983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4291" y="1958467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09084" y="2259838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65375" y="2114550"/>
            <a:ext cx="262255" cy="273050"/>
            <a:chOff x="2365375" y="2114550"/>
            <a:chExt cx="262255" cy="273050"/>
          </a:xfrm>
        </p:grpSpPr>
        <p:sp>
          <p:nvSpPr>
            <p:cNvPr id="42" name="object 42"/>
            <p:cNvSpPr/>
            <p:nvPr/>
          </p:nvSpPr>
          <p:spPr>
            <a:xfrm>
              <a:off x="2371725" y="2120900"/>
              <a:ext cx="249554" cy="260350"/>
            </a:xfrm>
            <a:custGeom>
              <a:avLst/>
              <a:gdLst/>
              <a:ahLst/>
              <a:cxnLst/>
              <a:rect l="l" t="t" r="r" b="b"/>
              <a:pathLst>
                <a:path w="249555" h="260350">
                  <a:moveTo>
                    <a:pt x="186944" y="0"/>
                  </a:moveTo>
                  <a:lnTo>
                    <a:pt x="124587" y="67691"/>
                  </a:lnTo>
                  <a:lnTo>
                    <a:pt x="62230" y="0"/>
                  </a:lnTo>
                  <a:lnTo>
                    <a:pt x="0" y="57404"/>
                  </a:lnTo>
                  <a:lnTo>
                    <a:pt x="67056" y="130048"/>
                  </a:lnTo>
                  <a:lnTo>
                    <a:pt x="0" y="202692"/>
                  </a:lnTo>
                  <a:lnTo>
                    <a:pt x="62230" y="260095"/>
                  </a:lnTo>
                  <a:lnTo>
                    <a:pt x="124587" y="192405"/>
                  </a:lnTo>
                  <a:lnTo>
                    <a:pt x="186944" y="260095"/>
                  </a:lnTo>
                  <a:lnTo>
                    <a:pt x="249174" y="202692"/>
                  </a:lnTo>
                  <a:lnTo>
                    <a:pt x="182118" y="130048"/>
                  </a:lnTo>
                  <a:lnTo>
                    <a:pt x="249174" y="57404"/>
                  </a:lnTo>
                  <a:lnTo>
                    <a:pt x="1869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71725" y="2120900"/>
              <a:ext cx="249554" cy="260350"/>
            </a:xfrm>
            <a:custGeom>
              <a:avLst/>
              <a:gdLst/>
              <a:ahLst/>
              <a:cxnLst/>
              <a:rect l="l" t="t" r="r" b="b"/>
              <a:pathLst>
                <a:path w="249555" h="260350">
                  <a:moveTo>
                    <a:pt x="0" y="57404"/>
                  </a:moveTo>
                  <a:lnTo>
                    <a:pt x="62230" y="0"/>
                  </a:lnTo>
                  <a:lnTo>
                    <a:pt x="124587" y="67691"/>
                  </a:lnTo>
                  <a:lnTo>
                    <a:pt x="186944" y="0"/>
                  </a:lnTo>
                  <a:lnTo>
                    <a:pt x="249174" y="57404"/>
                  </a:lnTo>
                  <a:lnTo>
                    <a:pt x="182118" y="130048"/>
                  </a:lnTo>
                  <a:lnTo>
                    <a:pt x="249174" y="202692"/>
                  </a:lnTo>
                  <a:lnTo>
                    <a:pt x="186944" y="260095"/>
                  </a:lnTo>
                  <a:lnTo>
                    <a:pt x="124587" y="192405"/>
                  </a:lnTo>
                  <a:lnTo>
                    <a:pt x="62230" y="260095"/>
                  </a:lnTo>
                  <a:lnTo>
                    <a:pt x="0" y="202692"/>
                  </a:lnTo>
                  <a:lnTo>
                    <a:pt x="67056" y="130048"/>
                  </a:lnTo>
                  <a:lnTo>
                    <a:pt x="0" y="5740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476235" y="2870073"/>
            <a:ext cx="962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新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Leader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7748" y="3188335"/>
            <a:ext cx="8021955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89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2.ack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105"/>
              </a:spcBef>
            </a:pPr>
            <a:r>
              <a:rPr dirty="0" sz="1200" spc="-5" b="1">
                <a:latin typeface="Times New Roman"/>
                <a:cs typeface="Times New Roman"/>
              </a:rPr>
              <a:t>Leader</a:t>
            </a:r>
            <a:r>
              <a:rPr dirty="0" sz="1200" spc="5" b="1">
                <a:latin typeface="宋体"/>
                <a:cs typeface="宋体"/>
              </a:rPr>
              <a:t>选举：</a:t>
            </a:r>
            <a:r>
              <a:rPr dirty="0" sz="1200">
                <a:latin typeface="宋体"/>
                <a:cs typeface="宋体"/>
              </a:rPr>
              <a:t>根据上述要求</a:t>
            </a:r>
            <a:r>
              <a:rPr dirty="0" sz="1200" spc="-5">
                <a:latin typeface="宋体"/>
                <a:cs typeface="宋体"/>
              </a:rPr>
              <a:t>，</a:t>
            </a:r>
            <a:r>
              <a:rPr dirty="0" sz="1200" spc="-5">
                <a:latin typeface="Times New Roman"/>
                <a:cs typeface="Times New Roman"/>
              </a:rPr>
              <a:t>Zab</a:t>
            </a:r>
            <a:r>
              <a:rPr dirty="0" sz="1200">
                <a:latin typeface="宋体"/>
                <a:cs typeface="宋体"/>
              </a:rPr>
              <a:t>协议需要保证选举出来的</a:t>
            </a:r>
            <a:r>
              <a:rPr dirty="0" sz="1200" spc="-1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需要满足以下条件：</a:t>
            </a:r>
            <a:endParaRPr sz="1200">
              <a:latin typeface="宋体"/>
              <a:cs typeface="宋体"/>
            </a:endParaRPr>
          </a:p>
          <a:p>
            <a:pPr marL="397510" indent="-382270">
              <a:lnSpc>
                <a:spcPct val="100000"/>
              </a:lnSpc>
              <a:spcBef>
                <a:spcPts val="725"/>
              </a:spcBef>
              <a:buSzPct val="91666"/>
              <a:buAutoNum type="arabicPlain"/>
              <a:tabLst>
                <a:tab pos="398145" algn="l"/>
              </a:tabLst>
            </a:pPr>
            <a:r>
              <a:rPr dirty="0" sz="1200">
                <a:latin typeface="宋体"/>
                <a:cs typeface="宋体"/>
              </a:rPr>
              <a:t>新选举出来的</a:t>
            </a:r>
            <a:r>
              <a:rPr dirty="0" sz="1200" spc="-1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不能包含未提交的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5">
                <a:latin typeface="宋体"/>
                <a:cs typeface="宋体"/>
              </a:rPr>
              <a:t>。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即新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Leader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必须都是已经提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交了</a:t>
            </a: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Proposal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Follower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服务器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节点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"/>
              <a:buAutoNum type="arabicPlain"/>
            </a:pPr>
            <a:endParaRPr sz="1550">
              <a:latin typeface="宋体"/>
              <a:cs typeface="宋体"/>
            </a:endParaRPr>
          </a:p>
          <a:p>
            <a:pPr marL="398145" indent="-386080">
              <a:lnSpc>
                <a:spcPct val="100000"/>
              </a:lnSpc>
              <a:buClr>
                <a:srgbClr val="000000"/>
              </a:buClr>
              <a:buSzPct val="91666"/>
              <a:buFont typeface=""/>
              <a:buAutoNum type="arabicPlain"/>
              <a:tabLst>
                <a:tab pos="398780" algn="l"/>
              </a:tabLst>
            </a:pPr>
            <a:r>
              <a:rPr dirty="0" sz="1200" spc="15" b="1">
                <a:solidFill>
                  <a:srgbClr val="FF0000"/>
                </a:solidFill>
                <a:latin typeface="宋体"/>
                <a:cs typeface="宋体"/>
              </a:rPr>
              <a:t>新选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举</a:t>
            </a:r>
            <a:r>
              <a:rPr dirty="0" sz="1200" spc="20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00" spc="1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节</a:t>
            </a:r>
            <a:r>
              <a:rPr dirty="0" sz="1200" spc="15" b="1">
                <a:solidFill>
                  <a:srgbClr val="FF0000"/>
                </a:solidFill>
                <a:latin typeface="宋体"/>
                <a:cs typeface="宋体"/>
              </a:rPr>
              <a:t>点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中含有</a:t>
            </a:r>
            <a:r>
              <a:rPr dirty="0" sz="1200" spc="15" b="1">
                <a:solidFill>
                  <a:srgbClr val="FF0000"/>
                </a:solidFill>
                <a:latin typeface="宋体"/>
                <a:cs typeface="宋体"/>
              </a:rPr>
              <a:t>最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r>
              <a:rPr dirty="0" sz="1200" spc="25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1200" spc="10">
                <a:latin typeface="宋体"/>
                <a:cs typeface="宋体"/>
              </a:rPr>
              <a:t>这样做的</a:t>
            </a:r>
            <a:r>
              <a:rPr dirty="0" sz="1200" spc="20">
                <a:latin typeface="宋体"/>
                <a:cs typeface="宋体"/>
              </a:rPr>
              <a:t>好</a:t>
            </a:r>
            <a:r>
              <a:rPr dirty="0" sz="1200" spc="10">
                <a:latin typeface="宋体"/>
                <a:cs typeface="宋体"/>
              </a:rPr>
              <a:t>处是可</a:t>
            </a:r>
            <a:r>
              <a:rPr dirty="0" sz="1200" spc="20">
                <a:latin typeface="宋体"/>
                <a:cs typeface="宋体"/>
              </a:rPr>
              <a:t>以</a:t>
            </a:r>
            <a:r>
              <a:rPr dirty="0" sz="1200" spc="10">
                <a:latin typeface="宋体"/>
                <a:cs typeface="宋体"/>
              </a:rPr>
              <a:t>避</a:t>
            </a:r>
            <a:r>
              <a:rPr dirty="0" sz="1200" spc="35">
                <a:latin typeface="宋体"/>
                <a:cs typeface="宋体"/>
              </a:rPr>
              <a:t>免</a:t>
            </a:r>
            <a:r>
              <a:rPr dirty="0" sz="1200" spc="-15">
                <a:latin typeface="Times New Roman"/>
                <a:cs typeface="Times New Roman"/>
              </a:rPr>
              <a:t>L</a:t>
            </a:r>
            <a:r>
              <a:rPr dirty="0" sz="1200" spc="5">
                <a:latin typeface="Times New Roman"/>
                <a:cs typeface="Times New Roman"/>
              </a:rPr>
              <a:t>ea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宋体"/>
                <a:cs typeface="宋体"/>
              </a:rPr>
              <a:t>服</a:t>
            </a:r>
            <a:r>
              <a:rPr dirty="0" sz="1200" spc="20">
                <a:latin typeface="宋体"/>
                <a:cs typeface="宋体"/>
              </a:rPr>
              <a:t>务</a:t>
            </a:r>
            <a:r>
              <a:rPr dirty="0" sz="1200" spc="10">
                <a:latin typeface="宋体"/>
                <a:cs typeface="宋体"/>
              </a:rPr>
              <a:t>器检</a:t>
            </a:r>
            <a:r>
              <a:rPr dirty="0" sz="1200" spc="30">
                <a:latin typeface="宋体"/>
                <a:cs typeface="宋体"/>
              </a:rPr>
              <a:t>查</a:t>
            </a: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>
                <a:latin typeface="Times New Roman"/>
                <a:cs typeface="Times New Roman"/>
              </a:rPr>
              <a:t>ropos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l</a:t>
            </a:r>
            <a:r>
              <a:rPr dirty="0" sz="1200" spc="5">
                <a:latin typeface="宋体"/>
                <a:cs typeface="宋体"/>
              </a:rPr>
              <a:t>的提交和</a:t>
            </a:r>
            <a:r>
              <a:rPr dirty="0" sz="1200" spc="15">
                <a:latin typeface="宋体"/>
                <a:cs typeface="宋体"/>
              </a:rPr>
              <a:t>丢弃</a:t>
            </a:r>
            <a:r>
              <a:rPr dirty="0" sz="1200" spc="5">
                <a:latin typeface="宋体"/>
                <a:cs typeface="宋体"/>
              </a:rPr>
              <a:t>工</a:t>
            </a:r>
            <a:r>
              <a:rPr dirty="0" sz="1200" spc="25">
                <a:latin typeface="宋体"/>
                <a:cs typeface="宋体"/>
              </a:rPr>
              <a:t>作</a:t>
            </a:r>
            <a:r>
              <a:rPr dirty="0" sz="1200" spc="-5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0385"/>
            <a:ext cx="2324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宋体"/>
                <a:cs typeface="宋体"/>
              </a:rPr>
              <a:t>崩溃恢复</a:t>
            </a:r>
            <a:r>
              <a:rPr dirty="0" b="1">
                <a:latin typeface="Times New Roman"/>
                <a:cs typeface="Times New Roman"/>
              </a:rPr>
              <a:t>——</a:t>
            </a:r>
            <a:r>
              <a:rPr dirty="0" b="1">
                <a:latin typeface="宋体"/>
                <a:cs typeface="宋体"/>
              </a:rPr>
              <a:t>数据恢复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438403"/>
            <a:ext cx="35420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崩溃恢复主要包括两部分</a:t>
            </a:r>
            <a:r>
              <a:rPr dirty="0" sz="1200" spc="-5">
                <a:latin typeface="宋体"/>
                <a:cs typeface="宋体"/>
              </a:rPr>
              <a:t>：</a:t>
            </a:r>
            <a:r>
              <a:rPr dirty="0" sz="1200" spc="-5" b="1">
                <a:latin typeface="Times New Roman"/>
                <a:cs typeface="Times New Roman"/>
              </a:rPr>
              <a:t>Leader</a:t>
            </a:r>
            <a:r>
              <a:rPr dirty="0" sz="1200" spc="5" b="1">
                <a:latin typeface="宋体"/>
                <a:cs typeface="宋体"/>
              </a:rPr>
              <a:t>选举</a:t>
            </a:r>
            <a:r>
              <a:rPr dirty="0" sz="1200" spc="-15">
                <a:latin typeface="宋体"/>
                <a:cs typeface="宋体"/>
              </a:rPr>
              <a:t>和</a:t>
            </a:r>
            <a:r>
              <a:rPr dirty="0" sz="1200" spc="-5" b="1">
                <a:latin typeface="宋体"/>
                <a:cs typeface="宋体"/>
              </a:rPr>
              <a:t>数据恢</a:t>
            </a:r>
            <a:r>
              <a:rPr dirty="0" sz="1200" spc="10" b="1">
                <a:latin typeface="宋体"/>
                <a:cs typeface="宋体"/>
              </a:rPr>
              <a:t>复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633" y="1897252"/>
            <a:ext cx="942340" cy="438150"/>
            <a:chOff x="746633" y="1897252"/>
            <a:chExt cx="942340" cy="438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900427"/>
              <a:ext cx="935736" cy="4312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9808" y="1900427"/>
              <a:ext cx="935990" cy="431800"/>
            </a:xfrm>
            <a:custGeom>
              <a:avLst/>
              <a:gdLst/>
              <a:ahLst/>
              <a:cxnLst/>
              <a:rect l="l" t="t" r="r" b="b"/>
              <a:pathLst>
                <a:path w="935989" h="431800">
                  <a:moveTo>
                    <a:pt x="0" y="215646"/>
                  </a:moveTo>
                  <a:lnTo>
                    <a:pt x="16712" y="158309"/>
                  </a:lnTo>
                  <a:lnTo>
                    <a:pt x="63878" y="106792"/>
                  </a:lnTo>
                  <a:lnTo>
                    <a:pt x="97486" y="83859"/>
                  </a:lnTo>
                  <a:lnTo>
                    <a:pt x="137036" y="63150"/>
                  </a:lnTo>
                  <a:lnTo>
                    <a:pt x="181968" y="44924"/>
                  </a:lnTo>
                  <a:lnTo>
                    <a:pt x="231727" y="29435"/>
                  </a:lnTo>
                  <a:lnTo>
                    <a:pt x="285753" y="16942"/>
                  </a:lnTo>
                  <a:lnTo>
                    <a:pt x="343490" y="7701"/>
                  </a:lnTo>
                  <a:lnTo>
                    <a:pt x="404381" y="1968"/>
                  </a:lnTo>
                  <a:lnTo>
                    <a:pt x="467867" y="0"/>
                  </a:lnTo>
                  <a:lnTo>
                    <a:pt x="531365" y="1968"/>
                  </a:lnTo>
                  <a:lnTo>
                    <a:pt x="592262" y="7701"/>
                  </a:lnTo>
                  <a:lnTo>
                    <a:pt x="650003" y="16942"/>
                  </a:lnTo>
                  <a:lnTo>
                    <a:pt x="704031" y="29435"/>
                  </a:lnTo>
                  <a:lnTo>
                    <a:pt x="753788" y="44924"/>
                  </a:lnTo>
                  <a:lnTo>
                    <a:pt x="798718" y="63150"/>
                  </a:lnTo>
                  <a:lnTo>
                    <a:pt x="838264" y="83859"/>
                  </a:lnTo>
                  <a:lnTo>
                    <a:pt x="871869" y="106792"/>
                  </a:lnTo>
                  <a:lnTo>
                    <a:pt x="919026" y="158309"/>
                  </a:lnTo>
                  <a:lnTo>
                    <a:pt x="935736" y="215646"/>
                  </a:lnTo>
                  <a:lnTo>
                    <a:pt x="931465" y="244913"/>
                  </a:lnTo>
                  <a:lnTo>
                    <a:pt x="898975" y="299596"/>
                  </a:lnTo>
                  <a:lnTo>
                    <a:pt x="838264" y="347432"/>
                  </a:lnTo>
                  <a:lnTo>
                    <a:pt x="798718" y="368141"/>
                  </a:lnTo>
                  <a:lnTo>
                    <a:pt x="753788" y="386367"/>
                  </a:lnTo>
                  <a:lnTo>
                    <a:pt x="704031" y="401856"/>
                  </a:lnTo>
                  <a:lnTo>
                    <a:pt x="650003" y="414349"/>
                  </a:lnTo>
                  <a:lnTo>
                    <a:pt x="592262" y="423590"/>
                  </a:lnTo>
                  <a:lnTo>
                    <a:pt x="531365" y="429323"/>
                  </a:lnTo>
                  <a:lnTo>
                    <a:pt x="467867" y="431292"/>
                  </a:lnTo>
                  <a:lnTo>
                    <a:pt x="404381" y="429323"/>
                  </a:lnTo>
                  <a:lnTo>
                    <a:pt x="343490" y="423590"/>
                  </a:lnTo>
                  <a:lnTo>
                    <a:pt x="285753" y="414349"/>
                  </a:lnTo>
                  <a:lnTo>
                    <a:pt x="231727" y="401856"/>
                  </a:lnTo>
                  <a:lnTo>
                    <a:pt x="181968" y="386367"/>
                  </a:lnTo>
                  <a:lnTo>
                    <a:pt x="137036" y="368141"/>
                  </a:lnTo>
                  <a:lnTo>
                    <a:pt x="97486" y="347432"/>
                  </a:lnTo>
                  <a:lnTo>
                    <a:pt x="63878" y="324499"/>
                  </a:lnTo>
                  <a:lnTo>
                    <a:pt x="16712" y="272982"/>
                  </a:lnTo>
                  <a:lnTo>
                    <a:pt x="0" y="215646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10208" y="2007870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8483" y="1900427"/>
            <a:ext cx="1223771" cy="4312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8483" y="1900427"/>
            <a:ext cx="1224280" cy="43180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700"/>
              </a:spcBef>
            </a:pPr>
            <a:r>
              <a:rPr dirty="0" sz="1600" spc="-5">
                <a:latin typeface="Arial"/>
                <a:cs typeface="Arial"/>
              </a:rPr>
              <a:t>Leader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7376" y="2691383"/>
            <a:ext cx="958596" cy="4328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37376" y="2691383"/>
            <a:ext cx="958850" cy="43307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710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91101" y="1033144"/>
            <a:ext cx="725805" cy="438150"/>
            <a:chOff x="4491101" y="1033144"/>
            <a:chExt cx="725805" cy="4381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4276" y="1036319"/>
              <a:ext cx="719327" cy="4312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94276" y="1036319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4" h="431800">
                  <a:moveTo>
                    <a:pt x="719327" y="53975"/>
                  </a:moveTo>
                  <a:lnTo>
                    <a:pt x="657900" y="84072"/>
                  </a:lnTo>
                  <a:lnTo>
                    <a:pt x="613981" y="92043"/>
                  </a:lnTo>
                  <a:lnTo>
                    <a:pt x="560751" y="98620"/>
                  </a:lnTo>
                  <a:lnTo>
                    <a:pt x="499657" y="103588"/>
                  </a:lnTo>
                  <a:lnTo>
                    <a:pt x="432146" y="106728"/>
                  </a:lnTo>
                  <a:lnTo>
                    <a:pt x="359663" y="107822"/>
                  </a:lnTo>
                  <a:lnTo>
                    <a:pt x="287181" y="106728"/>
                  </a:lnTo>
                  <a:lnTo>
                    <a:pt x="219670" y="103588"/>
                  </a:lnTo>
                  <a:lnTo>
                    <a:pt x="158576" y="98620"/>
                  </a:lnTo>
                  <a:lnTo>
                    <a:pt x="105346" y="92043"/>
                  </a:lnTo>
                  <a:lnTo>
                    <a:pt x="61427" y="84072"/>
                  </a:lnTo>
                  <a:lnTo>
                    <a:pt x="7307" y="64821"/>
                  </a:lnTo>
                  <a:lnTo>
                    <a:pt x="0" y="53975"/>
                  </a:lnTo>
                  <a:lnTo>
                    <a:pt x="7307" y="43086"/>
                  </a:lnTo>
                  <a:lnTo>
                    <a:pt x="61427" y="23781"/>
                  </a:lnTo>
                  <a:lnTo>
                    <a:pt x="105346" y="15795"/>
                  </a:lnTo>
                  <a:lnTo>
                    <a:pt x="158576" y="9208"/>
                  </a:lnTo>
                  <a:lnTo>
                    <a:pt x="219670" y="4236"/>
                  </a:lnTo>
                  <a:lnTo>
                    <a:pt x="287181" y="1095"/>
                  </a:lnTo>
                  <a:lnTo>
                    <a:pt x="359663" y="0"/>
                  </a:lnTo>
                  <a:lnTo>
                    <a:pt x="432146" y="1095"/>
                  </a:lnTo>
                  <a:lnTo>
                    <a:pt x="499657" y="4236"/>
                  </a:lnTo>
                  <a:lnTo>
                    <a:pt x="560751" y="9208"/>
                  </a:lnTo>
                  <a:lnTo>
                    <a:pt x="613981" y="15795"/>
                  </a:lnTo>
                  <a:lnTo>
                    <a:pt x="657900" y="23781"/>
                  </a:lnTo>
                  <a:lnTo>
                    <a:pt x="712020" y="43086"/>
                  </a:lnTo>
                  <a:lnTo>
                    <a:pt x="719327" y="53975"/>
                  </a:lnTo>
                  <a:lnTo>
                    <a:pt x="719327" y="377316"/>
                  </a:lnTo>
                  <a:lnTo>
                    <a:pt x="657900" y="407510"/>
                  </a:lnTo>
                  <a:lnTo>
                    <a:pt x="613981" y="415496"/>
                  </a:lnTo>
                  <a:lnTo>
                    <a:pt x="560751" y="422083"/>
                  </a:lnTo>
                  <a:lnTo>
                    <a:pt x="499657" y="427055"/>
                  </a:lnTo>
                  <a:lnTo>
                    <a:pt x="432146" y="430196"/>
                  </a:lnTo>
                  <a:lnTo>
                    <a:pt x="359663" y="431291"/>
                  </a:lnTo>
                  <a:lnTo>
                    <a:pt x="287181" y="430196"/>
                  </a:lnTo>
                  <a:lnTo>
                    <a:pt x="219670" y="427055"/>
                  </a:lnTo>
                  <a:lnTo>
                    <a:pt x="158576" y="422083"/>
                  </a:lnTo>
                  <a:lnTo>
                    <a:pt x="105346" y="415496"/>
                  </a:lnTo>
                  <a:lnTo>
                    <a:pt x="61427" y="407510"/>
                  </a:lnTo>
                  <a:lnTo>
                    <a:pt x="7307" y="388205"/>
                  </a:lnTo>
                  <a:lnTo>
                    <a:pt x="0" y="377316"/>
                  </a:lnTo>
                  <a:lnTo>
                    <a:pt x="0" y="53975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68139" y="1170559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7376" y="1036319"/>
            <a:ext cx="958596" cy="4312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37376" y="1036319"/>
            <a:ext cx="958850" cy="4318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95"/>
              </a:spcBef>
            </a:pPr>
            <a:r>
              <a:rPr dirty="0" sz="1600" spc="-5">
                <a:latin typeface="Arial"/>
                <a:cs typeface="Arial"/>
              </a:rPr>
              <a:t>Follower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91101" y="2688208"/>
            <a:ext cx="725805" cy="439420"/>
            <a:chOff x="4491101" y="2688208"/>
            <a:chExt cx="725805" cy="4394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4276" y="2691383"/>
              <a:ext cx="719327" cy="4328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4276" y="2691383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69">
                  <a:moveTo>
                    <a:pt x="719327" y="54102"/>
                  </a:moveTo>
                  <a:lnTo>
                    <a:pt x="657900" y="84335"/>
                  </a:lnTo>
                  <a:lnTo>
                    <a:pt x="613981" y="92344"/>
                  </a:lnTo>
                  <a:lnTo>
                    <a:pt x="560751" y="98955"/>
                  </a:lnTo>
                  <a:lnTo>
                    <a:pt x="499657" y="103947"/>
                  </a:lnTo>
                  <a:lnTo>
                    <a:pt x="432146" y="107103"/>
                  </a:lnTo>
                  <a:lnTo>
                    <a:pt x="359663" y="108204"/>
                  </a:lnTo>
                  <a:lnTo>
                    <a:pt x="287181" y="107103"/>
                  </a:lnTo>
                  <a:lnTo>
                    <a:pt x="219670" y="103947"/>
                  </a:lnTo>
                  <a:lnTo>
                    <a:pt x="158576" y="98955"/>
                  </a:lnTo>
                  <a:lnTo>
                    <a:pt x="105346" y="92344"/>
                  </a:lnTo>
                  <a:lnTo>
                    <a:pt x="61427" y="84335"/>
                  </a:lnTo>
                  <a:lnTo>
                    <a:pt x="7307" y="64995"/>
                  </a:lnTo>
                  <a:lnTo>
                    <a:pt x="0" y="54102"/>
                  </a:lnTo>
                  <a:lnTo>
                    <a:pt x="7307" y="43208"/>
                  </a:lnTo>
                  <a:lnTo>
                    <a:pt x="61427" y="23868"/>
                  </a:lnTo>
                  <a:lnTo>
                    <a:pt x="105346" y="15859"/>
                  </a:lnTo>
                  <a:lnTo>
                    <a:pt x="158576" y="9248"/>
                  </a:lnTo>
                  <a:lnTo>
                    <a:pt x="219670" y="4256"/>
                  </a:lnTo>
                  <a:lnTo>
                    <a:pt x="287181" y="1100"/>
                  </a:lnTo>
                  <a:lnTo>
                    <a:pt x="359663" y="0"/>
                  </a:lnTo>
                  <a:lnTo>
                    <a:pt x="432146" y="1100"/>
                  </a:lnTo>
                  <a:lnTo>
                    <a:pt x="499657" y="4256"/>
                  </a:lnTo>
                  <a:lnTo>
                    <a:pt x="560751" y="9248"/>
                  </a:lnTo>
                  <a:lnTo>
                    <a:pt x="613981" y="15859"/>
                  </a:lnTo>
                  <a:lnTo>
                    <a:pt x="657900" y="23868"/>
                  </a:lnTo>
                  <a:lnTo>
                    <a:pt x="712020" y="43208"/>
                  </a:lnTo>
                  <a:lnTo>
                    <a:pt x="719327" y="54102"/>
                  </a:lnTo>
                  <a:lnTo>
                    <a:pt x="719327" y="378714"/>
                  </a:lnTo>
                  <a:lnTo>
                    <a:pt x="657900" y="408947"/>
                  </a:lnTo>
                  <a:lnTo>
                    <a:pt x="613981" y="416956"/>
                  </a:lnTo>
                  <a:lnTo>
                    <a:pt x="560751" y="423567"/>
                  </a:lnTo>
                  <a:lnTo>
                    <a:pt x="499657" y="428559"/>
                  </a:lnTo>
                  <a:lnTo>
                    <a:pt x="432146" y="431715"/>
                  </a:lnTo>
                  <a:lnTo>
                    <a:pt x="359663" y="432816"/>
                  </a:lnTo>
                  <a:lnTo>
                    <a:pt x="287181" y="431715"/>
                  </a:lnTo>
                  <a:lnTo>
                    <a:pt x="219670" y="428559"/>
                  </a:lnTo>
                  <a:lnTo>
                    <a:pt x="158576" y="423567"/>
                  </a:lnTo>
                  <a:lnTo>
                    <a:pt x="105346" y="416956"/>
                  </a:lnTo>
                  <a:lnTo>
                    <a:pt x="61427" y="408947"/>
                  </a:lnTo>
                  <a:lnTo>
                    <a:pt x="7307" y="389607"/>
                  </a:lnTo>
                  <a:lnTo>
                    <a:pt x="0" y="378714"/>
                  </a:lnTo>
                  <a:lnTo>
                    <a:pt x="0" y="54102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668139" y="2827147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FIFO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5544" y="807973"/>
            <a:ext cx="5276215" cy="2545080"/>
            <a:chOff x="1685544" y="807973"/>
            <a:chExt cx="5276215" cy="2545080"/>
          </a:xfrm>
        </p:grpSpPr>
        <p:sp>
          <p:nvSpPr>
            <p:cNvPr id="23" name="object 23"/>
            <p:cNvSpPr/>
            <p:nvPr/>
          </p:nvSpPr>
          <p:spPr>
            <a:xfrm>
              <a:off x="1685544" y="807973"/>
              <a:ext cx="5276215" cy="2138045"/>
            </a:xfrm>
            <a:custGeom>
              <a:avLst/>
              <a:gdLst/>
              <a:ahLst/>
              <a:cxnLst/>
              <a:rect l="l" t="t" r="r" b="b"/>
              <a:pathLst>
                <a:path w="5276215" h="2138045">
                  <a:moveTo>
                    <a:pt x="662432" y="1307338"/>
                  </a:moveTo>
                  <a:lnTo>
                    <a:pt x="649732" y="1300988"/>
                  </a:lnTo>
                  <a:lnTo>
                    <a:pt x="586232" y="1269238"/>
                  </a:lnTo>
                  <a:lnTo>
                    <a:pt x="586232" y="1300988"/>
                  </a:lnTo>
                  <a:lnTo>
                    <a:pt x="0" y="1300988"/>
                  </a:lnTo>
                  <a:lnTo>
                    <a:pt x="0" y="1313688"/>
                  </a:lnTo>
                  <a:lnTo>
                    <a:pt x="586232" y="1313688"/>
                  </a:lnTo>
                  <a:lnTo>
                    <a:pt x="586232" y="1345438"/>
                  </a:lnTo>
                  <a:lnTo>
                    <a:pt x="649732" y="1313688"/>
                  </a:lnTo>
                  <a:lnTo>
                    <a:pt x="662432" y="1307338"/>
                  </a:lnTo>
                  <a:close/>
                </a:path>
                <a:path w="5276215" h="2138045">
                  <a:moveTo>
                    <a:pt x="2807843" y="2099818"/>
                  </a:moveTo>
                  <a:lnTo>
                    <a:pt x="2795143" y="2093468"/>
                  </a:lnTo>
                  <a:lnTo>
                    <a:pt x="2731643" y="2061718"/>
                  </a:lnTo>
                  <a:lnTo>
                    <a:pt x="2731643" y="2093468"/>
                  </a:lnTo>
                  <a:lnTo>
                    <a:pt x="1280414" y="2093468"/>
                  </a:lnTo>
                  <a:lnTo>
                    <a:pt x="1280414" y="1523746"/>
                  </a:lnTo>
                  <a:lnTo>
                    <a:pt x="1267714" y="1523746"/>
                  </a:lnTo>
                  <a:lnTo>
                    <a:pt x="1267714" y="2106168"/>
                  </a:lnTo>
                  <a:lnTo>
                    <a:pt x="2731643" y="2106168"/>
                  </a:lnTo>
                  <a:lnTo>
                    <a:pt x="2731643" y="2137918"/>
                  </a:lnTo>
                  <a:lnTo>
                    <a:pt x="2795143" y="2106168"/>
                  </a:lnTo>
                  <a:lnTo>
                    <a:pt x="2807843" y="2099818"/>
                  </a:lnTo>
                  <a:close/>
                </a:path>
                <a:path w="5276215" h="2138045">
                  <a:moveTo>
                    <a:pt x="2807843" y="443230"/>
                  </a:moveTo>
                  <a:lnTo>
                    <a:pt x="2795143" y="436880"/>
                  </a:lnTo>
                  <a:lnTo>
                    <a:pt x="2731643" y="405130"/>
                  </a:lnTo>
                  <a:lnTo>
                    <a:pt x="2731643" y="436880"/>
                  </a:lnTo>
                  <a:lnTo>
                    <a:pt x="1267714" y="436880"/>
                  </a:lnTo>
                  <a:lnTo>
                    <a:pt x="1267714" y="1091311"/>
                  </a:lnTo>
                  <a:lnTo>
                    <a:pt x="1280414" y="1091311"/>
                  </a:lnTo>
                  <a:lnTo>
                    <a:pt x="1280414" y="449580"/>
                  </a:lnTo>
                  <a:lnTo>
                    <a:pt x="2731643" y="449580"/>
                  </a:lnTo>
                  <a:lnTo>
                    <a:pt x="2731643" y="481330"/>
                  </a:lnTo>
                  <a:lnTo>
                    <a:pt x="2795143" y="449580"/>
                  </a:lnTo>
                  <a:lnTo>
                    <a:pt x="2807843" y="443230"/>
                  </a:lnTo>
                  <a:close/>
                </a:path>
                <a:path w="5276215" h="2138045">
                  <a:moveTo>
                    <a:pt x="5275961" y="146050"/>
                  </a:moveTo>
                  <a:lnTo>
                    <a:pt x="5244211" y="146050"/>
                  </a:lnTo>
                  <a:lnTo>
                    <a:pt x="5244211" y="12700"/>
                  </a:lnTo>
                  <a:lnTo>
                    <a:pt x="5244211" y="6350"/>
                  </a:lnTo>
                  <a:lnTo>
                    <a:pt x="5244211" y="0"/>
                  </a:lnTo>
                  <a:lnTo>
                    <a:pt x="3168142" y="0"/>
                  </a:lnTo>
                  <a:lnTo>
                    <a:pt x="3168142" y="234950"/>
                  </a:lnTo>
                  <a:lnTo>
                    <a:pt x="3180842" y="234950"/>
                  </a:lnTo>
                  <a:lnTo>
                    <a:pt x="3180842" y="12700"/>
                  </a:lnTo>
                  <a:lnTo>
                    <a:pt x="5231511" y="12700"/>
                  </a:lnTo>
                  <a:lnTo>
                    <a:pt x="5231511" y="146050"/>
                  </a:lnTo>
                  <a:lnTo>
                    <a:pt x="5199761" y="146050"/>
                  </a:lnTo>
                  <a:lnTo>
                    <a:pt x="5237861" y="222250"/>
                  </a:lnTo>
                  <a:lnTo>
                    <a:pt x="5269611" y="158750"/>
                  </a:lnTo>
                  <a:lnTo>
                    <a:pt x="5275961" y="146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21936" y="1461515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8" y="0"/>
                  </a:moveTo>
                  <a:lnTo>
                    <a:pt x="2095118" y="0"/>
                  </a:lnTo>
                  <a:lnTo>
                    <a:pt x="2095118" y="101600"/>
                  </a:lnTo>
                  <a:lnTo>
                    <a:pt x="2107818" y="101600"/>
                  </a:lnTo>
                  <a:lnTo>
                    <a:pt x="2107818" y="0"/>
                  </a:lnTo>
                  <a:close/>
                </a:path>
                <a:path w="2108200" h="234950">
                  <a:moveTo>
                    <a:pt x="2095118" y="222250"/>
                  </a:moveTo>
                  <a:lnTo>
                    <a:pt x="2088768" y="222250"/>
                  </a:lnTo>
                  <a:lnTo>
                    <a:pt x="2088768" y="234950"/>
                  </a:lnTo>
                  <a:lnTo>
                    <a:pt x="2107818" y="234950"/>
                  </a:lnTo>
                  <a:lnTo>
                    <a:pt x="2107818" y="228600"/>
                  </a:lnTo>
                  <a:lnTo>
                    <a:pt x="2095118" y="228600"/>
                  </a:lnTo>
                  <a:lnTo>
                    <a:pt x="2095118" y="222250"/>
                  </a:lnTo>
                  <a:close/>
                </a:path>
                <a:path w="2108200" h="234950">
                  <a:moveTo>
                    <a:pt x="2107818" y="139700"/>
                  </a:moveTo>
                  <a:lnTo>
                    <a:pt x="2095118" y="139700"/>
                  </a:lnTo>
                  <a:lnTo>
                    <a:pt x="2095118" y="228600"/>
                  </a:lnTo>
                  <a:lnTo>
                    <a:pt x="2101468" y="222250"/>
                  </a:lnTo>
                  <a:lnTo>
                    <a:pt x="2107818" y="222250"/>
                  </a:lnTo>
                  <a:lnTo>
                    <a:pt x="2107818" y="139700"/>
                  </a:lnTo>
                  <a:close/>
                </a:path>
                <a:path w="2108200" h="234950">
                  <a:moveTo>
                    <a:pt x="2107818" y="222250"/>
                  </a:moveTo>
                  <a:lnTo>
                    <a:pt x="2101468" y="222250"/>
                  </a:lnTo>
                  <a:lnTo>
                    <a:pt x="2095118" y="228600"/>
                  </a:lnTo>
                  <a:lnTo>
                    <a:pt x="2107818" y="228600"/>
                  </a:lnTo>
                  <a:lnTo>
                    <a:pt x="2107818" y="222250"/>
                  </a:lnTo>
                  <a:close/>
                </a:path>
                <a:path w="2108200" h="234950">
                  <a:moveTo>
                    <a:pt x="2050668" y="222250"/>
                  </a:moveTo>
                  <a:lnTo>
                    <a:pt x="1949068" y="222250"/>
                  </a:lnTo>
                  <a:lnTo>
                    <a:pt x="1949068" y="234950"/>
                  </a:lnTo>
                  <a:lnTo>
                    <a:pt x="2050668" y="234950"/>
                  </a:lnTo>
                  <a:lnTo>
                    <a:pt x="2050668" y="222250"/>
                  </a:lnTo>
                  <a:close/>
                </a:path>
                <a:path w="2108200" h="234950">
                  <a:moveTo>
                    <a:pt x="1910968" y="222250"/>
                  </a:moveTo>
                  <a:lnTo>
                    <a:pt x="1809368" y="222250"/>
                  </a:lnTo>
                  <a:lnTo>
                    <a:pt x="1809368" y="234950"/>
                  </a:lnTo>
                  <a:lnTo>
                    <a:pt x="1910968" y="234950"/>
                  </a:lnTo>
                  <a:lnTo>
                    <a:pt x="1910968" y="222250"/>
                  </a:lnTo>
                  <a:close/>
                </a:path>
                <a:path w="2108200" h="234950">
                  <a:moveTo>
                    <a:pt x="1771268" y="222250"/>
                  </a:moveTo>
                  <a:lnTo>
                    <a:pt x="1669668" y="222250"/>
                  </a:lnTo>
                  <a:lnTo>
                    <a:pt x="1669668" y="234950"/>
                  </a:lnTo>
                  <a:lnTo>
                    <a:pt x="1771268" y="234950"/>
                  </a:lnTo>
                  <a:lnTo>
                    <a:pt x="1771268" y="222250"/>
                  </a:lnTo>
                  <a:close/>
                </a:path>
                <a:path w="2108200" h="234950">
                  <a:moveTo>
                    <a:pt x="1631568" y="222250"/>
                  </a:moveTo>
                  <a:lnTo>
                    <a:pt x="1529968" y="222250"/>
                  </a:lnTo>
                  <a:lnTo>
                    <a:pt x="1529968" y="234950"/>
                  </a:lnTo>
                  <a:lnTo>
                    <a:pt x="1631568" y="234950"/>
                  </a:lnTo>
                  <a:lnTo>
                    <a:pt x="1631568" y="222250"/>
                  </a:lnTo>
                  <a:close/>
                </a:path>
                <a:path w="2108200" h="234950">
                  <a:moveTo>
                    <a:pt x="1491868" y="222250"/>
                  </a:moveTo>
                  <a:lnTo>
                    <a:pt x="1390268" y="222250"/>
                  </a:lnTo>
                  <a:lnTo>
                    <a:pt x="1390268" y="234950"/>
                  </a:lnTo>
                  <a:lnTo>
                    <a:pt x="1491868" y="234950"/>
                  </a:lnTo>
                  <a:lnTo>
                    <a:pt x="1491868" y="222250"/>
                  </a:lnTo>
                  <a:close/>
                </a:path>
                <a:path w="2108200" h="234950">
                  <a:moveTo>
                    <a:pt x="1352168" y="222250"/>
                  </a:moveTo>
                  <a:lnTo>
                    <a:pt x="1250568" y="222250"/>
                  </a:lnTo>
                  <a:lnTo>
                    <a:pt x="1250568" y="234950"/>
                  </a:lnTo>
                  <a:lnTo>
                    <a:pt x="1352168" y="234950"/>
                  </a:lnTo>
                  <a:lnTo>
                    <a:pt x="1352168" y="222250"/>
                  </a:lnTo>
                  <a:close/>
                </a:path>
                <a:path w="2108200" h="234950">
                  <a:moveTo>
                    <a:pt x="1212468" y="222250"/>
                  </a:moveTo>
                  <a:lnTo>
                    <a:pt x="1110868" y="222250"/>
                  </a:lnTo>
                  <a:lnTo>
                    <a:pt x="1110868" y="234950"/>
                  </a:lnTo>
                  <a:lnTo>
                    <a:pt x="1212468" y="234950"/>
                  </a:lnTo>
                  <a:lnTo>
                    <a:pt x="1212468" y="222250"/>
                  </a:lnTo>
                  <a:close/>
                </a:path>
                <a:path w="2108200" h="234950">
                  <a:moveTo>
                    <a:pt x="1072768" y="222250"/>
                  </a:moveTo>
                  <a:lnTo>
                    <a:pt x="971168" y="222250"/>
                  </a:lnTo>
                  <a:lnTo>
                    <a:pt x="971168" y="234950"/>
                  </a:lnTo>
                  <a:lnTo>
                    <a:pt x="1072768" y="234950"/>
                  </a:lnTo>
                  <a:lnTo>
                    <a:pt x="1072768" y="222250"/>
                  </a:lnTo>
                  <a:close/>
                </a:path>
                <a:path w="2108200" h="234950">
                  <a:moveTo>
                    <a:pt x="933068" y="222250"/>
                  </a:moveTo>
                  <a:lnTo>
                    <a:pt x="831468" y="222250"/>
                  </a:lnTo>
                  <a:lnTo>
                    <a:pt x="831468" y="234950"/>
                  </a:lnTo>
                  <a:lnTo>
                    <a:pt x="933068" y="234950"/>
                  </a:lnTo>
                  <a:lnTo>
                    <a:pt x="933068" y="222250"/>
                  </a:lnTo>
                  <a:close/>
                </a:path>
                <a:path w="2108200" h="234950">
                  <a:moveTo>
                    <a:pt x="793368" y="222250"/>
                  </a:moveTo>
                  <a:lnTo>
                    <a:pt x="691768" y="222250"/>
                  </a:lnTo>
                  <a:lnTo>
                    <a:pt x="691768" y="234950"/>
                  </a:lnTo>
                  <a:lnTo>
                    <a:pt x="793368" y="234950"/>
                  </a:lnTo>
                  <a:lnTo>
                    <a:pt x="793368" y="222250"/>
                  </a:lnTo>
                  <a:close/>
                </a:path>
                <a:path w="2108200" h="234950">
                  <a:moveTo>
                    <a:pt x="653668" y="222250"/>
                  </a:moveTo>
                  <a:lnTo>
                    <a:pt x="552068" y="222250"/>
                  </a:lnTo>
                  <a:lnTo>
                    <a:pt x="552068" y="234950"/>
                  </a:lnTo>
                  <a:lnTo>
                    <a:pt x="653668" y="234950"/>
                  </a:lnTo>
                  <a:lnTo>
                    <a:pt x="653668" y="222250"/>
                  </a:lnTo>
                  <a:close/>
                </a:path>
                <a:path w="2108200" h="234950">
                  <a:moveTo>
                    <a:pt x="513968" y="222250"/>
                  </a:moveTo>
                  <a:lnTo>
                    <a:pt x="412368" y="222250"/>
                  </a:lnTo>
                  <a:lnTo>
                    <a:pt x="412368" y="234950"/>
                  </a:lnTo>
                  <a:lnTo>
                    <a:pt x="513968" y="234950"/>
                  </a:lnTo>
                  <a:lnTo>
                    <a:pt x="513968" y="222250"/>
                  </a:lnTo>
                  <a:close/>
                </a:path>
                <a:path w="2108200" h="234950">
                  <a:moveTo>
                    <a:pt x="374268" y="222250"/>
                  </a:moveTo>
                  <a:lnTo>
                    <a:pt x="272668" y="222250"/>
                  </a:lnTo>
                  <a:lnTo>
                    <a:pt x="272668" y="234950"/>
                  </a:lnTo>
                  <a:lnTo>
                    <a:pt x="374268" y="234950"/>
                  </a:lnTo>
                  <a:lnTo>
                    <a:pt x="374268" y="222250"/>
                  </a:lnTo>
                  <a:close/>
                </a:path>
                <a:path w="2108200" h="234950">
                  <a:moveTo>
                    <a:pt x="234568" y="222250"/>
                  </a:moveTo>
                  <a:lnTo>
                    <a:pt x="132968" y="222250"/>
                  </a:lnTo>
                  <a:lnTo>
                    <a:pt x="132968" y="234950"/>
                  </a:lnTo>
                  <a:lnTo>
                    <a:pt x="234568" y="234950"/>
                  </a:lnTo>
                  <a:lnTo>
                    <a:pt x="234568" y="222250"/>
                  </a:lnTo>
                  <a:close/>
                </a:path>
                <a:path w="2108200" h="234950">
                  <a:moveTo>
                    <a:pt x="44450" y="183769"/>
                  </a:moveTo>
                  <a:lnTo>
                    <a:pt x="31750" y="183769"/>
                  </a:lnTo>
                  <a:lnTo>
                    <a:pt x="31750" y="234950"/>
                  </a:lnTo>
                  <a:lnTo>
                    <a:pt x="94868" y="234950"/>
                  </a:lnTo>
                  <a:lnTo>
                    <a:pt x="94868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9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8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8" y="228600"/>
                  </a:lnTo>
                  <a:lnTo>
                    <a:pt x="94868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9"/>
                  </a:lnTo>
                  <a:lnTo>
                    <a:pt x="44450" y="145669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53686" y="2463038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076068" y="0"/>
                  </a:moveTo>
                  <a:lnTo>
                    <a:pt x="0" y="0"/>
                  </a:lnTo>
                  <a:lnTo>
                    <a:pt x="0" y="234950"/>
                  </a:lnTo>
                  <a:lnTo>
                    <a:pt x="12700" y="23495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76068" y="6350"/>
                  </a:lnTo>
                  <a:lnTo>
                    <a:pt x="2076068" y="0"/>
                  </a:lnTo>
                  <a:close/>
                </a:path>
                <a:path w="2108200" h="234950">
                  <a:moveTo>
                    <a:pt x="2063368" y="146050"/>
                  </a:moveTo>
                  <a:lnTo>
                    <a:pt x="2031618" y="146050"/>
                  </a:lnTo>
                  <a:lnTo>
                    <a:pt x="2069718" y="222250"/>
                  </a:lnTo>
                  <a:lnTo>
                    <a:pt x="2101468" y="158750"/>
                  </a:lnTo>
                  <a:lnTo>
                    <a:pt x="2063368" y="158750"/>
                  </a:lnTo>
                  <a:lnTo>
                    <a:pt x="2063368" y="1460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2063368" y="158750"/>
                  </a:lnTo>
                  <a:lnTo>
                    <a:pt x="2076068" y="158750"/>
                  </a:lnTo>
                  <a:lnTo>
                    <a:pt x="2076068" y="12700"/>
                  </a:lnTo>
                  <a:lnTo>
                    <a:pt x="206971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107818" y="146050"/>
                  </a:moveTo>
                  <a:lnTo>
                    <a:pt x="2076068" y="146050"/>
                  </a:lnTo>
                  <a:lnTo>
                    <a:pt x="2076068" y="158750"/>
                  </a:lnTo>
                  <a:lnTo>
                    <a:pt x="2101468" y="158750"/>
                  </a:lnTo>
                  <a:lnTo>
                    <a:pt x="2107818" y="146050"/>
                  </a:lnTo>
                  <a:close/>
                </a:path>
                <a:path w="2108200" h="23495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8200" h="234950">
                  <a:moveTo>
                    <a:pt x="2063368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063368" y="12700"/>
                  </a:lnTo>
                  <a:lnTo>
                    <a:pt x="2063368" y="6350"/>
                  </a:lnTo>
                  <a:close/>
                </a:path>
                <a:path w="2108200" h="234950">
                  <a:moveTo>
                    <a:pt x="2076068" y="6350"/>
                  </a:moveTo>
                  <a:lnTo>
                    <a:pt x="2063368" y="6350"/>
                  </a:lnTo>
                  <a:lnTo>
                    <a:pt x="2069718" y="12700"/>
                  </a:lnTo>
                  <a:lnTo>
                    <a:pt x="2076068" y="12700"/>
                  </a:lnTo>
                  <a:lnTo>
                    <a:pt x="2076068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21936" y="3118103"/>
              <a:ext cx="2108200" cy="234950"/>
            </a:xfrm>
            <a:custGeom>
              <a:avLst/>
              <a:gdLst/>
              <a:ahLst/>
              <a:cxnLst/>
              <a:rect l="l" t="t" r="r" b="b"/>
              <a:pathLst>
                <a:path w="2108200" h="234950">
                  <a:moveTo>
                    <a:pt x="2107818" y="0"/>
                  </a:moveTo>
                  <a:lnTo>
                    <a:pt x="2095118" y="0"/>
                  </a:lnTo>
                  <a:lnTo>
                    <a:pt x="2095118" y="101600"/>
                  </a:lnTo>
                  <a:lnTo>
                    <a:pt x="2107818" y="101600"/>
                  </a:lnTo>
                  <a:lnTo>
                    <a:pt x="2107818" y="0"/>
                  </a:lnTo>
                  <a:close/>
                </a:path>
                <a:path w="2108200" h="234950">
                  <a:moveTo>
                    <a:pt x="2095118" y="222250"/>
                  </a:moveTo>
                  <a:lnTo>
                    <a:pt x="2088768" y="222250"/>
                  </a:lnTo>
                  <a:lnTo>
                    <a:pt x="2088768" y="234950"/>
                  </a:lnTo>
                  <a:lnTo>
                    <a:pt x="2107818" y="234950"/>
                  </a:lnTo>
                  <a:lnTo>
                    <a:pt x="2107818" y="228600"/>
                  </a:lnTo>
                  <a:lnTo>
                    <a:pt x="2095118" y="228600"/>
                  </a:lnTo>
                  <a:lnTo>
                    <a:pt x="2095118" y="222250"/>
                  </a:lnTo>
                  <a:close/>
                </a:path>
                <a:path w="2108200" h="234950">
                  <a:moveTo>
                    <a:pt x="2107818" y="139700"/>
                  </a:moveTo>
                  <a:lnTo>
                    <a:pt x="2095118" y="139700"/>
                  </a:lnTo>
                  <a:lnTo>
                    <a:pt x="2095118" y="228600"/>
                  </a:lnTo>
                  <a:lnTo>
                    <a:pt x="2101468" y="222250"/>
                  </a:lnTo>
                  <a:lnTo>
                    <a:pt x="2107818" y="222250"/>
                  </a:lnTo>
                  <a:lnTo>
                    <a:pt x="2107818" y="139700"/>
                  </a:lnTo>
                  <a:close/>
                </a:path>
                <a:path w="2108200" h="234950">
                  <a:moveTo>
                    <a:pt x="2107818" y="222250"/>
                  </a:moveTo>
                  <a:lnTo>
                    <a:pt x="2101468" y="222250"/>
                  </a:lnTo>
                  <a:lnTo>
                    <a:pt x="2095118" y="228600"/>
                  </a:lnTo>
                  <a:lnTo>
                    <a:pt x="2107818" y="228600"/>
                  </a:lnTo>
                  <a:lnTo>
                    <a:pt x="2107818" y="222250"/>
                  </a:lnTo>
                  <a:close/>
                </a:path>
                <a:path w="2108200" h="234950">
                  <a:moveTo>
                    <a:pt x="2050668" y="222250"/>
                  </a:moveTo>
                  <a:lnTo>
                    <a:pt x="1949068" y="222250"/>
                  </a:lnTo>
                  <a:lnTo>
                    <a:pt x="1949068" y="234950"/>
                  </a:lnTo>
                  <a:lnTo>
                    <a:pt x="2050668" y="234950"/>
                  </a:lnTo>
                  <a:lnTo>
                    <a:pt x="2050668" y="222250"/>
                  </a:lnTo>
                  <a:close/>
                </a:path>
                <a:path w="2108200" h="234950">
                  <a:moveTo>
                    <a:pt x="1910968" y="222250"/>
                  </a:moveTo>
                  <a:lnTo>
                    <a:pt x="1809368" y="222250"/>
                  </a:lnTo>
                  <a:lnTo>
                    <a:pt x="1809368" y="234950"/>
                  </a:lnTo>
                  <a:lnTo>
                    <a:pt x="1910968" y="234950"/>
                  </a:lnTo>
                  <a:lnTo>
                    <a:pt x="1910968" y="222250"/>
                  </a:lnTo>
                  <a:close/>
                </a:path>
                <a:path w="2108200" h="234950">
                  <a:moveTo>
                    <a:pt x="1771268" y="222250"/>
                  </a:moveTo>
                  <a:lnTo>
                    <a:pt x="1669668" y="222250"/>
                  </a:lnTo>
                  <a:lnTo>
                    <a:pt x="1669668" y="234950"/>
                  </a:lnTo>
                  <a:lnTo>
                    <a:pt x="1771268" y="234950"/>
                  </a:lnTo>
                  <a:lnTo>
                    <a:pt x="1771268" y="222250"/>
                  </a:lnTo>
                  <a:close/>
                </a:path>
                <a:path w="2108200" h="234950">
                  <a:moveTo>
                    <a:pt x="1631568" y="222250"/>
                  </a:moveTo>
                  <a:lnTo>
                    <a:pt x="1529968" y="222250"/>
                  </a:lnTo>
                  <a:lnTo>
                    <a:pt x="1529968" y="234950"/>
                  </a:lnTo>
                  <a:lnTo>
                    <a:pt x="1631568" y="234950"/>
                  </a:lnTo>
                  <a:lnTo>
                    <a:pt x="1631568" y="222250"/>
                  </a:lnTo>
                  <a:close/>
                </a:path>
                <a:path w="2108200" h="234950">
                  <a:moveTo>
                    <a:pt x="1491868" y="222250"/>
                  </a:moveTo>
                  <a:lnTo>
                    <a:pt x="1390268" y="222250"/>
                  </a:lnTo>
                  <a:lnTo>
                    <a:pt x="1390268" y="234950"/>
                  </a:lnTo>
                  <a:lnTo>
                    <a:pt x="1491868" y="234950"/>
                  </a:lnTo>
                  <a:lnTo>
                    <a:pt x="1491868" y="222250"/>
                  </a:lnTo>
                  <a:close/>
                </a:path>
                <a:path w="2108200" h="234950">
                  <a:moveTo>
                    <a:pt x="1352168" y="222250"/>
                  </a:moveTo>
                  <a:lnTo>
                    <a:pt x="1250568" y="222250"/>
                  </a:lnTo>
                  <a:lnTo>
                    <a:pt x="1250568" y="234950"/>
                  </a:lnTo>
                  <a:lnTo>
                    <a:pt x="1352168" y="234950"/>
                  </a:lnTo>
                  <a:lnTo>
                    <a:pt x="1352168" y="222250"/>
                  </a:lnTo>
                  <a:close/>
                </a:path>
                <a:path w="2108200" h="234950">
                  <a:moveTo>
                    <a:pt x="1212468" y="222250"/>
                  </a:moveTo>
                  <a:lnTo>
                    <a:pt x="1110868" y="222250"/>
                  </a:lnTo>
                  <a:lnTo>
                    <a:pt x="1110868" y="234950"/>
                  </a:lnTo>
                  <a:lnTo>
                    <a:pt x="1212468" y="234950"/>
                  </a:lnTo>
                  <a:lnTo>
                    <a:pt x="1212468" y="222250"/>
                  </a:lnTo>
                  <a:close/>
                </a:path>
                <a:path w="2108200" h="234950">
                  <a:moveTo>
                    <a:pt x="1072768" y="222250"/>
                  </a:moveTo>
                  <a:lnTo>
                    <a:pt x="971168" y="222250"/>
                  </a:lnTo>
                  <a:lnTo>
                    <a:pt x="971168" y="234950"/>
                  </a:lnTo>
                  <a:lnTo>
                    <a:pt x="1072768" y="234950"/>
                  </a:lnTo>
                  <a:lnTo>
                    <a:pt x="1072768" y="222250"/>
                  </a:lnTo>
                  <a:close/>
                </a:path>
                <a:path w="2108200" h="234950">
                  <a:moveTo>
                    <a:pt x="933068" y="222250"/>
                  </a:moveTo>
                  <a:lnTo>
                    <a:pt x="831468" y="222250"/>
                  </a:lnTo>
                  <a:lnTo>
                    <a:pt x="831468" y="234950"/>
                  </a:lnTo>
                  <a:lnTo>
                    <a:pt x="933068" y="234950"/>
                  </a:lnTo>
                  <a:lnTo>
                    <a:pt x="933068" y="222250"/>
                  </a:lnTo>
                  <a:close/>
                </a:path>
                <a:path w="2108200" h="234950">
                  <a:moveTo>
                    <a:pt x="793368" y="222250"/>
                  </a:moveTo>
                  <a:lnTo>
                    <a:pt x="691768" y="222250"/>
                  </a:lnTo>
                  <a:lnTo>
                    <a:pt x="691768" y="234950"/>
                  </a:lnTo>
                  <a:lnTo>
                    <a:pt x="793368" y="234950"/>
                  </a:lnTo>
                  <a:lnTo>
                    <a:pt x="793368" y="222250"/>
                  </a:lnTo>
                  <a:close/>
                </a:path>
                <a:path w="2108200" h="234950">
                  <a:moveTo>
                    <a:pt x="653668" y="222250"/>
                  </a:moveTo>
                  <a:lnTo>
                    <a:pt x="552068" y="222250"/>
                  </a:lnTo>
                  <a:lnTo>
                    <a:pt x="552068" y="234950"/>
                  </a:lnTo>
                  <a:lnTo>
                    <a:pt x="653668" y="234950"/>
                  </a:lnTo>
                  <a:lnTo>
                    <a:pt x="653668" y="222250"/>
                  </a:lnTo>
                  <a:close/>
                </a:path>
                <a:path w="2108200" h="234950">
                  <a:moveTo>
                    <a:pt x="513968" y="222250"/>
                  </a:moveTo>
                  <a:lnTo>
                    <a:pt x="412368" y="222250"/>
                  </a:lnTo>
                  <a:lnTo>
                    <a:pt x="412368" y="234950"/>
                  </a:lnTo>
                  <a:lnTo>
                    <a:pt x="513968" y="234950"/>
                  </a:lnTo>
                  <a:lnTo>
                    <a:pt x="513968" y="222250"/>
                  </a:lnTo>
                  <a:close/>
                </a:path>
                <a:path w="2108200" h="234950">
                  <a:moveTo>
                    <a:pt x="374268" y="222250"/>
                  </a:moveTo>
                  <a:lnTo>
                    <a:pt x="272668" y="222250"/>
                  </a:lnTo>
                  <a:lnTo>
                    <a:pt x="272668" y="234950"/>
                  </a:lnTo>
                  <a:lnTo>
                    <a:pt x="374268" y="234950"/>
                  </a:lnTo>
                  <a:lnTo>
                    <a:pt x="374268" y="222250"/>
                  </a:lnTo>
                  <a:close/>
                </a:path>
                <a:path w="2108200" h="234950">
                  <a:moveTo>
                    <a:pt x="234568" y="222250"/>
                  </a:moveTo>
                  <a:lnTo>
                    <a:pt x="132968" y="222250"/>
                  </a:lnTo>
                  <a:lnTo>
                    <a:pt x="132968" y="234950"/>
                  </a:lnTo>
                  <a:lnTo>
                    <a:pt x="234568" y="234950"/>
                  </a:lnTo>
                  <a:lnTo>
                    <a:pt x="234568" y="222250"/>
                  </a:lnTo>
                  <a:close/>
                </a:path>
                <a:path w="2108200" h="234950">
                  <a:moveTo>
                    <a:pt x="44450" y="183769"/>
                  </a:moveTo>
                  <a:lnTo>
                    <a:pt x="31750" y="183769"/>
                  </a:lnTo>
                  <a:lnTo>
                    <a:pt x="31750" y="234950"/>
                  </a:lnTo>
                  <a:lnTo>
                    <a:pt x="94868" y="234950"/>
                  </a:lnTo>
                  <a:lnTo>
                    <a:pt x="94868" y="228600"/>
                  </a:lnTo>
                  <a:lnTo>
                    <a:pt x="44450" y="228600"/>
                  </a:lnTo>
                  <a:lnTo>
                    <a:pt x="38100" y="222250"/>
                  </a:lnTo>
                  <a:lnTo>
                    <a:pt x="44450" y="222250"/>
                  </a:lnTo>
                  <a:lnTo>
                    <a:pt x="44450" y="183769"/>
                  </a:lnTo>
                  <a:close/>
                </a:path>
                <a:path w="2108200" h="234950">
                  <a:moveTo>
                    <a:pt x="44450" y="222250"/>
                  </a:moveTo>
                  <a:lnTo>
                    <a:pt x="38100" y="222250"/>
                  </a:lnTo>
                  <a:lnTo>
                    <a:pt x="44450" y="228600"/>
                  </a:lnTo>
                  <a:lnTo>
                    <a:pt x="44450" y="222250"/>
                  </a:lnTo>
                  <a:close/>
                </a:path>
                <a:path w="2108200" h="234950">
                  <a:moveTo>
                    <a:pt x="94868" y="222250"/>
                  </a:moveTo>
                  <a:lnTo>
                    <a:pt x="44450" y="222250"/>
                  </a:lnTo>
                  <a:lnTo>
                    <a:pt x="44450" y="228600"/>
                  </a:lnTo>
                  <a:lnTo>
                    <a:pt x="94868" y="228600"/>
                  </a:lnTo>
                  <a:lnTo>
                    <a:pt x="94868" y="222250"/>
                  </a:lnTo>
                  <a:close/>
                </a:path>
                <a:path w="2108200" h="23495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45669"/>
                  </a:lnTo>
                  <a:lnTo>
                    <a:pt x="44450" y="145669"/>
                  </a:lnTo>
                  <a:lnTo>
                    <a:pt x="44450" y="76200"/>
                  </a:lnTo>
                  <a:close/>
                </a:path>
                <a:path w="2108200" h="234950">
                  <a:moveTo>
                    <a:pt x="38100" y="12700"/>
                  </a:moveTo>
                  <a:lnTo>
                    <a:pt x="0" y="88900"/>
                  </a:lnTo>
                  <a:lnTo>
                    <a:pt x="31750" y="88900"/>
                  </a:lnTo>
                  <a:lnTo>
                    <a:pt x="31750" y="76200"/>
                  </a:lnTo>
                  <a:lnTo>
                    <a:pt x="69850" y="76200"/>
                  </a:lnTo>
                  <a:lnTo>
                    <a:pt x="38100" y="12700"/>
                  </a:lnTo>
                  <a:close/>
                </a:path>
                <a:path w="2108200" h="234950">
                  <a:moveTo>
                    <a:pt x="69850" y="76200"/>
                  </a:moveTo>
                  <a:lnTo>
                    <a:pt x="44450" y="76200"/>
                  </a:lnTo>
                  <a:lnTo>
                    <a:pt x="44450" y="88900"/>
                  </a:lnTo>
                  <a:lnTo>
                    <a:pt x="76200" y="88900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68700" y="1213865"/>
              <a:ext cx="2870200" cy="1732914"/>
            </a:xfrm>
            <a:custGeom>
              <a:avLst/>
              <a:gdLst/>
              <a:ahLst/>
              <a:cxnLst/>
              <a:rect l="l" t="t" r="r" b="b"/>
              <a:pathLst>
                <a:path w="2870200" h="1732914">
                  <a:moveTo>
                    <a:pt x="1286129" y="254508"/>
                  </a:moveTo>
                  <a:lnTo>
                    <a:pt x="1200912" y="254889"/>
                  </a:lnTo>
                  <a:lnTo>
                    <a:pt x="1213840" y="280428"/>
                  </a:lnTo>
                  <a:lnTo>
                    <a:pt x="0" y="894080"/>
                  </a:lnTo>
                  <a:lnTo>
                    <a:pt x="4216" y="902411"/>
                  </a:lnTo>
                  <a:lnTo>
                    <a:pt x="381" y="910844"/>
                  </a:lnTo>
                  <a:lnTo>
                    <a:pt x="1212659" y="1455661"/>
                  </a:lnTo>
                  <a:lnTo>
                    <a:pt x="1200912" y="1481836"/>
                  </a:lnTo>
                  <a:lnTo>
                    <a:pt x="1286129" y="1478280"/>
                  </a:lnTo>
                  <a:lnTo>
                    <a:pt x="1271905" y="1460881"/>
                  </a:lnTo>
                  <a:lnTo>
                    <a:pt x="1232154" y="1412240"/>
                  </a:lnTo>
                  <a:lnTo>
                    <a:pt x="1220406" y="1438402"/>
                  </a:lnTo>
                  <a:lnTo>
                    <a:pt x="26797" y="901915"/>
                  </a:lnTo>
                  <a:lnTo>
                    <a:pt x="1222438" y="297408"/>
                  </a:lnTo>
                  <a:lnTo>
                    <a:pt x="1235329" y="322834"/>
                  </a:lnTo>
                  <a:lnTo>
                    <a:pt x="1271104" y="274701"/>
                  </a:lnTo>
                  <a:lnTo>
                    <a:pt x="1286129" y="254508"/>
                  </a:lnTo>
                  <a:close/>
                </a:path>
                <a:path w="2870200" h="1732914">
                  <a:moveTo>
                    <a:pt x="2869819" y="1694688"/>
                  </a:moveTo>
                  <a:lnTo>
                    <a:pt x="2850769" y="1685163"/>
                  </a:lnTo>
                  <a:lnTo>
                    <a:pt x="2793619" y="1656588"/>
                  </a:lnTo>
                  <a:lnTo>
                    <a:pt x="2793619" y="1685163"/>
                  </a:lnTo>
                  <a:lnTo>
                    <a:pt x="1645666" y="1685163"/>
                  </a:lnTo>
                  <a:lnTo>
                    <a:pt x="1645666" y="1704213"/>
                  </a:lnTo>
                  <a:lnTo>
                    <a:pt x="2793619" y="1704213"/>
                  </a:lnTo>
                  <a:lnTo>
                    <a:pt x="2793619" y="1732788"/>
                  </a:lnTo>
                  <a:lnTo>
                    <a:pt x="2850769" y="1704213"/>
                  </a:lnTo>
                  <a:lnTo>
                    <a:pt x="2869819" y="1694688"/>
                  </a:lnTo>
                  <a:close/>
                </a:path>
                <a:path w="2870200" h="1732914">
                  <a:moveTo>
                    <a:pt x="2869819" y="38100"/>
                  </a:moveTo>
                  <a:lnTo>
                    <a:pt x="2850769" y="28575"/>
                  </a:lnTo>
                  <a:lnTo>
                    <a:pt x="2793619" y="0"/>
                  </a:lnTo>
                  <a:lnTo>
                    <a:pt x="2793619" y="28575"/>
                  </a:lnTo>
                  <a:lnTo>
                    <a:pt x="1645666" y="28575"/>
                  </a:lnTo>
                  <a:lnTo>
                    <a:pt x="1645666" y="47625"/>
                  </a:lnTo>
                  <a:lnTo>
                    <a:pt x="2793619" y="47625"/>
                  </a:lnTo>
                  <a:lnTo>
                    <a:pt x="2793619" y="76200"/>
                  </a:lnTo>
                  <a:lnTo>
                    <a:pt x="2850769" y="47625"/>
                  </a:lnTo>
                  <a:lnTo>
                    <a:pt x="2869819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730755" y="1683765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</a:t>
            </a:r>
            <a:r>
              <a:rPr dirty="0" sz="1200" spc="-15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6602" y="958722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39236" y="2928366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07329" y="584072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5579" y="222173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1.proposal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1046" y="1423796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59608" y="1461388"/>
            <a:ext cx="1895475" cy="1236980"/>
          </a:xfrm>
          <a:custGeom>
            <a:avLst/>
            <a:gdLst/>
            <a:ahLst/>
            <a:cxnLst/>
            <a:rect l="l" t="t" r="r" b="b"/>
            <a:pathLst>
              <a:path w="1895475" h="1236980">
                <a:moveTo>
                  <a:pt x="110871" y="884936"/>
                </a:moveTo>
                <a:lnTo>
                  <a:pt x="75984" y="878281"/>
                </a:lnTo>
                <a:lnTo>
                  <a:pt x="76441" y="875919"/>
                </a:lnTo>
                <a:lnTo>
                  <a:pt x="81915" y="847090"/>
                </a:lnTo>
                <a:lnTo>
                  <a:pt x="0" y="870331"/>
                </a:lnTo>
                <a:lnTo>
                  <a:pt x="67691" y="922020"/>
                </a:lnTo>
                <a:lnTo>
                  <a:pt x="73621" y="890739"/>
                </a:lnTo>
                <a:lnTo>
                  <a:pt x="108458" y="897382"/>
                </a:lnTo>
                <a:lnTo>
                  <a:pt x="110871" y="884936"/>
                </a:lnTo>
                <a:close/>
              </a:path>
              <a:path w="1895475" h="1236980">
                <a:moveTo>
                  <a:pt x="124587" y="416318"/>
                </a:moveTo>
                <a:lnTo>
                  <a:pt x="121793" y="403987"/>
                </a:lnTo>
                <a:lnTo>
                  <a:pt x="72872" y="415137"/>
                </a:lnTo>
                <a:lnTo>
                  <a:pt x="65786" y="384175"/>
                </a:lnTo>
                <a:lnTo>
                  <a:pt x="0" y="438277"/>
                </a:lnTo>
                <a:lnTo>
                  <a:pt x="82804" y="458470"/>
                </a:lnTo>
                <a:lnTo>
                  <a:pt x="76339" y="430276"/>
                </a:lnTo>
                <a:lnTo>
                  <a:pt x="75692" y="427469"/>
                </a:lnTo>
                <a:lnTo>
                  <a:pt x="124587" y="416318"/>
                </a:lnTo>
                <a:close/>
              </a:path>
              <a:path w="1895475" h="1236980">
                <a:moveTo>
                  <a:pt x="248158" y="911098"/>
                </a:moveTo>
                <a:lnTo>
                  <a:pt x="148336" y="892048"/>
                </a:lnTo>
                <a:lnTo>
                  <a:pt x="145923" y="904494"/>
                </a:lnTo>
                <a:lnTo>
                  <a:pt x="245745" y="923544"/>
                </a:lnTo>
                <a:lnTo>
                  <a:pt x="248158" y="911098"/>
                </a:lnTo>
                <a:close/>
              </a:path>
              <a:path w="1895475" h="1236980">
                <a:moveTo>
                  <a:pt x="260858" y="385330"/>
                </a:moveTo>
                <a:lnTo>
                  <a:pt x="258064" y="372872"/>
                </a:lnTo>
                <a:lnTo>
                  <a:pt x="159004" y="395478"/>
                </a:lnTo>
                <a:lnTo>
                  <a:pt x="161798" y="407924"/>
                </a:lnTo>
                <a:lnTo>
                  <a:pt x="260858" y="385330"/>
                </a:lnTo>
                <a:close/>
              </a:path>
              <a:path w="1895475" h="1236980">
                <a:moveTo>
                  <a:pt x="385318" y="937133"/>
                </a:moveTo>
                <a:lnTo>
                  <a:pt x="285496" y="918210"/>
                </a:lnTo>
                <a:lnTo>
                  <a:pt x="283210" y="930656"/>
                </a:lnTo>
                <a:lnTo>
                  <a:pt x="383032" y="949579"/>
                </a:lnTo>
                <a:lnTo>
                  <a:pt x="385318" y="937133"/>
                </a:lnTo>
                <a:close/>
              </a:path>
              <a:path w="1895475" h="1236980">
                <a:moveTo>
                  <a:pt x="397002" y="354203"/>
                </a:moveTo>
                <a:lnTo>
                  <a:pt x="394208" y="341884"/>
                </a:lnTo>
                <a:lnTo>
                  <a:pt x="295135" y="364363"/>
                </a:lnTo>
                <a:lnTo>
                  <a:pt x="297942" y="376809"/>
                </a:lnTo>
                <a:lnTo>
                  <a:pt x="397002" y="354203"/>
                </a:lnTo>
                <a:close/>
              </a:path>
              <a:path w="1895475" h="1236980">
                <a:moveTo>
                  <a:pt x="522605" y="963168"/>
                </a:moveTo>
                <a:lnTo>
                  <a:pt x="422783" y="944245"/>
                </a:lnTo>
                <a:lnTo>
                  <a:pt x="420370" y="956691"/>
                </a:lnTo>
                <a:lnTo>
                  <a:pt x="520192" y="975741"/>
                </a:lnTo>
                <a:lnTo>
                  <a:pt x="522605" y="963168"/>
                </a:lnTo>
                <a:close/>
              </a:path>
              <a:path w="1895475" h="1236980">
                <a:moveTo>
                  <a:pt x="533273" y="323088"/>
                </a:moveTo>
                <a:lnTo>
                  <a:pt x="530352" y="310769"/>
                </a:lnTo>
                <a:lnTo>
                  <a:pt x="431419" y="333375"/>
                </a:lnTo>
                <a:lnTo>
                  <a:pt x="434213" y="345694"/>
                </a:lnTo>
                <a:lnTo>
                  <a:pt x="533273" y="323088"/>
                </a:lnTo>
                <a:close/>
              </a:path>
              <a:path w="1895475" h="1236980">
                <a:moveTo>
                  <a:pt x="659892" y="989330"/>
                </a:moveTo>
                <a:lnTo>
                  <a:pt x="560070" y="970280"/>
                </a:lnTo>
                <a:lnTo>
                  <a:pt x="557657" y="982853"/>
                </a:lnTo>
                <a:lnTo>
                  <a:pt x="657479" y="1001776"/>
                </a:lnTo>
                <a:lnTo>
                  <a:pt x="659892" y="989330"/>
                </a:lnTo>
                <a:close/>
              </a:path>
              <a:path w="1895475" h="1236980">
                <a:moveTo>
                  <a:pt x="669417" y="292100"/>
                </a:moveTo>
                <a:lnTo>
                  <a:pt x="666623" y="279654"/>
                </a:lnTo>
                <a:lnTo>
                  <a:pt x="567563" y="302260"/>
                </a:lnTo>
                <a:lnTo>
                  <a:pt x="570357" y="314706"/>
                </a:lnTo>
                <a:lnTo>
                  <a:pt x="669417" y="292100"/>
                </a:lnTo>
                <a:close/>
              </a:path>
              <a:path w="1895475" h="1236980">
                <a:moveTo>
                  <a:pt x="797052" y="1015365"/>
                </a:moveTo>
                <a:lnTo>
                  <a:pt x="697230" y="996442"/>
                </a:lnTo>
                <a:lnTo>
                  <a:pt x="694944" y="1008888"/>
                </a:lnTo>
                <a:lnTo>
                  <a:pt x="794766" y="1027938"/>
                </a:lnTo>
                <a:lnTo>
                  <a:pt x="797052" y="1015365"/>
                </a:lnTo>
                <a:close/>
              </a:path>
              <a:path w="1895475" h="1236980">
                <a:moveTo>
                  <a:pt x="805688" y="260985"/>
                </a:moveTo>
                <a:lnTo>
                  <a:pt x="802767" y="248666"/>
                </a:lnTo>
                <a:lnTo>
                  <a:pt x="703707" y="271145"/>
                </a:lnTo>
                <a:lnTo>
                  <a:pt x="706628" y="283591"/>
                </a:lnTo>
                <a:lnTo>
                  <a:pt x="805688" y="260985"/>
                </a:lnTo>
                <a:close/>
              </a:path>
              <a:path w="1895475" h="1236980">
                <a:moveTo>
                  <a:pt x="934339" y="1041527"/>
                </a:moveTo>
                <a:lnTo>
                  <a:pt x="834517" y="1022477"/>
                </a:lnTo>
                <a:lnTo>
                  <a:pt x="832104" y="1035050"/>
                </a:lnTo>
                <a:lnTo>
                  <a:pt x="931926" y="1053973"/>
                </a:lnTo>
                <a:lnTo>
                  <a:pt x="934339" y="1041527"/>
                </a:lnTo>
                <a:close/>
              </a:path>
              <a:path w="1895475" h="1236980">
                <a:moveTo>
                  <a:pt x="941832" y="229870"/>
                </a:moveTo>
                <a:lnTo>
                  <a:pt x="939038" y="217551"/>
                </a:lnTo>
                <a:lnTo>
                  <a:pt x="839978" y="240157"/>
                </a:lnTo>
                <a:lnTo>
                  <a:pt x="842772" y="252476"/>
                </a:lnTo>
                <a:lnTo>
                  <a:pt x="941832" y="229870"/>
                </a:lnTo>
                <a:close/>
              </a:path>
              <a:path w="1895475" h="1236980">
                <a:moveTo>
                  <a:pt x="1071626" y="1067562"/>
                </a:moveTo>
                <a:lnTo>
                  <a:pt x="971804" y="1048639"/>
                </a:lnTo>
                <a:lnTo>
                  <a:pt x="969391" y="1061085"/>
                </a:lnTo>
                <a:lnTo>
                  <a:pt x="1069213" y="1080008"/>
                </a:lnTo>
                <a:lnTo>
                  <a:pt x="1071626" y="1067562"/>
                </a:lnTo>
                <a:close/>
              </a:path>
              <a:path w="1895475" h="1236980">
                <a:moveTo>
                  <a:pt x="1078103" y="198882"/>
                </a:moveTo>
                <a:lnTo>
                  <a:pt x="1075182" y="186436"/>
                </a:lnTo>
                <a:lnTo>
                  <a:pt x="976122" y="209042"/>
                </a:lnTo>
                <a:lnTo>
                  <a:pt x="979043" y="221488"/>
                </a:lnTo>
                <a:lnTo>
                  <a:pt x="1078103" y="198882"/>
                </a:lnTo>
                <a:close/>
              </a:path>
              <a:path w="1895475" h="1236980">
                <a:moveTo>
                  <a:pt x="1208786" y="1093724"/>
                </a:moveTo>
                <a:lnTo>
                  <a:pt x="1108964" y="1074674"/>
                </a:lnTo>
                <a:lnTo>
                  <a:pt x="1106678" y="1087120"/>
                </a:lnTo>
                <a:lnTo>
                  <a:pt x="1206500" y="1106170"/>
                </a:lnTo>
                <a:lnTo>
                  <a:pt x="1208786" y="1093724"/>
                </a:lnTo>
                <a:close/>
              </a:path>
              <a:path w="1895475" h="1236980">
                <a:moveTo>
                  <a:pt x="1214247" y="167767"/>
                </a:moveTo>
                <a:lnTo>
                  <a:pt x="1211453" y="155448"/>
                </a:lnTo>
                <a:lnTo>
                  <a:pt x="1112393" y="177927"/>
                </a:lnTo>
                <a:lnTo>
                  <a:pt x="1115187" y="190373"/>
                </a:lnTo>
                <a:lnTo>
                  <a:pt x="1214247" y="167767"/>
                </a:lnTo>
                <a:close/>
              </a:path>
              <a:path w="1895475" h="1236980">
                <a:moveTo>
                  <a:pt x="1346073" y="1119759"/>
                </a:moveTo>
                <a:lnTo>
                  <a:pt x="1246251" y="1100836"/>
                </a:lnTo>
                <a:lnTo>
                  <a:pt x="1243838" y="1113282"/>
                </a:lnTo>
                <a:lnTo>
                  <a:pt x="1343660" y="1132205"/>
                </a:lnTo>
                <a:lnTo>
                  <a:pt x="1346073" y="1119759"/>
                </a:lnTo>
                <a:close/>
              </a:path>
              <a:path w="1895475" h="1236980">
                <a:moveTo>
                  <a:pt x="1350391" y="136652"/>
                </a:moveTo>
                <a:lnTo>
                  <a:pt x="1347597" y="124333"/>
                </a:lnTo>
                <a:lnTo>
                  <a:pt x="1248537" y="146939"/>
                </a:lnTo>
                <a:lnTo>
                  <a:pt x="1251331" y="159258"/>
                </a:lnTo>
                <a:lnTo>
                  <a:pt x="1350391" y="136652"/>
                </a:lnTo>
                <a:close/>
              </a:path>
              <a:path w="1895475" h="1236980">
                <a:moveTo>
                  <a:pt x="1483233" y="1145921"/>
                </a:moveTo>
                <a:lnTo>
                  <a:pt x="1383538" y="1126871"/>
                </a:lnTo>
                <a:lnTo>
                  <a:pt x="1381125" y="1139317"/>
                </a:lnTo>
                <a:lnTo>
                  <a:pt x="1480947" y="1158367"/>
                </a:lnTo>
                <a:lnTo>
                  <a:pt x="1483233" y="1145921"/>
                </a:lnTo>
                <a:close/>
              </a:path>
              <a:path w="1895475" h="1236980">
                <a:moveTo>
                  <a:pt x="1486662" y="105664"/>
                </a:moveTo>
                <a:lnTo>
                  <a:pt x="1483868" y="93218"/>
                </a:lnTo>
                <a:lnTo>
                  <a:pt x="1384808" y="115824"/>
                </a:lnTo>
                <a:lnTo>
                  <a:pt x="1387602" y="128270"/>
                </a:lnTo>
                <a:lnTo>
                  <a:pt x="1486662" y="105664"/>
                </a:lnTo>
                <a:close/>
              </a:path>
              <a:path w="1895475" h="1236980">
                <a:moveTo>
                  <a:pt x="1620520" y="1171956"/>
                </a:moveTo>
                <a:lnTo>
                  <a:pt x="1520698" y="1153033"/>
                </a:lnTo>
                <a:lnTo>
                  <a:pt x="1518412" y="1165479"/>
                </a:lnTo>
                <a:lnTo>
                  <a:pt x="1618107" y="1184402"/>
                </a:lnTo>
                <a:lnTo>
                  <a:pt x="1620520" y="1171956"/>
                </a:lnTo>
                <a:close/>
              </a:path>
              <a:path w="1895475" h="1236980">
                <a:moveTo>
                  <a:pt x="1622806" y="74549"/>
                </a:moveTo>
                <a:lnTo>
                  <a:pt x="1620012" y="62230"/>
                </a:lnTo>
                <a:lnTo>
                  <a:pt x="1520952" y="84836"/>
                </a:lnTo>
                <a:lnTo>
                  <a:pt x="1523746" y="97155"/>
                </a:lnTo>
                <a:lnTo>
                  <a:pt x="1622806" y="74549"/>
                </a:lnTo>
                <a:close/>
              </a:path>
              <a:path w="1895475" h="1236980">
                <a:moveTo>
                  <a:pt x="1757807" y="1197991"/>
                </a:moveTo>
                <a:lnTo>
                  <a:pt x="1657985" y="1179068"/>
                </a:lnTo>
                <a:lnTo>
                  <a:pt x="1655572" y="1191514"/>
                </a:lnTo>
                <a:lnTo>
                  <a:pt x="1755394" y="1210564"/>
                </a:lnTo>
                <a:lnTo>
                  <a:pt x="1757807" y="1197991"/>
                </a:lnTo>
                <a:close/>
              </a:path>
              <a:path w="1895475" h="1236980">
                <a:moveTo>
                  <a:pt x="1759077" y="43434"/>
                </a:moveTo>
                <a:lnTo>
                  <a:pt x="1756283" y="31115"/>
                </a:lnTo>
                <a:lnTo>
                  <a:pt x="1657223" y="53721"/>
                </a:lnTo>
                <a:lnTo>
                  <a:pt x="1660017" y="66040"/>
                </a:lnTo>
                <a:lnTo>
                  <a:pt x="1759077" y="43434"/>
                </a:lnTo>
                <a:close/>
              </a:path>
              <a:path w="1895475" h="1236980">
                <a:moveTo>
                  <a:pt x="1894967" y="1224153"/>
                </a:moveTo>
                <a:lnTo>
                  <a:pt x="1795145" y="1205103"/>
                </a:lnTo>
                <a:lnTo>
                  <a:pt x="1792859" y="1217676"/>
                </a:lnTo>
                <a:lnTo>
                  <a:pt x="1892681" y="1236599"/>
                </a:lnTo>
                <a:lnTo>
                  <a:pt x="1894967" y="1224153"/>
                </a:lnTo>
                <a:close/>
              </a:path>
              <a:path w="1895475" h="1236980">
                <a:moveTo>
                  <a:pt x="1895221" y="12446"/>
                </a:moveTo>
                <a:lnTo>
                  <a:pt x="1892427" y="0"/>
                </a:lnTo>
                <a:lnTo>
                  <a:pt x="1793367" y="22606"/>
                </a:lnTo>
                <a:lnTo>
                  <a:pt x="1796161" y="35052"/>
                </a:lnTo>
                <a:lnTo>
                  <a:pt x="1895221" y="124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502533" y="1459738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9197" y="2516251"/>
            <a:ext cx="39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07329" y="973582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5579" y="2678379"/>
            <a:ext cx="6470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3.</a:t>
            </a:r>
            <a:r>
              <a:rPr dirty="0" sz="1200">
                <a:latin typeface="Arial"/>
                <a:cs typeface="Arial"/>
              </a:rPr>
              <a:t>co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4291" y="1844167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09084" y="2145538"/>
            <a:ext cx="647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5">
                <a:latin typeface="Arial"/>
                <a:cs typeface="Arial"/>
              </a:rPr>
              <a:t>mm</a:t>
            </a:r>
            <a:r>
              <a:rPr dirty="0" sz="120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65375" y="2000250"/>
            <a:ext cx="262255" cy="273050"/>
            <a:chOff x="2365375" y="2000250"/>
            <a:chExt cx="262255" cy="273050"/>
          </a:xfrm>
        </p:grpSpPr>
        <p:sp>
          <p:nvSpPr>
            <p:cNvPr id="42" name="object 42"/>
            <p:cNvSpPr/>
            <p:nvPr/>
          </p:nvSpPr>
          <p:spPr>
            <a:xfrm>
              <a:off x="2371725" y="2006600"/>
              <a:ext cx="249554" cy="260350"/>
            </a:xfrm>
            <a:custGeom>
              <a:avLst/>
              <a:gdLst/>
              <a:ahLst/>
              <a:cxnLst/>
              <a:rect l="l" t="t" r="r" b="b"/>
              <a:pathLst>
                <a:path w="249555" h="260350">
                  <a:moveTo>
                    <a:pt x="186944" y="0"/>
                  </a:moveTo>
                  <a:lnTo>
                    <a:pt x="124587" y="67691"/>
                  </a:lnTo>
                  <a:lnTo>
                    <a:pt x="62230" y="0"/>
                  </a:lnTo>
                  <a:lnTo>
                    <a:pt x="0" y="57404"/>
                  </a:lnTo>
                  <a:lnTo>
                    <a:pt x="67056" y="130048"/>
                  </a:lnTo>
                  <a:lnTo>
                    <a:pt x="0" y="202692"/>
                  </a:lnTo>
                  <a:lnTo>
                    <a:pt x="62230" y="260095"/>
                  </a:lnTo>
                  <a:lnTo>
                    <a:pt x="124587" y="192405"/>
                  </a:lnTo>
                  <a:lnTo>
                    <a:pt x="186944" y="260095"/>
                  </a:lnTo>
                  <a:lnTo>
                    <a:pt x="249174" y="202692"/>
                  </a:lnTo>
                  <a:lnTo>
                    <a:pt x="182118" y="130048"/>
                  </a:lnTo>
                  <a:lnTo>
                    <a:pt x="249174" y="57404"/>
                  </a:lnTo>
                  <a:lnTo>
                    <a:pt x="1869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71725" y="2006600"/>
              <a:ext cx="249554" cy="260350"/>
            </a:xfrm>
            <a:custGeom>
              <a:avLst/>
              <a:gdLst/>
              <a:ahLst/>
              <a:cxnLst/>
              <a:rect l="l" t="t" r="r" b="b"/>
              <a:pathLst>
                <a:path w="249555" h="260350">
                  <a:moveTo>
                    <a:pt x="0" y="57404"/>
                  </a:moveTo>
                  <a:lnTo>
                    <a:pt x="62230" y="0"/>
                  </a:lnTo>
                  <a:lnTo>
                    <a:pt x="124587" y="67691"/>
                  </a:lnTo>
                  <a:lnTo>
                    <a:pt x="186944" y="0"/>
                  </a:lnTo>
                  <a:lnTo>
                    <a:pt x="249174" y="57404"/>
                  </a:lnTo>
                  <a:lnTo>
                    <a:pt x="182118" y="130048"/>
                  </a:lnTo>
                  <a:lnTo>
                    <a:pt x="249174" y="202692"/>
                  </a:lnTo>
                  <a:lnTo>
                    <a:pt x="186944" y="260095"/>
                  </a:lnTo>
                  <a:lnTo>
                    <a:pt x="124587" y="192405"/>
                  </a:lnTo>
                  <a:lnTo>
                    <a:pt x="62230" y="260095"/>
                  </a:lnTo>
                  <a:lnTo>
                    <a:pt x="0" y="202692"/>
                  </a:lnTo>
                  <a:lnTo>
                    <a:pt x="67056" y="130048"/>
                  </a:lnTo>
                  <a:lnTo>
                    <a:pt x="0" y="5740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476235" y="2755773"/>
            <a:ext cx="962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新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Leader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85" y="3074035"/>
            <a:ext cx="8557260" cy="192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268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2.ack</a:t>
            </a:r>
            <a:endParaRPr sz="12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1050"/>
              </a:spcBef>
            </a:pPr>
            <a:r>
              <a:rPr dirty="0" sz="1200" spc="-5" b="1">
                <a:latin typeface="Times New Roman"/>
                <a:cs typeface="Times New Roman"/>
              </a:rPr>
              <a:t>Zab</a:t>
            </a:r>
            <a:r>
              <a:rPr dirty="0" sz="1200" spc="5" b="1">
                <a:latin typeface="宋体"/>
                <a:cs typeface="宋体"/>
              </a:rPr>
              <a:t>如何数</a:t>
            </a:r>
            <a:r>
              <a:rPr dirty="0" sz="1200" spc="-5" b="1">
                <a:latin typeface="宋体"/>
                <a:cs typeface="宋体"/>
              </a:rPr>
              <a:t>据同步</a:t>
            </a:r>
            <a:r>
              <a:rPr dirty="0" sz="1200">
                <a:latin typeface="宋体"/>
                <a:cs typeface="宋体"/>
              </a:rPr>
              <a:t>：</a:t>
            </a:r>
            <a:endParaRPr sz="1200">
              <a:latin typeface="宋体"/>
              <a:cs typeface="宋体"/>
            </a:endParaRPr>
          </a:p>
          <a:p>
            <a:pPr algn="just" marL="15875" marR="5080" indent="266700">
              <a:lnSpc>
                <a:spcPct val="150000"/>
              </a:lnSpc>
              <a:buSzPct val="91666"/>
              <a:buAutoNum type="arabicPlain"/>
              <a:tabLst>
                <a:tab pos="669290" algn="l"/>
              </a:tabLst>
            </a:pPr>
            <a:r>
              <a:rPr dirty="0" sz="1200" spc="10">
                <a:latin typeface="宋体"/>
                <a:cs typeface="宋体"/>
              </a:rPr>
              <a:t>完成</a:t>
            </a:r>
            <a:r>
              <a:rPr dirty="0" sz="1200" spc="-15">
                <a:latin typeface="Times New Roman"/>
                <a:cs typeface="Times New Roman"/>
              </a:rPr>
              <a:t>L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宋体"/>
                <a:cs typeface="宋体"/>
              </a:rPr>
              <a:t>选举后，在正</a:t>
            </a:r>
            <a:r>
              <a:rPr dirty="0" sz="1200">
                <a:latin typeface="宋体"/>
                <a:cs typeface="宋体"/>
              </a:rPr>
              <a:t>式</a:t>
            </a:r>
            <a:r>
              <a:rPr dirty="0" sz="1200" spc="15">
                <a:latin typeface="宋体"/>
                <a:cs typeface="宋体"/>
              </a:rPr>
              <a:t>开</a:t>
            </a:r>
            <a:r>
              <a:rPr dirty="0" sz="1200" spc="10">
                <a:latin typeface="宋体"/>
                <a:cs typeface="宋体"/>
              </a:rPr>
              <a:t>始工</a:t>
            </a:r>
            <a:r>
              <a:rPr dirty="0" sz="1200">
                <a:latin typeface="宋体"/>
                <a:cs typeface="宋体"/>
              </a:rPr>
              <a:t>作之前</a:t>
            </a:r>
            <a:r>
              <a:rPr dirty="0" sz="1200" spc="10">
                <a:latin typeface="宋体"/>
                <a:cs typeface="宋体"/>
              </a:rPr>
              <a:t>（接收</a:t>
            </a:r>
            <a:r>
              <a:rPr dirty="0" sz="1200">
                <a:latin typeface="宋体"/>
                <a:cs typeface="宋体"/>
              </a:rPr>
              <a:t>事</a:t>
            </a:r>
            <a:r>
              <a:rPr dirty="0" sz="1200" spc="10">
                <a:latin typeface="宋体"/>
                <a:cs typeface="宋体"/>
              </a:rPr>
              <a:t>务请</a:t>
            </a:r>
            <a:r>
              <a:rPr dirty="0" sz="1200" spc="15">
                <a:latin typeface="宋体"/>
                <a:cs typeface="宋体"/>
              </a:rPr>
              <a:t>求</a:t>
            </a:r>
            <a:r>
              <a:rPr dirty="0" sz="1200">
                <a:latin typeface="宋体"/>
                <a:cs typeface="宋体"/>
              </a:rPr>
              <a:t>，然</a:t>
            </a:r>
            <a:r>
              <a:rPr dirty="0" sz="1200" spc="10">
                <a:latin typeface="宋体"/>
                <a:cs typeface="宋体"/>
              </a:rPr>
              <a:t>后提出新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>
                <a:latin typeface="Times New Roman"/>
                <a:cs typeface="Times New Roman"/>
              </a:rPr>
              <a:t>ropos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宋体"/>
                <a:cs typeface="宋体"/>
              </a:rPr>
              <a:t>）</a:t>
            </a:r>
            <a:r>
              <a:rPr dirty="0" sz="1200" spc="5">
                <a:latin typeface="宋体"/>
                <a:cs typeface="宋体"/>
              </a:rPr>
              <a:t>，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00" spc="1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服务器会首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先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确认事</a:t>
            </a:r>
            <a:r>
              <a:rPr dirty="0" sz="1200" spc="15" b="1">
                <a:solidFill>
                  <a:srgbClr val="FF0000"/>
                </a:solidFill>
                <a:latin typeface="宋体"/>
                <a:cs typeface="宋体"/>
              </a:rPr>
              <a:t>务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日 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志中的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所有</a:t>
            </a:r>
            <a:r>
              <a:rPr dirty="0" sz="1200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Proposal</a:t>
            </a:r>
            <a:r>
              <a:rPr dirty="0" sz="12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是否已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经被集群中过半的服务</a:t>
            </a:r>
            <a:r>
              <a:rPr dirty="0" sz="1200" b="1">
                <a:solidFill>
                  <a:srgbClr val="FF0000"/>
                </a:solidFill>
                <a:latin typeface="宋体"/>
                <a:cs typeface="宋体"/>
              </a:rPr>
              <a:t>器</a:t>
            </a: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Commit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algn="just" marL="12700" marR="5715" indent="266700">
              <a:lnSpc>
                <a:spcPct val="150000"/>
              </a:lnSpc>
              <a:spcBef>
                <a:spcPts val="195"/>
              </a:spcBef>
              <a:buSzPct val="91666"/>
              <a:buFont typeface=""/>
              <a:buAutoNum type="arabicPlain"/>
              <a:tabLst>
                <a:tab pos="666750" algn="l"/>
              </a:tabLst>
            </a:pP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 spc="10">
                <a:latin typeface="宋体"/>
                <a:cs typeface="宋体"/>
              </a:rPr>
              <a:t>服务器需要确保所</a:t>
            </a:r>
            <a:r>
              <a:rPr dirty="0" sz="1200">
                <a:latin typeface="宋体"/>
                <a:cs typeface="宋体"/>
              </a:rPr>
              <a:t>有</a:t>
            </a:r>
            <a:r>
              <a:rPr dirty="0" sz="1200" spc="10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 spc="10">
                <a:latin typeface="宋体"/>
                <a:cs typeface="宋体"/>
              </a:rPr>
              <a:t>服务器能</a:t>
            </a:r>
            <a:r>
              <a:rPr dirty="0" sz="1200">
                <a:latin typeface="宋体"/>
                <a:cs typeface="宋体"/>
              </a:rPr>
              <a:t>够</a:t>
            </a:r>
            <a:r>
              <a:rPr dirty="0" sz="1200" spc="10">
                <a:latin typeface="宋体"/>
                <a:cs typeface="宋体"/>
              </a:rPr>
              <a:t>接收</a:t>
            </a:r>
            <a:r>
              <a:rPr dirty="0" sz="1200">
                <a:latin typeface="宋体"/>
                <a:cs typeface="宋体"/>
              </a:rPr>
              <a:t>到</a:t>
            </a:r>
            <a:r>
              <a:rPr dirty="0" sz="1200" spc="10">
                <a:latin typeface="宋体"/>
                <a:cs typeface="宋体"/>
              </a:rPr>
              <a:t>每</a:t>
            </a:r>
            <a:r>
              <a:rPr dirty="0" sz="1200">
                <a:latin typeface="宋体"/>
                <a:cs typeface="宋体"/>
              </a:rPr>
              <a:t>一</a:t>
            </a:r>
            <a:r>
              <a:rPr dirty="0" sz="1200" spc="10">
                <a:latin typeface="宋体"/>
                <a:cs typeface="宋体"/>
              </a:rPr>
              <a:t>条事务</a:t>
            </a:r>
            <a:r>
              <a:rPr dirty="0" sz="1200" spc="15">
                <a:latin typeface="宋体"/>
                <a:cs typeface="宋体"/>
              </a:rPr>
              <a:t>的</a:t>
            </a:r>
            <a:r>
              <a:rPr dirty="0" sz="1200">
                <a:latin typeface="Times New Roman"/>
                <a:cs typeface="Times New Roman"/>
              </a:rPr>
              <a:t>Proposal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-5">
                <a:latin typeface="宋体"/>
                <a:cs typeface="宋体"/>
              </a:rPr>
              <a:t>并</a:t>
            </a:r>
            <a:r>
              <a:rPr dirty="0" sz="1200" spc="5">
                <a:latin typeface="宋体"/>
                <a:cs typeface="宋体"/>
              </a:rPr>
              <a:t>且能将</a:t>
            </a:r>
            <a:r>
              <a:rPr dirty="0" sz="1200" spc="-5">
                <a:latin typeface="宋体"/>
                <a:cs typeface="宋体"/>
              </a:rPr>
              <a:t>所</a:t>
            </a:r>
            <a:r>
              <a:rPr dirty="0" sz="1200" spc="5">
                <a:latin typeface="宋体"/>
                <a:cs typeface="宋体"/>
              </a:rPr>
              <a:t>有已</a:t>
            </a:r>
            <a:r>
              <a:rPr dirty="0" sz="1200" spc="-5">
                <a:latin typeface="宋体"/>
                <a:cs typeface="宋体"/>
              </a:rPr>
              <a:t>经</a:t>
            </a:r>
            <a:r>
              <a:rPr dirty="0" sz="1200" spc="5">
                <a:latin typeface="宋体"/>
                <a:cs typeface="宋体"/>
              </a:rPr>
              <a:t>提交</a:t>
            </a:r>
            <a:r>
              <a:rPr dirty="0" sz="1200" spc="-5">
                <a:latin typeface="宋体"/>
                <a:cs typeface="宋体"/>
              </a:rPr>
              <a:t>的</a:t>
            </a:r>
            <a:r>
              <a:rPr dirty="0" sz="1200" spc="5">
                <a:latin typeface="宋体"/>
                <a:cs typeface="宋体"/>
              </a:rPr>
              <a:t>事</a:t>
            </a:r>
            <a:r>
              <a:rPr dirty="0" sz="1200" spc="15">
                <a:latin typeface="宋体"/>
                <a:cs typeface="宋体"/>
              </a:rPr>
              <a:t>务</a:t>
            </a:r>
            <a:r>
              <a:rPr dirty="0" sz="1200" spc="-5">
                <a:latin typeface="Times New Roman"/>
                <a:cs typeface="Times New Roman"/>
              </a:rPr>
              <a:t>Proposal  </a:t>
            </a:r>
            <a:r>
              <a:rPr dirty="0" sz="1200" spc="35">
                <a:latin typeface="宋体"/>
                <a:cs typeface="宋体"/>
              </a:rPr>
              <a:t>应用到内存数据中</a:t>
            </a:r>
            <a:r>
              <a:rPr dirty="0" sz="1200" spc="20">
                <a:latin typeface="宋体"/>
                <a:cs typeface="宋体"/>
              </a:rPr>
              <a:t>。</a:t>
            </a:r>
            <a:r>
              <a:rPr dirty="0" sz="1200" spc="30" b="1">
                <a:solidFill>
                  <a:srgbClr val="FF0000"/>
                </a:solidFill>
                <a:latin typeface="宋体"/>
                <a:cs typeface="宋体"/>
              </a:rPr>
              <a:t>等</a:t>
            </a:r>
            <a:r>
              <a:rPr dirty="0" sz="1200" spc="45" b="1">
                <a:solidFill>
                  <a:srgbClr val="FF0000"/>
                </a:solidFill>
                <a:latin typeface="宋体"/>
                <a:cs typeface="宋体"/>
              </a:rPr>
              <a:t>到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Follower</a:t>
            </a:r>
            <a:r>
              <a:rPr dirty="0" sz="1200" spc="40" b="1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200" spc="25" b="1">
                <a:solidFill>
                  <a:srgbClr val="FF0000"/>
                </a:solidFill>
                <a:latin typeface="宋体"/>
                <a:cs typeface="宋体"/>
              </a:rPr>
              <a:t>所有尚未同步的事</a:t>
            </a:r>
            <a:r>
              <a:rPr dirty="0" sz="1200" spc="55" b="1">
                <a:solidFill>
                  <a:srgbClr val="FF0000"/>
                </a:solidFill>
                <a:latin typeface="宋体"/>
                <a:cs typeface="宋体"/>
              </a:rPr>
              <a:t>务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Proposal</a:t>
            </a:r>
            <a:r>
              <a:rPr dirty="0" sz="1200" spc="30" b="1">
                <a:solidFill>
                  <a:srgbClr val="FF0000"/>
                </a:solidFill>
                <a:latin typeface="宋体"/>
                <a:cs typeface="宋体"/>
              </a:rPr>
              <a:t>都从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Leader</a:t>
            </a:r>
            <a:r>
              <a:rPr dirty="0" sz="1200" spc="40" b="1">
                <a:solidFill>
                  <a:srgbClr val="FF0000"/>
                </a:solidFill>
                <a:latin typeface="宋体"/>
                <a:cs typeface="宋体"/>
              </a:rPr>
              <a:t>服</a:t>
            </a:r>
            <a:r>
              <a:rPr dirty="0" sz="1200" spc="30" b="1">
                <a:solidFill>
                  <a:srgbClr val="FF0000"/>
                </a:solidFill>
                <a:latin typeface="宋体"/>
                <a:cs typeface="宋体"/>
              </a:rPr>
              <a:t>务器上同步</a:t>
            </a:r>
            <a:r>
              <a:rPr dirty="0" sz="1200" spc="35" b="1">
                <a:solidFill>
                  <a:srgbClr val="FF0000"/>
                </a:solidFill>
                <a:latin typeface="宋体"/>
                <a:cs typeface="宋体"/>
              </a:rPr>
              <a:t>过</a:t>
            </a:r>
            <a:r>
              <a:rPr dirty="0" sz="1200" spc="2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200" spc="25" b="1">
                <a:solidFill>
                  <a:srgbClr val="FF0000"/>
                </a:solidFill>
                <a:latin typeface="宋体"/>
                <a:cs typeface="宋体"/>
              </a:rPr>
              <a:t>并且应用</a:t>
            </a:r>
            <a:r>
              <a:rPr dirty="0" sz="1200" spc="15" b="1">
                <a:solidFill>
                  <a:srgbClr val="FF0000"/>
                </a:solidFill>
                <a:latin typeface="宋体"/>
                <a:cs typeface="宋体"/>
              </a:rPr>
              <a:t>到</a:t>
            </a:r>
            <a:r>
              <a:rPr dirty="0" sz="1200" spc="25" b="1">
                <a:solidFill>
                  <a:srgbClr val="FF0000"/>
                </a:solidFill>
                <a:latin typeface="宋体"/>
                <a:cs typeface="宋体"/>
              </a:rPr>
              <a:t>内存数据中以</a:t>
            </a:r>
            <a:r>
              <a:rPr dirty="0" sz="1200" spc="45" b="1">
                <a:solidFill>
                  <a:srgbClr val="FF0000"/>
                </a:solidFill>
                <a:latin typeface="宋体"/>
                <a:cs typeface="宋体"/>
              </a:rPr>
              <a:t>后</a:t>
            </a:r>
            <a:r>
              <a:rPr dirty="0" sz="1200" spc="-5" b="1">
                <a:solidFill>
                  <a:srgbClr val="FF0000"/>
                </a:solidFill>
                <a:latin typeface="宋体"/>
                <a:cs typeface="宋体"/>
              </a:rPr>
              <a:t>，  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Leader</a:t>
            </a:r>
            <a:r>
              <a:rPr dirty="0" sz="1200" spc="-5">
                <a:solidFill>
                  <a:srgbClr val="FF0000"/>
                </a:solidFill>
                <a:latin typeface="宋体"/>
                <a:cs typeface="宋体"/>
              </a:rPr>
              <a:t>才会把该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Follower</a:t>
            </a:r>
            <a:r>
              <a:rPr dirty="0" sz="1200" spc="-5">
                <a:solidFill>
                  <a:srgbClr val="FF0000"/>
                </a:solidFill>
                <a:latin typeface="宋体"/>
                <a:cs typeface="宋体"/>
              </a:rPr>
              <a:t>加入到真正可用的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Follower</a:t>
            </a:r>
            <a:r>
              <a:rPr dirty="0" sz="1200" spc="-5">
                <a:solidFill>
                  <a:srgbClr val="FF0000"/>
                </a:solidFill>
                <a:latin typeface="宋体"/>
                <a:cs typeface="宋体"/>
              </a:rPr>
              <a:t>列表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中。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0385"/>
            <a:ext cx="27844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宋体"/>
                <a:cs typeface="宋体"/>
              </a:rPr>
              <a:t>崩溃恢复</a:t>
            </a:r>
            <a:r>
              <a:rPr dirty="0" b="1">
                <a:latin typeface="Times New Roman"/>
                <a:cs typeface="Times New Roman"/>
              </a:rPr>
              <a:t>——</a:t>
            </a:r>
            <a:r>
              <a:rPr dirty="0" b="1">
                <a:latin typeface="宋体"/>
                <a:cs typeface="宋体"/>
              </a:rPr>
              <a:t>异常提案处理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176" y="494791"/>
            <a:ext cx="8373745" cy="402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latin typeface="Times New Roman"/>
                <a:cs typeface="Times New Roman"/>
              </a:rPr>
              <a:t>Zab</a:t>
            </a:r>
            <a:r>
              <a:rPr dirty="0" sz="1200" spc="40" b="1">
                <a:latin typeface="宋体"/>
                <a:cs typeface="宋体"/>
              </a:rPr>
              <a:t>数据同步过程</a:t>
            </a:r>
            <a:r>
              <a:rPr dirty="0" sz="1200" spc="45" b="1">
                <a:latin typeface="宋体"/>
                <a:cs typeface="宋体"/>
              </a:rPr>
              <a:t>中</a:t>
            </a:r>
            <a:r>
              <a:rPr dirty="0" sz="1200" spc="30" b="1">
                <a:latin typeface="宋体"/>
                <a:cs typeface="宋体"/>
              </a:rPr>
              <a:t>，</a:t>
            </a:r>
            <a:r>
              <a:rPr dirty="0" sz="1200" spc="40" b="1">
                <a:latin typeface="宋体"/>
                <a:cs typeface="宋体"/>
              </a:rPr>
              <a:t>如何处理</a:t>
            </a:r>
            <a:r>
              <a:rPr dirty="0" sz="1200" spc="25" b="1">
                <a:latin typeface="宋体"/>
                <a:cs typeface="宋体"/>
              </a:rPr>
              <a:t>需</a:t>
            </a:r>
            <a:r>
              <a:rPr dirty="0" sz="1200" spc="40" b="1">
                <a:latin typeface="宋体"/>
                <a:cs typeface="宋体"/>
              </a:rPr>
              <a:t>要丢弃</a:t>
            </a:r>
            <a:r>
              <a:rPr dirty="0" sz="1200" spc="65" b="1">
                <a:latin typeface="宋体"/>
                <a:cs typeface="宋体"/>
              </a:rPr>
              <a:t>的</a:t>
            </a:r>
            <a:r>
              <a:rPr dirty="0" sz="1200" spc="-5" b="1">
                <a:latin typeface="Times New Roman"/>
                <a:cs typeface="Times New Roman"/>
              </a:rPr>
              <a:t>Proposal</a:t>
            </a:r>
            <a:r>
              <a:rPr dirty="0" sz="1200" spc="-5" b="1">
                <a:latin typeface="宋体"/>
                <a:cs typeface="宋体"/>
              </a:rPr>
              <a:t>？</a:t>
            </a:r>
            <a:endParaRPr sz="1200">
              <a:latin typeface="宋体"/>
              <a:cs typeface="宋体"/>
            </a:endParaRPr>
          </a:p>
          <a:p>
            <a:pPr marL="12700" marR="5080" indent="266700">
              <a:lnSpc>
                <a:spcPct val="150000"/>
              </a:lnSpc>
              <a:spcBef>
                <a:spcPts val="810"/>
              </a:spcBef>
            </a:pPr>
            <a:r>
              <a:rPr dirty="0" sz="1200" spc="20">
                <a:latin typeface="宋体"/>
                <a:cs typeface="宋体"/>
              </a:rPr>
              <a:t>在</a:t>
            </a:r>
            <a:r>
              <a:rPr dirty="0" sz="1200">
                <a:latin typeface="Times New Roman"/>
                <a:cs typeface="Times New Roman"/>
              </a:rPr>
              <a:t>Zab</a:t>
            </a:r>
            <a:r>
              <a:rPr dirty="0" sz="1200" spc="20">
                <a:latin typeface="宋体"/>
                <a:cs typeface="宋体"/>
              </a:rPr>
              <a:t>的事务编</a:t>
            </a:r>
            <a:r>
              <a:rPr dirty="0" sz="1200" spc="25">
                <a:latin typeface="宋体"/>
                <a:cs typeface="宋体"/>
              </a:rPr>
              <a:t>号</a:t>
            </a:r>
            <a:r>
              <a:rPr dirty="0" sz="1200" spc="10">
                <a:latin typeface="Times New Roman"/>
                <a:cs typeface="Times New Roman"/>
              </a:rPr>
              <a:t>zxid</a:t>
            </a:r>
            <a:r>
              <a:rPr dirty="0" sz="1200" spc="20">
                <a:latin typeface="宋体"/>
                <a:cs typeface="宋体"/>
              </a:rPr>
              <a:t>设计中</a:t>
            </a:r>
            <a:r>
              <a:rPr dirty="0" sz="1200" spc="10">
                <a:latin typeface="宋体"/>
                <a:cs typeface="宋体"/>
              </a:rPr>
              <a:t>，</a:t>
            </a:r>
            <a:r>
              <a:rPr dirty="0" sz="1200" spc="10">
                <a:latin typeface="Times New Roman"/>
                <a:cs typeface="Times New Roman"/>
              </a:rPr>
              <a:t>zxid</a:t>
            </a:r>
            <a:r>
              <a:rPr dirty="0" sz="1200" spc="25">
                <a:latin typeface="宋体"/>
                <a:cs typeface="宋体"/>
              </a:rPr>
              <a:t>是一</a:t>
            </a:r>
            <a:r>
              <a:rPr dirty="0" sz="1200" spc="20">
                <a:latin typeface="宋体"/>
                <a:cs typeface="宋体"/>
              </a:rPr>
              <a:t>个</a:t>
            </a:r>
            <a:r>
              <a:rPr dirty="0" sz="1200" spc="5">
                <a:latin typeface="Times New Roman"/>
                <a:cs typeface="Times New Roman"/>
              </a:rPr>
              <a:t>64</a:t>
            </a:r>
            <a:r>
              <a:rPr dirty="0" sz="1200" spc="20">
                <a:latin typeface="宋体"/>
                <a:cs typeface="宋体"/>
              </a:rPr>
              <a:t>位的数字。其中</a:t>
            </a:r>
            <a:r>
              <a:rPr dirty="0" sz="1200" spc="25">
                <a:latin typeface="宋体"/>
                <a:cs typeface="宋体"/>
              </a:rPr>
              <a:t>低</a:t>
            </a:r>
            <a:r>
              <a:rPr dirty="0" sz="1200" spc="10">
                <a:latin typeface="Times New Roman"/>
                <a:cs typeface="Times New Roman"/>
              </a:rPr>
              <a:t>32</a:t>
            </a:r>
            <a:r>
              <a:rPr dirty="0" sz="1200" spc="20">
                <a:latin typeface="宋体"/>
                <a:cs typeface="宋体"/>
              </a:rPr>
              <a:t>位可以看成一个简单的单增计数</a:t>
            </a:r>
            <a:r>
              <a:rPr dirty="0" sz="1200" spc="25">
                <a:latin typeface="宋体"/>
                <a:cs typeface="宋体"/>
              </a:rPr>
              <a:t>器</a:t>
            </a:r>
            <a:r>
              <a:rPr dirty="0" sz="1200" spc="20">
                <a:latin typeface="宋体"/>
                <a:cs typeface="宋体"/>
              </a:rPr>
              <a:t>，针对客户端每一个 </a:t>
            </a:r>
            <a:r>
              <a:rPr dirty="0" sz="1200">
                <a:latin typeface="宋体"/>
                <a:cs typeface="宋体"/>
              </a:rPr>
              <a:t>事务请求</a:t>
            </a:r>
            <a:r>
              <a:rPr dirty="0" sz="1200" spc="-10">
                <a:latin typeface="宋体"/>
                <a:cs typeface="宋体"/>
              </a:rPr>
              <a:t>，</a:t>
            </a:r>
            <a:r>
              <a:rPr dirty="0" sz="1200" spc="-1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在产生新的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5">
                <a:latin typeface="宋体"/>
                <a:cs typeface="宋体"/>
              </a:rPr>
              <a:t>事务时，都会对该计数器加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宋体"/>
                <a:cs typeface="宋体"/>
              </a:rPr>
              <a:t>。而高</a:t>
            </a:r>
            <a:r>
              <a:rPr dirty="0" sz="1200">
                <a:latin typeface="Times New Roman"/>
                <a:cs typeface="Times New Roman"/>
              </a:rPr>
              <a:t>32</a:t>
            </a:r>
            <a:r>
              <a:rPr dirty="0" sz="1200" spc="-5">
                <a:latin typeface="宋体"/>
                <a:cs typeface="宋体"/>
              </a:rPr>
              <a:t>位则代表</a:t>
            </a:r>
            <a:r>
              <a:rPr dirty="0" sz="1200" spc="5">
                <a:latin typeface="宋体"/>
                <a:cs typeface="宋体"/>
              </a:rPr>
              <a:t>了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 spc="-5">
                <a:latin typeface="宋体"/>
                <a:cs typeface="宋体"/>
              </a:rPr>
              <a:t>周期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>
                <a:latin typeface="Times New Roman"/>
                <a:cs typeface="Times New Roman"/>
              </a:rPr>
              <a:t>epoch</a:t>
            </a:r>
            <a:r>
              <a:rPr dirty="0" sz="1200" spc="-5">
                <a:latin typeface="宋体"/>
                <a:cs typeface="宋体"/>
              </a:rPr>
              <a:t>编号。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宋体"/>
              <a:cs typeface="宋体"/>
            </a:endParaRPr>
          </a:p>
          <a:p>
            <a:pPr marL="2794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epoch</a:t>
            </a:r>
            <a:r>
              <a:rPr dirty="0" sz="1200" spc="10">
                <a:latin typeface="宋体"/>
                <a:cs typeface="宋体"/>
              </a:rPr>
              <a:t>编号可以理解为当前集群所处的年</a:t>
            </a:r>
            <a:r>
              <a:rPr dirty="0" sz="1200" spc="15">
                <a:latin typeface="宋体"/>
                <a:cs typeface="宋体"/>
              </a:rPr>
              <a:t>代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10">
                <a:latin typeface="宋体"/>
                <a:cs typeface="宋体"/>
              </a:rPr>
              <a:t>或者周期。每</a:t>
            </a:r>
            <a:r>
              <a:rPr dirty="0" sz="1200" spc="20">
                <a:latin typeface="宋体"/>
                <a:cs typeface="宋体"/>
              </a:rPr>
              <a:t>次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10">
                <a:latin typeface="宋体"/>
                <a:cs typeface="宋体"/>
              </a:rPr>
              <a:t>变更之后都会</a:t>
            </a:r>
            <a:r>
              <a:rPr dirty="0" sz="1200">
                <a:latin typeface="宋体"/>
                <a:cs typeface="宋体"/>
              </a:rPr>
              <a:t>在</a:t>
            </a:r>
            <a:r>
              <a:rPr dirty="0" sz="1200" spc="-20">
                <a:latin typeface="宋体"/>
                <a:cs typeface="宋体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epoch</a:t>
            </a:r>
            <a:r>
              <a:rPr dirty="0" sz="1200" spc="10">
                <a:latin typeface="宋体"/>
                <a:cs typeface="宋体"/>
              </a:rPr>
              <a:t>的基础上加</a:t>
            </a:r>
            <a:r>
              <a:rPr dirty="0" sz="1200" spc="10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宋体"/>
                <a:cs typeface="宋体"/>
              </a:rPr>
              <a:t>，</a:t>
            </a:r>
            <a:r>
              <a:rPr dirty="0" sz="1200">
                <a:latin typeface="宋体"/>
                <a:cs typeface="宋体"/>
              </a:rPr>
              <a:t>这</a:t>
            </a:r>
            <a:r>
              <a:rPr dirty="0" sz="1200" spc="10">
                <a:latin typeface="宋体"/>
                <a:cs typeface="宋体"/>
              </a:rPr>
              <a:t>样</a:t>
            </a:r>
            <a:r>
              <a:rPr dirty="0" sz="1200">
                <a:latin typeface="宋体"/>
                <a:cs typeface="宋体"/>
              </a:rPr>
              <a:t>旧</a:t>
            </a:r>
            <a:r>
              <a:rPr dirty="0" sz="1200" spc="25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宋体"/>
                <a:cs typeface="宋体"/>
              </a:rPr>
              <a:t>崩溃恢复之后，其他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>
                <a:latin typeface="宋体"/>
                <a:cs typeface="宋体"/>
              </a:rPr>
              <a:t>也不会听它的了，因为</a:t>
            </a:r>
            <a:r>
              <a:rPr dirty="0" sz="1200" spc="-295">
                <a:latin typeface="宋体"/>
                <a:cs typeface="宋体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>
                <a:latin typeface="宋体"/>
                <a:cs typeface="宋体"/>
              </a:rPr>
              <a:t>只服从</a:t>
            </a:r>
            <a:r>
              <a:rPr dirty="0" sz="1200" spc="-5">
                <a:latin typeface="Times New Roman"/>
                <a:cs typeface="Times New Roman"/>
              </a:rPr>
              <a:t>epoch</a:t>
            </a:r>
            <a:r>
              <a:rPr dirty="0" sz="1200">
                <a:latin typeface="宋体"/>
                <a:cs typeface="宋体"/>
              </a:rPr>
              <a:t>最高</a:t>
            </a:r>
            <a:r>
              <a:rPr dirty="0" sz="1200" spc="10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命令。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宋体"/>
              <a:cs typeface="宋体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dirty="0" sz="1200" spc="10">
                <a:latin typeface="宋体"/>
                <a:cs typeface="宋体"/>
              </a:rPr>
              <a:t>每当</a:t>
            </a:r>
            <a:r>
              <a:rPr dirty="0" sz="1200" spc="20">
                <a:latin typeface="宋体"/>
                <a:cs typeface="宋体"/>
              </a:rPr>
              <a:t>选</a:t>
            </a:r>
            <a:r>
              <a:rPr dirty="0" sz="1200" spc="10">
                <a:latin typeface="宋体"/>
                <a:cs typeface="宋体"/>
              </a:rPr>
              <a:t>举</a:t>
            </a:r>
            <a:r>
              <a:rPr dirty="0" sz="1200" spc="20">
                <a:latin typeface="宋体"/>
                <a:cs typeface="宋体"/>
              </a:rPr>
              <a:t>产</a:t>
            </a:r>
            <a:r>
              <a:rPr dirty="0" sz="1200" spc="10">
                <a:latin typeface="宋体"/>
                <a:cs typeface="宋体"/>
              </a:rPr>
              <a:t>生一</a:t>
            </a:r>
            <a:r>
              <a:rPr dirty="0" sz="1200" spc="20">
                <a:latin typeface="宋体"/>
                <a:cs typeface="宋体"/>
              </a:rPr>
              <a:t>个</a:t>
            </a:r>
            <a:r>
              <a:rPr dirty="0" sz="1200" spc="10">
                <a:latin typeface="宋体"/>
                <a:cs typeface="宋体"/>
              </a:rPr>
              <a:t>新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 spc="55">
                <a:latin typeface="宋体"/>
                <a:cs typeface="宋体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10">
                <a:latin typeface="宋体"/>
                <a:cs typeface="宋体"/>
              </a:rPr>
              <a:t>就</a:t>
            </a:r>
            <a:r>
              <a:rPr dirty="0" sz="1200" spc="20">
                <a:latin typeface="宋体"/>
                <a:cs typeface="宋体"/>
              </a:rPr>
              <a:t>会</a:t>
            </a:r>
            <a:r>
              <a:rPr dirty="0" sz="1200" spc="10">
                <a:latin typeface="宋体"/>
                <a:cs typeface="宋体"/>
              </a:rPr>
              <a:t>从这</a:t>
            </a:r>
            <a:r>
              <a:rPr dirty="0" sz="1200" spc="40">
                <a:latin typeface="宋体"/>
                <a:cs typeface="宋体"/>
              </a:rPr>
              <a:t>个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10">
                <a:latin typeface="宋体"/>
                <a:cs typeface="宋体"/>
              </a:rPr>
              <a:t>服务</a:t>
            </a:r>
            <a:r>
              <a:rPr dirty="0" sz="1200" spc="20">
                <a:latin typeface="宋体"/>
                <a:cs typeface="宋体"/>
              </a:rPr>
              <a:t>器</a:t>
            </a:r>
            <a:r>
              <a:rPr dirty="0" sz="1200" spc="10">
                <a:latin typeface="宋体"/>
                <a:cs typeface="宋体"/>
              </a:rPr>
              <a:t>上</a:t>
            </a:r>
            <a:r>
              <a:rPr dirty="0" sz="1200" spc="20">
                <a:latin typeface="宋体"/>
                <a:cs typeface="宋体"/>
              </a:rPr>
              <a:t>取</a:t>
            </a:r>
            <a:r>
              <a:rPr dirty="0" sz="1200" spc="10">
                <a:latin typeface="宋体"/>
                <a:cs typeface="宋体"/>
              </a:rPr>
              <a:t>出</a:t>
            </a:r>
            <a:r>
              <a:rPr dirty="0" sz="1200" spc="20">
                <a:latin typeface="宋体"/>
                <a:cs typeface="宋体"/>
              </a:rPr>
              <a:t>本</a:t>
            </a:r>
            <a:r>
              <a:rPr dirty="0" sz="1200" spc="10">
                <a:latin typeface="宋体"/>
                <a:cs typeface="宋体"/>
              </a:rPr>
              <a:t>地事</a:t>
            </a:r>
            <a:r>
              <a:rPr dirty="0" sz="1200" spc="20">
                <a:latin typeface="宋体"/>
                <a:cs typeface="宋体"/>
              </a:rPr>
              <a:t>务</a:t>
            </a:r>
            <a:r>
              <a:rPr dirty="0" sz="1200" spc="10">
                <a:latin typeface="宋体"/>
                <a:cs typeface="宋体"/>
              </a:rPr>
              <a:t>日志</a:t>
            </a:r>
            <a:r>
              <a:rPr dirty="0" sz="1200" spc="20">
                <a:latin typeface="宋体"/>
                <a:cs typeface="宋体"/>
              </a:rPr>
              <a:t>充</a:t>
            </a:r>
            <a:r>
              <a:rPr dirty="0" sz="1200" spc="10">
                <a:latin typeface="宋体"/>
                <a:cs typeface="宋体"/>
              </a:rPr>
              <a:t>最</a:t>
            </a:r>
            <a:r>
              <a:rPr dirty="0" sz="1200" spc="20">
                <a:latin typeface="宋体"/>
                <a:cs typeface="宋体"/>
              </a:rPr>
              <a:t>大</a:t>
            </a:r>
            <a:r>
              <a:rPr dirty="0" sz="1200" spc="10">
                <a:latin typeface="宋体"/>
                <a:cs typeface="宋体"/>
              </a:rPr>
              <a:t>编</a:t>
            </a:r>
            <a:r>
              <a:rPr dirty="0" sz="1200" spc="45">
                <a:latin typeface="宋体"/>
                <a:cs typeface="宋体"/>
              </a:rPr>
              <a:t>号</a:t>
            </a:r>
            <a:r>
              <a:rPr dirty="0" sz="1200">
                <a:latin typeface="Times New Roman"/>
                <a:cs typeface="Times New Roman"/>
              </a:rPr>
              <a:t>Proposal</a:t>
            </a:r>
            <a:r>
              <a:rPr dirty="0" sz="1200" spc="5">
                <a:latin typeface="宋体"/>
                <a:cs typeface="宋体"/>
              </a:rPr>
              <a:t>的</a:t>
            </a:r>
            <a:r>
              <a:rPr dirty="0" sz="1200" spc="5">
                <a:latin typeface="Times New Roman"/>
                <a:cs typeface="Times New Roman"/>
              </a:rPr>
              <a:t>zxid</a:t>
            </a:r>
            <a:r>
              <a:rPr dirty="0" sz="1200" spc="5">
                <a:latin typeface="宋体"/>
                <a:cs typeface="宋体"/>
              </a:rPr>
              <a:t>，并从</a:t>
            </a:r>
            <a:r>
              <a:rPr dirty="0" sz="1200" spc="10">
                <a:latin typeface="Times New Roman"/>
                <a:cs typeface="Times New Roman"/>
              </a:rPr>
              <a:t>zxid</a:t>
            </a:r>
            <a:r>
              <a:rPr dirty="0" sz="1200" spc="5">
                <a:latin typeface="宋体"/>
                <a:cs typeface="宋体"/>
              </a:rPr>
              <a:t>中解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宋体"/>
                <a:cs typeface="宋体"/>
              </a:rPr>
              <a:t>析得到对应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epoch</a:t>
            </a:r>
            <a:r>
              <a:rPr dirty="0" sz="1200" spc="-5">
                <a:latin typeface="宋体"/>
                <a:cs typeface="宋体"/>
              </a:rPr>
              <a:t>编号，然后再对其加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宋体"/>
                <a:cs typeface="宋体"/>
              </a:rPr>
              <a:t>，之后该编号就作为新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 spc="-5">
                <a:latin typeface="Times New Roman"/>
                <a:cs typeface="Times New Roman"/>
              </a:rPr>
              <a:t>epoch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宋体"/>
                <a:cs typeface="宋体"/>
              </a:rPr>
              <a:t>值，并将低</a:t>
            </a:r>
            <a:r>
              <a:rPr dirty="0" sz="1200" spc="-5">
                <a:latin typeface="Times New Roman"/>
                <a:cs typeface="Times New Roman"/>
              </a:rPr>
              <a:t>32</a:t>
            </a:r>
            <a:r>
              <a:rPr dirty="0" sz="1200" spc="-5">
                <a:latin typeface="宋体"/>
                <a:cs typeface="宋体"/>
              </a:rPr>
              <a:t>位数字归零，由</a:t>
            </a:r>
            <a:r>
              <a:rPr dirty="0" sz="1200" spc="-5">
                <a:latin typeface="Times New Roman"/>
                <a:cs typeface="Times New Roman"/>
              </a:rPr>
              <a:t>0</a:t>
            </a:r>
            <a:r>
              <a:rPr dirty="0" sz="1200" spc="-5">
                <a:latin typeface="宋体"/>
                <a:cs typeface="宋体"/>
              </a:rPr>
              <a:t>开始重新生成</a:t>
            </a:r>
            <a:r>
              <a:rPr dirty="0" sz="1200">
                <a:latin typeface="Times New Roman"/>
                <a:cs typeface="Times New Roman"/>
              </a:rPr>
              <a:t>zxid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marL="12700" marR="112395" indent="266700">
              <a:lnSpc>
                <a:spcPct val="150000"/>
              </a:lnSpc>
              <a:spcBef>
                <a:spcPts val="830"/>
              </a:spcBef>
            </a:pPr>
            <a:r>
              <a:rPr dirty="0" sz="1200">
                <a:latin typeface="Times New Roman"/>
                <a:cs typeface="Times New Roman"/>
              </a:rPr>
              <a:t>Z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10">
                <a:latin typeface="宋体"/>
                <a:cs typeface="宋体"/>
              </a:rPr>
              <a:t>协</a:t>
            </a:r>
            <a:r>
              <a:rPr dirty="0" sz="1200">
                <a:latin typeface="宋体"/>
                <a:cs typeface="宋体"/>
              </a:rPr>
              <a:t>议通</a:t>
            </a:r>
            <a:r>
              <a:rPr dirty="0" sz="1200" spc="15">
                <a:latin typeface="宋体"/>
                <a:cs typeface="宋体"/>
              </a:rPr>
              <a:t>过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po</a:t>
            </a:r>
            <a:r>
              <a:rPr dirty="0" sz="1200" spc="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>
                <a:latin typeface="宋体"/>
                <a:cs typeface="宋体"/>
              </a:rPr>
              <a:t>编</a:t>
            </a:r>
            <a:r>
              <a:rPr dirty="0" sz="1200" spc="10">
                <a:latin typeface="宋体"/>
                <a:cs typeface="宋体"/>
              </a:rPr>
              <a:t>号</a:t>
            </a:r>
            <a:r>
              <a:rPr dirty="0" sz="1200">
                <a:latin typeface="宋体"/>
                <a:cs typeface="宋体"/>
              </a:rPr>
              <a:t>来区</a:t>
            </a:r>
            <a:r>
              <a:rPr dirty="0" sz="1200" spc="10">
                <a:latin typeface="宋体"/>
                <a:cs typeface="宋体"/>
              </a:rPr>
              <a:t>分</a:t>
            </a:r>
            <a:r>
              <a:rPr dirty="0" sz="1200" spc="-15">
                <a:latin typeface="Times New Roman"/>
                <a:cs typeface="Times New Roman"/>
              </a:rPr>
              <a:t>L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>
                <a:latin typeface="宋体"/>
                <a:cs typeface="宋体"/>
              </a:rPr>
              <a:t>变化周</a:t>
            </a:r>
            <a:r>
              <a:rPr dirty="0" sz="1200" spc="10">
                <a:latin typeface="宋体"/>
                <a:cs typeface="宋体"/>
              </a:rPr>
              <a:t>期</a:t>
            </a:r>
            <a:r>
              <a:rPr dirty="0" sz="1200">
                <a:latin typeface="宋体"/>
                <a:cs typeface="宋体"/>
              </a:rPr>
              <a:t>，能够有效避免不同</a:t>
            </a:r>
            <a:r>
              <a:rPr dirty="0" sz="1200" spc="15">
                <a:latin typeface="宋体"/>
                <a:cs typeface="宋体"/>
              </a:rPr>
              <a:t>的</a:t>
            </a:r>
            <a:r>
              <a:rPr dirty="0" sz="1200" spc="-15">
                <a:latin typeface="Times New Roman"/>
                <a:cs typeface="Times New Roman"/>
              </a:rPr>
              <a:t>L</a:t>
            </a:r>
            <a:r>
              <a:rPr dirty="0" sz="1200" spc="5">
                <a:latin typeface="Times New Roman"/>
                <a:cs typeface="Times New Roman"/>
              </a:rPr>
              <a:t>ea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宋体"/>
                <a:cs typeface="宋体"/>
              </a:rPr>
              <a:t>错</a:t>
            </a:r>
            <a:r>
              <a:rPr dirty="0" sz="1200">
                <a:latin typeface="宋体"/>
                <a:cs typeface="宋体"/>
              </a:rPr>
              <a:t>误的使用了</a:t>
            </a:r>
            <a:r>
              <a:rPr dirty="0" sz="1200" spc="10">
                <a:latin typeface="宋体"/>
                <a:cs typeface="宋体"/>
              </a:rPr>
              <a:t>相</a:t>
            </a:r>
            <a:r>
              <a:rPr dirty="0" sz="1200">
                <a:latin typeface="宋体"/>
                <a:cs typeface="宋体"/>
              </a:rPr>
              <a:t>同的</a:t>
            </a:r>
            <a:r>
              <a:rPr dirty="0" sz="1200" spc="5">
                <a:latin typeface="Times New Roman"/>
                <a:cs typeface="Times New Roman"/>
              </a:rPr>
              <a:t>z</a:t>
            </a:r>
            <a:r>
              <a:rPr dirty="0" sz="1200" spc="10">
                <a:latin typeface="Times New Roman"/>
                <a:cs typeface="Times New Roman"/>
              </a:rPr>
              <a:t>x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d</a:t>
            </a:r>
            <a:r>
              <a:rPr dirty="0" sz="1200">
                <a:latin typeface="宋体"/>
                <a:cs typeface="宋体"/>
              </a:rPr>
              <a:t>编号提出了不一样的  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5">
                <a:latin typeface="宋体"/>
                <a:cs typeface="宋体"/>
              </a:rPr>
              <a:t>的异常情况。</a:t>
            </a:r>
            <a:endParaRPr sz="1200">
              <a:latin typeface="宋体"/>
              <a:cs typeface="宋体"/>
            </a:endParaRPr>
          </a:p>
          <a:p>
            <a:pPr algn="just" marL="12700" marR="109855" indent="266700">
              <a:lnSpc>
                <a:spcPct val="150000"/>
              </a:lnSpc>
              <a:spcBef>
                <a:spcPts val="835"/>
              </a:spcBef>
            </a:pPr>
            <a:r>
              <a:rPr dirty="0" sz="1200">
                <a:latin typeface="宋体"/>
                <a:cs typeface="宋体"/>
              </a:rPr>
              <a:t>基于以上策略，当一</a:t>
            </a:r>
            <a:r>
              <a:rPr dirty="0" sz="1200" spc="10">
                <a:latin typeface="宋体"/>
                <a:cs typeface="宋体"/>
              </a:rPr>
              <a:t>个</a:t>
            </a:r>
            <a:r>
              <a:rPr dirty="0" sz="1200">
                <a:latin typeface="宋体"/>
                <a:cs typeface="宋体"/>
              </a:rPr>
              <a:t>包含了上一</a:t>
            </a:r>
            <a:r>
              <a:rPr dirty="0" sz="1200" spc="15">
                <a:latin typeface="宋体"/>
                <a:cs typeface="宋体"/>
              </a:rPr>
              <a:t>个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10">
                <a:latin typeface="宋体"/>
                <a:cs typeface="宋体"/>
              </a:rPr>
              <a:t>周</a:t>
            </a:r>
            <a:r>
              <a:rPr dirty="0" sz="1200">
                <a:latin typeface="宋体"/>
                <a:cs typeface="宋体"/>
              </a:rPr>
              <a:t>期中尚未提交过的事</a:t>
            </a:r>
            <a:r>
              <a:rPr dirty="0" sz="1200" spc="15">
                <a:latin typeface="宋体"/>
                <a:cs typeface="宋体"/>
              </a:rPr>
              <a:t>务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-5">
                <a:latin typeface="宋体"/>
                <a:cs typeface="宋体"/>
              </a:rPr>
              <a:t>的服务器启动时，当这台机器加入集群中，  </a:t>
            </a:r>
            <a:r>
              <a:rPr dirty="0" sz="1200" spc="5">
                <a:latin typeface="宋体"/>
                <a:cs typeface="宋体"/>
              </a:rPr>
              <a:t>以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 spc="10">
                <a:latin typeface="宋体"/>
                <a:cs typeface="宋体"/>
              </a:rPr>
              <a:t>角色连</a:t>
            </a:r>
            <a:r>
              <a:rPr dirty="0" sz="1200" spc="25">
                <a:latin typeface="宋体"/>
                <a:cs typeface="宋体"/>
              </a:rPr>
              <a:t>上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10">
                <a:latin typeface="宋体"/>
                <a:cs typeface="宋体"/>
              </a:rPr>
              <a:t>服务器后</a:t>
            </a:r>
            <a:r>
              <a:rPr dirty="0" sz="1200" spc="-5">
                <a:latin typeface="宋体"/>
                <a:cs typeface="宋体"/>
              </a:rPr>
              <a:t>，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宋体"/>
                <a:cs typeface="宋体"/>
              </a:rPr>
              <a:t>服务器</a:t>
            </a:r>
            <a:r>
              <a:rPr dirty="0" sz="1200">
                <a:latin typeface="宋体"/>
                <a:cs typeface="宋体"/>
              </a:rPr>
              <a:t>会</a:t>
            </a:r>
            <a:r>
              <a:rPr dirty="0" sz="1200" spc="10">
                <a:latin typeface="宋体"/>
                <a:cs typeface="宋体"/>
              </a:rPr>
              <a:t>根据</a:t>
            </a:r>
            <a:r>
              <a:rPr dirty="0" sz="1200">
                <a:latin typeface="宋体"/>
                <a:cs typeface="宋体"/>
              </a:rPr>
              <a:t>自</a:t>
            </a:r>
            <a:r>
              <a:rPr dirty="0" sz="1200" spc="10">
                <a:latin typeface="宋体"/>
                <a:cs typeface="宋体"/>
              </a:rPr>
              <a:t>己服</a:t>
            </a:r>
            <a:r>
              <a:rPr dirty="0" sz="1200">
                <a:latin typeface="宋体"/>
                <a:cs typeface="宋体"/>
              </a:rPr>
              <a:t>务</a:t>
            </a:r>
            <a:r>
              <a:rPr dirty="0" sz="1200" spc="10">
                <a:latin typeface="宋体"/>
                <a:cs typeface="宋体"/>
              </a:rPr>
              <a:t>器上最</a:t>
            </a:r>
            <a:r>
              <a:rPr dirty="0" sz="1200">
                <a:latin typeface="宋体"/>
                <a:cs typeface="宋体"/>
              </a:rPr>
              <a:t>后</a:t>
            </a:r>
            <a:r>
              <a:rPr dirty="0" sz="1200" spc="10">
                <a:latin typeface="宋体"/>
                <a:cs typeface="宋体"/>
              </a:rPr>
              <a:t>提交</a:t>
            </a:r>
            <a:r>
              <a:rPr dirty="0" sz="1200">
                <a:latin typeface="宋体"/>
                <a:cs typeface="宋体"/>
              </a:rPr>
              <a:t>的</a:t>
            </a:r>
            <a:r>
              <a:rPr dirty="0" sz="1200" spc="45">
                <a:latin typeface="宋体"/>
                <a:cs typeface="宋体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 spc="10">
                <a:latin typeface="宋体"/>
                <a:cs typeface="宋体"/>
              </a:rPr>
              <a:t>来和</a:t>
            </a:r>
            <a:r>
              <a:rPr dirty="0" sz="1200" spc="-5">
                <a:latin typeface="Times New Roman"/>
                <a:cs typeface="Times New Roman"/>
              </a:rPr>
              <a:t>Follower</a:t>
            </a:r>
            <a:r>
              <a:rPr dirty="0" sz="1200" spc="10">
                <a:latin typeface="宋体"/>
                <a:cs typeface="宋体"/>
              </a:rPr>
              <a:t>服务器的</a:t>
            </a:r>
            <a:r>
              <a:rPr dirty="0" sz="1200" spc="-5">
                <a:latin typeface="Times New Roman"/>
                <a:cs typeface="Times New Roman"/>
              </a:rPr>
              <a:t>Proposal  </a:t>
            </a:r>
            <a:r>
              <a:rPr dirty="0" sz="1200" spc="5">
                <a:latin typeface="宋体"/>
                <a:cs typeface="宋体"/>
              </a:rPr>
              <a:t>进行比对，比对</a:t>
            </a:r>
            <a:r>
              <a:rPr dirty="0" sz="1200" spc="-5">
                <a:latin typeface="宋体"/>
                <a:cs typeface="宋体"/>
              </a:rPr>
              <a:t>的</a:t>
            </a:r>
            <a:r>
              <a:rPr dirty="0" sz="1200" spc="10">
                <a:latin typeface="宋体"/>
                <a:cs typeface="宋体"/>
              </a:rPr>
              <a:t>结</a:t>
            </a:r>
            <a:r>
              <a:rPr dirty="0" sz="1200" spc="-5">
                <a:latin typeface="宋体"/>
                <a:cs typeface="宋体"/>
              </a:rPr>
              <a:t>果</a:t>
            </a:r>
            <a:r>
              <a:rPr dirty="0" sz="1200" spc="10">
                <a:latin typeface="宋体"/>
                <a:cs typeface="宋体"/>
              </a:rPr>
              <a:t>肯</a:t>
            </a:r>
            <a:r>
              <a:rPr dirty="0" sz="1200" spc="5">
                <a:latin typeface="宋体"/>
                <a:cs typeface="宋体"/>
              </a:rPr>
              <a:t>定</a:t>
            </a:r>
            <a:r>
              <a:rPr dirty="0" sz="1200" spc="10">
                <a:latin typeface="宋体"/>
                <a:cs typeface="宋体"/>
              </a:rPr>
              <a:t>是</a:t>
            </a:r>
            <a:r>
              <a:rPr dirty="0" sz="1200" spc="-5">
                <a:latin typeface="Times New Roman"/>
                <a:cs typeface="Times New Roman"/>
              </a:rPr>
              <a:t>Leader</a:t>
            </a:r>
            <a:r>
              <a:rPr dirty="0" sz="1200" spc="5">
                <a:latin typeface="宋体"/>
                <a:cs typeface="宋体"/>
              </a:rPr>
              <a:t>要求</a:t>
            </a:r>
            <a:r>
              <a:rPr dirty="0" sz="1200">
                <a:latin typeface="Times New Roman"/>
                <a:cs typeface="Times New Roman"/>
              </a:rPr>
              <a:t>Follower</a:t>
            </a:r>
            <a:r>
              <a:rPr dirty="0" sz="1200" spc="10">
                <a:latin typeface="宋体"/>
                <a:cs typeface="宋体"/>
              </a:rPr>
              <a:t>进行一个回退操</a:t>
            </a:r>
            <a:r>
              <a:rPr dirty="0" sz="1200">
                <a:latin typeface="宋体"/>
                <a:cs typeface="宋体"/>
              </a:rPr>
              <a:t>作</a:t>
            </a:r>
            <a:r>
              <a:rPr dirty="0" sz="1200" spc="10">
                <a:latin typeface="宋体"/>
                <a:cs typeface="宋体"/>
              </a:rPr>
              <a:t>，回退到一个</a:t>
            </a:r>
            <a:r>
              <a:rPr dirty="0" sz="1200">
                <a:latin typeface="宋体"/>
                <a:cs typeface="宋体"/>
              </a:rPr>
              <a:t>确</a:t>
            </a:r>
            <a:r>
              <a:rPr dirty="0" sz="1200" spc="10">
                <a:latin typeface="宋体"/>
                <a:cs typeface="宋体"/>
              </a:rPr>
              <a:t>实已</a:t>
            </a:r>
            <a:r>
              <a:rPr dirty="0" sz="1200">
                <a:latin typeface="宋体"/>
                <a:cs typeface="宋体"/>
              </a:rPr>
              <a:t>经</a:t>
            </a:r>
            <a:r>
              <a:rPr dirty="0" sz="1200" spc="10">
                <a:latin typeface="宋体"/>
                <a:cs typeface="宋体"/>
              </a:rPr>
              <a:t>被集群中过半</a:t>
            </a:r>
            <a:r>
              <a:rPr dirty="0" sz="1200">
                <a:latin typeface="宋体"/>
                <a:cs typeface="宋体"/>
              </a:rPr>
              <a:t>机</a:t>
            </a:r>
            <a:r>
              <a:rPr dirty="0" sz="1200" spc="25">
                <a:latin typeface="宋体"/>
                <a:cs typeface="宋体"/>
              </a:rPr>
              <a:t>器</a:t>
            </a:r>
            <a:r>
              <a:rPr dirty="0" sz="1200">
                <a:latin typeface="Times New Roman"/>
                <a:cs typeface="Times New Roman"/>
              </a:rPr>
              <a:t>Commit</a:t>
            </a:r>
            <a:r>
              <a:rPr dirty="0" sz="1200" spc="10">
                <a:latin typeface="宋体"/>
                <a:cs typeface="宋体"/>
              </a:rPr>
              <a:t>的最新 </a:t>
            </a:r>
            <a:r>
              <a:rPr dirty="0" sz="1200" spc="-5">
                <a:latin typeface="Times New Roman"/>
                <a:cs typeface="Times New Roman"/>
              </a:rPr>
              <a:t>Proposal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0385"/>
            <a:ext cx="9556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Times New Roman"/>
                <a:cs typeface="Times New Roman"/>
              </a:rPr>
              <a:t>CA</a:t>
            </a:r>
            <a:r>
              <a:rPr dirty="0" b="1">
                <a:latin typeface="Times New Roman"/>
                <a:cs typeface="Times New Roman"/>
              </a:rPr>
              <a:t>P</a:t>
            </a:r>
            <a:r>
              <a:rPr dirty="0" b="1">
                <a:latin typeface="宋体"/>
                <a:cs typeface="宋体"/>
              </a:rPr>
              <a:t>理论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424353"/>
            <a:ext cx="8557260" cy="46069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580"/>
              </a:spcBef>
            </a:pPr>
            <a:r>
              <a:rPr dirty="0" sz="1200" spc="-5">
                <a:latin typeface="Times New Roman"/>
                <a:cs typeface="Times New Roman"/>
              </a:rPr>
              <a:t>CAP</a:t>
            </a:r>
            <a:r>
              <a:rPr dirty="0" sz="1200">
                <a:latin typeface="宋体"/>
                <a:cs typeface="宋体"/>
              </a:rPr>
              <a:t>理论告诉我</a:t>
            </a:r>
            <a:r>
              <a:rPr dirty="0" sz="1200" spc="-10">
                <a:latin typeface="宋体"/>
                <a:cs typeface="宋体"/>
              </a:rPr>
              <a:t>们</a:t>
            </a:r>
            <a:r>
              <a:rPr dirty="0" sz="1200">
                <a:latin typeface="宋体"/>
                <a:cs typeface="宋体"/>
              </a:rPr>
              <a:t>，一个分布式系统不可能同时满足以下三种</a:t>
            </a:r>
            <a:endParaRPr sz="1200">
              <a:latin typeface="宋体"/>
              <a:cs typeface="宋体"/>
            </a:endParaRPr>
          </a:p>
          <a:p>
            <a:pPr marL="633095" indent="-343535">
              <a:lnSpc>
                <a:spcPct val="100000"/>
              </a:lnSpc>
              <a:spcBef>
                <a:spcPts val="484"/>
              </a:spcBef>
              <a:buFont typeface="Wingdings"/>
              <a:buChar char="⚫"/>
              <a:tabLst>
                <a:tab pos="633095" algn="l"/>
                <a:tab pos="633730" algn="l"/>
              </a:tabLst>
            </a:pPr>
            <a:r>
              <a:rPr dirty="0" sz="1200" spc="-5">
                <a:latin typeface="宋体"/>
                <a:cs typeface="宋体"/>
              </a:rPr>
              <a:t>一致性（</a:t>
            </a:r>
            <a:r>
              <a:rPr dirty="0" sz="1200" spc="-5">
                <a:latin typeface="Times New Roman"/>
                <a:cs typeface="Times New Roman"/>
              </a:rPr>
              <a:t>C:Consistency</a:t>
            </a:r>
            <a:r>
              <a:rPr dirty="0" sz="1200" spc="-5"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633095" indent="-343535">
              <a:lnSpc>
                <a:spcPct val="100000"/>
              </a:lnSpc>
              <a:spcBef>
                <a:spcPts val="720"/>
              </a:spcBef>
              <a:buFont typeface="Wingdings"/>
              <a:buChar char="⚫"/>
              <a:tabLst>
                <a:tab pos="633095" algn="l"/>
                <a:tab pos="633730" algn="l"/>
              </a:tabLst>
            </a:pPr>
            <a:r>
              <a:rPr dirty="0" sz="1200">
                <a:latin typeface="宋体"/>
                <a:cs typeface="宋体"/>
              </a:rPr>
              <a:t>可用</a:t>
            </a:r>
            <a:r>
              <a:rPr dirty="0" sz="1200" spc="-5">
                <a:latin typeface="宋体"/>
                <a:cs typeface="宋体"/>
              </a:rPr>
              <a:t>性</a:t>
            </a:r>
            <a:r>
              <a:rPr dirty="0" sz="1200" spc="-10">
                <a:latin typeface="宋体"/>
                <a:cs typeface="宋体"/>
              </a:rPr>
              <a:t>（</a:t>
            </a:r>
            <a:r>
              <a:rPr dirty="0" sz="1200" spc="-10">
                <a:latin typeface="Times New Roman"/>
                <a:cs typeface="Times New Roman"/>
              </a:rPr>
              <a:t>A:Available</a:t>
            </a:r>
            <a:r>
              <a:rPr dirty="0" sz="1200" spc="-10"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633095" indent="-343535">
              <a:lnSpc>
                <a:spcPct val="100000"/>
              </a:lnSpc>
              <a:spcBef>
                <a:spcPts val="720"/>
              </a:spcBef>
              <a:buFont typeface="Wingdings"/>
              <a:buChar char="⚫"/>
              <a:tabLst>
                <a:tab pos="633095" algn="l"/>
                <a:tab pos="633730" algn="l"/>
              </a:tabLst>
            </a:pPr>
            <a:r>
              <a:rPr dirty="0" sz="1200" spc="105">
                <a:latin typeface="宋体"/>
                <a:cs typeface="宋体"/>
              </a:rPr>
              <a:t>分区容错</a:t>
            </a:r>
            <a:r>
              <a:rPr dirty="0" sz="1200" spc="110">
                <a:latin typeface="宋体"/>
                <a:cs typeface="宋体"/>
              </a:rPr>
              <a:t>性</a:t>
            </a:r>
            <a:r>
              <a:rPr dirty="0" sz="1200" spc="5">
                <a:latin typeface="宋体"/>
                <a:cs typeface="宋体"/>
              </a:rPr>
              <a:t>（</a:t>
            </a:r>
            <a:r>
              <a:rPr dirty="0" sz="1200" spc="5">
                <a:latin typeface="Times New Roman"/>
                <a:cs typeface="Times New Roman"/>
              </a:rPr>
              <a:t>P:Partition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Tolerance</a:t>
            </a:r>
            <a:r>
              <a:rPr dirty="0" sz="1200"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279400">
              <a:lnSpc>
                <a:spcPct val="100000"/>
              </a:lnSpc>
              <a:spcBef>
                <a:spcPts val="705"/>
              </a:spcBef>
            </a:pPr>
            <a:r>
              <a:rPr dirty="0" sz="1200" spc="20">
                <a:latin typeface="宋体"/>
                <a:cs typeface="宋体"/>
              </a:rPr>
              <a:t>这三</a:t>
            </a:r>
            <a:r>
              <a:rPr dirty="0" sz="1200" spc="10">
                <a:latin typeface="宋体"/>
                <a:cs typeface="宋体"/>
              </a:rPr>
              <a:t>个</a:t>
            </a:r>
            <a:r>
              <a:rPr dirty="0" sz="1200" spc="20">
                <a:latin typeface="宋体"/>
                <a:cs typeface="宋体"/>
              </a:rPr>
              <a:t>基本</a:t>
            </a:r>
            <a:r>
              <a:rPr dirty="0" sz="1200" spc="10">
                <a:latin typeface="宋体"/>
                <a:cs typeface="宋体"/>
              </a:rPr>
              <a:t>需</a:t>
            </a:r>
            <a:r>
              <a:rPr dirty="0" sz="1200" spc="30">
                <a:latin typeface="宋体"/>
                <a:cs typeface="宋体"/>
              </a:rPr>
              <a:t>求</a:t>
            </a:r>
            <a:r>
              <a:rPr dirty="0" sz="1200" spc="20">
                <a:latin typeface="宋体"/>
                <a:cs typeface="宋体"/>
              </a:rPr>
              <a:t>，</a:t>
            </a:r>
            <a:r>
              <a:rPr dirty="0" sz="1200" spc="10">
                <a:latin typeface="宋体"/>
                <a:cs typeface="宋体"/>
              </a:rPr>
              <a:t>最多</a:t>
            </a:r>
            <a:r>
              <a:rPr dirty="0" sz="1200" spc="20">
                <a:latin typeface="宋体"/>
                <a:cs typeface="宋体"/>
              </a:rPr>
              <a:t>只能</a:t>
            </a:r>
            <a:r>
              <a:rPr dirty="0" sz="1200" spc="10">
                <a:latin typeface="宋体"/>
                <a:cs typeface="宋体"/>
              </a:rPr>
              <a:t>同</a:t>
            </a:r>
            <a:r>
              <a:rPr dirty="0" sz="1200" spc="20">
                <a:latin typeface="宋体"/>
                <a:cs typeface="宋体"/>
              </a:rPr>
              <a:t>时满</a:t>
            </a:r>
            <a:r>
              <a:rPr dirty="0" sz="1200" spc="10">
                <a:latin typeface="宋体"/>
                <a:cs typeface="宋体"/>
              </a:rPr>
              <a:t>足</a:t>
            </a:r>
            <a:r>
              <a:rPr dirty="0" sz="1200" spc="20">
                <a:latin typeface="宋体"/>
                <a:cs typeface="宋体"/>
              </a:rPr>
              <a:t>其中</a:t>
            </a:r>
            <a:r>
              <a:rPr dirty="0" sz="1200" spc="10">
                <a:latin typeface="宋体"/>
                <a:cs typeface="宋体"/>
              </a:rPr>
              <a:t>的两</a:t>
            </a:r>
            <a:r>
              <a:rPr dirty="0" sz="1200" spc="40">
                <a:latin typeface="宋体"/>
                <a:cs typeface="宋体"/>
              </a:rPr>
              <a:t>项</a:t>
            </a:r>
            <a:r>
              <a:rPr dirty="0" sz="1200" spc="20">
                <a:latin typeface="宋体"/>
                <a:cs typeface="宋体"/>
              </a:rPr>
              <a:t>，</a:t>
            </a:r>
            <a:r>
              <a:rPr dirty="0" sz="1200" spc="10">
                <a:latin typeface="宋体"/>
                <a:cs typeface="宋体"/>
              </a:rPr>
              <a:t>因为</a:t>
            </a:r>
            <a:r>
              <a:rPr dirty="0" sz="1200" spc="20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宋体"/>
                <a:cs typeface="宋体"/>
              </a:rPr>
              <a:t>是</a:t>
            </a:r>
            <a:r>
              <a:rPr dirty="0" sz="1200" spc="10">
                <a:latin typeface="宋体"/>
                <a:cs typeface="宋体"/>
              </a:rPr>
              <a:t>必</a:t>
            </a:r>
            <a:r>
              <a:rPr dirty="0" sz="1200" spc="20">
                <a:latin typeface="宋体"/>
                <a:cs typeface="宋体"/>
              </a:rPr>
              <a:t>须</a:t>
            </a:r>
            <a:r>
              <a:rPr dirty="0" sz="1200" spc="15">
                <a:latin typeface="宋体"/>
                <a:cs typeface="宋体"/>
              </a:rPr>
              <a:t>的</a:t>
            </a:r>
            <a:r>
              <a:rPr dirty="0" sz="1200" spc="10">
                <a:latin typeface="宋体"/>
                <a:cs typeface="宋体"/>
              </a:rPr>
              <a:t>，</a:t>
            </a:r>
            <a:r>
              <a:rPr dirty="0" sz="1200" spc="20">
                <a:latin typeface="宋体"/>
                <a:cs typeface="宋体"/>
              </a:rPr>
              <a:t>因此</a:t>
            </a:r>
            <a:r>
              <a:rPr dirty="0" sz="1200" spc="10">
                <a:latin typeface="宋体"/>
                <a:cs typeface="宋体"/>
              </a:rPr>
              <a:t>往</a:t>
            </a:r>
            <a:r>
              <a:rPr dirty="0" sz="1200" spc="20">
                <a:latin typeface="宋体"/>
                <a:cs typeface="宋体"/>
              </a:rPr>
              <a:t>往选</a:t>
            </a:r>
            <a:r>
              <a:rPr dirty="0" sz="1200" spc="10">
                <a:latin typeface="宋体"/>
                <a:cs typeface="宋体"/>
              </a:rPr>
              <a:t>择</a:t>
            </a:r>
            <a:r>
              <a:rPr dirty="0" sz="1200" spc="20">
                <a:latin typeface="宋体"/>
                <a:cs typeface="宋体"/>
              </a:rPr>
              <a:t>就</a:t>
            </a:r>
            <a:r>
              <a:rPr dirty="0" sz="1200" spc="30">
                <a:latin typeface="宋体"/>
                <a:cs typeface="宋体"/>
              </a:rPr>
              <a:t>在</a:t>
            </a:r>
            <a:r>
              <a:rPr dirty="0" sz="1200" spc="-10">
                <a:latin typeface="Times New Roman"/>
                <a:cs typeface="Times New Roman"/>
              </a:rPr>
              <a:t>CP</a:t>
            </a:r>
            <a:r>
              <a:rPr dirty="0" sz="1200" spc="20">
                <a:latin typeface="宋体"/>
                <a:cs typeface="宋体"/>
              </a:rPr>
              <a:t>或者</a:t>
            </a:r>
            <a:r>
              <a:rPr dirty="0" sz="1200" spc="-5">
                <a:latin typeface="Times New Roman"/>
                <a:cs typeface="Times New Roman"/>
              </a:rPr>
              <a:t>AP</a:t>
            </a:r>
            <a:r>
              <a:rPr dirty="0" sz="1200" spc="20">
                <a:latin typeface="宋体"/>
                <a:cs typeface="宋体"/>
              </a:rPr>
              <a:t>中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marL="290195">
              <a:lnSpc>
                <a:spcPct val="100000"/>
              </a:lnSpc>
              <a:spcBef>
                <a:spcPts val="830"/>
              </a:spcBef>
            </a:pPr>
            <a:r>
              <a:rPr dirty="0" sz="1200" b="1">
                <a:latin typeface="Times New Roman"/>
                <a:cs typeface="Times New Roman"/>
              </a:rPr>
              <a:t>1</a:t>
            </a:r>
            <a:r>
              <a:rPr dirty="0" sz="1200" spc="-1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宋体"/>
                <a:cs typeface="宋体"/>
              </a:rPr>
              <a:t>）</a:t>
            </a:r>
            <a:r>
              <a:rPr dirty="0" sz="1200" spc="-450" b="1">
                <a:latin typeface="宋体"/>
                <a:cs typeface="宋体"/>
              </a:rPr>
              <a:t> </a:t>
            </a:r>
            <a:r>
              <a:rPr dirty="0" sz="1200" spc="150" b="1">
                <a:latin typeface="宋体"/>
                <a:cs typeface="宋体"/>
              </a:rPr>
              <a:t>一致性</a:t>
            </a:r>
            <a:r>
              <a:rPr dirty="0" sz="1200" spc="-5" b="1">
                <a:latin typeface="宋体"/>
                <a:cs typeface="宋体"/>
              </a:rPr>
              <a:t>（</a:t>
            </a:r>
            <a:r>
              <a:rPr dirty="0" sz="1200" spc="-440" b="1">
                <a:latin typeface="宋体"/>
                <a:cs typeface="宋体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C:Consistency</a:t>
            </a:r>
            <a:r>
              <a:rPr dirty="0" sz="1200" spc="-1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556895">
              <a:lnSpc>
                <a:spcPct val="100000"/>
              </a:lnSpc>
              <a:spcBef>
                <a:spcPts val="360"/>
              </a:spcBef>
            </a:pPr>
            <a:r>
              <a:rPr dirty="0" sz="1200" spc="10">
                <a:latin typeface="宋体"/>
                <a:cs typeface="宋体"/>
              </a:rPr>
              <a:t>在分布式环境</a:t>
            </a:r>
            <a:r>
              <a:rPr dirty="0" sz="1200">
                <a:latin typeface="宋体"/>
                <a:cs typeface="宋体"/>
              </a:rPr>
              <a:t>中</a:t>
            </a:r>
            <a:r>
              <a:rPr dirty="0" sz="1200" spc="10">
                <a:latin typeface="宋体"/>
                <a:cs typeface="宋体"/>
              </a:rPr>
              <a:t>，一</a:t>
            </a:r>
            <a:r>
              <a:rPr dirty="0" sz="1200">
                <a:latin typeface="宋体"/>
                <a:cs typeface="宋体"/>
              </a:rPr>
              <a:t>致</a:t>
            </a:r>
            <a:r>
              <a:rPr dirty="0" sz="1200" spc="10">
                <a:latin typeface="宋体"/>
                <a:cs typeface="宋体"/>
              </a:rPr>
              <a:t>性是指数据</a:t>
            </a:r>
            <a:r>
              <a:rPr dirty="0" sz="1200" spc="15">
                <a:latin typeface="宋体"/>
                <a:cs typeface="宋体"/>
              </a:rPr>
              <a:t>在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多</a:t>
            </a:r>
            <a:r>
              <a:rPr dirty="0" sz="1200" spc="15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副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本</a:t>
            </a:r>
            <a:r>
              <a:rPr dirty="0" sz="1200" spc="15">
                <a:solidFill>
                  <a:srgbClr val="FF0000"/>
                </a:solidFill>
                <a:latin typeface="宋体"/>
                <a:cs typeface="宋体"/>
              </a:rPr>
              <a:t>之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间是否能够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保</a:t>
            </a:r>
            <a:r>
              <a:rPr dirty="0" sz="1200" spc="15">
                <a:solidFill>
                  <a:srgbClr val="FF0000"/>
                </a:solidFill>
                <a:latin typeface="宋体"/>
                <a:cs typeface="宋体"/>
              </a:rPr>
              <a:t>持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据</a:t>
            </a:r>
            <a:r>
              <a:rPr dirty="0" sz="1200" spc="15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致的特</a:t>
            </a:r>
            <a:r>
              <a:rPr dirty="0" sz="1200" spc="-10">
                <a:solidFill>
                  <a:srgbClr val="FF0000"/>
                </a:solidFill>
                <a:latin typeface="宋体"/>
                <a:cs typeface="宋体"/>
              </a:rPr>
              <a:t>性</a:t>
            </a:r>
            <a:r>
              <a:rPr dirty="0" sz="1200">
                <a:latin typeface="宋体"/>
                <a:cs typeface="宋体"/>
              </a:rPr>
              <a:t>。</a:t>
            </a:r>
            <a:r>
              <a:rPr dirty="0" sz="1200" spc="10">
                <a:latin typeface="宋体"/>
                <a:cs typeface="宋体"/>
              </a:rPr>
              <a:t>在一致</a:t>
            </a:r>
            <a:r>
              <a:rPr dirty="0" sz="1200">
                <a:latin typeface="宋体"/>
                <a:cs typeface="宋体"/>
              </a:rPr>
              <a:t>性</a:t>
            </a:r>
            <a:r>
              <a:rPr dirty="0" sz="1200" spc="10">
                <a:latin typeface="宋体"/>
                <a:cs typeface="宋体"/>
              </a:rPr>
              <a:t>的需求</a:t>
            </a:r>
            <a:r>
              <a:rPr dirty="0" sz="1200" spc="20">
                <a:latin typeface="宋体"/>
                <a:cs typeface="宋体"/>
              </a:rPr>
              <a:t>下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 spc="10">
                <a:latin typeface="宋体"/>
                <a:cs typeface="宋体"/>
              </a:rPr>
              <a:t>当一个</a:t>
            </a:r>
            <a:r>
              <a:rPr dirty="0" sz="1200">
                <a:latin typeface="宋体"/>
                <a:cs typeface="宋体"/>
              </a:rPr>
              <a:t>系统</a:t>
            </a:r>
            <a:r>
              <a:rPr dirty="0" sz="1200" spc="10">
                <a:latin typeface="宋体"/>
                <a:cs typeface="宋体"/>
              </a:rPr>
              <a:t>在</a:t>
            </a:r>
            <a:r>
              <a:rPr dirty="0" sz="1200">
                <a:latin typeface="宋体"/>
                <a:cs typeface="宋体"/>
              </a:rPr>
              <a:t>数</a:t>
            </a:r>
            <a:endParaRPr sz="1200">
              <a:latin typeface="宋体"/>
              <a:cs typeface="宋体"/>
            </a:endParaRPr>
          </a:p>
          <a:p>
            <a:pPr marL="290195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宋体"/>
                <a:cs typeface="宋体"/>
              </a:rPr>
              <a:t>据一致的状态下执行更新操作后，应该保证系统的数据仍然处于一致的状</a:t>
            </a:r>
            <a:r>
              <a:rPr dirty="0" sz="1200" spc="5">
                <a:latin typeface="宋体"/>
                <a:cs typeface="宋体"/>
              </a:rPr>
              <a:t>态</a:t>
            </a: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  <a:p>
            <a:pPr marL="530860" indent="-230504">
              <a:lnSpc>
                <a:spcPct val="100000"/>
              </a:lnSpc>
              <a:spcBef>
                <a:spcPts val="760"/>
              </a:spcBef>
              <a:buSzPct val="91666"/>
              <a:buFont typeface="Times New Roman"/>
              <a:buAutoNum type="arabicPlain" startAt="2"/>
              <a:tabLst>
                <a:tab pos="530860" algn="l"/>
              </a:tabLst>
            </a:pPr>
            <a:r>
              <a:rPr dirty="0" sz="1200" spc="5" b="1">
                <a:latin typeface="宋体"/>
                <a:cs typeface="宋体"/>
              </a:rPr>
              <a:t>可用</a:t>
            </a:r>
            <a:r>
              <a:rPr dirty="0" sz="1200" spc="-5" b="1">
                <a:latin typeface="宋体"/>
                <a:cs typeface="宋体"/>
              </a:rPr>
              <a:t>性</a:t>
            </a:r>
            <a:r>
              <a:rPr dirty="0" sz="1200" spc="-10" b="1">
                <a:latin typeface="宋体"/>
                <a:cs typeface="宋体"/>
              </a:rPr>
              <a:t>（</a:t>
            </a:r>
            <a:r>
              <a:rPr dirty="0" sz="1200" spc="-10" b="1">
                <a:latin typeface="Times New Roman"/>
                <a:cs typeface="Times New Roman"/>
              </a:rPr>
              <a:t>A:Available</a:t>
            </a:r>
            <a:r>
              <a:rPr dirty="0" sz="1200" spc="-10" b="1"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556895">
              <a:lnSpc>
                <a:spcPct val="100000"/>
              </a:lnSpc>
              <a:spcBef>
                <a:spcPts val="455"/>
              </a:spcBef>
            </a:pPr>
            <a:r>
              <a:rPr dirty="0" sz="1200">
                <a:latin typeface="宋体"/>
                <a:cs typeface="宋体"/>
              </a:rPr>
              <a:t>可用性是指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系统提供的服务必须一直处于可用的状态</a:t>
            </a:r>
            <a:r>
              <a:rPr dirty="0" sz="1200">
                <a:latin typeface="宋体"/>
                <a:cs typeface="宋体"/>
              </a:rPr>
              <a:t>，对于用户的每一个操作请求总是能够</a:t>
            </a:r>
            <a:r>
              <a:rPr dirty="0" sz="1200" spc="5">
                <a:latin typeface="宋体"/>
                <a:cs typeface="宋体"/>
              </a:rPr>
              <a:t>在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有限的时间内返回结果。</a:t>
            </a:r>
            <a:endParaRPr sz="1200">
              <a:latin typeface="宋体"/>
              <a:cs typeface="宋体"/>
            </a:endParaRPr>
          </a:p>
          <a:p>
            <a:pPr marL="548640" indent="-248920">
              <a:lnSpc>
                <a:spcPct val="100000"/>
              </a:lnSpc>
              <a:spcBef>
                <a:spcPts val="835"/>
              </a:spcBef>
              <a:buSzPct val="91666"/>
              <a:buFont typeface="Times New Roman"/>
              <a:buAutoNum type="arabicPlain" startAt="3"/>
              <a:tabLst>
                <a:tab pos="549275" algn="l"/>
              </a:tabLst>
            </a:pPr>
            <a:r>
              <a:rPr dirty="0" sz="1200" spc="65" b="1">
                <a:latin typeface="宋体"/>
                <a:cs typeface="宋体"/>
              </a:rPr>
              <a:t>分</a:t>
            </a:r>
            <a:r>
              <a:rPr dirty="0" sz="1200" spc="75" b="1">
                <a:latin typeface="宋体"/>
                <a:cs typeface="宋体"/>
              </a:rPr>
              <a:t>区</a:t>
            </a:r>
            <a:r>
              <a:rPr dirty="0" sz="1200" spc="65" b="1">
                <a:latin typeface="宋体"/>
                <a:cs typeface="宋体"/>
              </a:rPr>
              <a:t>容错</a:t>
            </a:r>
            <a:r>
              <a:rPr dirty="0" sz="1200" spc="85" b="1">
                <a:latin typeface="宋体"/>
                <a:cs typeface="宋体"/>
              </a:rPr>
              <a:t>性</a:t>
            </a:r>
            <a:r>
              <a:rPr dirty="0" sz="1200" spc="5" b="1">
                <a:latin typeface="宋体"/>
                <a:cs typeface="宋体"/>
              </a:rPr>
              <a:t>（</a:t>
            </a:r>
            <a:r>
              <a:rPr dirty="0" sz="1200" spc="5" b="1">
                <a:latin typeface="Times New Roman"/>
                <a:cs typeface="Times New Roman"/>
              </a:rPr>
              <a:t>P:Partition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Tolerance</a:t>
            </a:r>
            <a:r>
              <a:rPr dirty="0" sz="1200" spc="-5" b="1">
                <a:latin typeface="宋体"/>
                <a:cs typeface="宋体"/>
              </a:rPr>
              <a:t>）</a:t>
            </a:r>
            <a:endParaRPr sz="1200">
              <a:latin typeface="宋体"/>
              <a:cs typeface="宋体"/>
            </a:endParaRPr>
          </a:p>
          <a:p>
            <a:pPr marL="567055">
              <a:lnSpc>
                <a:spcPct val="100000"/>
              </a:lnSpc>
              <a:spcBef>
                <a:spcPts val="645"/>
              </a:spcBef>
            </a:pP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分布式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系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统在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遇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到任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何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网络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区故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障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的时</a:t>
            </a:r>
            <a:r>
              <a:rPr dirty="0" sz="1200" spc="20">
                <a:solidFill>
                  <a:srgbClr val="FF0000"/>
                </a:solidFill>
                <a:latin typeface="宋体"/>
                <a:cs typeface="宋体"/>
              </a:rPr>
              <a:t>候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仍然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需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要能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够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保证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对外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提供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满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足一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致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性和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可用</a:t>
            </a:r>
            <a:r>
              <a:rPr dirty="0" sz="1200" spc="10">
                <a:solidFill>
                  <a:srgbClr val="FF0000"/>
                </a:solidFill>
                <a:latin typeface="宋体"/>
                <a:cs typeface="宋体"/>
              </a:rPr>
              <a:t>性的</a:t>
            </a:r>
            <a:r>
              <a:rPr dirty="0" sz="1200">
                <a:solidFill>
                  <a:srgbClr val="FF0000"/>
                </a:solidFill>
                <a:latin typeface="宋体"/>
                <a:cs typeface="宋体"/>
              </a:rPr>
              <a:t>服</a:t>
            </a:r>
            <a:r>
              <a:rPr dirty="0" sz="1200" spc="30">
                <a:solidFill>
                  <a:srgbClr val="FF0000"/>
                </a:solidFill>
                <a:latin typeface="宋体"/>
                <a:cs typeface="宋体"/>
              </a:rPr>
              <a:t>务</a:t>
            </a:r>
            <a:r>
              <a:rPr dirty="0" sz="1200" spc="10">
                <a:latin typeface="宋体"/>
                <a:cs typeface="宋体"/>
              </a:rPr>
              <a:t>，</a:t>
            </a:r>
            <a:r>
              <a:rPr dirty="0" sz="1200">
                <a:latin typeface="宋体"/>
                <a:cs typeface="宋体"/>
              </a:rPr>
              <a:t>除</a:t>
            </a:r>
            <a:r>
              <a:rPr dirty="0" sz="1200" spc="10">
                <a:latin typeface="宋体"/>
                <a:cs typeface="宋体"/>
              </a:rPr>
              <a:t>非是</a:t>
            </a:r>
            <a:r>
              <a:rPr dirty="0" sz="1200">
                <a:latin typeface="宋体"/>
                <a:cs typeface="宋体"/>
              </a:rPr>
              <a:t>整个</a:t>
            </a:r>
            <a:r>
              <a:rPr dirty="0" sz="1200" spc="10">
                <a:latin typeface="宋体"/>
                <a:cs typeface="宋体"/>
              </a:rPr>
              <a:t>网</a:t>
            </a:r>
            <a:r>
              <a:rPr dirty="0" sz="1200">
                <a:latin typeface="宋体"/>
                <a:cs typeface="宋体"/>
              </a:rPr>
              <a:t>络</a:t>
            </a:r>
            <a:endParaRPr sz="1200">
              <a:latin typeface="宋体"/>
              <a:cs typeface="宋体"/>
            </a:endParaRPr>
          </a:p>
          <a:p>
            <a:pPr marL="300355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宋体"/>
                <a:cs typeface="宋体"/>
              </a:rPr>
              <a:t>环境都发生了故</a:t>
            </a:r>
            <a:r>
              <a:rPr dirty="0" sz="1200">
                <a:latin typeface="宋体"/>
                <a:cs typeface="宋体"/>
              </a:rPr>
              <a:t>障。</a:t>
            </a:r>
            <a:endParaRPr sz="1200">
              <a:latin typeface="宋体"/>
              <a:cs typeface="宋体"/>
            </a:endParaRPr>
          </a:p>
          <a:p>
            <a:pPr marL="290195">
              <a:lnSpc>
                <a:spcPct val="100000"/>
              </a:lnSpc>
              <a:spcBef>
                <a:spcPts val="77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ZooKeeper</a:t>
            </a:r>
            <a:r>
              <a:rPr dirty="0" sz="1200" spc="5" b="1">
                <a:solidFill>
                  <a:srgbClr val="FF0000"/>
                </a:solidFill>
                <a:latin typeface="宋体"/>
                <a:cs typeface="宋体"/>
              </a:rPr>
              <a:t>保证的</a:t>
            </a:r>
            <a:r>
              <a:rPr dirty="0" sz="1200" spc="10" b="1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dirty="0" sz="1200" spc="-10" b="1">
                <a:solidFill>
                  <a:srgbClr val="FF0000"/>
                </a:solidFill>
                <a:latin typeface="Times New Roman"/>
                <a:cs typeface="Times New Roman"/>
              </a:rPr>
              <a:t>CP</a:t>
            </a:r>
            <a:endParaRPr sz="1200">
              <a:latin typeface="Times New Roman"/>
              <a:cs typeface="Times New Roman"/>
            </a:endParaRPr>
          </a:p>
          <a:p>
            <a:pPr marL="12700" marR="5080" indent="266700">
              <a:lnSpc>
                <a:spcPts val="2160"/>
              </a:lnSpc>
              <a:spcBef>
                <a:spcPts val="114"/>
              </a:spcBef>
              <a:buSzPct val="91666"/>
              <a:buFont typeface=""/>
              <a:buAutoNum type="arabicPlain"/>
              <a:tabLst>
                <a:tab pos="66675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ZooKeeper</a:t>
            </a:r>
            <a:r>
              <a:rPr dirty="0" sz="1200" spc="15" b="1">
                <a:latin typeface="宋体"/>
                <a:cs typeface="宋体"/>
              </a:rPr>
              <a:t>不</a:t>
            </a:r>
            <a:r>
              <a:rPr dirty="0" sz="1200" spc="5" b="1">
                <a:latin typeface="宋体"/>
                <a:cs typeface="宋体"/>
              </a:rPr>
              <a:t>能保证每次服务请求的</a:t>
            </a:r>
            <a:r>
              <a:rPr dirty="0" sz="1200" spc="-5" b="1">
                <a:latin typeface="宋体"/>
                <a:cs typeface="宋体"/>
              </a:rPr>
              <a:t>可</a:t>
            </a:r>
            <a:r>
              <a:rPr dirty="0" sz="1200" spc="5" b="1">
                <a:latin typeface="宋体"/>
                <a:cs typeface="宋体"/>
              </a:rPr>
              <a:t>用</a:t>
            </a:r>
            <a:r>
              <a:rPr dirty="0" sz="1200" spc="20" b="1">
                <a:latin typeface="宋体"/>
                <a:cs typeface="宋体"/>
              </a:rPr>
              <a:t>性</a:t>
            </a:r>
            <a:r>
              <a:rPr dirty="0" sz="1200" spc="15" b="1">
                <a:latin typeface="宋体"/>
                <a:cs typeface="宋体"/>
              </a:rPr>
              <a:t>。</a:t>
            </a:r>
            <a:r>
              <a:rPr dirty="0" sz="1200" spc="10">
                <a:latin typeface="宋体"/>
                <a:cs typeface="宋体"/>
              </a:rPr>
              <a:t>（</a:t>
            </a:r>
            <a:r>
              <a:rPr dirty="0" sz="1200">
                <a:latin typeface="宋体"/>
                <a:cs typeface="宋体"/>
              </a:rPr>
              <a:t>注</a:t>
            </a:r>
            <a:r>
              <a:rPr dirty="0" sz="1200" spc="10">
                <a:latin typeface="宋体"/>
                <a:cs typeface="宋体"/>
              </a:rPr>
              <a:t>：在极端</a:t>
            </a:r>
            <a:r>
              <a:rPr dirty="0" sz="1200">
                <a:latin typeface="宋体"/>
                <a:cs typeface="宋体"/>
              </a:rPr>
              <a:t>环</a:t>
            </a:r>
            <a:r>
              <a:rPr dirty="0" sz="1200" spc="10">
                <a:latin typeface="宋体"/>
                <a:cs typeface="宋体"/>
              </a:rPr>
              <a:t>境</a:t>
            </a:r>
            <a:r>
              <a:rPr dirty="0" sz="1200" spc="20">
                <a:latin typeface="宋体"/>
                <a:cs typeface="宋体"/>
              </a:rPr>
              <a:t>下</a:t>
            </a:r>
            <a:r>
              <a:rPr dirty="0" sz="1200">
                <a:latin typeface="宋体"/>
                <a:cs typeface="宋体"/>
              </a:rPr>
              <a:t>，</a:t>
            </a:r>
            <a:r>
              <a:rPr dirty="0" sz="1200">
                <a:latin typeface="Times New Roman"/>
                <a:cs typeface="Times New Roman"/>
              </a:rPr>
              <a:t>ZooKeeper</a:t>
            </a:r>
            <a:r>
              <a:rPr dirty="0" sz="1200" spc="10">
                <a:latin typeface="宋体"/>
                <a:cs typeface="宋体"/>
              </a:rPr>
              <a:t>可</a:t>
            </a:r>
            <a:r>
              <a:rPr dirty="0" sz="1200" spc="25">
                <a:latin typeface="宋体"/>
                <a:cs typeface="宋体"/>
              </a:rPr>
              <a:t>能</a:t>
            </a:r>
            <a:r>
              <a:rPr dirty="0" sz="1200" spc="10">
                <a:latin typeface="宋体"/>
                <a:cs typeface="宋体"/>
              </a:rPr>
              <a:t>会丢弃一些请</a:t>
            </a:r>
            <a:r>
              <a:rPr dirty="0" sz="1200">
                <a:latin typeface="宋体"/>
                <a:cs typeface="宋体"/>
              </a:rPr>
              <a:t>求</a:t>
            </a:r>
            <a:r>
              <a:rPr dirty="0" sz="1200" spc="10">
                <a:latin typeface="宋体"/>
                <a:cs typeface="宋体"/>
              </a:rPr>
              <a:t>，消</a:t>
            </a:r>
            <a:r>
              <a:rPr dirty="0" sz="1200">
                <a:latin typeface="宋体"/>
                <a:cs typeface="宋体"/>
              </a:rPr>
              <a:t>费</a:t>
            </a:r>
            <a:r>
              <a:rPr dirty="0" sz="1200" spc="10">
                <a:latin typeface="宋体"/>
                <a:cs typeface="宋体"/>
              </a:rPr>
              <a:t>者程序需</a:t>
            </a:r>
            <a:r>
              <a:rPr dirty="0" sz="1200">
                <a:latin typeface="宋体"/>
                <a:cs typeface="宋体"/>
              </a:rPr>
              <a:t>要 重新请求才能获得结果）。所以说</a:t>
            </a:r>
            <a:r>
              <a:rPr dirty="0" sz="1200" spc="-5">
                <a:latin typeface="宋体"/>
                <a:cs typeface="宋体"/>
              </a:rPr>
              <a:t>，</a:t>
            </a:r>
            <a:r>
              <a:rPr dirty="0" sz="1200" spc="-5">
                <a:latin typeface="Times New Roman"/>
                <a:cs typeface="Times New Roman"/>
              </a:rPr>
              <a:t>ZooKeeper</a:t>
            </a:r>
            <a:r>
              <a:rPr dirty="0" sz="1200">
                <a:latin typeface="宋体"/>
                <a:cs typeface="宋体"/>
              </a:rPr>
              <a:t>不能保证服务可用性。</a:t>
            </a:r>
            <a:endParaRPr sz="1200">
              <a:latin typeface="宋体"/>
              <a:cs typeface="宋体"/>
            </a:endParaRPr>
          </a:p>
          <a:p>
            <a:pPr marL="674370" indent="-384810">
              <a:lnSpc>
                <a:spcPct val="100000"/>
              </a:lnSpc>
              <a:spcBef>
                <a:spcPts val="835"/>
              </a:spcBef>
              <a:buSzPct val="91666"/>
              <a:buAutoNum type="arabicPlain"/>
              <a:tabLst>
                <a:tab pos="675005" algn="l"/>
              </a:tabLst>
            </a:pPr>
            <a:r>
              <a:rPr dirty="0" sz="1200" spc="5" b="1">
                <a:latin typeface="宋体"/>
                <a:cs typeface="宋体"/>
              </a:rPr>
              <a:t>进</a:t>
            </a:r>
            <a:r>
              <a:rPr dirty="0" sz="1200" spc="-5" b="1">
                <a:latin typeface="宋体"/>
                <a:cs typeface="宋体"/>
              </a:rPr>
              <a:t>行</a:t>
            </a:r>
            <a:r>
              <a:rPr dirty="0" sz="1200" spc="-5" b="1">
                <a:latin typeface="Times New Roman"/>
                <a:cs typeface="Times New Roman"/>
              </a:rPr>
              <a:t>Leader</a:t>
            </a:r>
            <a:r>
              <a:rPr dirty="0" sz="1200" spc="5" b="1">
                <a:latin typeface="宋体"/>
                <a:cs typeface="宋体"/>
              </a:rPr>
              <a:t>选</a:t>
            </a:r>
            <a:r>
              <a:rPr dirty="0" sz="1200" spc="-5" b="1">
                <a:latin typeface="宋体"/>
                <a:cs typeface="宋体"/>
              </a:rPr>
              <a:t>举时集群都是不可用。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773" y="476758"/>
            <a:ext cx="7573645" cy="4262120"/>
            <a:chOff x="604773" y="476758"/>
            <a:chExt cx="7573645" cy="4262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483108"/>
              <a:ext cx="7560564" cy="42489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7948" y="479933"/>
              <a:ext cx="7567295" cy="4255770"/>
            </a:xfrm>
            <a:custGeom>
              <a:avLst/>
              <a:gdLst/>
              <a:ahLst/>
              <a:cxnLst/>
              <a:rect l="l" t="t" r="r" b="b"/>
              <a:pathLst>
                <a:path w="7567295" h="4255770">
                  <a:moveTo>
                    <a:pt x="0" y="4255262"/>
                  </a:moveTo>
                  <a:lnTo>
                    <a:pt x="7566914" y="4255262"/>
                  </a:lnTo>
                  <a:lnTo>
                    <a:pt x="7566914" y="0"/>
                  </a:lnTo>
                  <a:lnTo>
                    <a:pt x="0" y="0"/>
                  </a:lnTo>
                  <a:lnTo>
                    <a:pt x="0" y="42552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15525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统一命名服务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0789" y="783208"/>
            <a:ext cx="4255770" cy="2775585"/>
            <a:chOff x="4280789" y="783208"/>
            <a:chExt cx="4255770" cy="2775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4" y="786383"/>
              <a:ext cx="4248912" cy="27691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83964" y="786383"/>
              <a:ext cx="4249420" cy="2769235"/>
            </a:xfrm>
            <a:custGeom>
              <a:avLst/>
              <a:gdLst/>
              <a:ahLst/>
              <a:cxnLst/>
              <a:rect l="l" t="t" r="r" b="b"/>
              <a:pathLst>
                <a:path w="4249420" h="2769235">
                  <a:moveTo>
                    <a:pt x="0" y="2769107"/>
                  </a:moveTo>
                  <a:lnTo>
                    <a:pt x="4248912" y="2769107"/>
                  </a:lnTo>
                  <a:lnTo>
                    <a:pt x="4248912" y="0"/>
                  </a:lnTo>
                  <a:lnTo>
                    <a:pt x="0" y="0"/>
                  </a:lnTo>
                  <a:lnTo>
                    <a:pt x="0" y="2769107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66053" y="838327"/>
            <a:ext cx="1442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微软雅黑"/>
                <a:cs typeface="微软雅黑"/>
              </a:rPr>
              <a:t>Zookeeper</a:t>
            </a:r>
            <a:r>
              <a:rPr dirty="0" sz="1200" spc="-70" b="1">
                <a:latin typeface="微软雅黑"/>
                <a:cs typeface="微软雅黑"/>
              </a:rPr>
              <a:t> </a:t>
            </a:r>
            <a:r>
              <a:rPr dirty="0" sz="1200" spc="5" b="1">
                <a:latin typeface="微软雅黑"/>
                <a:cs typeface="微软雅黑"/>
              </a:rPr>
              <a:t>Service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2311" y="1146047"/>
            <a:ext cx="431800" cy="36131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800"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91484" y="1504061"/>
            <a:ext cx="3074670" cy="2955290"/>
            <a:chOff x="3491484" y="1504061"/>
            <a:chExt cx="3074670" cy="2955290"/>
          </a:xfrm>
        </p:grpSpPr>
        <p:sp>
          <p:nvSpPr>
            <p:cNvPr id="9" name="object 9"/>
            <p:cNvSpPr/>
            <p:nvPr/>
          </p:nvSpPr>
          <p:spPr>
            <a:xfrm>
              <a:off x="5291328" y="1597152"/>
              <a:ext cx="1268095" cy="288290"/>
            </a:xfrm>
            <a:custGeom>
              <a:avLst/>
              <a:gdLst/>
              <a:ahLst/>
              <a:cxnLst/>
              <a:rect l="l" t="t" r="r" b="b"/>
              <a:pathLst>
                <a:path w="1268095" h="288289">
                  <a:moveTo>
                    <a:pt x="1219962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1219962" y="288036"/>
                  </a:lnTo>
                  <a:lnTo>
                    <a:pt x="1238660" y="284267"/>
                  </a:lnTo>
                  <a:lnTo>
                    <a:pt x="1253918" y="273986"/>
                  </a:lnTo>
                  <a:lnTo>
                    <a:pt x="1264199" y="258728"/>
                  </a:lnTo>
                  <a:lnTo>
                    <a:pt x="1267968" y="240030"/>
                  </a:lnTo>
                  <a:lnTo>
                    <a:pt x="1267968" y="48006"/>
                  </a:lnTo>
                  <a:lnTo>
                    <a:pt x="1264199" y="29307"/>
                  </a:lnTo>
                  <a:lnTo>
                    <a:pt x="1253918" y="14049"/>
                  </a:lnTo>
                  <a:lnTo>
                    <a:pt x="1238660" y="3768"/>
                  </a:lnTo>
                  <a:lnTo>
                    <a:pt x="1219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91328" y="1597152"/>
              <a:ext cx="1268095" cy="288290"/>
            </a:xfrm>
            <a:custGeom>
              <a:avLst/>
              <a:gdLst/>
              <a:ahLst/>
              <a:cxnLst/>
              <a:rect l="l" t="t" r="r" b="b"/>
              <a:pathLst>
                <a:path w="1268095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1219962" y="0"/>
                  </a:lnTo>
                  <a:lnTo>
                    <a:pt x="1238660" y="3768"/>
                  </a:lnTo>
                  <a:lnTo>
                    <a:pt x="1253918" y="14049"/>
                  </a:lnTo>
                  <a:lnTo>
                    <a:pt x="1264199" y="29307"/>
                  </a:lnTo>
                  <a:lnTo>
                    <a:pt x="1267968" y="48006"/>
                  </a:lnTo>
                  <a:lnTo>
                    <a:pt x="1267968" y="240030"/>
                  </a:lnTo>
                  <a:lnTo>
                    <a:pt x="1264199" y="258728"/>
                  </a:lnTo>
                  <a:lnTo>
                    <a:pt x="1253918" y="273986"/>
                  </a:lnTo>
                  <a:lnTo>
                    <a:pt x="1238660" y="284267"/>
                  </a:lnTo>
                  <a:lnTo>
                    <a:pt x="1219962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98720" y="1507236"/>
              <a:ext cx="294640" cy="234950"/>
            </a:xfrm>
            <a:custGeom>
              <a:avLst/>
              <a:gdLst/>
              <a:ahLst/>
              <a:cxnLst/>
              <a:rect l="l" t="t" r="r" b="b"/>
              <a:pathLst>
                <a:path w="294639" h="234950">
                  <a:moveTo>
                    <a:pt x="0" y="0"/>
                  </a:moveTo>
                  <a:lnTo>
                    <a:pt x="0" y="234441"/>
                  </a:lnTo>
                  <a:lnTo>
                    <a:pt x="294131" y="234441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4" y="3954780"/>
              <a:ext cx="909827" cy="50444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491484" y="3954779"/>
            <a:ext cx="909955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"/>
                <a:cs typeface="Arial"/>
              </a:rPr>
              <a:t>client1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0976" y="3950208"/>
            <a:ext cx="891539" cy="50444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60976" y="3950208"/>
            <a:ext cx="89154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"/>
                <a:cs typeface="Arial"/>
              </a:rPr>
              <a:t>client2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2179" y="3950208"/>
            <a:ext cx="902207" cy="5029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012179" y="3950208"/>
            <a:ext cx="902335" cy="50292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860"/>
              </a:spcBef>
            </a:pPr>
            <a:r>
              <a:rPr dirty="0" sz="1800" spc="-5">
                <a:latin typeface="Arial"/>
                <a:cs typeface="Arial"/>
              </a:rPr>
              <a:t>client3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7465" y="3611371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访问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59753" y="1991614"/>
            <a:ext cx="1511300" cy="386080"/>
            <a:chOff x="6159753" y="1991614"/>
            <a:chExt cx="1511300" cy="386080"/>
          </a:xfrm>
        </p:grpSpPr>
        <p:sp>
          <p:nvSpPr>
            <p:cNvPr id="20" name="object 20"/>
            <p:cNvSpPr/>
            <p:nvPr/>
          </p:nvSpPr>
          <p:spPr>
            <a:xfrm>
              <a:off x="6166103" y="1997964"/>
              <a:ext cx="1498600" cy="373380"/>
            </a:xfrm>
            <a:custGeom>
              <a:avLst/>
              <a:gdLst/>
              <a:ahLst/>
              <a:cxnLst/>
              <a:rect l="l" t="t" r="r" b="b"/>
              <a:pathLst>
                <a:path w="1498600" h="373380">
                  <a:moveTo>
                    <a:pt x="1435862" y="0"/>
                  </a:moveTo>
                  <a:lnTo>
                    <a:pt x="62230" y="0"/>
                  </a:lnTo>
                  <a:lnTo>
                    <a:pt x="37986" y="4883"/>
                  </a:lnTo>
                  <a:lnTo>
                    <a:pt x="18208" y="18208"/>
                  </a:lnTo>
                  <a:lnTo>
                    <a:pt x="4883" y="37986"/>
                  </a:lnTo>
                  <a:lnTo>
                    <a:pt x="0" y="62230"/>
                  </a:lnTo>
                  <a:lnTo>
                    <a:pt x="0" y="311150"/>
                  </a:lnTo>
                  <a:lnTo>
                    <a:pt x="4883" y="335393"/>
                  </a:lnTo>
                  <a:lnTo>
                    <a:pt x="18208" y="355171"/>
                  </a:lnTo>
                  <a:lnTo>
                    <a:pt x="37986" y="368496"/>
                  </a:lnTo>
                  <a:lnTo>
                    <a:pt x="62230" y="373380"/>
                  </a:lnTo>
                  <a:lnTo>
                    <a:pt x="1435862" y="373380"/>
                  </a:lnTo>
                  <a:lnTo>
                    <a:pt x="1460105" y="368496"/>
                  </a:lnTo>
                  <a:lnTo>
                    <a:pt x="1479883" y="355171"/>
                  </a:lnTo>
                  <a:lnTo>
                    <a:pt x="1493208" y="335393"/>
                  </a:lnTo>
                  <a:lnTo>
                    <a:pt x="1498092" y="311150"/>
                  </a:lnTo>
                  <a:lnTo>
                    <a:pt x="1498092" y="62230"/>
                  </a:lnTo>
                  <a:lnTo>
                    <a:pt x="1493208" y="37986"/>
                  </a:lnTo>
                  <a:lnTo>
                    <a:pt x="1479883" y="18208"/>
                  </a:lnTo>
                  <a:lnTo>
                    <a:pt x="1460105" y="4883"/>
                  </a:lnTo>
                  <a:lnTo>
                    <a:pt x="1435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66103" y="1997964"/>
              <a:ext cx="1498600" cy="373380"/>
            </a:xfrm>
            <a:custGeom>
              <a:avLst/>
              <a:gdLst/>
              <a:ahLst/>
              <a:cxnLst/>
              <a:rect l="l" t="t" r="r" b="b"/>
              <a:pathLst>
                <a:path w="1498600" h="373380">
                  <a:moveTo>
                    <a:pt x="0" y="62230"/>
                  </a:moveTo>
                  <a:lnTo>
                    <a:pt x="4883" y="37986"/>
                  </a:lnTo>
                  <a:lnTo>
                    <a:pt x="18208" y="18208"/>
                  </a:lnTo>
                  <a:lnTo>
                    <a:pt x="37986" y="4883"/>
                  </a:lnTo>
                  <a:lnTo>
                    <a:pt x="62230" y="0"/>
                  </a:lnTo>
                  <a:lnTo>
                    <a:pt x="1435862" y="0"/>
                  </a:lnTo>
                  <a:lnTo>
                    <a:pt x="1460105" y="4883"/>
                  </a:lnTo>
                  <a:lnTo>
                    <a:pt x="1479883" y="18208"/>
                  </a:lnTo>
                  <a:lnTo>
                    <a:pt x="1493208" y="37986"/>
                  </a:lnTo>
                  <a:lnTo>
                    <a:pt x="1498092" y="62230"/>
                  </a:lnTo>
                  <a:lnTo>
                    <a:pt x="1498092" y="311150"/>
                  </a:lnTo>
                  <a:lnTo>
                    <a:pt x="1493208" y="335393"/>
                  </a:lnTo>
                  <a:lnTo>
                    <a:pt x="1479883" y="355171"/>
                  </a:lnTo>
                  <a:lnTo>
                    <a:pt x="1460105" y="368496"/>
                  </a:lnTo>
                  <a:lnTo>
                    <a:pt x="1435862" y="373380"/>
                  </a:lnTo>
                  <a:lnTo>
                    <a:pt x="62230" y="373380"/>
                  </a:lnTo>
                  <a:lnTo>
                    <a:pt x="37986" y="368496"/>
                  </a:lnTo>
                  <a:lnTo>
                    <a:pt x="18208" y="355171"/>
                  </a:lnTo>
                  <a:lnTo>
                    <a:pt x="4883" y="335393"/>
                  </a:lnTo>
                  <a:lnTo>
                    <a:pt x="0" y="311150"/>
                  </a:lnTo>
                  <a:lnTo>
                    <a:pt x="0" y="62230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304702" y="1632661"/>
            <a:ext cx="2156460" cy="652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/service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07823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Arial"/>
                <a:cs typeface="Arial"/>
                <a:hlinkClick r:id="rId6"/>
              </a:rPr>
              <a:t>www.baidu.com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43223" y="2183891"/>
            <a:ext cx="2527300" cy="1776095"/>
          </a:xfrm>
          <a:custGeom>
            <a:avLst/>
            <a:gdLst/>
            <a:ahLst/>
            <a:cxnLst/>
            <a:rect l="l" t="t" r="r" b="b"/>
            <a:pathLst>
              <a:path w="2527300" h="1776095">
                <a:moveTo>
                  <a:pt x="2527173" y="1764423"/>
                </a:moveTo>
                <a:lnTo>
                  <a:pt x="2241880" y="74129"/>
                </a:lnTo>
                <a:lnTo>
                  <a:pt x="2273173" y="68834"/>
                </a:lnTo>
                <a:lnTo>
                  <a:pt x="2267877" y="61595"/>
                </a:lnTo>
                <a:lnTo>
                  <a:pt x="2223122" y="342"/>
                </a:lnTo>
                <a:lnTo>
                  <a:pt x="2223135" y="0"/>
                </a:lnTo>
                <a:lnTo>
                  <a:pt x="2222957" y="127"/>
                </a:lnTo>
                <a:lnTo>
                  <a:pt x="2222881" y="0"/>
                </a:lnTo>
                <a:lnTo>
                  <a:pt x="2222804" y="228"/>
                </a:lnTo>
                <a:lnTo>
                  <a:pt x="2222881" y="0"/>
                </a:lnTo>
                <a:lnTo>
                  <a:pt x="2139569" y="17780"/>
                </a:lnTo>
                <a:lnTo>
                  <a:pt x="2159355" y="42595"/>
                </a:lnTo>
                <a:lnTo>
                  <a:pt x="0" y="1765871"/>
                </a:lnTo>
                <a:lnTo>
                  <a:pt x="7874" y="1775802"/>
                </a:lnTo>
                <a:lnTo>
                  <a:pt x="2164359" y="54787"/>
                </a:lnTo>
                <a:lnTo>
                  <a:pt x="2172665" y="59309"/>
                </a:lnTo>
                <a:lnTo>
                  <a:pt x="2179218" y="67513"/>
                </a:lnTo>
                <a:lnTo>
                  <a:pt x="1258697" y="1763064"/>
                </a:lnTo>
                <a:lnTo>
                  <a:pt x="1269873" y="1769135"/>
                </a:lnTo>
                <a:lnTo>
                  <a:pt x="2192312" y="69951"/>
                </a:lnTo>
                <a:lnTo>
                  <a:pt x="2200211" y="74244"/>
                </a:lnTo>
                <a:lnTo>
                  <a:pt x="2197989" y="81534"/>
                </a:lnTo>
                <a:lnTo>
                  <a:pt x="2209939" y="79527"/>
                </a:lnTo>
                <a:lnTo>
                  <a:pt x="2220214" y="85090"/>
                </a:lnTo>
                <a:lnTo>
                  <a:pt x="2220455" y="77749"/>
                </a:lnTo>
                <a:lnTo>
                  <a:pt x="2229320" y="76250"/>
                </a:lnTo>
                <a:lnTo>
                  <a:pt x="2514727" y="1766544"/>
                </a:lnTo>
                <a:lnTo>
                  <a:pt x="2527173" y="17644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10859" y="3606800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访问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3192" y="3646678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访问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25311" y="1885188"/>
            <a:ext cx="240665" cy="299085"/>
          </a:xfrm>
          <a:custGeom>
            <a:avLst/>
            <a:gdLst/>
            <a:ahLst/>
            <a:cxnLst/>
            <a:rect l="l" t="t" r="r" b="b"/>
            <a:pathLst>
              <a:path w="240664" h="299085">
                <a:moveTo>
                  <a:pt x="0" y="0"/>
                </a:moveTo>
                <a:lnTo>
                  <a:pt x="0" y="298957"/>
                </a:lnTo>
                <a:lnTo>
                  <a:pt x="240284" y="298957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121652" y="2453639"/>
            <a:ext cx="1193800" cy="276225"/>
          </a:xfrm>
          <a:prstGeom prst="rect">
            <a:avLst/>
          </a:prstGeom>
          <a:solidFill>
            <a:srgbClr val="FFFFFF"/>
          </a:solidFill>
          <a:ln w="12700">
            <a:solidFill>
              <a:srgbClr val="4471C4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192.168.22.13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1652" y="3171444"/>
            <a:ext cx="1193800" cy="277495"/>
          </a:xfrm>
          <a:prstGeom prst="rect">
            <a:avLst/>
          </a:prstGeom>
          <a:solidFill>
            <a:srgbClr val="FFFFFF"/>
          </a:solidFill>
          <a:ln w="12700">
            <a:solidFill>
              <a:srgbClr val="4471C4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192.168.22.15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1652" y="2811779"/>
            <a:ext cx="1193800" cy="277495"/>
          </a:xfrm>
          <a:prstGeom prst="rect">
            <a:avLst/>
          </a:prstGeom>
          <a:solidFill>
            <a:srgbClr val="FFFFFF"/>
          </a:solidFill>
          <a:ln w="12700">
            <a:solidFill>
              <a:srgbClr val="4471C4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334"/>
              </a:spcBef>
            </a:pPr>
            <a:r>
              <a:rPr dirty="0" sz="1200" spc="-5">
                <a:latin typeface="Arial"/>
                <a:cs typeface="Arial"/>
              </a:rPr>
              <a:t>192.168.22.14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14388" y="2378964"/>
            <a:ext cx="207010" cy="930910"/>
          </a:xfrm>
          <a:custGeom>
            <a:avLst/>
            <a:gdLst/>
            <a:ahLst/>
            <a:cxnLst/>
            <a:rect l="l" t="t" r="r" b="b"/>
            <a:pathLst>
              <a:path w="207009" h="930910">
                <a:moveTo>
                  <a:pt x="0" y="0"/>
                </a:moveTo>
                <a:lnTo>
                  <a:pt x="0" y="212090"/>
                </a:lnTo>
                <a:lnTo>
                  <a:pt x="206755" y="212090"/>
                </a:lnTo>
              </a:path>
              <a:path w="207009" h="930910">
                <a:moveTo>
                  <a:pt x="0" y="38100"/>
                </a:moveTo>
                <a:lnTo>
                  <a:pt x="0" y="570992"/>
                </a:lnTo>
                <a:lnTo>
                  <a:pt x="206755" y="570992"/>
                </a:lnTo>
              </a:path>
              <a:path w="207009" h="930910">
                <a:moveTo>
                  <a:pt x="0" y="15240"/>
                </a:moveTo>
                <a:lnTo>
                  <a:pt x="0" y="930656"/>
                </a:lnTo>
                <a:lnTo>
                  <a:pt x="206755" y="930656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3059" y="689203"/>
            <a:ext cx="3583304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1610" indent="309245">
              <a:lnSpc>
                <a:spcPct val="150000"/>
              </a:lnSpc>
              <a:spcBef>
                <a:spcPts val="100"/>
              </a:spcBef>
            </a:pPr>
            <a:r>
              <a:rPr dirty="0" sz="1400" spc="80">
                <a:latin typeface="微软雅黑"/>
                <a:cs typeface="微软雅黑"/>
              </a:rPr>
              <a:t>在分布式环境</a:t>
            </a:r>
            <a:r>
              <a:rPr dirty="0" sz="1400" spc="85">
                <a:latin typeface="微软雅黑"/>
                <a:cs typeface="微软雅黑"/>
              </a:rPr>
              <a:t>下</a:t>
            </a:r>
            <a:r>
              <a:rPr dirty="0" sz="1400" spc="80">
                <a:latin typeface="微软雅黑"/>
                <a:cs typeface="微软雅黑"/>
              </a:rPr>
              <a:t>，经常</a:t>
            </a:r>
            <a:r>
              <a:rPr dirty="0" sz="1400" spc="70">
                <a:latin typeface="微软雅黑"/>
                <a:cs typeface="微软雅黑"/>
              </a:rPr>
              <a:t>需</a:t>
            </a:r>
            <a:r>
              <a:rPr dirty="0" sz="1400" spc="80">
                <a:latin typeface="微软雅黑"/>
                <a:cs typeface="微软雅黑"/>
              </a:rPr>
              <a:t>要对</a:t>
            </a:r>
            <a:r>
              <a:rPr dirty="0" sz="1400" spc="70">
                <a:latin typeface="微软雅黑"/>
                <a:cs typeface="微软雅黑"/>
              </a:rPr>
              <a:t>应</a:t>
            </a:r>
            <a:r>
              <a:rPr dirty="0" sz="1400" spc="95">
                <a:latin typeface="微软雅黑"/>
                <a:cs typeface="微软雅黑"/>
              </a:rPr>
              <a:t>用</a:t>
            </a:r>
            <a:r>
              <a:rPr dirty="0" sz="1400" spc="85">
                <a:latin typeface="Times New Roman"/>
                <a:cs typeface="Times New Roman"/>
              </a:rPr>
              <a:t>/</a:t>
            </a:r>
            <a:r>
              <a:rPr dirty="0" sz="1400">
                <a:latin typeface="微软雅黑"/>
                <a:cs typeface="微软雅黑"/>
              </a:rPr>
              <a:t>服 务进行统一命名，便于</a:t>
            </a:r>
            <a:r>
              <a:rPr dirty="0" sz="1400" spc="-15">
                <a:latin typeface="微软雅黑"/>
                <a:cs typeface="微软雅黑"/>
              </a:rPr>
              <a:t>识</a:t>
            </a:r>
            <a:r>
              <a:rPr dirty="0" sz="1400">
                <a:latin typeface="微软雅黑"/>
                <a:cs typeface="微软雅黑"/>
              </a:rPr>
              <a:t>别。</a:t>
            </a:r>
            <a:endParaRPr sz="1400">
              <a:latin typeface="微软雅黑"/>
              <a:cs typeface="微软雅黑"/>
            </a:endParaRPr>
          </a:p>
          <a:p>
            <a:pPr marL="278765">
              <a:lnSpc>
                <a:spcPct val="100000"/>
              </a:lnSpc>
              <a:spcBef>
                <a:spcPts val="840"/>
              </a:spcBef>
            </a:pPr>
            <a:r>
              <a:rPr dirty="0" sz="1400" spc="45">
                <a:latin typeface="微软雅黑"/>
                <a:cs typeface="微软雅黑"/>
              </a:rPr>
              <a:t>例如</a:t>
            </a:r>
            <a:r>
              <a:rPr dirty="0" sz="1400" spc="30">
                <a:latin typeface="微软雅黑"/>
                <a:cs typeface="微软雅黑"/>
              </a:rPr>
              <a:t>：</a:t>
            </a:r>
            <a:r>
              <a:rPr dirty="0" sz="1400" spc="30">
                <a:latin typeface="Times New Roman"/>
                <a:cs typeface="Times New Roman"/>
              </a:rPr>
              <a:t>IP</a:t>
            </a:r>
            <a:r>
              <a:rPr dirty="0" sz="1400" spc="45">
                <a:latin typeface="微软雅黑"/>
                <a:cs typeface="微软雅黑"/>
              </a:rPr>
              <a:t>不容易</a:t>
            </a:r>
            <a:r>
              <a:rPr dirty="0" sz="1400" spc="35">
                <a:latin typeface="微软雅黑"/>
                <a:cs typeface="微软雅黑"/>
              </a:rPr>
              <a:t>记</a:t>
            </a:r>
            <a:r>
              <a:rPr dirty="0" sz="1400" spc="50">
                <a:latin typeface="微软雅黑"/>
                <a:cs typeface="微软雅黑"/>
              </a:rPr>
              <a:t>住</a:t>
            </a:r>
            <a:r>
              <a:rPr dirty="0" sz="1400" spc="45">
                <a:latin typeface="微软雅黑"/>
                <a:cs typeface="微软雅黑"/>
              </a:rPr>
              <a:t>，而域名容易</a:t>
            </a:r>
            <a:r>
              <a:rPr dirty="0" sz="1400" spc="35">
                <a:latin typeface="微软雅黑"/>
                <a:cs typeface="微软雅黑"/>
              </a:rPr>
              <a:t>记</a:t>
            </a:r>
            <a:r>
              <a:rPr dirty="0" sz="1400" spc="60">
                <a:latin typeface="微软雅黑"/>
                <a:cs typeface="微软雅黑"/>
              </a:rPr>
              <a:t>住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589" y="981202"/>
            <a:ext cx="6465570" cy="2783840"/>
            <a:chOff x="1037589" y="981202"/>
            <a:chExt cx="6465570" cy="2783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39" y="987552"/>
              <a:ext cx="6452616" cy="27706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0764" y="984377"/>
              <a:ext cx="6459220" cy="2777490"/>
            </a:xfrm>
            <a:custGeom>
              <a:avLst/>
              <a:gdLst/>
              <a:ahLst/>
              <a:cxnLst/>
              <a:rect l="l" t="t" r="r" b="b"/>
              <a:pathLst>
                <a:path w="6459220" h="2777490">
                  <a:moveTo>
                    <a:pt x="0" y="2776982"/>
                  </a:moveTo>
                  <a:lnTo>
                    <a:pt x="6458966" y="2776982"/>
                  </a:lnTo>
                  <a:lnTo>
                    <a:pt x="6458966" y="0"/>
                  </a:lnTo>
                  <a:lnTo>
                    <a:pt x="0" y="0"/>
                  </a:lnTo>
                  <a:lnTo>
                    <a:pt x="0" y="277698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9368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ZK</a:t>
            </a:r>
            <a:r>
              <a:rPr dirty="0" sz="2000" b="1">
                <a:latin typeface="微软雅黑"/>
                <a:cs typeface="微软雅黑"/>
              </a:rPr>
              <a:t>服务端初始</a:t>
            </a:r>
            <a:r>
              <a:rPr dirty="0" sz="2000" spc="-10" b="1">
                <a:latin typeface="微软雅黑"/>
                <a:cs typeface="微软雅黑"/>
              </a:rPr>
              <a:t>化</a:t>
            </a:r>
            <a:r>
              <a:rPr dirty="0" sz="2000" b="1">
                <a:latin typeface="微软雅黑"/>
                <a:cs typeface="微软雅黑"/>
              </a:rPr>
              <a:t>源码解析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427" y="466724"/>
            <a:ext cx="866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zkServer.sh </a:t>
            </a:r>
            <a:r>
              <a:rPr dirty="0" sz="1000" spc="-5">
                <a:latin typeface="Times New Roman"/>
                <a:cs typeface="Times New Roman"/>
              </a:rPr>
              <a:t>start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9783" y="542544"/>
            <a:ext cx="335280" cy="76200"/>
          </a:xfrm>
          <a:custGeom>
            <a:avLst/>
            <a:gdLst/>
            <a:ahLst/>
            <a:cxnLst/>
            <a:rect l="l" t="t" r="r" b="b"/>
            <a:pathLst>
              <a:path w="335280" h="76200">
                <a:moveTo>
                  <a:pt x="258699" y="0"/>
                </a:moveTo>
                <a:lnTo>
                  <a:pt x="258699" y="76200"/>
                </a:lnTo>
                <a:lnTo>
                  <a:pt x="322198" y="44450"/>
                </a:lnTo>
                <a:lnTo>
                  <a:pt x="271399" y="44450"/>
                </a:lnTo>
                <a:lnTo>
                  <a:pt x="271399" y="31750"/>
                </a:lnTo>
                <a:lnTo>
                  <a:pt x="322198" y="31750"/>
                </a:lnTo>
                <a:lnTo>
                  <a:pt x="258699" y="0"/>
                </a:lnTo>
                <a:close/>
              </a:path>
              <a:path w="335280" h="76200">
                <a:moveTo>
                  <a:pt x="2586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8699" y="44450"/>
                </a:lnTo>
                <a:lnTo>
                  <a:pt x="258699" y="31750"/>
                </a:lnTo>
                <a:close/>
              </a:path>
              <a:path w="335280" h="76200">
                <a:moveTo>
                  <a:pt x="322198" y="31750"/>
                </a:moveTo>
                <a:lnTo>
                  <a:pt x="271399" y="31750"/>
                </a:lnTo>
                <a:lnTo>
                  <a:pt x="271399" y="44450"/>
                </a:lnTo>
                <a:lnTo>
                  <a:pt x="322198" y="44450"/>
                </a:lnTo>
                <a:lnTo>
                  <a:pt x="334898" y="38100"/>
                </a:lnTo>
                <a:lnTo>
                  <a:pt x="322198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4251" y="459104"/>
            <a:ext cx="3877310" cy="636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nohup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"$JAVA"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Times New Roman"/>
                <a:cs typeface="Times New Roman"/>
              </a:rPr>
              <a:t>+ </a:t>
            </a:r>
            <a:r>
              <a:rPr dirty="0" sz="1000" spc="-5">
                <a:latin typeface="宋体"/>
                <a:cs typeface="宋体"/>
              </a:rPr>
              <a:t>一堆提交参数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+$ZOOMAIN </a:t>
            </a:r>
            <a:r>
              <a:rPr dirty="0" sz="1000" spc="-5">
                <a:latin typeface="宋体"/>
                <a:cs typeface="宋体"/>
              </a:rPr>
              <a:t>（</a:t>
            </a:r>
            <a:r>
              <a:rPr dirty="0" sz="1000" spc="-430"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org.apache.zookeeper.server.quorum.QuorumPeerMain</a:t>
            </a:r>
            <a:r>
              <a:rPr dirty="0" sz="1000" spc="-5"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+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"$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ZOOCFG</a:t>
            </a:r>
            <a:r>
              <a:rPr dirty="0" sz="1000" spc="-5">
                <a:latin typeface="Times New Roman"/>
                <a:cs typeface="Times New Roman"/>
              </a:rPr>
              <a:t>"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宋体"/>
                <a:cs typeface="宋体"/>
              </a:rPr>
              <a:t>（</a:t>
            </a:r>
            <a:r>
              <a:rPr dirty="0" sz="1000" spc="-15">
                <a:latin typeface="Times New Roman"/>
                <a:cs typeface="Times New Roman"/>
              </a:rPr>
              <a:t>zkEnv.sh</a:t>
            </a:r>
            <a:r>
              <a:rPr dirty="0" sz="1000" spc="-5">
                <a:latin typeface="宋体"/>
                <a:cs typeface="宋体"/>
              </a:rPr>
              <a:t>文件</a:t>
            </a:r>
            <a:r>
              <a:rPr dirty="0" sz="1000" spc="5">
                <a:latin typeface="宋体"/>
                <a:cs typeface="宋体"/>
              </a:rPr>
              <a:t>中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ZOOCFG="zoo.cfg"</a:t>
            </a:r>
            <a:r>
              <a:rPr dirty="0" sz="1000" spc="-5"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1734311"/>
            <a:ext cx="76200" cy="2199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5064" y="2212848"/>
            <a:ext cx="1252727" cy="3596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55064" y="2212848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84455" marR="76200" indent="419100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new  </a:t>
            </a:r>
            <a:r>
              <a:rPr dirty="0" sz="1000" spc="-5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20">
                <a:latin typeface="Arial"/>
                <a:cs typeface="Arial"/>
              </a:rPr>
              <a:t>u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rM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096" y="1413713"/>
            <a:ext cx="1865630" cy="71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宋体"/>
                <a:cs typeface="宋体"/>
              </a:rPr>
              <a:t>所以程序的入口</a:t>
            </a:r>
            <a:endParaRPr sz="1000">
              <a:latin typeface="宋体"/>
              <a:cs typeface="宋体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Times New Roman"/>
                <a:cs typeface="Times New Roman"/>
              </a:rPr>
              <a:t>QuorumPeerMain.java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63270" algn="l"/>
              </a:tabLst>
            </a:pPr>
            <a:r>
              <a:rPr dirty="0" sz="1000" spc="-10">
                <a:latin typeface="Times New Roman"/>
                <a:cs typeface="Times New Roman"/>
              </a:rPr>
              <a:t>main()	</a:t>
            </a: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1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服务端启动</a:t>
            </a:r>
            <a:r>
              <a:rPr dirty="0" sz="1000" spc="-10" b="1">
                <a:latin typeface="宋体"/>
                <a:cs typeface="宋体"/>
              </a:rPr>
              <a:t>入口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5064" y="2726435"/>
            <a:ext cx="1252727" cy="3596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5064" y="2726435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790"/>
              </a:spcBef>
            </a:pPr>
            <a:r>
              <a:rPr dirty="0" sz="1000" spc="-10">
                <a:latin typeface="Arial"/>
                <a:cs typeface="Arial"/>
              </a:rPr>
              <a:t>initializeAndRun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7559" y="1961388"/>
            <a:ext cx="1078991" cy="3596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337559" y="1961388"/>
            <a:ext cx="107950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parse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6703" y="2660904"/>
            <a:ext cx="1080515" cy="4800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46703" y="2660904"/>
            <a:ext cx="1080770" cy="480059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 marL="102870" marR="93345" indent="1270">
              <a:lnSpc>
                <a:spcPct val="100000"/>
              </a:lnSpc>
              <a:spcBef>
                <a:spcPts val="70"/>
              </a:spcBef>
            </a:pPr>
            <a:r>
              <a:rPr dirty="0" sz="1000" spc="-5">
                <a:latin typeface="Arial"/>
                <a:cs typeface="Arial"/>
              </a:rPr>
              <a:t>new  </a:t>
            </a:r>
            <a:r>
              <a:rPr dirty="0" sz="1000" spc="-5">
                <a:latin typeface="Arial"/>
                <a:cs typeface="Arial"/>
              </a:rPr>
              <a:t>Dat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 spc="-5">
                <a:latin typeface="Arial"/>
                <a:cs typeface="Arial"/>
              </a:rPr>
              <a:t>p  </a:t>
            </a:r>
            <a:r>
              <a:rPr dirty="0" sz="1000" spc="-10"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6703" y="3595115"/>
            <a:ext cx="1080515" cy="3596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346703" y="3595115"/>
            <a:ext cx="1080770" cy="36004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Arial"/>
                <a:cs typeface="Arial"/>
              </a:rPr>
              <a:t>runFromConfig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91455" y="1961388"/>
            <a:ext cx="1080515" cy="35966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91455" y="1961388"/>
            <a:ext cx="108077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parseProperties</a:t>
            </a:r>
            <a:endParaRPr sz="1000">
              <a:latin typeface="Arial"/>
              <a:cs typeface="Arial"/>
            </a:endParaRPr>
          </a:p>
          <a:p>
            <a:pPr algn="ctr" marL="635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解析</a:t>
            </a:r>
            <a:r>
              <a:rPr dirty="0" sz="1000" spc="-5">
                <a:latin typeface="Arial"/>
                <a:cs typeface="Arial"/>
              </a:rPr>
              <a:t>zoo.cfg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99632" y="1961388"/>
            <a:ext cx="1080515" cy="35966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199632" y="1961388"/>
            <a:ext cx="108077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66700" marR="104775" indent="-152400">
              <a:lnSpc>
                <a:spcPct val="100000"/>
              </a:lnSpc>
              <a:spcBef>
                <a:spcPts val="195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et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 spc="-5">
                <a:latin typeface="Arial"/>
                <a:cs typeface="Arial"/>
              </a:rPr>
              <a:t>pQ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ru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P  </a:t>
            </a:r>
            <a:r>
              <a:rPr dirty="0" sz="1000" spc="-5">
                <a:latin typeface="Arial"/>
                <a:cs typeface="Arial"/>
              </a:rPr>
              <a:t>eerConfig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09331" y="1961388"/>
            <a:ext cx="1080516" cy="35966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09331" y="1961388"/>
            <a:ext cx="108077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51460">
              <a:lnSpc>
                <a:spcPts val="1195"/>
              </a:lnSpc>
              <a:spcBef>
                <a:spcPts val="195"/>
              </a:spcBef>
            </a:pPr>
            <a:r>
              <a:rPr dirty="0" sz="1000" spc="-10">
                <a:latin typeface="Arial"/>
                <a:cs typeface="Arial"/>
              </a:rPr>
              <a:t>setupMyId</a:t>
            </a:r>
            <a:endParaRPr sz="1000">
              <a:latin typeface="Arial"/>
              <a:cs typeface="Arial"/>
            </a:endParaRPr>
          </a:p>
          <a:p>
            <a:pPr marL="28194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解</a:t>
            </a:r>
            <a:r>
              <a:rPr dirty="0" sz="1000" spc="-10">
                <a:latin typeface="微软雅黑"/>
                <a:cs typeface="微软雅黑"/>
              </a:rPr>
              <a:t>析</a:t>
            </a:r>
            <a:r>
              <a:rPr dirty="0" sz="1000" spc="-10">
                <a:latin typeface="Arial"/>
                <a:cs typeface="Arial"/>
              </a:rPr>
              <a:t>myid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1600" y="2040382"/>
            <a:ext cx="6237605" cy="1773555"/>
            <a:chOff x="1371600" y="2040382"/>
            <a:chExt cx="6237605" cy="1773555"/>
          </a:xfrm>
        </p:grpSpPr>
        <p:sp>
          <p:nvSpPr>
            <p:cNvPr id="25" name="object 25"/>
            <p:cNvSpPr/>
            <p:nvPr/>
          </p:nvSpPr>
          <p:spPr>
            <a:xfrm>
              <a:off x="1371600" y="2040381"/>
              <a:ext cx="6237605" cy="1773555"/>
            </a:xfrm>
            <a:custGeom>
              <a:avLst/>
              <a:gdLst/>
              <a:ahLst/>
              <a:cxnLst/>
              <a:rect l="l" t="t" r="r" b="b"/>
              <a:pathLst>
                <a:path w="6237605" h="1773554">
                  <a:moveTo>
                    <a:pt x="284480" y="352298"/>
                  </a:moveTo>
                  <a:lnTo>
                    <a:pt x="271780" y="345948"/>
                  </a:lnTo>
                  <a:lnTo>
                    <a:pt x="208280" y="314198"/>
                  </a:lnTo>
                  <a:lnTo>
                    <a:pt x="208280" y="345948"/>
                  </a:lnTo>
                  <a:lnTo>
                    <a:pt x="148590" y="345948"/>
                  </a:lnTo>
                  <a:lnTo>
                    <a:pt x="148590" y="12700"/>
                  </a:lnTo>
                  <a:lnTo>
                    <a:pt x="148590" y="6350"/>
                  </a:lnTo>
                  <a:lnTo>
                    <a:pt x="14859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35890" y="12700"/>
                  </a:lnTo>
                  <a:lnTo>
                    <a:pt x="135890" y="358648"/>
                  </a:lnTo>
                  <a:lnTo>
                    <a:pt x="135890" y="872490"/>
                  </a:lnTo>
                  <a:lnTo>
                    <a:pt x="208280" y="872490"/>
                  </a:lnTo>
                  <a:lnTo>
                    <a:pt x="208280" y="904240"/>
                  </a:lnTo>
                  <a:lnTo>
                    <a:pt x="271780" y="872490"/>
                  </a:lnTo>
                  <a:lnTo>
                    <a:pt x="284480" y="866140"/>
                  </a:lnTo>
                  <a:lnTo>
                    <a:pt x="271780" y="859790"/>
                  </a:lnTo>
                  <a:lnTo>
                    <a:pt x="208280" y="828040"/>
                  </a:lnTo>
                  <a:lnTo>
                    <a:pt x="208280" y="859790"/>
                  </a:lnTo>
                  <a:lnTo>
                    <a:pt x="148590" y="859790"/>
                  </a:lnTo>
                  <a:lnTo>
                    <a:pt x="148590" y="358648"/>
                  </a:lnTo>
                  <a:lnTo>
                    <a:pt x="208280" y="358648"/>
                  </a:lnTo>
                  <a:lnTo>
                    <a:pt x="208280" y="390398"/>
                  </a:lnTo>
                  <a:lnTo>
                    <a:pt x="271780" y="358648"/>
                  </a:lnTo>
                  <a:lnTo>
                    <a:pt x="284480" y="352298"/>
                  </a:lnTo>
                  <a:close/>
                </a:path>
                <a:path w="6237605" h="1773554">
                  <a:moveTo>
                    <a:pt x="1974850" y="861314"/>
                  </a:moveTo>
                  <a:lnTo>
                    <a:pt x="1962150" y="854964"/>
                  </a:lnTo>
                  <a:lnTo>
                    <a:pt x="1898650" y="823214"/>
                  </a:lnTo>
                  <a:lnTo>
                    <a:pt x="1898650" y="854964"/>
                  </a:lnTo>
                  <a:lnTo>
                    <a:pt x="1756918" y="854964"/>
                  </a:lnTo>
                  <a:lnTo>
                    <a:pt x="1756918" y="107188"/>
                  </a:lnTo>
                  <a:lnTo>
                    <a:pt x="1888871" y="107188"/>
                  </a:lnTo>
                  <a:lnTo>
                    <a:pt x="1888871" y="138938"/>
                  </a:lnTo>
                  <a:lnTo>
                    <a:pt x="1952371" y="107188"/>
                  </a:lnTo>
                  <a:lnTo>
                    <a:pt x="1965071" y="100838"/>
                  </a:lnTo>
                  <a:lnTo>
                    <a:pt x="1952371" y="94488"/>
                  </a:lnTo>
                  <a:lnTo>
                    <a:pt x="1888871" y="62738"/>
                  </a:lnTo>
                  <a:lnTo>
                    <a:pt x="1888871" y="94488"/>
                  </a:lnTo>
                  <a:lnTo>
                    <a:pt x="1744218" y="94488"/>
                  </a:lnTo>
                  <a:lnTo>
                    <a:pt x="1744218" y="858901"/>
                  </a:lnTo>
                  <a:lnTo>
                    <a:pt x="1536192" y="858901"/>
                  </a:lnTo>
                  <a:lnTo>
                    <a:pt x="1536192" y="859536"/>
                  </a:lnTo>
                  <a:lnTo>
                    <a:pt x="1536192" y="859790"/>
                  </a:lnTo>
                  <a:lnTo>
                    <a:pt x="1536192" y="871601"/>
                  </a:lnTo>
                  <a:lnTo>
                    <a:pt x="1536192" y="872236"/>
                  </a:lnTo>
                  <a:lnTo>
                    <a:pt x="1536192" y="872490"/>
                  </a:lnTo>
                  <a:lnTo>
                    <a:pt x="1749171" y="872490"/>
                  </a:lnTo>
                  <a:lnTo>
                    <a:pt x="1749171" y="1741551"/>
                  </a:lnTo>
                  <a:lnTo>
                    <a:pt x="1898650" y="1741551"/>
                  </a:lnTo>
                  <a:lnTo>
                    <a:pt x="1898650" y="1773301"/>
                  </a:lnTo>
                  <a:lnTo>
                    <a:pt x="1962150" y="1741551"/>
                  </a:lnTo>
                  <a:lnTo>
                    <a:pt x="1974850" y="1735201"/>
                  </a:lnTo>
                  <a:lnTo>
                    <a:pt x="1962150" y="1728851"/>
                  </a:lnTo>
                  <a:lnTo>
                    <a:pt x="1898650" y="1697101"/>
                  </a:lnTo>
                  <a:lnTo>
                    <a:pt x="1898650" y="1728851"/>
                  </a:lnTo>
                  <a:lnTo>
                    <a:pt x="1761871" y="1728851"/>
                  </a:lnTo>
                  <a:lnTo>
                    <a:pt x="1761871" y="872490"/>
                  </a:lnTo>
                  <a:lnTo>
                    <a:pt x="1761871" y="872236"/>
                  </a:lnTo>
                  <a:lnTo>
                    <a:pt x="1761871" y="867664"/>
                  </a:lnTo>
                  <a:lnTo>
                    <a:pt x="1898650" y="867664"/>
                  </a:lnTo>
                  <a:lnTo>
                    <a:pt x="1898650" y="899414"/>
                  </a:lnTo>
                  <a:lnTo>
                    <a:pt x="1962150" y="867664"/>
                  </a:lnTo>
                  <a:lnTo>
                    <a:pt x="1974850" y="861314"/>
                  </a:lnTo>
                  <a:close/>
                </a:path>
                <a:path w="6237605" h="1773554">
                  <a:moveTo>
                    <a:pt x="3418967" y="100838"/>
                  </a:moveTo>
                  <a:lnTo>
                    <a:pt x="3406267" y="94488"/>
                  </a:lnTo>
                  <a:lnTo>
                    <a:pt x="3342767" y="62738"/>
                  </a:lnTo>
                  <a:lnTo>
                    <a:pt x="3342767" y="94488"/>
                  </a:lnTo>
                  <a:lnTo>
                    <a:pt x="3044952" y="94488"/>
                  </a:lnTo>
                  <a:lnTo>
                    <a:pt x="3044952" y="107188"/>
                  </a:lnTo>
                  <a:lnTo>
                    <a:pt x="3342767" y="107188"/>
                  </a:lnTo>
                  <a:lnTo>
                    <a:pt x="3342767" y="138938"/>
                  </a:lnTo>
                  <a:lnTo>
                    <a:pt x="3406267" y="107188"/>
                  </a:lnTo>
                  <a:lnTo>
                    <a:pt x="3418967" y="100838"/>
                  </a:lnTo>
                  <a:close/>
                </a:path>
                <a:path w="6237605" h="1773554">
                  <a:moveTo>
                    <a:pt x="4829429" y="100838"/>
                  </a:moveTo>
                  <a:lnTo>
                    <a:pt x="4816729" y="94488"/>
                  </a:lnTo>
                  <a:lnTo>
                    <a:pt x="4753229" y="62738"/>
                  </a:lnTo>
                  <a:lnTo>
                    <a:pt x="4753229" y="94488"/>
                  </a:lnTo>
                  <a:lnTo>
                    <a:pt x="4500372" y="94488"/>
                  </a:lnTo>
                  <a:lnTo>
                    <a:pt x="4500372" y="107188"/>
                  </a:lnTo>
                  <a:lnTo>
                    <a:pt x="4753229" y="107188"/>
                  </a:lnTo>
                  <a:lnTo>
                    <a:pt x="4753229" y="138938"/>
                  </a:lnTo>
                  <a:lnTo>
                    <a:pt x="4816729" y="107188"/>
                  </a:lnTo>
                  <a:lnTo>
                    <a:pt x="4829429" y="100838"/>
                  </a:lnTo>
                  <a:close/>
                </a:path>
                <a:path w="6237605" h="1773554">
                  <a:moveTo>
                    <a:pt x="6237605" y="100838"/>
                  </a:moveTo>
                  <a:lnTo>
                    <a:pt x="6224905" y="94488"/>
                  </a:lnTo>
                  <a:lnTo>
                    <a:pt x="6161405" y="62738"/>
                  </a:lnTo>
                  <a:lnTo>
                    <a:pt x="6161405" y="94488"/>
                  </a:lnTo>
                  <a:lnTo>
                    <a:pt x="5908548" y="94488"/>
                  </a:lnTo>
                  <a:lnTo>
                    <a:pt x="5908548" y="107188"/>
                  </a:lnTo>
                  <a:lnTo>
                    <a:pt x="6161405" y="107188"/>
                  </a:lnTo>
                  <a:lnTo>
                    <a:pt x="6161405" y="138938"/>
                  </a:lnTo>
                  <a:lnTo>
                    <a:pt x="6224905" y="107188"/>
                  </a:lnTo>
                  <a:lnTo>
                    <a:pt x="6237605" y="1008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1455" y="2660904"/>
              <a:ext cx="1080515" cy="48006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791455" y="2660904"/>
            <a:ext cx="1080770" cy="480059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just" marL="131445" marR="114935" indent="-7620">
              <a:lnSpc>
                <a:spcPct val="100000"/>
              </a:lnSpc>
              <a:spcBef>
                <a:spcPts val="70"/>
              </a:spcBef>
            </a:pP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pRe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  Cou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()</a:t>
            </a:r>
            <a:r>
              <a:rPr dirty="0" sz="1000" spc="-15">
                <a:latin typeface="Arial"/>
                <a:cs typeface="Arial"/>
              </a:rPr>
              <a:t>=</a:t>
            </a:r>
            <a:r>
              <a:rPr dirty="0" sz="1000" spc="-5">
                <a:latin typeface="Arial"/>
                <a:cs typeface="Arial"/>
              </a:rPr>
              <a:t>3</a:t>
            </a:r>
            <a:r>
              <a:rPr dirty="0" sz="1000" spc="-5">
                <a:latin typeface="微软雅黑"/>
                <a:cs typeface="微软雅黑"/>
              </a:rPr>
              <a:t>最少 </a:t>
            </a:r>
            <a:r>
              <a:rPr dirty="0" sz="1000" spc="-5">
                <a:latin typeface="微软雅黑"/>
                <a:cs typeface="微软雅黑"/>
              </a:rPr>
              <a:t>保留</a:t>
            </a:r>
            <a:r>
              <a:rPr dirty="0" sz="1000" spc="-10">
                <a:latin typeface="Arial"/>
                <a:cs typeface="Arial"/>
              </a:rPr>
              <a:t>3</a:t>
            </a:r>
            <a:r>
              <a:rPr dirty="0" sz="1000" spc="-5">
                <a:latin typeface="微软雅黑"/>
                <a:cs typeface="微软雅黑"/>
              </a:rPr>
              <a:t>个快照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99632" y="2660904"/>
            <a:ext cx="1080515" cy="48006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199632" y="2660904"/>
            <a:ext cx="1080770" cy="480059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 marL="92710" marR="81280">
              <a:lnSpc>
                <a:spcPct val="100000"/>
              </a:lnSpc>
              <a:spcBef>
                <a:spcPts val="70"/>
              </a:spcBef>
            </a:pP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urgeI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ter</a:t>
            </a:r>
            <a:r>
              <a:rPr dirty="0" sz="1000" spc="-10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a  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()</a:t>
            </a:r>
            <a:r>
              <a:rPr dirty="0" sz="1000" spc="-15">
                <a:latin typeface="Arial"/>
                <a:cs typeface="Arial"/>
              </a:rPr>
              <a:t>=</a:t>
            </a:r>
            <a:r>
              <a:rPr dirty="0" sz="1000" spc="-5">
                <a:latin typeface="Arial"/>
                <a:cs typeface="Arial"/>
              </a:rPr>
              <a:t>0</a:t>
            </a:r>
            <a:r>
              <a:rPr dirty="0" sz="1000" spc="-5">
                <a:latin typeface="微软雅黑"/>
                <a:cs typeface="微软雅黑"/>
              </a:rPr>
              <a:t>关闭清除功 </a:t>
            </a:r>
            <a:r>
              <a:rPr dirty="0" sz="1000" spc="-5">
                <a:latin typeface="微软雅黑"/>
                <a:cs typeface="微软雅黑"/>
              </a:rPr>
              <a:t>能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9331" y="2726435"/>
            <a:ext cx="1080516" cy="3596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609331" y="2726435"/>
            <a:ext cx="108077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00330">
              <a:lnSpc>
                <a:spcPts val="1195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PurgeTask</a:t>
            </a:r>
            <a:endParaRPr sz="1000">
              <a:latin typeface="Arial"/>
              <a:cs typeface="Arial"/>
            </a:endParaRPr>
          </a:p>
          <a:p>
            <a:pPr marL="16129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清理过期数据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27220" y="2863595"/>
            <a:ext cx="1445260" cy="1096010"/>
            <a:chOff x="4427220" y="2863595"/>
            <a:chExt cx="1445260" cy="1096010"/>
          </a:xfrm>
        </p:grpSpPr>
        <p:sp>
          <p:nvSpPr>
            <p:cNvPr id="33" name="object 33"/>
            <p:cNvSpPr/>
            <p:nvPr/>
          </p:nvSpPr>
          <p:spPr>
            <a:xfrm>
              <a:off x="4427220" y="2863595"/>
              <a:ext cx="364490" cy="76200"/>
            </a:xfrm>
            <a:custGeom>
              <a:avLst/>
              <a:gdLst/>
              <a:ahLst/>
              <a:cxnLst/>
              <a:rect l="l" t="t" r="r" b="b"/>
              <a:pathLst>
                <a:path w="364489" h="76200">
                  <a:moveTo>
                    <a:pt x="287908" y="0"/>
                  </a:moveTo>
                  <a:lnTo>
                    <a:pt x="287908" y="76200"/>
                  </a:lnTo>
                  <a:lnTo>
                    <a:pt x="351408" y="44450"/>
                  </a:lnTo>
                  <a:lnTo>
                    <a:pt x="300608" y="44450"/>
                  </a:lnTo>
                  <a:lnTo>
                    <a:pt x="300608" y="31750"/>
                  </a:lnTo>
                  <a:lnTo>
                    <a:pt x="351408" y="31750"/>
                  </a:lnTo>
                  <a:lnTo>
                    <a:pt x="287908" y="0"/>
                  </a:lnTo>
                  <a:close/>
                </a:path>
                <a:path w="364489" h="76200">
                  <a:moveTo>
                    <a:pt x="28790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7908" y="44450"/>
                  </a:lnTo>
                  <a:lnTo>
                    <a:pt x="287908" y="31750"/>
                  </a:lnTo>
                  <a:close/>
                </a:path>
                <a:path w="364489" h="76200">
                  <a:moveTo>
                    <a:pt x="351408" y="31750"/>
                  </a:moveTo>
                  <a:lnTo>
                    <a:pt x="300608" y="31750"/>
                  </a:lnTo>
                  <a:lnTo>
                    <a:pt x="300608" y="44450"/>
                  </a:lnTo>
                  <a:lnTo>
                    <a:pt x="351408" y="44450"/>
                  </a:lnTo>
                  <a:lnTo>
                    <a:pt x="364108" y="38100"/>
                  </a:lnTo>
                  <a:lnTo>
                    <a:pt x="351408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91456" y="3599687"/>
              <a:ext cx="1080515" cy="35966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791455" y="3599688"/>
            <a:ext cx="1080770" cy="36004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createFactory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99632" y="3599688"/>
            <a:ext cx="1080515" cy="35966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199632" y="3599688"/>
            <a:ext cx="1080770" cy="36004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27635" marR="98425" indent="-18415">
              <a:lnSpc>
                <a:spcPct val="100000"/>
              </a:lnSpc>
              <a:spcBef>
                <a:spcPts val="195"/>
              </a:spcBef>
            </a:pP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.s</a:t>
            </a:r>
            <a:r>
              <a:rPr dirty="0" sz="1000" spc="-5">
                <a:latin typeface="Arial"/>
                <a:cs typeface="Arial"/>
              </a:rPr>
              <a:t>erv  </a:t>
            </a:r>
            <a:r>
              <a:rPr dirty="0" sz="1000" spc="-5">
                <a:latin typeface="Arial"/>
                <a:cs typeface="Arial"/>
              </a:rPr>
              <a:t>erCnxnFactory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9331" y="3461003"/>
            <a:ext cx="1080516" cy="61874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609331" y="3461003"/>
            <a:ext cx="1080770" cy="61912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5"/>
              </a:spcBef>
            </a:pPr>
            <a:r>
              <a:rPr dirty="0" sz="1000" spc="-5">
                <a:latin typeface="Arial"/>
                <a:cs typeface="Arial"/>
              </a:rPr>
              <a:t>Default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algn="ctr" marL="107950" marR="9969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`</a:t>
            </a:r>
            <a:r>
              <a:rPr dirty="0" sz="1000" spc="-5">
                <a:latin typeface="Arial"/>
                <a:cs typeface="Arial"/>
              </a:rPr>
              <a:t>NIO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er</a:t>
            </a:r>
            <a:r>
              <a:rPr dirty="0" sz="1000" spc="-10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erCnx  </a:t>
            </a:r>
            <a:r>
              <a:rPr dirty="0" sz="1000" spc="-5">
                <a:latin typeface="Arial"/>
                <a:cs typeface="Arial"/>
              </a:rPr>
              <a:t>nFactory`</a:t>
            </a:r>
            <a:endParaRPr sz="1000">
              <a:latin typeface="Arial"/>
              <a:cs typeface="Arial"/>
            </a:endParaRPr>
          </a:p>
          <a:p>
            <a:pPr marL="112395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默认</a:t>
            </a:r>
            <a:r>
              <a:rPr dirty="0" sz="1000" spc="-15">
                <a:latin typeface="微软雅黑"/>
                <a:cs typeface="微软雅黑"/>
              </a:rPr>
              <a:t>是</a:t>
            </a:r>
            <a:r>
              <a:rPr dirty="0" sz="1000" spc="-5">
                <a:latin typeface="Arial"/>
                <a:cs typeface="Arial"/>
              </a:rPr>
              <a:t>NIO</a:t>
            </a:r>
            <a:r>
              <a:rPr dirty="0" sz="1000" spc="-10">
                <a:latin typeface="微软雅黑"/>
                <a:cs typeface="微软雅黑"/>
              </a:rPr>
              <a:t>通信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91455" y="4299203"/>
            <a:ext cx="1080515" cy="50444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791455" y="4299203"/>
            <a:ext cx="1080770" cy="50482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configure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99632" y="4299203"/>
            <a:ext cx="1080515" cy="50444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199632" y="4299203"/>
            <a:ext cx="1080770" cy="50482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 marL="103505" marR="93345" indent="1270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latin typeface="微软雅黑"/>
                <a:cs typeface="微软雅黑"/>
              </a:rPr>
              <a:t>初始化</a:t>
            </a:r>
            <a:r>
              <a:rPr dirty="0" sz="1000" spc="-5">
                <a:latin typeface="Arial"/>
                <a:cs typeface="Arial"/>
              </a:rPr>
              <a:t>NIO</a:t>
            </a:r>
            <a:r>
              <a:rPr dirty="0" sz="1000" spc="-5">
                <a:latin typeface="微软雅黑"/>
                <a:cs typeface="微软雅黑"/>
              </a:rPr>
              <a:t>服务 </a:t>
            </a:r>
            <a:r>
              <a:rPr dirty="0" sz="1000" spc="-5">
                <a:latin typeface="微软雅黑"/>
                <a:cs typeface="微软雅黑"/>
              </a:rPr>
              <a:t>端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oc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et</a:t>
            </a:r>
            <a:r>
              <a:rPr dirty="0" sz="1000" spc="-5">
                <a:latin typeface="微软雅黑"/>
                <a:cs typeface="微软雅黑"/>
              </a:rPr>
              <a:t>，绑定  </a:t>
            </a:r>
            <a:r>
              <a:rPr dirty="0" sz="1000" spc="-10">
                <a:latin typeface="Arial"/>
                <a:cs typeface="Arial"/>
              </a:rPr>
              <a:t>2181</a:t>
            </a:r>
            <a:r>
              <a:rPr dirty="0" sz="1000" spc="-5">
                <a:latin typeface="微软雅黑"/>
                <a:cs typeface="微软雅黑"/>
              </a:rPr>
              <a:t>端口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27220" y="2863595"/>
            <a:ext cx="3181985" cy="1727200"/>
          </a:xfrm>
          <a:custGeom>
            <a:avLst/>
            <a:gdLst/>
            <a:ahLst/>
            <a:cxnLst/>
            <a:rect l="l" t="t" r="r" b="b"/>
            <a:pathLst>
              <a:path w="3181984" h="1727200">
                <a:moveTo>
                  <a:pt x="364109" y="915162"/>
                </a:moveTo>
                <a:lnTo>
                  <a:pt x="351409" y="908812"/>
                </a:lnTo>
                <a:lnTo>
                  <a:pt x="287909" y="877062"/>
                </a:lnTo>
                <a:lnTo>
                  <a:pt x="287909" y="908812"/>
                </a:lnTo>
                <a:lnTo>
                  <a:pt x="188341" y="908812"/>
                </a:lnTo>
                <a:lnTo>
                  <a:pt x="188341" y="905002"/>
                </a:lnTo>
                <a:lnTo>
                  <a:pt x="0" y="905002"/>
                </a:lnTo>
                <a:lnTo>
                  <a:pt x="0" y="917702"/>
                </a:lnTo>
                <a:lnTo>
                  <a:pt x="175641" y="917702"/>
                </a:lnTo>
                <a:lnTo>
                  <a:pt x="175641" y="921512"/>
                </a:lnTo>
                <a:lnTo>
                  <a:pt x="175641" y="1694218"/>
                </a:lnTo>
                <a:lnTo>
                  <a:pt x="287909" y="1694218"/>
                </a:lnTo>
                <a:lnTo>
                  <a:pt x="287909" y="1725968"/>
                </a:lnTo>
                <a:lnTo>
                  <a:pt x="351409" y="1694218"/>
                </a:lnTo>
                <a:lnTo>
                  <a:pt x="364109" y="1687868"/>
                </a:lnTo>
                <a:lnTo>
                  <a:pt x="351409" y="1681518"/>
                </a:lnTo>
                <a:lnTo>
                  <a:pt x="287909" y="1649768"/>
                </a:lnTo>
                <a:lnTo>
                  <a:pt x="287909" y="1681518"/>
                </a:lnTo>
                <a:lnTo>
                  <a:pt x="188341" y="1681518"/>
                </a:lnTo>
                <a:lnTo>
                  <a:pt x="188341" y="921512"/>
                </a:lnTo>
                <a:lnTo>
                  <a:pt x="287909" y="921512"/>
                </a:lnTo>
                <a:lnTo>
                  <a:pt x="287909" y="953262"/>
                </a:lnTo>
                <a:lnTo>
                  <a:pt x="351409" y="921512"/>
                </a:lnTo>
                <a:lnTo>
                  <a:pt x="364109" y="915162"/>
                </a:lnTo>
                <a:close/>
              </a:path>
              <a:path w="3181984" h="1727200">
                <a:moveTo>
                  <a:pt x="1773809" y="1688592"/>
                </a:moveTo>
                <a:lnTo>
                  <a:pt x="1761109" y="1682242"/>
                </a:lnTo>
                <a:lnTo>
                  <a:pt x="1697609" y="1650492"/>
                </a:lnTo>
                <a:lnTo>
                  <a:pt x="1697609" y="1682242"/>
                </a:lnTo>
                <a:lnTo>
                  <a:pt x="1444752" y="1682242"/>
                </a:lnTo>
                <a:lnTo>
                  <a:pt x="1444752" y="1694942"/>
                </a:lnTo>
                <a:lnTo>
                  <a:pt x="1697609" y="1694942"/>
                </a:lnTo>
                <a:lnTo>
                  <a:pt x="1697609" y="1726692"/>
                </a:lnTo>
                <a:lnTo>
                  <a:pt x="1761109" y="1694942"/>
                </a:lnTo>
                <a:lnTo>
                  <a:pt x="1773809" y="1688592"/>
                </a:lnTo>
                <a:close/>
              </a:path>
              <a:path w="3181984" h="1727200">
                <a:moveTo>
                  <a:pt x="1773809" y="915924"/>
                </a:moveTo>
                <a:lnTo>
                  <a:pt x="1761109" y="909574"/>
                </a:lnTo>
                <a:lnTo>
                  <a:pt x="1697609" y="877824"/>
                </a:lnTo>
                <a:lnTo>
                  <a:pt x="1697609" y="909574"/>
                </a:lnTo>
                <a:lnTo>
                  <a:pt x="1444752" y="909574"/>
                </a:lnTo>
                <a:lnTo>
                  <a:pt x="1444752" y="922274"/>
                </a:lnTo>
                <a:lnTo>
                  <a:pt x="1697609" y="922274"/>
                </a:lnTo>
                <a:lnTo>
                  <a:pt x="1697609" y="954024"/>
                </a:lnTo>
                <a:lnTo>
                  <a:pt x="1761109" y="922274"/>
                </a:lnTo>
                <a:lnTo>
                  <a:pt x="1773809" y="915924"/>
                </a:lnTo>
                <a:close/>
              </a:path>
              <a:path w="3181984" h="1727200">
                <a:moveTo>
                  <a:pt x="1773809" y="38100"/>
                </a:moveTo>
                <a:lnTo>
                  <a:pt x="1761109" y="31750"/>
                </a:lnTo>
                <a:lnTo>
                  <a:pt x="1697609" y="0"/>
                </a:lnTo>
                <a:lnTo>
                  <a:pt x="1697609" y="31750"/>
                </a:lnTo>
                <a:lnTo>
                  <a:pt x="1444752" y="31750"/>
                </a:lnTo>
                <a:lnTo>
                  <a:pt x="1444752" y="44450"/>
                </a:lnTo>
                <a:lnTo>
                  <a:pt x="1697609" y="44450"/>
                </a:lnTo>
                <a:lnTo>
                  <a:pt x="1697609" y="76200"/>
                </a:lnTo>
                <a:lnTo>
                  <a:pt x="1761109" y="44450"/>
                </a:lnTo>
                <a:lnTo>
                  <a:pt x="1773809" y="38100"/>
                </a:lnTo>
                <a:close/>
              </a:path>
              <a:path w="3181984" h="1727200">
                <a:moveTo>
                  <a:pt x="3170910" y="48260"/>
                </a:moveTo>
                <a:lnTo>
                  <a:pt x="3118358" y="48260"/>
                </a:lnTo>
                <a:lnTo>
                  <a:pt x="3105747" y="48260"/>
                </a:lnTo>
                <a:lnTo>
                  <a:pt x="3105277" y="79883"/>
                </a:lnTo>
                <a:lnTo>
                  <a:pt x="3170910" y="48260"/>
                </a:lnTo>
                <a:close/>
              </a:path>
              <a:path w="3181984" h="1727200">
                <a:moveTo>
                  <a:pt x="3181985" y="906780"/>
                </a:moveTo>
                <a:lnTo>
                  <a:pt x="3172155" y="902208"/>
                </a:lnTo>
                <a:lnTo>
                  <a:pt x="3104769" y="870839"/>
                </a:lnTo>
                <a:lnTo>
                  <a:pt x="3105658" y="902563"/>
                </a:lnTo>
                <a:lnTo>
                  <a:pt x="2852801" y="909447"/>
                </a:lnTo>
                <a:lnTo>
                  <a:pt x="2853055" y="922147"/>
                </a:lnTo>
                <a:lnTo>
                  <a:pt x="3106026" y="915263"/>
                </a:lnTo>
                <a:lnTo>
                  <a:pt x="3106928" y="946912"/>
                </a:lnTo>
                <a:lnTo>
                  <a:pt x="3181985" y="906780"/>
                </a:lnTo>
                <a:close/>
              </a:path>
              <a:path w="3181984" h="1727200">
                <a:moveTo>
                  <a:pt x="3181985" y="42926"/>
                </a:moveTo>
                <a:lnTo>
                  <a:pt x="3106420" y="3683"/>
                </a:lnTo>
                <a:lnTo>
                  <a:pt x="3105937" y="35382"/>
                </a:lnTo>
                <a:lnTo>
                  <a:pt x="2853055" y="31750"/>
                </a:lnTo>
                <a:lnTo>
                  <a:pt x="2852801" y="44450"/>
                </a:lnTo>
                <a:lnTo>
                  <a:pt x="3105747" y="48082"/>
                </a:lnTo>
                <a:lnTo>
                  <a:pt x="3118358" y="48082"/>
                </a:lnTo>
                <a:lnTo>
                  <a:pt x="3171279" y="48082"/>
                </a:lnTo>
                <a:lnTo>
                  <a:pt x="3181985" y="429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726438" y="1127505"/>
            <a:ext cx="229235" cy="259715"/>
            <a:chOff x="1726438" y="1127505"/>
            <a:chExt cx="229235" cy="25971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32788" y="1133855"/>
              <a:ext cx="216407" cy="2468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732788" y="1133855"/>
              <a:ext cx="216535" cy="247015"/>
            </a:xfrm>
            <a:custGeom>
              <a:avLst/>
              <a:gdLst/>
              <a:ahLst/>
              <a:cxnLst/>
              <a:rect l="l" t="t" r="r" b="b"/>
              <a:pathLst>
                <a:path w="216535" h="247015">
                  <a:moveTo>
                    <a:pt x="0" y="138684"/>
                  </a:moveTo>
                  <a:lnTo>
                    <a:pt x="54101" y="138684"/>
                  </a:lnTo>
                  <a:lnTo>
                    <a:pt x="54101" y="0"/>
                  </a:lnTo>
                  <a:lnTo>
                    <a:pt x="162306" y="0"/>
                  </a:lnTo>
                  <a:lnTo>
                    <a:pt x="162306" y="138684"/>
                  </a:lnTo>
                  <a:lnTo>
                    <a:pt x="216407" y="138684"/>
                  </a:lnTo>
                  <a:lnTo>
                    <a:pt x="108204" y="246888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361435" y="1738122"/>
            <a:ext cx="640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解析参数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42513" y="2439669"/>
            <a:ext cx="89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过期快照</a:t>
            </a:r>
            <a:r>
              <a:rPr dirty="0" sz="1000" spc="-10" b="1">
                <a:latin typeface="宋体"/>
                <a:cs typeface="宋体"/>
              </a:rPr>
              <a:t>删除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61435" y="3418077"/>
            <a:ext cx="767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通信初始化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36035" y="4469891"/>
            <a:ext cx="1078991" cy="359664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336035" y="4469891"/>
            <a:ext cx="107950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23545" marR="115570" indent="-300355">
              <a:lnSpc>
                <a:spcPct val="100000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q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 spc="-5">
                <a:latin typeface="Arial"/>
                <a:cs typeface="Arial"/>
              </a:rPr>
              <a:t>oru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.s</a:t>
            </a:r>
            <a:r>
              <a:rPr dirty="0" sz="1000" spc="-5">
                <a:latin typeface="Arial"/>
                <a:cs typeface="Arial"/>
              </a:rPr>
              <a:t>t  </a:t>
            </a:r>
            <a:r>
              <a:rPr dirty="0" sz="1000" spc="-5">
                <a:latin typeface="Arial"/>
                <a:cs typeface="Arial"/>
              </a:rPr>
              <a:t>art()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42513" y="4247489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5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宋体"/>
                <a:cs typeface="宋体"/>
              </a:rPr>
              <a:t>启动</a:t>
            </a:r>
            <a:r>
              <a:rPr dirty="0" sz="1000" spc="-5" b="1">
                <a:latin typeface="Times New Roman"/>
                <a:cs typeface="Times New Roman"/>
              </a:rPr>
              <a:t>zk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07792" y="2899917"/>
            <a:ext cx="427355" cy="1788160"/>
          </a:xfrm>
          <a:custGeom>
            <a:avLst/>
            <a:gdLst/>
            <a:ahLst/>
            <a:cxnLst/>
            <a:rect l="l" t="t" r="r" b="b"/>
            <a:pathLst>
              <a:path w="427354" h="1788160">
                <a:moveTo>
                  <a:pt x="351028" y="1711490"/>
                </a:moveTo>
                <a:lnTo>
                  <a:pt x="351028" y="1787690"/>
                </a:lnTo>
                <a:lnTo>
                  <a:pt x="414528" y="1755940"/>
                </a:lnTo>
                <a:lnTo>
                  <a:pt x="363728" y="1755940"/>
                </a:lnTo>
                <a:lnTo>
                  <a:pt x="363728" y="1743240"/>
                </a:lnTo>
                <a:lnTo>
                  <a:pt x="414528" y="1743240"/>
                </a:lnTo>
                <a:lnTo>
                  <a:pt x="351028" y="1711490"/>
                </a:lnTo>
                <a:close/>
              </a:path>
              <a:path w="427354" h="1788160">
                <a:moveTo>
                  <a:pt x="207263" y="6350"/>
                </a:moveTo>
                <a:lnTo>
                  <a:pt x="207263" y="1755940"/>
                </a:lnTo>
                <a:lnTo>
                  <a:pt x="351028" y="1755940"/>
                </a:lnTo>
                <a:lnTo>
                  <a:pt x="351028" y="1749590"/>
                </a:lnTo>
                <a:lnTo>
                  <a:pt x="219963" y="1749590"/>
                </a:lnTo>
                <a:lnTo>
                  <a:pt x="213613" y="1743240"/>
                </a:lnTo>
                <a:lnTo>
                  <a:pt x="219963" y="1743240"/>
                </a:lnTo>
                <a:lnTo>
                  <a:pt x="219963" y="12700"/>
                </a:lnTo>
                <a:lnTo>
                  <a:pt x="213613" y="12700"/>
                </a:lnTo>
                <a:lnTo>
                  <a:pt x="207263" y="6350"/>
                </a:lnTo>
                <a:close/>
              </a:path>
              <a:path w="427354" h="1788160">
                <a:moveTo>
                  <a:pt x="414528" y="1743240"/>
                </a:moveTo>
                <a:lnTo>
                  <a:pt x="363728" y="1743240"/>
                </a:lnTo>
                <a:lnTo>
                  <a:pt x="363728" y="1755940"/>
                </a:lnTo>
                <a:lnTo>
                  <a:pt x="414528" y="1755940"/>
                </a:lnTo>
                <a:lnTo>
                  <a:pt x="427228" y="1749590"/>
                </a:lnTo>
                <a:lnTo>
                  <a:pt x="414528" y="1743240"/>
                </a:lnTo>
                <a:close/>
              </a:path>
              <a:path w="427354" h="1788160">
                <a:moveTo>
                  <a:pt x="219963" y="1743240"/>
                </a:moveTo>
                <a:lnTo>
                  <a:pt x="213613" y="1743240"/>
                </a:lnTo>
                <a:lnTo>
                  <a:pt x="219963" y="1749590"/>
                </a:lnTo>
                <a:lnTo>
                  <a:pt x="219963" y="1743240"/>
                </a:lnTo>
                <a:close/>
              </a:path>
              <a:path w="427354" h="1788160">
                <a:moveTo>
                  <a:pt x="351028" y="1743240"/>
                </a:moveTo>
                <a:lnTo>
                  <a:pt x="219963" y="1743240"/>
                </a:lnTo>
                <a:lnTo>
                  <a:pt x="219963" y="1749590"/>
                </a:lnTo>
                <a:lnTo>
                  <a:pt x="351028" y="1749590"/>
                </a:lnTo>
                <a:lnTo>
                  <a:pt x="351028" y="1743240"/>
                </a:lnTo>
                <a:close/>
              </a:path>
              <a:path w="427354" h="1788160">
                <a:moveTo>
                  <a:pt x="219963" y="0"/>
                </a:moveTo>
                <a:lnTo>
                  <a:pt x="0" y="0"/>
                </a:lnTo>
                <a:lnTo>
                  <a:pt x="0" y="12700"/>
                </a:lnTo>
                <a:lnTo>
                  <a:pt x="207263" y="12700"/>
                </a:lnTo>
                <a:lnTo>
                  <a:pt x="207263" y="6350"/>
                </a:lnTo>
                <a:lnTo>
                  <a:pt x="219963" y="6350"/>
                </a:lnTo>
                <a:lnTo>
                  <a:pt x="219963" y="0"/>
                </a:lnTo>
                <a:close/>
              </a:path>
              <a:path w="427354" h="1788160">
                <a:moveTo>
                  <a:pt x="219963" y="6350"/>
                </a:moveTo>
                <a:lnTo>
                  <a:pt x="207263" y="6350"/>
                </a:lnTo>
                <a:lnTo>
                  <a:pt x="213613" y="12700"/>
                </a:lnTo>
                <a:lnTo>
                  <a:pt x="219963" y="12700"/>
                </a:lnTo>
                <a:lnTo>
                  <a:pt x="219963" y="63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9368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ZK</a:t>
            </a:r>
            <a:r>
              <a:rPr dirty="0" sz="2000" b="1">
                <a:latin typeface="微软雅黑"/>
                <a:cs typeface="微软雅黑"/>
              </a:rPr>
              <a:t>服务端初始</a:t>
            </a:r>
            <a:r>
              <a:rPr dirty="0" sz="2000" spc="-10" b="1">
                <a:latin typeface="微软雅黑"/>
                <a:cs typeface="微软雅黑"/>
              </a:rPr>
              <a:t>化</a:t>
            </a:r>
            <a:r>
              <a:rPr dirty="0" sz="2000" b="1">
                <a:latin typeface="微软雅黑"/>
                <a:cs typeface="微软雅黑"/>
              </a:rPr>
              <a:t>源码解析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475" y="438404"/>
            <a:ext cx="1181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宋体"/>
                <a:cs typeface="宋体"/>
              </a:rPr>
              <a:t>所以程序的入口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QuorumPeerMain.java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929767"/>
            <a:ext cx="360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m</a:t>
            </a:r>
            <a:r>
              <a:rPr dirty="0" sz="1000" spc="-5">
                <a:latin typeface="Times New Roman"/>
                <a:cs typeface="Times New Roman"/>
              </a:rPr>
              <a:t>ai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()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768095"/>
            <a:ext cx="76200" cy="21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2283" y="874013"/>
            <a:ext cx="606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1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初始化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363" y="1080516"/>
            <a:ext cx="1252727" cy="3596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7363" y="1080516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795"/>
              </a:spcBef>
            </a:pPr>
            <a:r>
              <a:rPr dirty="0" sz="1000" spc="-10">
                <a:latin typeface="Arial"/>
                <a:cs typeface="Arial"/>
              </a:rPr>
              <a:t>initializeAndRun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726" y="1146047"/>
            <a:ext cx="1658620" cy="906780"/>
            <a:chOff x="601726" y="1146047"/>
            <a:chExt cx="1658620" cy="906780"/>
          </a:xfrm>
        </p:grpSpPr>
        <p:sp>
          <p:nvSpPr>
            <p:cNvPr id="10" name="object 10"/>
            <p:cNvSpPr/>
            <p:nvPr/>
          </p:nvSpPr>
          <p:spPr>
            <a:xfrm>
              <a:off x="601726" y="1146047"/>
              <a:ext cx="405765" cy="153670"/>
            </a:xfrm>
            <a:custGeom>
              <a:avLst/>
              <a:gdLst/>
              <a:ahLst/>
              <a:cxnLst/>
              <a:rect l="l" t="t" r="r" b="b"/>
              <a:pathLst>
                <a:path w="405765" h="153669">
                  <a:moveTo>
                    <a:pt x="329095" y="77088"/>
                  </a:moveTo>
                  <a:lnTo>
                    <a:pt x="329095" y="153288"/>
                  </a:lnTo>
                  <a:lnTo>
                    <a:pt x="392595" y="121538"/>
                  </a:lnTo>
                  <a:lnTo>
                    <a:pt x="341795" y="121538"/>
                  </a:lnTo>
                  <a:lnTo>
                    <a:pt x="341795" y="108838"/>
                  </a:lnTo>
                  <a:lnTo>
                    <a:pt x="392595" y="108838"/>
                  </a:lnTo>
                  <a:lnTo>
                    <a:pt x="329095" y="77088"/>
                  </a:lnTo>
                  <a:close/>
                </a:path>
                <a:path w="405765" h="153669">
                  <a:moveTo>
                    <a:pt x="12700" y="0"/>
                  </a:moveTo>
                  <a:lnTo>
                    <a:pt x="0" y="0"/>
                  </a:lnTo>
                  <a:lnTo>
                    <a:pt x="0" y="121538"/>
                  </a:lnTo>
                  <a:lnTo>
                    <a:pt x="329095" y="121538"/>
                  </a:lnTo>
                  <a:lnTo>
                    <a:pt x="329095" y="115188"/>
                  </a:lnTo>
                  <a:lnTo>
                    <a:pt x="12700" y="115188"/>
                  </a:lnTo>
                  <a:lnTo>
                    <a:pt x="6350" y="108838"/>
                  </a:lnTo>
                  <a:lnTo>
                    <a:pt x="12700" y="108838"/>
                  </a:lnTo>
                  <a:lnTo>
                    <a:pt x="12700" y="0"/>
                  </a:lnTo>
                  <a:close/>
                </a:path>
                <a:path w="405765" h="153669">
                  <a:moveTo>
                    <a:pt x="392595" y="108838"/>
                  </a:moveTo>
                  <a:lnTo>
                    <a:pt x="341795" y="108838"/>
                  </a:lnTo>
                  <a:lnTo>
                    <a:pt x="341795" y="121538"/>
                  </a:lnTo>
                  <a:lnTo>
                    <a:pt x="392595" y="121538"/>
                  </a:lnTo>
                  <a:lnTo>
                    <a:pt x="405295" y="115188"/>
                  </a:lnTo>
                  <a:lnTo>
                    <a:pt x="392595" y="108838"/>
                  </a:lnTo>
                  <a:close/>
                </a:path>
                <a:path w="405765" h="153669">
                  <a:moveTo>
                    <a:pt x="12700" y="108838"/>
                  </a:moveTo>
                  <a:lnTo>
                    <a:pt x="6350" y="108838"/>
                  </a:lnTo>
                  <a:lnTo>
                    <a:pt x="12700" y="115188"/>
                  </a:lnTo>
                  <a:lnTo>
                    <a:pt x="12700" y="108838"/>
                  </a:lnTo>
                  <a:close/>
                </a:path>
                <a:path w="405765" h="153669">
                  <a:moveTo>
                    <a:pt x="329095" y="108838"/>
                  </a:moveTo>
                  <a:lnTo>
                    <a:pt x="12700" y="108838"/>
                  </a:lnTo>
                  <a:lnTo>
                    <a:pt x="12700" y="115188"/>
                  </a:lnTo>
                  <a:lnTo>
                    <a:pt x="329095" y="115188"/>
                  </a:lnTo>
                  <a:lnTo>
                    <a:pt x="329095" y="1088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36" y="1691639"/>
              <a:ext cx="1248156" cy="3611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11936" y="1691639"/>
            <a:ext cx="1248410" cy="36131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quorumPeer.start()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283" y="1495805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启动</a:t>
            </a:r>
            <a:r>
              <a:rPr dirty="0" sz="1000" spc="-5" b="1">
                <a:latin typeface="Times New Roman"/>
                <a:cs typeface="Times New Roman"/>
              </a:rPr>
              <a:t>zk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7363" y="1440180"/>
            <a:ext cx="1248410" cy="1224280"/>
            <a:chOff x="1007363" y="1440180"/>
            <a:chExt cx="1248410" cy="12242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151" y="1440180"/>
              <a:ext cx="76199" cy="2514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363" y="2304288"/>
              <a:ext cx="1248156" cy="3596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07363" y="2304288"/>
            <a:ext cx="124841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1440" marR="155575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ru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r.</a:t>
            </a:r>
            <a:r>
              <a:rPr dirty="0" sz="1000">
                <a:latin typeface="Arial"/>
                <a:cs typeface="Arial"/>
              </a:rPr>
              <a:t>j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start()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63011" y="1080516"/>
            <a:ext cx="1252727" cy="35966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63011" y="1080516"/>
            <a:ext cx="125285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loadDataBase()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99203" y="1080516"/>
            <a:ext cx="1252727" cy="35966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299203" y="1080516"/>
            <a:ext cx="125285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549910" marR="95885" indent="-445770">
              <a:lnSpc>
                <a:spcPct val="100000"/>
              </a:lnSpc>
              <a:spcBef>
                <a:spcPts val="195"/>
              </a:spcBef>
            </a:pP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Db.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dDa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as  </a:t>
            </a:r>
            <a:r>
              <a:rPr dirty="0" sz="1000" spc="-5">
                <a:latin typeface="Arial"/>
                <a:cs typeface="Arial"/>
              </a:rPr>
              <a:t>e()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36920" y="1080516"/>
            <a:ext cx="1252727" cy="35966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836920" y="1080516"/>
            <a:ext cx="125285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snapLog.restore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63011" y="1920239"/>
            <a:ext cx="1255776" cy="35966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763011" y="1920239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338455" marR="93345" indent="-236220">
              <a:lnSpc>
                <a:spcPts val="119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.d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eri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 spc="-5">
                <a:latin typeface="Arial"/>
                <a:cs typeface="Arial"/>
              </a:rPr>
              <a:t>z  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微软雅黑"/>
                <a:cs typeface="微软雅黑"/>
              </a:rPr>
              <a:t>恢复快照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95374" y="1920239"/>
            <a:ext cx="5490210" cy="384175"/>
            <a:chOff x="1595374" y="1920239"/>
            <a:chExt cx="5490210" cy="38417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5374" y="2052700"/>
              <a:ext cx="76200" cy="2515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29300" y="1920239"/>
              <a:ext cx="1255776" cy="35966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829300" y="1920239"/>
            <a:ext cx="125603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50495" marR="94615" indent="-48895">
              <a:lnSpc>
                <a:spcPts val="1190"/>
              </a:lnSpc>
              <a:spcBef>
                <a:spcPts val="240"/>
              </a:spcBef>
            </a:pPr>
            <a:r>
              <a:rPr dirty="0" sz="1000" spc="5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as</a:t>
            </a:r>
            <a:r>
              <a:rPr dirty="0" sz="1000" spc="-5">
                <a:latin typeface="Arial"/>
                <a:cs typeface="Arial"/>
              </a:rPr>
              <a:t>tFor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ardFro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E  </a:t>
            </a:r>
            <a:r>
              <a:rPr dirty="0" sz="1000" spc="-5">
                <a:latin typeface="Arial"/>
                <a:cs typeface="Arial"/>
              </a:rPr>
              <a:t>dits</a:t>
            </a:r>
            <a:r>
              <a:rPr dirty="0" sz="1000" spc="-5">
                <a:latin typeface="微软雅黑"/>
                <a:cs typeface="微软雅黑"/>
              </a:rPr>
              <a:t>恢复编辑日志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63011" y="2502407"/>
            <a:ext cx="1255776" cy="3596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763011" y="2502407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76225" marR="229235" indent="-41275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eri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 spc="-5">
                <a:latin typeface="Arial"/>
                <a:cs typeface="Arial"/>
              </a:rPr>
              <a:t>e(dt,  </a:t>
            </a:r>
            <a:r>
              <a:rPr dirty="0" sz="1000" spc="-5">
                <a:latin typeface="Arial"/>
                <a:cs typeface="Arial"/>
              </a:rPr>
              <a:t>sessions,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ia)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59964" y="3084576"/>
            <a:ext cx="1255776" cy="35966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759964" y="3084576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575310" marR="106045" indent="-462280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eri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5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ps</a:t>
            </a:r>
            <a:r>
              <a:rPr dirty="0" sz="1000" spc="-5">
                <a:latin typeface="Arial"/>
                <a:cs typeface="Arial"/>
              </a:rPr>
              <a:t>h  </a:t>
            </a:r>
            <a:r>
              <a:rPr dirty="0" sz="1000" spc="-10">
                <a:latin typeface="Arial"/>
                <a:cs typeface="Arial"/>
              </a:rPr>
              <a:t>ot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59964" y="3666744"/>
            <a:ext cx="1255776" cy="35966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759964" y="3666744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53390" marR="161925" indent="-283845">
              <a:lnSpc>
                <a:spcPct val="100000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dt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eri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,  </a:t>
            </a:r>
            <a:r>
              <a:rPr dirty="0" sz="1000" spc="-10">
                <a:latin typeface="Arial"/>
                <a:cs typeface="Arial"/>
              </a:rPr>
              <a:t>"tree")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59964" y="4248911"/>
            <a:ext cx="1255776" cy="35966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759964" y="4248911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172720" marR="114935" indent="-52069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微软雅黑"/>
                <a:cs typeface="微软雅黑"/>
              </a:rPr>
              <a:t>循环将快照中数据 </a:t>
            </a:r>
            <a:r>
              <a:rPr dirty="0" sz="1000" spc="-5">
                <a:latin typeface="微软雅黑"/>
                <a:cs typeface="微软雅黑"/>
              </a:rPr>
              <a:t>恢复到</a:t>
            </a:r>
            <a:r>
              <a:rPr dirty="0" sz="1000" spc="-5">
                <a:latin typeface="Arial"/>
                <a:cs typeface="Arial"/>
              </a:rPr>
              <a:t>DataTree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52359" y="3204972"/>
            <a:ext cx="1255776" cy="361188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255520" y="1222247"/>
            <a:ext cx="4829810" cy="3026410"/>
            <a:chOff x="2255520" y="1222247"/>
            <a:chExt cx="4829810" cy="3026410"/>
          </a:xfrm>
        </p:grpSpPr>
        <p:sp>
          <p:nvSpPr>
            <p:cNvPr id="40" name="object 40"/>
            <p:cNvSpPr/>
            <p:nvPr/>
          </p:nvSpPr>
          <p:spPr>
            <a:xfrm>
              <a:off x="2255520" y="1222247"/>
              <a:ext cx="4239895" cy="1267460"/>
            </a:xfrm>
            <a:custGeom>
              <a:avLst/>
              <a:gdLst/>
              <a:ahLst/>
              <a:cxnLst/>
              <a:rect l="l" t="t" r="r" b="b"/>
              <a:pathLst>
                <a:path w="4239895" h="1267460">
                  <a:moveTo>
                    <a:pt x="506476" y="38100"/>
                  </a:moveTo>
                  <a:lnTo>
                    <a:pt x="493776" y="31750"/>
                  </a:lnTo>
                  <a:lnTo>
                    <a:pt x="430276" y="0"/>
                  </a:lnTo>
                  <a:lnTo>
                    <a:pt x="430276" y="31750"/>
                  </a:lnTo>
                  <a:lnTo>
                    <a:pt x="246888" y="31750"/>
                  </a:lnTo>
                  <a:lnTo>
                    <a:pt x="246888" y="1254760"/>
                  </a:lnTo>
                  <a:lnTo>
                    <a:pt x="0" y="1254760"/>
                  </a:lnTo>
                  <a:lnTo>
                    <a:pt x="0" y="1267460"/>
                  </a:lnTo>
                  <a:lnTo>
                    <a:pt x="259588" y="1267460"/>
                  </a:lnTo>
                  <a:lnTo>
                    <a:pt x="259588" y="1261110"/>
                  </a:lnTo>
                  <a:lnTo>
                    <a:pt x="259588" y="1254760"/>
                  </a:lnTo>
                  <a:lnTo>
                    <a:pt x="259588" y="44450"/>
                  </a:lnTo>
                  <a:lnTo>
                    <a:pt x="430276" y="44450"/>
                  </a:lnTo>
                  <a:lnTo>
                    <a:pt x="430276" y="76200"/>
                  </a:lnTo>
                  <a:lnTo>
                    <a:pt x="493776" y="44450"/>
                  </a:lnTo>
                  <a:lnTo>
                    <a:pt x="506476" y="38100"/>
                  </a:lnTo>
                  <a:close/>
                </a:path>
                <a:path w="4239895" h="1267460">
                  <a:moveTo>
                    <a:pt x="2044446" y="38100"/>
                  </a:moveTo>
                  <a:lnTo>
                    <a:pt x="2031746" y="31750"/>
                  </a:lnTo>
                  <a:lnTo>
                    <a:pt x="1968246" y="0"/>
                  </a:lnTo>
                  <a:lnTo>
                    <a:pt x="1968246" y="31750"/>
                  </a:lnTo>
                  <a:lnTo>
                    <a:pt x="1760220" y="31750"/>
                  </a:lnTo>
                  <a:lnTo>
                    <a:pt x="1760220" y="44450"/>
                  </a:lnTo>
                  <a:lnTo>
                    <a:pt x="1968246" y="44450"/>
                  </a:lnTo>
                  <a:lnTo>
                    <a:pt x="1968246" y="76200"/>
                  </a:lnTo>
                  <a:lnTo>
                    <a:pt x="2031746" y="44450"/>
                  </a:lnTo>
                  <a:lnTo>
                    <a:pt x="2044446" y="38100"/>
                  </a:lnTo>
                  <a:close/>
                </a:path>
                <a:path w="4239895" h="1267460">
                  <a:moveTo>
                    <a:pt x="3580638" y="38100"/>
                  </a:moveTo>
                  <a:lnTo>
                    <a:pt x="3567938" y="31750"/>
                  </a:lnTo>
                  <a:lnTo>
                    <a:pt x="3504438" y="0"/>
                  </a:lnTo>
                  <a:lnTo>
                    <a:pt x="3504438" y="31750"/>
                  </a:lnTo>
                  <a:lnTo>
                    <a:pt x="3296412" y="31750"/>
                  </a:lnTo>
                  <a:lnTo>
                    <a:pt x="3296412" y="44450"/>
                  </a:lnTo>
                  <a:lnTo>
                    <a:pt x="3504438" y="44450"/>
                  </a:lnTo>
                  <a:lnTo>
                    <a:pt x="3504438" y="76200"/>
                  </a:lnTo>
                  <a:lnTo>
                    <a:pt x="3567938" y="44450"/>
                  </a:lnTo>
                  <a:lnTo>
                    <a:pt x="3580638" y="38100"/>
                  </a:lnTo>
                  <a:close/>
                </a:path>
                <a:path w="4239895" h="1267460">
                  <a:moveTo>
                    <a:pt x="4239768" y="620903"/>
                  </a:moveTo>
                  <a:lnTo>
                    <a:pt x="4208018" y="620903"/>
                  </a:lnTo>
                  <a:lnTo>
                    <a:pt x="4208018" y="463931"/>
                  </a:lnTo>
                  <a:lnTo>
                    <a:pt x="4214241" y="463931"/>
                  </a:lnTo>
                  <a:lnTo>
                    <a:pt x="4214495" y="463931"/>
                  </a:lnTo>
                  <a:lnTo>
                    <a:pt x="4214495" y="451231"/>
                  </a:lnTo>
                  <a:lnTo>
                    <a:pt x="4214495" y="217932"/>
                  </a:lnTo>
                  <a:lnTo>
                    <a:pt x="4214241" y="217932"/>
                  </a:lnTo>
                  <a:lnTo>
                    <a:pt x="4201795" y="217932"/>
                  </a:lnTo>
                  <a:lnTo>
                    <a:pt x="4201541" y="217932"/>
                  </a:lnTo>
                  <a:lnTo>
                    <a:pt x="4201541" y="451231"/>
                  </a:lnTo>
                  <a:lnTo>
                    <a:pt x="4195318" y="451231"/>
                  </a:lnTo>
                  <a:lnTo>
                    <a:pt x="1129030" y="451231"/>
                  </a:lnTo>
                  <a:lnTo>
                    <a:pt x="1129030" y="621030"/>
                  </a:lnTo>
                  <a:lnTo>
                    <a:pt x="1097280" y="621030"/>
                  </a:lnTo>
                  <a:lnTo>
                    <a:pt x="1135380" y="697230"/>
                  </a:lnTo>
                  <a:lnTo>
                    <a:pt x="1167130" y="633730"/>
                  </a:lnTo>
                  <a:lnTo>
                    <a:pt x="1173480" y="621030"/>
                  </a:lnTo>
                  <a:lnTo>
                    <a:pt x="1141730" y="621030"/>
                  </a:lnTo>
                  <a:lnTo>
                    <a:pt x="1141730" y="463931"/>
                  </a:lnTo>
                  <a:lnTo>
                    <a:pt x="4195318" y="463931"/>
                  </a:lnTo>
                  <a:lnTo>
                    <a:pt x="4195318" y="620903"/>
                  </a:lnTo>
                  <a:lnTo>
                    <a:pt x="4163568" y="620903"/>
                  </a:lnTo>
                  <a:lnTo>
                    <a:pt x="4201668" y="697103"/>
                  </a:lnTo>
                  <a:lnTo>
                    <a:pt x="4233418" y="633603"/>
                  </a:lnTo>
                  <a:lnTo>
                    <a:pt x="4239768" y="62090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2800" y="2279903"/>
              <a:ext cx="76200" cy="2219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0768" y="2861944"/>
              <a:ext cx="76200" cy="222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49752" y="3444240"/>
              <a:ext cx="76200" cy="2219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49752" y="4026408"/>
              <a:ext cx="76200" cy="2220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29300" y="2683763"/>
              <a:ext cx="1255776" cy="521207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452359" y="3204972"/>
            <a:ext cx="1256030" cy="36131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93090" marR="100965" indent="-48387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Arial"/>
                <a:cs typeface="Arial"/>
              </a:rPr>
              <a:t>pro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es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5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ac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o  </a:t>
            </a:r>
            <a:r>
              <a:rPr dirty="0" sz="1000" spc="-5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52359" y="3787140"/>
            <a:ext cx="1255776" cy="35966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7452359" y="3787140"/>
            <a:ext cx="125603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latin typeface="Arial"/>
                <a:cs typeface="Arial"/>
              </a:rPr>
              <a:t>processTxn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29300" y="2683764"/>
            <a:ext cx="1256030" cy="521334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229"/>
              </a:spcBef>
            </a:pPr>
            <a:r>
              <a:rPr dirty="0" sz="1000" spc="-5">
                <a:latin typeface="Arial"/>
                <a:cs typeface="Arial"/>
              </a:rPr>
              <a:t>txnLog.read()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准备从快照的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>
                <a:latin typeface="Arial"/>
                <a:cs typeface="Arial"/>
              </a:rPr>
              <a:t>x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+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1</a:t>
            </a:r>
            <a:r>
              <a:rPr dirty="0" sz="1000" spc="-5">
                <a:latin typeface="微软雅黑"/>
                <a:cs typeface="微软雅黑"/>
              </a:rPr>
              <a:t>位置开始恢复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52359" y="4369308"/>
            <a:ext cx="1255776" cy="35966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452359" y="4369308"/>
            <a:ext cx="125603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Arial"/>
                <a:cs typeface="Arial"/>
              </a:rPr>
              <a:t>createNode()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042147" y="3566159"/>
            <a:ext cx="76200" cy="803275"/>
            <a:chOff x="8042147" y="3566159"/>
            <a:chExt cx="76200" cy="803275"/>
          </a:xfrm>
        </p:grpSpPr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42147" y="3566159"/>
              <a:ext cx="76200" cy="2219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42147" y="4146803"/>
              <a:ext cx="76200" cy="222046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5829300" y="2279904"/>
            <a:ext cx="1256030" cy="1812289"/>
            <a:chOff x="5829300" y="2279904"/>
            <a:chExt cx="1256030" cy="1812289"/>
          </a:xfrm>
        </p:grpSpPr>
        <p:sp>
          <p:nvSpPr>
            <p:cNvPr id="56" name="object 56"/>
            <p:cNvSpPr/>
            <p:nvPr/>
          </p:nvSpPr>
          <p:spPr>
            <a:xfrm>
              <a:off x="6419087" y="2279904"/>
              <a:ext cx="76200" cy="403225"/>
            </a:xfrm>
            <a:custGeom>
              <a:avLst/>
              <a:gdLst/>
              <a:ahLst/>
              <a:cxnLst/>
              <a:rect l="l" t="t" r="r" b="b"/>
              <a:pathLst>
                <a:path w="76200" h="403225">
                  <a:moveTo>
                    <a:pt x="31750" y="327025"/>
                  </a:moveTo>
                  <a:lnTo>
                    <a:pt x="0" y="327025"/>
                  </a:lnTo>
                  <a:lnTo>
                    <a:pt x="38100" y="403225"/>
                  </a:lnTo>
                  <a:lnTo>
                    <a:pt x="69850" y="339725"/>
                  </a:lnTo>
                  <a:lnTo>
                    <a:pt x="31750" y="339725"/>
                  </a:lnTo>
                  <a:lnTo>
                    <a:pt x="31750" y="327025"/>
                  </a:lnTo>
                  <a:close/>
                </a:path>
                <a:path w="76200" h="403225">
                  <a:moveTo>
                    <a:pt x="44450" y="0"/>
                  </a:moveTo>
                  <a:lnTo>
                    <a:pt x="31750" y="0"/>
                  </a:lnTo>
                  <a:lnTo>
                    <a:pt x="31750" y="339725"/>
                  </a:lnTo>
                  <a:lnTo>
                    <a:pt x="44450" y="339725"/>
                  </a:lnTo>
                  <a:lnTo>
                    <a:pt x="44450" y="0"/>
                  </a:lnTo>
                  <a:close/>
                </a:path>
                <a:path w="76200" h="403225">
                  <a:moveTo>
                    <a:pt x="76200" y="327025"/>
                  </a:moveTo>
                  <a:lnTo>
                    <a:pt x="44450" y="327025"/>
                  </a:lnTo>
                  <a:lnTo>
                    <a:pt x="44450" y="339725"/>
                  </a:lnTo>
                  <a:lnTo>
                    <a:pt x="69850" y="339725"/>
                  </a:lnTo>
                  <a:lnTo>
                    <a:pt x="76200" y="32702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29300" y="3570732"/>
              <a:ext cx="1255776" cy="52120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829300" y="3570732"/>
            <a:ext cx="1256030" cy="521334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latin typeface="Arial"/>
                <a:cs typeface="Arial"/>
              </a:rPr>
              <a:t>While(true){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164323" y="3204972"/>
            <a:ext cx="216535" cy="1546860"/>
          </a:xfrm>
          <a:custGeom>
            <a:avLst/>
            <a:gdLst/>
            <a:ahLst/>
            <a:cxnLst/>
            <a:rect l="l" t="t" r="r" b="b"/>
            <a:pathLst>
              <a:path w="216534" h="1546860">
                <a:moveTo>
                  <a:pt x="216407" y="1546859"/>
                </a:moveTo>
                <a:lnTo>
                  <a:pt x="174265" y="1545442"/>
                </a:lnTo>
                <a:lnTo>
                  <a:pt x="139874" y="1541576"/>
                </a:lnTo>
                <a:lnTo>
                  <a:pt x="116699" y="1535844"/>
                </a:lnTo>
                <a:lnTo>
                  <a:pt x="108203" y="1528826"/>
                </a:lnTo>
                <a:lnTo>
                  <a:pt x="108203" y="791463"/>
                </a:lnTo>
                <a:lnTo>
                  <a:pt x="99708" y="784445"/>
                </a:lnTo>
                <a:lnTo>
                  <a:pt x="76533" y="778713"/>
                </a:lnTo>
                <a:lnTo>
                  <a:pt x="42142" y="774847"/>
                </a:lnTo>
                <a:lnTo>
                  <a:pt x="0" y="773429"/>
                </a:lnTo>
                <a:lnTo>
                  <a:pt x="42142" y="772012"/>
                </a:lnTo>
                <a:lnTo>
                  <a:pt x="76533" y="768146"/>
                </a:lnTo>
                <a:lnTo>
                  <a:pt x="99708" y="762414"/>
                </a:lnTo>
                <a:lnTo>
                  <a:pt x="108203" y="755395"/>
                </a:lnTo>
                <a:lnTo>
                  <a:pt x="108203" y="18033"/>
                </a:lnTo>
                <a:lnTo>
                  <a:pt x="116699" y="11037"/>
                </a:lnTo>
                <a:lnTo>
                  <a:pt x="139874" y="5302"/>
                </a:lnTo>
                <a:lnTo>
                  <a:pt x="174265" y="1424"/>
                </a:lnTo>
                <a:lnTo>
                  <a:pt x="216407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19088" y="3204972"/>
            <a:ext cx="76200" cy="365125"/>
          </a:xfrm>
          <a:custGeom>
            <a:avLst/>
            <a:gdLst/>
            <a:ahLst/>
            <a:cxnLst/>
            <a:rect l="l" t="t" r="r" b="b"/>
            <a:pathLst>
              <a:path w="76200" h="365125">
                <a:moveTo>
                  <a:pt x="31750" y="288670"/>
                </a:moveTo>
                <a:lnTo>
                  <a:pt x="0" y="288670"/>
                </a:lnTo>
                <a:lnTo>
                  <a:pt x="38100" y="364870"/>
                </a:lnTo>
                <a:lnTo>
                  <a:pt x="69850" y="301370"/>
                </a:lnTo>
                <a:lnTo>
                  <a:pt x="31750" y="301370"/>
                </a:lnTo>
                <a:lnTo>
                  <a:pt x="31750" y="288670"/>
                </a:lnTo>
                <a:close/>
              </a:path>
              <a:path w="76200" h="365125">
                <a:moveTo>
                  <a:pt x="44450" y="0"/>
                </a:moveTo>
                <a:lnTo>
                  <a:pt x="31750" y="0"/>
                </a:lnTo>
                <a:lnTo>
                  <a:pt x="31750" y="301370"/>
                </a:lnTo>
                <a:lnTo>
                  <a:pt x="44450" y="301370"/>
                </a:lnTo>
                <a:lnTo>
                  <a:pt x="44450" y="0"/>
                </a:lnTo>
                <a:close/>
              </a:path>
              <a:path w="76200" h="365125">
                <a:moveTo>
                  <a:pt x="76200" y="288670"/>
                </a:moveTo>
                <a:lnTo>
                  <a:pt x="44450" y="288670"/>
                </a:lnTo>
                <a:lnTo>
                  <a:pt x="44450" y="301370"/>
                </a:lnTo>
                <a:lnTo>
                  <a:pt x="69850" y="301370"/>
                </a:lnTo>
                <a:lnTo>
                  <a:pt x="76200" y="288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760726" y="1690242"/>
            <a:ext cx="640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恢复快照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45706" y="1683766"/>
            <a:ext cx="89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加载编辑</a:t>
            </a:r>
            <a:r>
              <a:rPr dirty="0" sz="1000" spc="-10" b="1">
                <a:latin typeface="宋体"/>
                <a:cs typeface="宋体"/>
              </a:rPr>
              <a:t>日志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9146" y="500062"/>
            <a:ext cx="3712210" cy="4658995"/>
            <a:chOff x="3839146" y="500062"/>
            <a:chExt cx="3712210" cy="4658995"/>
          </a:xfrm>
        </p:grpSpPr>
        <p:sp>
          <p:nvSpPr>
            <p:cNvPr id="3" name="object 3"/>
            <p:cNvSpPr/>
            <p:nvPr/>
          </p:nvSpPr>
          <p:spPr>
            <a:xfrm>
              <a:off x="3853434" y="514349"/>
              <a:ext cx="3683635" cy="4630420"/>
            </a:xfrm>
            <a:custGeom>
              <a:avLst/>
              <a:gdLst/>
              <a:ahLst/>
              <a:cxnLst/>
              <a:rect l="l" t="t" r="r" b="b"/>
              <a:pathLst>
                <a:path w="3683634" h="4630420">
                  <a:moveTo>
                    <a:pt x="0" y="4629912"/>
                  </a:moveTo>
                  <a:lnTo>
                    <a:pt x="3683508" y="4629912"/>
                  </a:lnTo>
                  <a:lnTo>
                    <a:pt x="3683508" y="0"/>
                  </a:lnTo>
                  <a:lnTo>
                    <a:pt x="0" y="0"/>
                  </a:lnTo>
                  <a:lnTo>
                    <a:pt x="0" y="4629912"/>
                  </a:lnTo>
                  <a:close/>
                </a:path>
              </a:pathLst>
            </a:custGeom>
            <a:ln w="285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5756" y="582167"/>
              <a:ext cx="2548128" cy="1213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756" y="582167"/>
              <a:ext cx="2548255" cy="1213485"/>
            </a:xfrm>
            <a:custGeom>
              <a:avLst/>
              <a:gdLst/>
              <a:ahLst/>
              <a:cxnLst/>
              <a:rect l="l" t="t" r="r" b="b"/>
              <a:pathLst>
                <a:path w="2548254" h="1213485">
                  <a:moveTo>
                    <a:pt x="0" y="1213103"/>
                  </a:moveTo>
                  <a:lnTo>
                    <a:pt x="2548128" y="1213103"/>
                  </a:lnTo>
                  <a:lnTo>
                    <a:pt x="2548128" y="0"/>
                  </a:lnTo>
                  <a:lnTo>
                    <a:pt x="0" y="0"/>
                  </a:lnTo>
                  <a:lnTo>
                    <a:pt x="0" y="121310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8496" y="2061971"/>
              <a:ext cx="1588008" cy="15133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68496" y="2061971"/>
              <a:ext cx="1588135" cy="1513840"/>
            </a:xfrm>
            <a:custGeom>
              <a:avLst/>
              <a:gdLst/>
              <a:ahLst/>
              <a:cxnLst/>
              <a:rect l="l" t="t" r="r" b="b"/>
              <a:pathLst>
                <a:path w="1588135" h="1513839">
                  <a:moveTo>
                    <a:pt x="0" y="1513331"/>
                  </a:moveTo>
                  <a:lnTo>
                    <a:pt x="1588008" y="1513331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1513331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280" y="2068068"/>
              <a:ext cx="1784603" cy="2891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69280" y="2068068"/>
              <a:ext cx="1784985" cy="2891155"/>
            </a:xfrm>
            <a:custGeom>
              <a:avLst/>
              <a:gdLst/>
              <a:ahLst/>
              <a:cxnLst/>
              <a:rect l="l" t="t" r="r" b="b"/>
              <a:pathLst>
                <a:path w="1784984" h="2891154">
                  <a:moveTo>
                    <a:pt x="0" y="2891028"/>
                  </a:moveTo>
                  <a:lnTo>
                    <a:pt x="1784603" y="2891028"/>
                  </a:lnTo>
                  <a:lnTo>
                    <a:pt x="1784603" y="0"/>
                  </a:lnTo>
                  <a:lnTo>
                    <a:pt x="0" y="0"/>
                  </a:lnTo>
                  <a:lnTo>
                    <a:pt x="0" y="2891028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432433" y="3770248"/>
            <a:ext cx="1748789" cy="1303655"/>
            <a:chOff x="1432433" y="3770248"/>
            <a:chExt cx="1748789" cy="13036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608" y="3773423"/>
              <a:ext cx="1741931" cy="12969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35608" y="3773423"/>
              <a:ext cx="1742439" cy="1297305"/>
            </a:xfrm>
            <a:custGeom>
              <a:avLst/>
              <a:gdLst/>
              <a:ahLst/>
              <a:cxnLst/>
              <a:rect l="l" t="t" r="r" b="b"/>
              <a:pathLst>
                <a:path w="1742439" h="1297304">
                  <a:moveTo>
                    <a:pt x="0" y="1296923"/>
                  </a:moveTo>
                  <a:lnTo>
                    <a:pt x="1741931" y="1296923"/>
                  </a:lnTo>
                  <a:lnTo>
                    <a:pt x="1741931" y="0"/>
                  </a:lnTo>
                  <a:lnTo>
                    <a:pt x="0" y="0"/>
                  </a:lnTo>
                  <a:lnTo>
                    <a:pt x="0" y="1296923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08204" y="2168525"/>
            <a:ext cx="3098800" cy="1675130"/>
            <a:chOff x="108204" y="2168525"/>
            <a:chExt cx="3098800" cy="16751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3040" y="2171700"/>
              <a:ext cx="1740408" cy="1295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63040" y="2171700"/>
              <a:ext cx="1740535" cy="1295400"/>
            </a:xfrm>
            <a:custGeom>
              <a:avLst/>
              <a:gdLst/>
              <a:ahLst/>
              <a:cxnLst/>
              <a:rect l="l" t="t" r="r" b="b"/>
              <a:pathLst>
                <a:path w="1740535" h="1295400">
                  <a:moveTo>
                    <a:pt x="0" y="1295400"/>
                  </a:moveTo>
                  <a:lnTo>
                    <a:pt x="1740408" y="1295400"/>
                  </a:lnTo>
                  <a:lnTo>
                    <a:pt x="1740408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036" y="2348484"/>
              <a:ext cx="934212" cy="3611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8036" y="2348484"/>
              <a:ext cx="934719" cy="361315"/>
            </a:xfrm>
            <a:custGeom>
              <a:avLst/>
              <a:gdLst/>
              <a:ahLst/>
              <a:cxnLst/>
              <a:rect l="l" t="t" r="r" b="b"/>
              <a:pathLst>
                <a:path w="934719" h="361314">
                  <a:moveTo>
                    <a:pt x="155701" y="0"/>
                  </a:moveTo>
                  <a:lnTo>
                    <a:pt x="197093" y="6454"/>
                  </a:lnTo>
                  <a:lnTo>
                    <a:pt x="234287" y="24666"/>
                  </a:lnTo>
                  <a:lnTo>
                    <a:pt x="265799" y="52911"/>
                  </a:lnTo>
                  <a:lnTo>
                    <a:pt x="290146" y="89464"/>
                  </a:lnTo>
                  <a:lnTo>
                    <a:pt x="305842" y="132600"/>
                  </a:lnTo>
                  <a:lnTo>
                    <a:pt x="311404" y="180594"/>
                  </a:lnTo>
                  <a:lnTo>
                    <a:pt x="305842" y="228587"/>
                  </a:lnTo>
                  <a:lnTo>
                    <a:pt x="290146" y="271723"/>
                  </a:lnTo>
                  <a:lnTo>
                    <a:pt x="265799" y="308276"/>
                  </a:lnTo>
                  <a:lnTo>
                    <a:pt x="234287" y="336521"/>
                  </a:lnTo>
                  <a:lnTo>
                    <a:pt x="197093" y="354733"/>
                  </a:lnTo>
                  <a:lnTo>
                    <a:pt x="155701" y="361188"/>
                  </a:lnTo>
                </a:path>
                <a:path w="934719" h="361314">
                  <a:moveTo>
                    <a:pt x="778510" y="361188"/>
                  </a:moveTo>
                  <a:lnTo>
                    <a:pt x="155701" y="361188"/>
                  </a:lnTo>
                  <a:lnTo>
                    <a:pt x="114310" y="354733"/>
                  </a:lnTo>
                  <a:lnTo>
                    <a:pt x="77116" y="336521"/>
                  </a:lnTo>
                  <a:lnTo>
                    <a:pt x="45604" y="308276"/>
                  </a:lnTo>
                  <a:lnTo>
                    <a:pt x="21257" y="271723"/>
                  </a:lnTo>
                  <a:lnTo>
                    <a:pt x="5561" y="228587"/>
                  </a:lnTo>
                  <a:lnTo>
                    <a:pt x="0" y="180594"/>
                  </a:lnTo>
                  <a:lnTo>
                    <a:pt x="5561" y="132600"/>
                  </a:lnTo>
                  <a:lnTo>
                    <a:pt x="21257" y="89464"/>
                  </a:lnTo>
                  <a:lnTo>
                    <a:pt x="45604" y="52911"/>
                  </a:lnTo>
                  <a:lnTo>
                    <a:pt x="77116" y="24666"/>
                  </a:lnTo>
                  <a:lnTo>
                    <a:pt x="114310" y="6454"/>
                  </a:lnTo>
                  <a:lnTo>
                    <a:pt x="155701" y="0"/>
                  </a:lnTo>
                  <a:lnTo>
                    <a:pt x="778510" y="0"/>
                  </a:lnTo>
                  <a:lnTo>
                    <a:pt x="819901" y="6454"/>
                  </a:lnTo>
                  <a:lnTo>
                    <a:pt x="857095" y="24666"/>
                  </a:lnTo>
                  <a:lnTo>
                    <a:pt x="888607" y="52911"/>
                  </a:lnTo>
                  <a:lnTo>
                    <a:pt x="912954" y="89464"/>
                  </a:lnTo>
                  <a:lnTo>
                    <a:pt x="928650" y="132600"/>
                  </a:lnTo>
                  <a:lnTo>
                    <a:pt x="934212" y="180594"/>
                  </a:lnTo>
                  <a:lnTo>
                    <a:pt x="928650" y="228587"/>
                  </a:lnTo>
                  <a:lnTo>
                    <a:pt x="912954" y="271723"/>
                  </a:lnTo>
                  <a:lnTo>
                    <a:pt x="888607" y="308276"/>
                  </a:lnTo>
                  <a:lnTo>
                    <a:pt x="857095" y="336521"/>
                  </a:lnTo>
                  <a:lnTo>
                    <a:pt x="819901" y="354733"/>
                  </a:lnTo>
                  <a:lnTo>
                    <a:pt x="778510" y="3611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512" y="2385059"/>
              <a:ext cx="45720" cy="2880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7512" y="2385059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" y="2385059"/>
              <a:ext cx="45720" cy="2880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9620" y="2385059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204" y="2385059"/>
              <a:ext cx="45719" cy="2880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0204" y="2385059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19" y="288036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312" y="2385059"/>
              <a:ext cx="45719" cy="28803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72312" y="2385059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19" y="288036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5" y="2385059"/>
              <a:ext cx="45719" cy="2880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72895" y="2385059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19" y="288036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04" y="3410711"/>
              <a:ext cx="1223772" cy="432816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19189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ZK</a:t>
            </a:r>
            <a:r>
              <a:rPr dirty="0" sz="2000" b="1">
                <a:latin typeface="微软雅黑"/>
                <a:cs typeface="微软雅黑"/>
              </a:rPr>
              <a:t>选举源</a:t>
            </a:r>
            <a:r>
              <a:rPr dirty="0" sz="2000" spc="-10" b="1">
                <a:latin typeface="微软雅黑"/>
                <a:cs typeface="微软雅黑"/>
              </a:rPr>
              <a:t>码</a:t>
            </a:r>
            <a:r>
              <a:rPr dirty="0" sz="2000" b="1">
                <a:latin typeface="微软雅黑"/>
                <a:cs typeface="微软雅黑"/>
              </a:rPr>
              <a:t>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204" y="3410711"/>
            <a:ext cx="1224280" cy="43307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latin typeface="微软雅黑"/>
                <a:cs typeface="微软雅黑"/>
              </a:rPr>
              <a:t>选举算法</a:t>
            </a:r>
            <a:endParaRPr sz="12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微软雅黑"/>
                <a:cs typeface="微软雅黑"/>
              </a:rPr>
              <a:t>（生成选票）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0852" y="2782823"/>
            <a:ext cx="2018030" cy="2143125"/>
            <a:chOff x="220852" y="2782823"/>
            <a:chExt cx="2018030" cy="2143125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5252" y="2782823"/>
              <a:ext cx="603504" cy="3246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4027" y="4562855"/>
              <a:ext cx="934212" cy="35966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4027" y="4562855"/>
              <a:ext cx="934719" cy="360045"/>
            </a:xfrm>
            <a:custGeom>
              <a:avLst/>
              <a:gdLst/>
              <a:ahLst/>
              <a:cxnLst/>
              <a:rect l="l" t="t" r="r" b="b"/>
              <a:pathLst>
                <a:path w="934719" h="360045">
                  <a:moveTo>
                    <a:pt x="155701" y="0"/>
                  </a:moveTo>
                  <a:lnTo>
                    <a:pt x="197093" y="6424"/>
                  </a:lnTo>
                  <a:lnTo>
                    <a:pt x="234287" y="24553"/>
                  </a:lnTo>
                  <a:lnTo>
                    <a:pt x="265799" y="52673"/>
                  </a:lnTo>
                  <a:lnTo>
                    <a:pt x="290146" y="89069"/>
                  </a:lnTo>
                  <a:lnTo>
                    <a:pt x="305842" y="132027"/>
                  </a:lnTo>
                  <a:lnTo>
                    <a:pt x="311403" y="179832"/>
                  </a:lnTo>
                  <a:lnTo>
                    <a:pt x="305842" y="227636"/>
                  </a:lnTo>
                  <a:lnTo>
                    <a:pt x="290146" y="270594"/>
                  </a:lnTo>
                  <a:lnTo>
                    <a:pt x="265799" y="306990"/>
                  </a:lnTo>
                  <a:lnTo>
                    <a:pt x="234287" y="335110"/>
                  </a:lnTo>
                  <a:lnTo>
                    <a:pt x="197093" y="353239"/>
                  </a:lnTo>
                  <a:lnTo>
                    <a:pt x="155701" y="359664"/>
                  </a:lnTo>
                </a:path>
                <a:path w="934719" h="360045">
                  <a:moveTo>
                    <a:pt x="778510" y="359664"/>
                  </a:moveTo>
                  <a:lnTo>
                    <a:pt x="155701" y="359664"/>
                  </a:lnTo>
                  <a:lnTo>
                    <a:pt x="114310" y="353239"/>
                  </a:lnTo>
                  <a:lnTo>
                    <a:pt x="77116" y="335110"/>
                  </a:lnTo>
                  <a:lnTo>
                    <a:pt x="45604" y="306990"/>
                  </a:lnTo>
                  <a:lnTo>
                    <a:pt x="21257" y="270594"/>
                  </a:lnTo>
                  <a:lnTo>
                    <a:pt x="5561" y="227636"/>
                  </a:lnTo>
                  <a:lnTo>
                    <a:pt x="0" y="179832"/>
                  </a:lnTo>
                  <a:lnTo>
                    <a:pt x="5561" y="132027"/>
                  </a:lnTo>
                  <a:lnTo>
                    <a:pt x="21257" y="89069"/>
                  </a:lnTo>
                  <a:lnTo>
                    <a:pt x="45604" y="52673"/>
                  </a:lnTo>
                  <a:lnTo>
                    <a:pt x="77116" y="24553"/>
                  </a:lnTo>
                  <a:lnTo>
                    <a:pt x="114310" y="6424"/>
                  </a:lnTo>
                  <a:lnTo>
                    <a:pt x="155701" y="0"/>
                  </a:lnTo>
                  <a:lnTo>
                    <a:pt x="778510" y="0"/>
                  </a:lnTo>
                  <a:lnTo>
                    <a:pt x="819901" y="6424"/>
                  </a:lnTo>
                  <a:lnTo>
                    <a:pt x="857095" y="24553"/>
                  </a:lnTo>
                  <a:lnTo>
                    <a:pt x="888607" y="52673"/>
                  </a:lnTo>
                  <a:lnTo>
                    <a:pt x="912954" y="89069"/>
                  </a:lnTo>
                  <a:lnTo>
                    <a:pt x="928650" y="132027"/>
                  </a:lnTo>
                  <a:lnTo>
                    <a:pt x="934212" y="179832"/>
                  </a:lnTo>
                  <a:lnTo>
                    <a:pt x="928650" y="227636"/>
                  </a:lnTo>
                  <a:lnTo>
                    <a:pt x="912954" y="270594"/>
                  </a:lnTo>
                  <a:lnTo>
                    <a:pt x="888607" y="306990"/>
                  </a:lnTo>
                  <a:lnTo>
                    <a:pt x="857095" y="335110"/>
                  </a:lnTo>
                  <a:lnTo>
                    <a:pt x="819901" y="353239"/>
                  </a:lnTo>
                  <a:lnTo>
                    <a:pt x="778510" y="359664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503" y="4599431"/>
              <a:ext cx="45720" cy="2880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3503" y="4599431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087" y="4599431"/>
              <a:ext cx="45720" cy="28803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04087" y="4599431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6195" y="4599431"/>
              <a:ext cx="45720" cy="28803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6195" y="4599431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6779" y="4599431"/>
              <a:ext cx="45719" cy="28803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06779" y="4599431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19" y="288036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887" y="4599431"/>
              <a:ext cx="45719" cy="28803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08887" y="4599431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19" h="288289">
                  <a:moveTo>
                    <a:pt x="0" y="288036"/>
                  </a:moveTo>
                  <a:lnTo>
                    <a:pt x="45719" y="288036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635251" y="2782823"/>
            <a:ext cx="603885" cy="32512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1000" spc="-5">
                <a:latin typeface="Arial"/>
                <a:cs typeface="Arial"/>
              </a:rPr>
              <a:t>poll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12492" y="2782823"/>
            <a:ext cx="601980" cy="324612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412492" y="2782823"/>
            <a:ext cx="601980" cy="32512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655"/>
              </a:spcBef>
            </a:pPr>
            <a:r>
              <a:rPr dirty="0" sz="1000" spc="-5">
                <a:latin typeface="Arial"/>
                <a:cs typeface="Arial"/>
              </a:rPr>
              <a:t>toSend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14017" y="2462657"/>
            <a:ext cx="823594" cy="870585"/>
            <a:chOff x="1914017" y="2462657"/>
            <a:chExt cx="823594" cy="870585"/>
          </a:xfrm>
        </p:grpSpPr>
        <p:sp>
          <p:nvSpPr>
            <p:cNvPr id="49" name="object 49"/>
            <p:cNvSpPr/>
            <p:nvPr/>
          </p:nvSpPr>
          <p:spPr>
            <a:xfrm>
              <a:off x="1943100" y="2560828"/>
              <a:ext cx="777240" cy="228600"/>
            </a:xfrm>
            <a:custGeom>
              <a:avLst/>
              <a:gdLst/>
              <a:ahLst/>
              <a:cxnLst/>
              <a:rect l="l" t="t" r="r" b="b"/>
              <a:pathLst>
                <a:path w="777239" h="228600">
                  <a:moveTo>
                    <a:pt x="0" y="228600"/>
                  </a:moveTo>
                  <a:lnTo>
                    <a:pt x="18091" y="166941"/>
                  </a:lnTo>
                  <a:lnTo>
                    <a:pt x="67700" y="109405"/>
                  </a:lnTo>
                  <a:lnTo>
                    <a:pt x="102136" y="83470"/>
                  </a:lnTo>
                  <a:lnTo>
                    <a:pt x="141828" y="60112"/>
                  </a:lnTo>
                  <a:lnTo>
                    <a:pt x="185899" y="39846"/>
                  </a:lnTo>
                  <a:lnTo>
                    <a:pt x="233476" y="23186"/>
                  </a:lnTo>
                  <a:lnTo>
                    <a:pt x="283684" y="10648"/>
                  </a:lnTo>
                  <a:lnTo>
                    <a:pt x="335648" y="2748"/>
                  </a:lnTo>
                  <a:lnTo>
                    <a:pt x="388493" y="0"/>
                  </a:lnTo>
                  <a:lnTo>
                    <a:pt x="446553" y="3130"/>
                  </a:lnTo>
                  <a:lnTo>
                    <a:pt x="503449" y="12090"/>
                  </a:lnTo>
                  <a:lnTo>
                    <a:pt x="558014" y="26231"/>
                  </a:lnTo>
                  <a:lnTo>
                    <a:pt x="609084" y="44907"/>
                  </a:lnTo>
                  <a:lnTo>
                    <a:pt x="655494" y="67468"/>
                  </a:lnTo>
                  <a:lnTo>
                    <a:pt x="696078" y="93268"/>
                  </a:lnTo>
                  <a:lnTo>
                    <a:pt x="729672" y="121659"/>
                  </a:lnTo>
                  <a:lnTo>
                    <a:pt x="755110" y="151993"/>
                  </a:lnTo>
                  <a:lnTo>
                    <a:pt x="771227" y="183622"/>
                  </a:lnTo>
                  <a:lnTo>
                    <a:pt x="776858" y="2159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943100" y="3101340"/>
              <a:ext cx="777240" cy="228600"/>
            </a:xfrm>
            <a:custGeom>
              <a:avLst/>
              <a:gdLst/>
              <a:ahLst/>
              <a:cxnLst/>
              <a:rect l="l" t="t" r="r" b="b"/>
              <a:pathLst>
                <a:path w="777239" h="228600">
                  <a:moveTo>
                    <a:pt x="0" y="0"/>
                  </a:moveTo>
                  <a:lnTo>
                    <a:pt x="18091" y="61658"/>
                  </a:lnTo>
                  <a:lnTo>
                    <a:pt x="67700" y="119194"/>
                  </a:lnTo>
                  <a:lnTo>
                    <a:pt x="102136" y="145129"/>
                  </a:lnTo>
                  <a:lnTo>
                    <a:pt x="141828" y="168487"/>
                  </a:lnTo>
                  <a:lnTo>
                    <a:pt x="185899" y="188753"/>
                  </a:lnTo>
                  <a:lnTo>
                    <a:pt x="233476" y="205413"/>
                  </a:lnTo>
                  <a:lnTo>
                    <a:pt x="283684" y="217951"/>
                  </a:lnTo>
                  <a:lnTo>
                    <a:pt x="335648" y="225851"/>
                  </a:lnTo>
                  <a:lnTo>
                    <a:pt x="388493" y="228600"/>
                  </a:lnTo>
                  <a:lnTo>
                    <a:pt x="446553" y="225469"/>
                  </a:lnTo>
                  <a:lnTo>
                    <a:pt x="503449" y="216509"/>
                  </a:lnTo>
                  <a:lnTo>
                    <a:pt x="558014" y="202368"/>
                  </a:lnTo>
                  <a:lnTo>
                    <a:pt x="609084" y="183692"/>
                  </a:lnTo>
                  <a:lnTo>
                    <a:pt x="655494" y="161131"/>
                  </a:lnTo>
                  <a:lnTo>
                    <a:pt x="696078" y="135331"/>
                  </a:lnTo>
                  <a:lnTo>
                    <a:pt x="729672" y="106940"/>
                  </a:lnTo>
                  <a:lnTo>
                    <a:pt x="755110" y="76606"/>
                  </a:lnTo>
                  <a:lnTo>
                    <a:pt x="771227" y="44977"/>
                  </a:lnTo>
                  <a:lnTo>
                    <a:pt x="776858" y="127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17192" y="2465832"/>
              <a:ext cx="816863" cy="16611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917192" y="2465832"/>
              <a:ext cx="817244" cy="166370"/>
            </a:xfrm>
            <a:custGeom>
              <a:avLst/>
              <a:gdLst/>
              <a:ahLst/>
              <a:cxnLst/>
              <a:rect l="l" t="t" r="r" b="b"/>
              <a:pathLst>
                <a:path w="817244" h="166369">
                  <a:moveTo>
                    <a:pt x="404113" y="254"/>
                  </a:moveTo>
                  <a:lnTo>
                    <a:pt x="338128" y="4307"/>
                  </a:lnTo>
                  <a:lnTo>
                    <a:pt x="276355" y="12961"/>
                  </a:lnTo>
                  <a:lnTo>
                    <a:pt x="219742" y="25785"/>
                  </a:lnTo>
                  <a:lnTo>
                    <a:pt x="169238" y="42347"/>
                  </a:lnTo>
                  <a:lnTo>
                    <a:pt x="125791" y="62215"/>
                  </a:lnTo>
                  <a:lnTo>
                    <a:pt x="90348" y="84958"/>
                  </a:lnTo>
                  <a:lnTo>
                    <a:pt x="47269" y="137340"/>
                  </a:lnTo>
                  <a:lnTo>
                    <a:pt x="41528" y="166116"/>
                  </a:lnTo>
                  <a:lnTo>
                    <a:pt x="0" y="166116"/>
                  </a:lnTo>
                  <a:lnTo>
                    <a:pt x="19550" y="113629"/>
                  </a:lnTo>
                  <a:lnTo>
                    <a:pt x="73989" y="68031"/>
                  </a:lnTo>
                  <a:lnTo>
                    <a:pt x="112315" y="48672"/>
                  </a:lnTo>
                  <a:lnTo>
                    <a:pt x="156993" y="32064"/>
                  </a:lnTo>
                  <a:lnTo>
                    <a:pt x="207232" y="18550"/>
                  </a:lnTo>
                  <a:lnTo>
                    <a:pt x="262241" y="8473"/>
                  </a:lnTo>
                  <a:lnTo>
                    <a:pt x="321232" y="2175"/>
                  </a:lnTo>
                  <a:lnTo>
                    <a:pt x="383413" y="0"/>
                  </a:lnTo>
                  <a:lnTo>
                    <a:pt x="424941" y="0"/>
                  </a:lnTo>
                  <a:lnTo>
                    <a:pt x="489273" y="2342"/>
                  </a:lnTo>
                  <a:lnTo>
                    <a:pt x="550525" y="9143"/>
                  </a:lnTo>
                  <a:lnTo>
                    <a:pt x="607674" y="20065"/>
                  </a:lnTo>
                  <a:lnTo>
                    <a:pt x="659701" y="34766"/>
                  </a:lnTo>
                  <a:lnTo>
                    <a:pt x="705584" y="52908"/>
                  </a:lnTo>
                  <a:lnTo>
                    <a:pt x="744303" y="74152"/>
                  </a:lnTo>
                  <a:lnTo>
                    <a:pt x="774836" y="98158"/>
                  </a:lnTo>
                  <a:lnTo>
                    <a:pt x="796163" y="124587"/>
                  </a:lnTo>
                  <a:lnTo>
                    <a:pt x="816863" y="124587"/>
                  </a:lnTo>
                  <a:lnTo>
                    <a:pt x="787526" y="166116"/>
                  </a:lnTo>
                  <a:lnTo>
                    <a:pt x="733806" y="124587"/>
                  </a:lnTo>
                  <a:lnTo>
                    <a:pt x="754633" y="124587"/>
                  </a:lnTo>
                  <a:lnTo>
                    <a:pt x="733307" y="98158"/>
                  </a:lnTo>
                  <a:lnTo>
                    <a:pt x="702774" y="74152"/>
                  </a:lnTo>
                  <a:lnTo>
                    <a:pt x="664055" y="52908"/>
                  </a:lnTo>
                  <a:lnTo>
                    <a:pt x="618172" y="34766"/>
                  </a:lnTo>
                  <a:lnTo>
                    <a:pt x="566145" y="20065"/>
                  </a:lnTo>
                  <a:lnTo>
                    <a:pt x="508996" y="9144"/>
                  </a:lnTo>
                  <a:lnTo>
                    <a:pt x="447744" y="2342"/>
                  </a:lnTo>
                  <a:lnTo>
                    <a:pt x="383413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869694" y="2181605"/>
            <a:ext cx="1007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WorkerSender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6119" y="2491739"/>
            <a:ext cx="610235" cy="920750"/>
          </a:xfrm>
          <a:custGeom>
            <a:avLst/>
            <a:gdLst/>
            <a:ahLst/>
            <a:cxnLst/>
            <a:rect l="l" t="t" r="r" b="b"/>
            <a:pathLst>
              <a:path w="610235" h="920750">
                <a:moveTo>
                  <a:pt x="597264" y="569214"/>
                </a:moveTo>
                <a:lnTo>
                  <a:pt x="597264" y="920242"/>
                </a:lnTo>
                <a:lnTo>
                  <a:pt x="609964" y="920242"/>
                </a:lnTo>
                <a:lnTo>
                  <a:pt x="609964" y="575564"/>
                </a:lnTo>
                <a:lnTo>
                  <a:pt x="603614" y="575564"/>
                </a:lnTo>
                <a:lnTo>
                  <a:pt x="597264" y="569214"/>
                </a:lnTo>
                <a:close/>
              </a:path>
              <a:path w="610235" h="920750">
                <a:moveTo>
                  <a:pt x="95716" y="31750"/>
                </a:moveTo>
                <a:lnTo>
                  <a:pt x="0" y="31750"/>
                </a:lnTo>
                <a:lnTo>
                  <a:pt x="0" y="575564"/>
                </a:lnTo>
                <a:lnTo>
                  <a:pt x="597264" y="575564"/>
                </a:lnTo>
                <a:lnTo>
                  <a:pt x="597264" y="569214"/>
                </a:lnTo>
                <a:lnTo>
                  <a:pt x="12696" y="569214"/>
                </a:lnTo>
                <a:lnTo>
                  <a:pt x="6350" y="562864"/>
                </a:lnTo>
                <a:lnTo>
                  <a:pt x="12696" y="562864"/>
                </a:lnTo>
                <a:lnTo>
                  <a:pt x="12696" y="44450"/>
                </a:lnTo>
                <a:lnTo>
                  <a:pt x="6350" y="44450"/>
                </a:lnTo>
                <a:lnTo>
                  <a:pt x="12696" y="38100"/>
                </a:lnTo>
                <a:lnTo>
                  <a:pt x="95716" y="38100"/>
                </a:lnTo>
                <a:lnTo>
                  <a:pt x="95716" y="31750"/>
                </a:lnTo>
                <a:close/>
              </a:path>
              <a:path w="610235" h="920750">
                <a:moveTo>
                  <a:pt x="609964" y="562864"/>
                </a:moveTo>
                <a:lnTo>
                  <a:pt x="12696" y="562864"/>
                </a:lnTo>
                <a:lnTo>
                  <a:pt x="12696" y="569214"/>
                </a:lnTo>
                <a:lnTo>
                  <a:pt x="597264" y="569214"/>
                </a:lnTo>
                <a:lnTo>
                  <a:pt x="603614" y="575564"/>
                </a:lnTo>
                <a:lnTo>
                  <a:pt x="609964" y="575564"/>
                </a:lnTo>
                <a:lnTo>
                  <a:pt x="609964" y="562864"/>
                </a:lnTo>
                <a:close/>
              </a:path>
              <a:path w="610235" h="920750">
                <a:moveTo>
                  <a:pt x="12696" y="562864"/>
                </a:moveTo>
                <a:lnTo>
                  <a:pt x="6350" y="562864"/>
                </a:lnTo>
                <a:lnTo>
                  <a:pt x="12696" y="569214"/>
                </a:lnTo>
                <a:lnTo>
                  <a:pt x="12696" y="562864"/>
                </a:lnTo>
                <a:close/>
              </a:path>
              <a:path w="610235" h="920750">
                <a:moveTo>
                  <a:pt x="95716" y="0"/>
                </a:moveTo>
                <a:lnTo>
                  <a:pt x="95716" y="76200"/>
                </a:lnTo>
                <a:lnTo>
                  <a:pt x="159216" y="44450"/>
                </a:lnTo>
                <a:lnTo>
                  <a:pt x="108416" y="44450"/>
                </a:lnTo>
                <a:lnTo>
                  <a:pt x="108416" y="31750"/>
                </a:lnTo>
                <a:lnTo>
                  <a:pt x="159216" y="31750"/>
                </a:lnTo>
                <a:lnTo>
                  <a:pt x="95716" y="0"/>
                </a:lnTo>
                <a:close/>
              </a:path>
              <a:path w="610235" h="920750">
                <a:moveTo>
                  <a:pt x="12696" y="38100"/>
                </a:moveTo>
                <a:lnTo>
                  <a:pt x="6350" y="44450"/>
                </a:lnTo>
                <a:lnTo>
                  <a:pt x="12696" y="44450"/>
                </a:lnTo>
                <a:lnTo>
                  <a:pt x="12696" y="38100"/>
                </a:lnTo>
                <a:close/>
              </a:path>
              <a:path w="610235" h="920750">
                <a:moveTo>
                  <a:pt x="95716" y="38100"/>
                </a:moveTo>
                <a:lnTo>
                  <a:pt x="12696" y="38100"/>
                </a:lnTo>
                <a:lnTo>
                  <a:pt x="12696" y="44450"/>
                </a:lnTo>
                <a:lnTo>
                  <a:pt x="95716" y="44450"/>
                </a:lnTo>
                <a:lnTo>
                  <a:pt x="95716" y="38100"/>
                </a:lnTo>
                <a:close/>
              </a:path>
              <a:path w="610235" h="920750">
                <a:moveTo>
                  <a:pt x="159216" y="31750"/>
                </a:moveTo>
                <a:lnTo>
                  <a:pt x="108416" y="31750"/>
                </a:lnTo>
                <a:lnTo>
                  <a:pt x="108416" y="44450"/>
                </a:lnTo>
                <a:lnTo>
                  <a:pt x="159216" y="44450"/>
                </a:lnTo>
                <a:lnTo>
                  <a:pt x="171916" y="38100"/>
                </a:lnTo>
                <a:lnTo>
                  <a:pt x="15921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27152" y="4916525"/>
            <a:ext cx="7467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ece</a:t>
            </a:r>
            <a:r>
              <a:rPr dirty="0" sz="1200" spc="-10">
                <a:latin typeface="Arial"/>
                <a:cs typeface="Arial"/>
              </a:rPr>
              <a:t>q</a:t>
            </a:r>
            <a:r>
              <a:rPr dirty="0" sz="1200">
                <a:latin typeface="Arial"/>
                <a:cs typeface="Arial"/>
              </a:rPr>
              <a:t>u</a:t>
            </a:r>
            <a:r>
              <a:rPr dirty="0" sz="1200" spc="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1711" y="2789682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发送投票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0651" y="3843528"/>
            <a:ext cx="638175" cy="906144"/>
          </a:xfrm>
          <a:custGeom>
            <a:avLst/>
            <a:gdLst/>
            <a:ahLst/>
            <a:cxnLst/>
            <a:rect l="l" t="t" r="r" b="b"/>
            <a:pathLst>
              <a:path w="638175" h="906145">
                <a:moveTo>
                  <a:pt x="593279" y="353529"/>
                </a:moveTo>
                <a:lnTo>
                  <a:pt x="0" y="353529"/>
                </a:lnTo>
                <a:lnTo>
                  <a:pt x="0" y="906132"/>
                </a:lnTo>
                <a:lnTo>
                  <a:pt x="103376" y="906132"/>
                </a:lnTo>
                <a:lnTo>
                  <a:pt x="103376" y="899782"/>
                </a:lnTo>
                <a:lnTo>
                  <a:pt x="12698" y="899782"/>
                </a:lnTo>
                <a:lnTo>
                  <a:pt x="6348" y="893432"/>
                </a:lnTo>
                <a:lnTo>
                  <a:pt x="12698" y="893432"/>
                </a:lnTo>
                <a:lnTo>
                  <a:pt x="12698" y="366229"/>
                </a:lnTo>
                <a:lnTo>
                  <a:pt x="6348" y="366229"/>
                </a:lnTo>
                <a:lnTo>
                  <a:pt x="12698" y="359879"/>
                </a:lnTo>
                <a:lnTo>
                  <a:pt x="593279" y="359879"/>
                </a:lnTo>
                <a:lnTo>
                  <a:pt x="593279" y="353529"/>
                </a:lnTo>
                <a:close/>
              </a:path>
              <a:path w="638175" h="906145">
                <a:moveTo>
                  <a:pt x="12698" y="893432"/>
                </a:moveTo>
                <a:lnTo>
                  <a:pt x="6348" y="893432"/>
                </a:lnTo>
                <a:lnTo>
                  <a:pt x="12698" y="899782"/>
                </a:lnTo>
                <a:lnTo>
                  <a:pt x="12698" y="893432"/>
                </a:lnTo>
                <a:close/>
              </a:path>
              <a:path w="638175" h="906145">
                <a:moveTo>
                  <a:pt x="103376" y="893432"/>
                </a:moveTo>
                <a:lnTo>
                  <a:pt x="12698" y="893432"/>
                </a:lnTo>
                <a:lnTo>
                  <a:pt x="12698" y="899782"/>
                </a:lnTo>
                <a:lnTo>
                  <a:pt x="103376" y="899782"/>
                </a:lnTo>
                <a:lnTo>
                  <a:pt x="103376" y="893432"/>
                </a:lnTo>
                <a:close/>
              </a:path>
              <a:path w="638175" h="906145">
                <a:moveTo>
                  <a:pt x="12698" y="359879"/>
                </a:moveTo>
                <a:lnTo>
                  <a:pt x="6348" y="366229"/>
                </a:lnTo>
                <a:lnTo>
                  <a:pt x="12698" y="366229"/>
                </a:lnTo>
                <a:lnTo>
                  <a:pt x="12698" y="359879"/>
                </a:lnTo>
                <a:close/>
              </a:path>
              <a:path w="638175" h="906145">
                <a:moveTo>
                  <a:pt x="605979" y="353529"/>
                </a:moveTo>
                <a:lnTo>
                  <a:pt x="599629" y="353529"/>
                </a:lnTo>
                <a:lnTo>
                  <a:pt x="593279" y="359879"/>
                </a:lnTo>
                <a:lnTo>
                  <a:pt x="12698" y="359879"/>
                </a:lnTo>
                <a:lnTo>
                  <a:pt x="12698" y="366229"/>
                </a:lnTo>
                <a:lnTo>
                  <a:pt x="605979" y="366229"/>
                </a:lnTo>
                <a:lnTo>
                  <a:pt x="605979" y="353529"/>
                </a:lnTo>
                <a:close/>
              </a:path>
              <a:path w="638175" h="906145">
                <a:moveTo>
                  <a:pt x="605979" y="63500"/>
                </a:moveTo>
                <a:lnTo>
                  <a:pt x="593279" y="63500"/>
                </a:lnTo>
                <a:lnTo>
                  <a:pt x="593279" y="359879"/>
                </a:lnTo>
                <a:lnTo>
                  <a:pt x="599629" y="353529"/>
                </a:lnTo>
                <a:lnTo>
                  <a:pt x="605979" y="353529"/>
                </a:lnTo>
                <a:lnTo>
                  <a:pt x="605979" y="63500"/>
                </a:lnTo>
                <a:close/>
              </a:path>
              <a:path w="638175" h="906145">
                <a:moveTo>
                  <a:pt x="599629" y="0"/>
                </a:moveTo>
                <a:lnTo>
                  <a:pt x="561529" y="76200"/>
                </a:lnTo>
                <a:lnTo>
                  <a:pt x="593279" y="76200"/>
                </a:lnTo>
                <a:lnTo>
                  <a:pt x="593279" y="63500"/>
                </a:lnTo>
                <a:lnTo>
                  <a:pt x="631379" y="63500"/>
                </a:lnTo>
                <a:lnTo>
                  <a:pt x="599629" y="0"/>
                </a:lnTo>
                <a:close/>
              </a:path>
              <a:path w="638175" h="906145">
                <a:moveTo>
                  <a:pt x="631379" y="63500"/>
                </a:moveTo>
                <a:lnTo>
                  <a:pt x="605979" y="63500"/>
                </a:lnTo>
                <a:lnTo>
                  <a:pt x="605979" y="76200"/>
                </a:lnTo>
                <a:lnTo>
                  <a:pt x="637729" y="76200"/>
                </a:lnTo>
                <a:lnTo>
                  <a:pt x="631379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02158" y="4296257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处理投票</a:t>
            </a:r>
            <a:endParaRPr sz="1200">
              <a:latin typeface="微软雅黑"/>
              <a:cs typeface="微软雅黑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07819" y="4386071"/>
            <a:ext cx="603504" cy="32461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1607819" y="4386071"/>
            <a:ext cx="603885" cy="32512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655"/>
              </a:spcBef>
            </a:pPr>
            <a:r>
              <a:rPr dirty="0" sz="1000">
                <a:latin typeface="Arial"/>
                <a:cs typeface="Arial"/>
              </a:rPr>
              <a:t>offer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385060" y="4386071"/>
            <a:ext cx="603504" cy="324612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2385060" y="4386071"/>
            <a:ext cx="603885" cy="32512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1000" spc="-5">
                <a:latin typeface="Arial"/>
                <a:cs typeface="Arial"/>
              </a:rPr>
              <a:t>poll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912492" y="4160901"/>
            <a:ext cx="783590" cy="774065"/>
            <a:chOff x="1912492" y="4160901"/>
            <a:chExt cx="783590" cy="774065"/>
          </a:xfrm>
        </p:grpSpPr>
        <p:sp>
          <p:nvSpPr>
            <p:cNvPr id="64" name="object 64"/>
            <p:cNvSpPr/>
            <p:nvPr/>
          </p:nvSpPr>
          <p:spPr>
            <a:xfrm>
              <a:off x="1915667" y="4164076"/>
              <a:ext cx="777240" cy="228600"/>
            </a:xfrm>
            <a:custGeom>
              <a:avLst/>
              <a:gdLst/>
              <a:ahLst/>
              <a:cxnLst/>
              <a:rect l="l" t="t" r="r" b="b"/>
              <a:pathLst>
                <a:path w="777239" h="228600">
                  <a:moveTo>
                    <a:pt x="0" y="228600"/>
                  </a:moveTo>
                  <a:lnTo>
                    <a:pt x="18091" y="166941"/>
                  </a:lnTo>
                  <a:lnTo>
                    <a:pt x="67700" y="109405"/>
                  </a:lnTo>
                  <a:lnTo>
                    <a:pt x="102136" y="83470"/>
                  </a:lnTo>
                  <a:lnTo>
                    <a:pt x="141828" y="60112"/>
                  </a:lnTo>
                  <a:lnTo>
                    <a:pt x="185899" y="39846"/>
                  </a:lnTo>
                  <a:lnTo>
                    <a:pt x="233476" y="23186"/>
                  </a:lnTo>
                  <a:lnTo>
                    <a:pt x="283684" y="10648"/>
                  </a:lnTo>
                  <a:lnTo>
                    <a:pt x="335648" y="2748"/>
                  </a:lnTo>
                  <a:lnTo>
                    <a:pt x="388493" y="0"/>
                  </a:lnTo>
                  <a:lnTo>
                    <a:pt x="446553" y="3130"/>
                  </a:lnTo>
                  <a:lnTo>
                    <a:pt x="503449" y="12090"/>
                  </a:lnTo>
                  <a:lnTo>
                    <a:pt x="558014" y="26231"/>
                  </a:lnTo>
                  <a:lnTo>
                    <a:pt x="609084" y="44907"/>
                  </a:lnTo>
                  <a:lnTo>
                    <a:pt x="655494" y="67468"/>
                  </a:lnTo>
                  <a:lnTo>
                    <a:pt x="696078" y="93268"/>
                  </a:lnTo>
                  <a:lnTo>
                    <a:pt x="729672" y="121659"/>
                  </a:lnTo>
                  <a:lnTo>
                    <a:pt x="755110" y="151993"/>
                  </a:lnTo>
                  <a:lnTo>
                    <a:pt x="771227" y="183622"/>
                  </a:lnTo>
                  <a:lnTo>
                    <a:pt x="776858" y="2159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915667" y="4703064"/>
              <a:ext cx="777240" cy="228600"/>
            </a:xfrm>
            <a:custGeom>
              <a:avLst/>
              <a:gdLst/>
              <a:ahLst/>
              <a:cxnLst/>
              <a:rect l="l" t="t" r="r" b="b"/>
              <a:pathLst>
                <a:path w="777239" h="228600">
                  <a:moveTo>
                    <a:pt x="0" y="0"/>
                  </a:moveTo>
                  <a:lnTo>
                    <a:pt x="18091" y="61658"/>
                  </a:lnTo>
                  <a:lnTo>
                    <a:pt x="67700" y="119194"/>
                  </a:lnTo>
                  <a:lnTo>
                    <a:pt x="102136" y="145129"/>
                  </a:lnTo>
                  <a:lnTo>
                    <a:pt x="141828" y="168487"/>
                  </a:lnTo>
                  <a:lnTo>
                    <a:pt x="185899" y="188753"/>
                  </a:lnTo>
                  <a:lnTo>
                    <a:pt x="233476" y="205413"/>
                  </a:lnTo>
                  <a:lnTo>
                    <a:pt x="283684" y="217951"/>
                  </a:lnTo>
                  <a:lnTo>
                    <a:pt x="335648" y="225851"/>
                  </a:lnTo>
                  <a:lnTo>
                    <a:pt x="388493" y="228600"/>
                  </a:lnTo>
                  <a:lnTo>
                    <a:pt x="446553" y="225469"/>
                  </a:lnTo>
                  <a:lnTo>
                    <a:pt x="503449" y="216509"/>
                  </a:lnTo>
                  <a:lnTo>
                    <a:pt x="558014" y="202368"/>
                  </a:lnTo>
                  <a:lnTo>
                    <a:pt x="609084" y="183692"/>
                  </a:lnTo>
                  <a:lnTo>
                    <a:pt x="655494" y="161131"/>
                  </a:lnTo>
                  <a:lnTo>
                    <a:pt x="696078" y="135331"/>
                  </a:lnTo>
                  <a:lnTo>
                    <a:pt x="729672" y="106940"/>
                  </a:lnTo>
                  <a:lnTo>
                    <a:pt x="755110" y="76606"/>
                  </a:lnTo>
                  <a:lnTo>
                    <a:pt x="771227" y="44977"/>
                  </a:lnTo>
                  <a:lnTo>
                    <a:pt x="776858" y="127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1797811" y="3784803"/>
            <a:ext cx="1115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WorkerReceiver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58239" y="1181100"/>
            <a:ext cx="4630420" cy="3599815"/>
            <a:chOff x="1158239" y="1181100"/>
            <a:chExt cx="4630420" cy="3599815"/>
          </a:xfrm>
        </p:grpSpPr>
        <p:sp>
          <p:nvSpPr>
            <p:cNvPr id="68" name="object 68"/>
            <p:cNvSpPr/>
            <p:nvPr/>
          </p:nvSpPr>
          <p:spPr>
            <a:xfrm>
              <a:off x="1158239" y="4541265"/>
              <a:ext cx="450215" cy="240029"/>
            </a:xfrm>
            <a:custGeom>
              <a:avLst/>
              <a:gdLst/>
              <a:ahLst/>
              <a:cxnLst/>
              <a:rect l="l" t="t" r="r" b="b"/>
              <a:pathLst>
                <a:path w="450215" h="240029">
                  <a:moveTo>
                    <a:pt x="76200" y="163296"/>
                  </a:moveTo>
                  <a:lnTo>
                    <a:pt x="0" y="201396"/>
                  </a:lnTo>
                  <a:lnTo>
                    <a:pt x="76200" y="239496"/>
                  </a:lnTo>
                  <a:lnTo>
                    <a:pt x="76200" y="207746"/>
                  </a:lnTo>
                  <a:lnTo>
                    <a:pt x="63500" y="207746"/>
                  </a:lnTo>
                  <a:lnTo>
                    <a:pt x="63500" y="195046"/>
                  </a:lnTo>
                  <a:lnTo>
                    <a:pt x="76200" y="195046"/>
                  </a:lnTo>
                  <a:lnTo>
                    <a:pt x="76200" y="163296"/>
                  </a:lnTo>
                  <a:close/>
                </a:path>
                <a:path w="450215" h="240029">
                  <a:moveTo>
                    <a:pt x="76200" y="195046"/>
                  </a:moveTo>
                  <a:lnTo>
                    <a:pt x="63500" y="195046"/>
                  </a:lnTo>
                  <a:lnTo>
                    <a:pt x="63500" y="207746"/>
                  </a:lnTo>
                  <a:lnTo>
                    <a:pt x="76200" y="207746"/>
                  </a:lnTo>
                  <a:lnTo>
                    <a:pt x="76200" y="195046"/>
                  </a:lnTo>
                  <a:close/>
                </a:path>
                <a:path w="450215" h="240029">
                  <a:moveTo>
                    <a:pt x="152781" y="195046"/>
                  </a:moveTo>
                  <a:lnTo>
                    <a:pt x="76200" y="195046"/>
                  </a:lnTo>
                  <a:lnTo>
                    <a:pt x="76200" y="207746"/>
                  </a:lnTo>
                  <a:lnTo>
                    <a:pt x="165481" y="207746"/>
                  </a:lnTo>
                  <a:lnTo>
                    <a:pt x="165481" y="201396"/>
                  </a:lnTo>
                  <a:lnTo>
                    <a:pt x="152781" y="201396"/>
                  </a:lnTo>
                  <a:lnTo>
                    <a:pt x="152781" y="195046"/>
                  </a:lnTo>
                  <a:close/>
                </a:path>
                <a:path w="450215" h="240029">
                  <a:moveTo>
                    <a:pt x="449834" y="0"/>
                  </a:moveTo>
                  <a:lnTo>
                    <a:pt x="152781" y="0"/>
                  </a:lnTo>
                  <a:lnTo>
                    <a:pt x="152781" y="201396"/>
                  </a:lnTo>
                  <a:lnTo>
                    <a:pt x="159131" y="195046"/>
                  </a:lnTo>
                  <a:lnTo>
                    <a:pt x="165481" y="195046"/>
                  </a:lnTo>
                  <a:lnTo>
                    <a:pt x="165481" y="12700"/>
                  </a:lnTo>
                  <a:lnTo>
                    <a:pt x="159131" y="12700"/>
                  </a:lnTo>
                  <a:lnTo>
                    <a:pt x="165481" y="6350"/>
                  </a:lnTo>
                  <a:lnTo>
                    <a:pt x="449834" y="6350"/>
                  </a:lnTo>
                  <a:lnTo>
                    <a:pt x="449834" y="0"/>
                  </a:lnTo>
                  <a:close/>
                </a:path>
                <a:path w="450215" h="240029">
                  <a:moveTo>
                    <a:pt x="165481" y="195046"/>
                  </a:moveTo>
                  <a:lnTo>
                    <a:pt x="159131" y="195046"/>
                  </a:lnTo>
                  <a:lnTo>
                    <a:pt x="152781" y="201396"/>
                  </a:lnTo>
                  <a:lnTo>
                    <a:pt x="165481" y="201396"/>
                  </a:lnTo>
                  <a:lnTo>
                    <a:pt x="165481" y="195046"/>
                  </a:lnTo>
                  <a:close/>
                </a:path>
                <a:path w="450215" h="240029">
                  <a:moveTo>
                    <a:pt x="165481" y="6350"/>
                  </a:moveTo>
                  <a:lnTo>
                    <a:pt x="159131" y="12700"/>
                  </a:lnTo>
                  <a:lnTo>
                    <a:pt x="165481" y="12700"/>
                  </a:lnTo>
                  <a:lnTo>
                    <a:pt x="165481" y="6350"/>
                  </a:lnTo>
                  <a:close/>
                </a:path>
                <a:path w="450215" h="240029">
                  <a:moveTo>
                    <a:pt x="449834" y="6350"/>
                  </a:moveTo>
                  <a:lnTo>
                    <a:pt x="165481" y="6350"/>
                  </a:lnTo>
                  <a:lnTo>
                    <a:pt x="165481" y="12700"/>
                  </a:lnTo>
                  <a:lnTo>
                    <a:pt x="449834" y="12700"/>
                  </a:lnTo>
                  <a:lnTo>
                    <a:pt x="449834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26151" y="1181100"/>
              <a:ext cx="762000" cy="324612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5026152" y="1181100"/>
            <a:ext cx="762000" cy="32512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41605" marR="102870" indent="-30480">
              <a:lnSpc>
                <a:spcPct val="100000"/>
              </a:lnSpc>
              <a:spcBef>
                <a:spcPts val="50"/>
              </a:spcBef>
            </a:pPr>
            <a:r>
              <a:rPr dirty="0" sz="1000" spc="-5">
                <a:latin typeface="Arial"/>
                <a:cs typeface="Arial"/>
              </a:rPr>
              <a:t>h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eCo  </a:t>
            </a:r>
            <a:r>
              <a:rPr dirty="0" sz="1000" spc="-5">
                <a:latin typeface="Arial"/>
                <a:cs typeface="Arial"/>
              </a:rPr>
              <a:t>nnection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633971" y="1181100"/>
            <a:ext cx="603503" cy="324612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6633971" y="1181100"/>
            <a:ext cx="603885" cy="32512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650"/>
              </a:spcBef>
            </a:pPr>
            <a:r>
              <a:rPr dirty="0" sz="1000" spc="-5">
                <a:latin typeface="Arial"/>
                <a:cs typeface="Arial"/>
              </a:rPr>
              <a:t>accept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03977" y="988949"/>
            <a:ext cx="1541780" cy="741045"/>
            <a:chOff x="5403977" y="988949"/>
            <a:chExt cx="1541780" cy="741045"/>
          </a:xfrm>
        </p:grpSpPr>
        <p:sp>
          <p:nvSpPr>
            <p:cNvPr id="74" name="object 74"/>
            <p:cNvSpPr/>
            <p:nvPr/>
          </p:nvSpPr>
          <p:spPr>
            <a:xfrm>
              <a:off x="5407152" y="992124"/>
              <a:ext cx="476250" cy="189865"/>
            </a:xfrm>
            <a:custGeom>
              <a:avLst/>
              <a:gdLst/>
              <a:ahLst/>
              <a:cxnLst/>
              <a:rect l="l" t="t" r="r" b="b"/>
              <a:pathLst>
                <a:path w="476250" h="189865">
                  <a:moveTo>
                    <a:pt x="0" y="189737"/>
                  </a:moveTo>
                  <a:lnTo>
                    <a:pt x="18731" y="142742"/>
                  </a:lnTo>
                  <a:lnTo>
                    <a:pt x="70517" y="98382"/>
                  </a:lnTo>
                  <a:lnTo>
                    <a:pt x="106741" y="78014"/>
                  </a:lnTo>
                  <a:lnTo>
                    <a:pt x="148748" y="59293"/>
                  </a:lnTo>
                  <a:lnTo>
                    <a:pt x="195714" y="42548"/>
                  </a:lnTo>
                  <a:lnTo>
                    <a:pt x="246812" y="28109"/>
                  </a:lnTo>
                  <a:lnTo>
                    <a:pt x="301216" y="16305"/>
                  </a:lnTo>
                  <a:lnTo>
                    <a:pt x="358098" y="7466"/>
                  </a:lnTo>
                  <a:lnTo>
                    <a:pt x="416634" y="1921"/>
                  </a:lnTo>
                  <a:lnTo>
                    <a:pt x="47599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413248" y="1498092"/>
              <a:ext cx="1529715" cy="228600"/>
            </a:xfrm>
            <a:custGeom>
              <a:avLst/>
              <a:gdLst/>
              <a:ahLst/>
              <a:cxnLst/>
              <a:rect l="l" t="t" r="r" b="b"/>
              <a:pathLst>
                <a:path w="1529715" h="228600">
                  <a:moveTo>
                    <a:pt x="0" y="0"/>
                  </a:moveTo>
                  <a:lnTo>
                    <a:pt x="13633" y="37943"/>
                  </a:lnTo>
                  <a:lnTo>
                    <a:pt x="52438" y="74945"/>
                  </a:lnTo>
                  <a:lnTo>
                    <a:pt x="113269" y="110066"/>
                  </a:lnTo>
                  <a:lnTo>
                    <a:pt x="150962" y="126627"/>
                  </a:lnTo>
                  <a:lnTo>
                    <a:pt x="192981" y="142365"/>
                  </a:lnTo>
                  <a:lnTo>
                    <a:pt x="238934" y="157162"/>
                  </a:lnTo>
                  <a:lnTo>
                    <a:pt x="288428" y="170901"/>
                  </a:lnTo>
                  <a:lnTo>
                    <a:pt x="341069" y="183464"/>
                  </a:lnTo>
                  <a:lnTo>
                    <a:pt x="396465" y="194733"/>
                  </a:lnTo>
                  <a:lnTo>
                    <a:pt x="454222" y="204591"/>
                  </a:lnTo>
                  <a:lnTo>
                    <a:pt x="513948" y="212920"/>
                  </a:lnTo>
                  <a:lnTo>
                    <a:pt x="575248" y="219604"/>
                  </a:lnTo>
                  <a:lnTo>
                    <a:pt x="637730" y="224523"/>
                  </a:lnTo>
                  <a:lnTo>
                    <a:pt x="701000" y="227561"/>
                  </a:lnTo>
                  <a:lnTo>
                    <a:pt x="764666" y="228600"/>
                  </a:lnTo>
                  <a:lnTo>
                    <a:pt x="832049" y="227501"/>
                  </a:lnTo>
                  <a:lnTo>
                    <a:pt x="898968" y="224293"/>
                  </a:lnTo>
                  <a:lnTo>
                    <a:pt x="964954" y="219107"/>
                  </a:lnTo>
                  <a:lnTo>
                    <a:pt x="1029542" y="212076"/>
                  </a:lnTo>
                  <a:lnTo>
                    <a:pt x="1092264" y="203331"/>
                  </a:lnTo>
                  <a:lnTo>
                    <a:pt x="1152653" y="193004"/>
                  </a:lnTo>
                  <a:lnTo>
                    <a:pt x="1210241" y="181227"/>
                  </a:lnTo>
                  <a:lnTo>
                    <a:pt x="1264562" y="168132"/>
                  </a:lnTo>
                  <a:lnTo>
                    <a:pt x="1315148" y="153850"/>
                  </a:lnTo>
                  <a:lnTo>
                    <a:pt x="1361533" y="138513"/>
                  </a:lnTo>
                  <a:lnTo>
                    <a:pt x="1403248" y="122253"/>
                  </a:lnTo>
                  <a:lnTo>
                    <a:pt x="1439828" y="105203"/>
                  </a:lnTo>
                  <a:lnTo>
                    <a:pt x="1495710" y="69256"/>
                  </a:lnTo>
                  <a:lnTo>
                    <a:pt x="1525442" y="31728"/>
                  </a:lnTo>
                  <a:lnTo>
                    <a:pt x="1529333" y="127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5923279" y="584072"/>
            <a:ext cx="569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Listener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7" name="object 7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82640" y="829055"/>
            <a:ext cx="603503" cy="324612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5882640" y="829055"/>
            <a:ext cx="603885" cy="32512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655"/>
              </a:spcBef>
            </a:pPr>
            <a:r>
              <a:rPr dirty="0" sz="1000" spc="-5">
                <a:latin typeface="Arial"/>
                <a:cs typeface="Arial"/>
              </a:rPr>
              <a:t>bind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222247" y="988949"/>
            <a:ext cx="6113145" cy="3789045"/>
            <a:chOff x="1222247" y="988949"/>
            <a:chExt cx="6113145" cy="3789045"/>
          </a:xfrm>
        </p:grpSpPr>
        <p:sp>
          <p:nvSpPr>
            <p:cNvPr id="80" name="object 80"/>
            <p:cNvSpPr/>
            <p:nvPr/>
          </p:nvSpPr>
          <p:spPr>
            <a:xfrm>
              <a:off x="1222247" y="2523490"/>
              <a:ext cx="412750" cy="461009"/>
            </a:xfrm>
            <a:custGeom>
              <a:avLst/>
              <a:gdLst/>
              <a:ahLst/>
              <a:cxnLst/>
              <a:rect l="l" t="t" r="r" b="b"/>
              <a:pathLst>
                <a:path w="412750" h="461010">
                  <a:moveTo>
                    <a:pt x="336042" y="384302"/>
                  </a:moveTo>
                  <a:lnTo>
                    <a:pt x="336042" y="460502"/>
                  </a:lnTo>
                  <a:lnTo>
                    <a:pt x="399541" y="428752"/>
                  </a:lnTo>
                  <a:lnTo>
                    <a:pt x="348742" y="428752"/>
                  </a:lnTo>
                  <a:lnTo>
                    <a:pt x="348742" y="416052"/>
                  </a:lnTo>
                  <a:lnTo>
                    <a:pt x="399541" y="416052"/>
                  </a:lnTo>
                  <a:lnTo>
                    <a:pt x="336042" y="384302"/>
                  </a:lnTo>
                  <a:close/>
                </a:path>
                <a:path w="412750" h="461010">
                  <a:moveTo>
                    <a:pt x="140589" y="6350"/>
                  </a:moveTo>
                  <a:lnTo>
                    <a:pt x="140589" y="428752"/>
                  </a:lnTo>
                  <a:lnTo>
                    <a:pt x="336042" y="428752"/>
                  </a:lnTo>
                  <a:lnTo>
                    <a:pt x="336042" y="422402"/>
                  </a:lnTo>
                  <a:lnTo>
                    <a:pt x="153289" y="422402"/>
                  </a:lnTo>
                  <a:lnTo>
                    <a:pt x="146939" y="416052"/>
                  </a:lnTo>
                  <a:lnTo>
                    <a:pt x="153289" y="416052"/>
                  </a:lnTo>
                  <a:lnTo>
                    <a:pt x="153289" y="12700"/>
                  </a:lnTo>
                  <a:lnTo>
                    <a:pt x="146939" y="12700"/>
                  </a:lnTo>
                  <a:lnTo>
                    <a:pt x="140589" y="6350"/>
                  </a:lnTo>
                  <a:close/>
                </a:path>
                <a:path w="412750" h="461010">
                  <a:moveTo>
                    <a:pt x="399541" y="416052"/>
                  </a:moveTo>
                  <a:lnTo>
                    <a:pt x="348742" y="416052"/>
                  </a:lnTo>
                  <a:lnTo>
                    <a:pt x="348742" y="428752"/>
                  </a:lnTo>
                  <a:lnTo>
                    <a:pt x="399541" y="428752"/>
                  </a:lnTo>
                  <a:lnTo>
                    <a:pt x="412241" y="422402"/>
                  </a:lnTo>
                  <a:lnTo>
                    <a:pt x="399541" y="416052"/>
                  </a:lnTo>
                  <a:close/>
                </a:path>
                <a:path w="412750" h="461010">
                  <a:moveTo>
                    <a:pt x="153289" y="416052"/>
                  </a:moveTo>
                  <a:lnTo>
                    <a:pt x="146939" y="416052"/>
                  </a:lnTo>
                  <a:lnTo>
                    <a:pt x="153289" y="422402"/>
                  </a:lnTo>
                  <a:lnTo>
                    <a:pt x="153289" y="416052"/>
                  </a:lnTo>
                  <a:close/>
                </a:path>
                <a:path w="412750" h="461010">
                  <a:moveTo>
                    <a:pt x="336042" y="416052"/>
                  </a:moveTo>
                  <a:lnTo>
                    <a:pt x="153289" y="416052"/>
                  </a:lnTo>
                  <a:lnTo>
                    <a:pt x="153289" y="422402"/>
                  </a:lnTo>
                  <a:lnTo>
                    <a:pt x="336042" y="422402"/>
                  </a:lnTo>
                  <a:lnTo>
                    <a:pt x="336042" y="416052"/>
                  </a:lnTo>
                  <a:close/>
                </a:path>
                <a:path w="412750" h="461010">
                  <a:moveTo>
                    <a:pt x="15328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40589" y="12700"/>
                  </a:lnTo>
                  <a:lnTo>
                    <a:pt x="140589" y="6350"/>
                  </a:lnTo>
                  <a:lnTo>
                    <a:pt x="153289" y="6350"/>
                  </a:lnTo>
                  <a:lnTo>
                    <a:pt x="153289" y="0"/>
                  </a:lnTo>
                  <a:close/>
                </a:path>
                <a:path w="412750" h="461010">
                  <a:moveTo>
                    <a:pt x="153289" y="6350"/>
                  </a:moveTo>
                  <a:lnTo>
                    <a:pt x="140589" y="6350"/>
                  </a:lnTo>
                  <a:lnTo>
                    <a:pt x="146939" y="12700"/>
                  </a:lnTo>
                  <a:lnTo>
                    <a:pt x="153289" y="12700"/>
                  </a:lnTo>
                  <a:lnTo>
                    <a:pt x="153289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040124" y="2427732"/>
              <a:ext cx="1396365" cy="942340"/>
            </a:xfrm>
            <a:custGeom>
              <a:avLst/>
              <a:gdLst/>
              <a:ahLst/>
              <a:cxnLst/>
              <a:rect l="l" t="t" r="r" b="b"/>
              <a:pathLst>
                <a:path w="1396364" h="942339">
                  <a:moveTo>
                    <a:pt x="0" y="941832"/>
                  </a:moveTo>
                  <a:lnTo>
                    <a:pt x="1395984" y="941832"/>
                  </a:lnTo>
                  <a:lnTo>
                    <a:pt x="1395984" y="0"/>
                  </a:lnTo>
                  <a:lnTo>
                    <a:pt x="0" y="0"/>
                  </a:lnTo>
                  <a:lnTo>
                    <a:pt x="0" y="94183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05299" y="2513076"/>
              <a:ext cx="934212" cy="35966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305299" y="2513076"/>
              <a:ext cx="934719" cy="360045"/>
            </a:xfrm>
            <a:custGeom>
              <a:avLst/>
              <a:gdLst/>
              <a:ahLst/>
              <a:cxnLst/>
              <a:rect l="l" t="t" r="r" b="b"/>
              <a:pathLst>
                <a:path w="934720" h="360044">
                  <a:moveTo>
                    <a:pt x="155701" y="0"/>
                  </a:moveTo>
                  <a:lnTo>
                    <a:pt x="197089" y="6424"/>
                  </a:lnTo>
                  <a:lnTo>
                    <a:pt x="234282" y="24553"/>
                  </a:lnTo>
                  <a:lnTo>
                    <a:pt x="265795" y="52673"/>
                  </a:lnTo>
                  <a:lnTo>
                    <a:pt x="290143" y="89069"/>
                  </a:lnTo>
                  <a:lnTo>
                    <a:pt x="305841" y="132027"/>
                  </a:lnTo>
                  <a:lnTo>
                    <a:pt x="311403" y="179831"/>
                  </a:lnTo>
                  <a:lnTo>
                    <a:pt x="305841" y="227636"/>
                  </a:lnTo>
                  <a:lnTo>
                    <a:pt x="290143" y="270594"/>
                  </a:lnTo>
                  <a:lnTo>
                    <a:pt x="265795" y="306990"/>
                  </a:lnTo>
                  <a:lnTo>
                    <a:pt x="234282" y="335110"/>
                  </a:lnTo>
                  <a:lnTo>
                    <a:pt x="197089" y="353239"/>
                  </a:lnTo>
                  <a:lnTo>
                    <a:pt x="155701" y="359663"/>
                  </a:lnTo>
                </a:path>
                <a:path w="934720" h="360044">
                  <a:moveTo>
                    <a:pt x="778510" y="359663"/>
                  </a:moveTo>
                  <a:lnTo>
                    <a:pt x="155701" y="359663"/>
                  </a:lnTo>
                  <a:lnTo>
                    <a:pt x="114314" y="353239"/>
                  </a:lnTo>
                  <a:lnTo>
                    <a:pt x="77121" y="335110"/>
                  </a:lnTo>
                  <a:lnTo>
                    <a:pt x="45608" y="306990"/>
                  </a:lnTo>
                  <a:lnTo>
                    <a:pt x="21260" y="270594"/>
                  </a:lnTo>
                  <a:lnTo>
                    <a:pt x="5562" y="227636"/>
                  </a:lnTo>
                  <a:lnTo>
                    <a:pt x="0" y="179831"/>
                  </a:lnTo>
                  <a:lnTo>
                    <a:pt x="5562" y="132027"/>
                  </a:lnTo>
                  <a:lnTo>
                    <a:pt x="21260" y="89069"/>
                  </a:lnTo>
                  <a:lnTo>
                    <a:pt x="45608" y="52673"/>
                  </a:lnTo>
                  <a:lnTo>
                    <a:pt x="77121" y="24553"/>
                  </a:lnTo>
                  <a:lnTo>
                    <a:pt x="114314" y="6424"/>
                  </a:lnTo>
                  <a:lnTo>
                    <a:pt x="155701" y="0"/>
                  </a:lnTo>
                  <a:lnTo>
                    <a:pt x="778510" y="0"/>
                  </a:lnTo>
                  <a:lnTo>
                    <a:pt x="819897" y="6424"/>
                  </a:lnTo>
                  <a:lnTo>
                    <a:pt x="857090" y="24553"/>
                  </a:lnTo>
                  <a:lnTo>
                    <a:pt x="888603" y="52673"/>
                  </a:lnTo>
                  <a:lnTo>
                    <a:pt x="912951" y="89069"/>
                  </a:lnTo>
                  <a:lnTo>
                    <a:pt x="928649" y="132027"/>
                  </a:lnTo>
                  <a:lnTo>
                    <a:pt x="934212" y="179831"/>
                  </a:lnTo>
                  <a:lnTo>
                    <a:pt x="928649" y="227636"/>
                  </a:lnTo>
                  <a:lnTo>
                    <a:pt x="912951" y="270594"/>
                  </a:lnTo>
                  <a:lnTo>
                    <a:pt x="888603" y="306990"/>
                  </a:lnTo>
                  <a:lnTo>
                    <a:pt x="857090" y="335110"/>
                  </a:lnTo>
                  <a:lnTo>
                    <a:pt x="819897" y="353239"/>
                  </a:lnTo>
                  <a:lnTo>
                    <a:pt x="778510" y="35966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84776" y="2549652"/>
              <a:ext cx="45720" cy="28803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684776" y="2549652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86883" y="2549652"/>
              <a:ext cx="45720" cy="28803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786883" y="2549652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87468" y="2549652"/>
              <a:ext cx="45720" cy="28803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887468" y="2549652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89576" y="2549652"/>
              <a:ext cx="45720" cy="28803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4989576" y="2549652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0159" y="2549652"/>
              <a:ext cx="45720" cy="28803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090159" y="2549652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28159" y="2968752"/>
              <a:ext cx="935736" cy="35966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328159" y="2968752"/>
              <a:ext cx="935990" cy="360045"/>
            </a:xfrm>
            <a:custGeom>
              <a:avLst/>
              <a:gdLst/>
              <a:ahLst/>
              <a:cxnLst/>
              <a:rect l="l" t="t" r="r" b="b"/>
              <a:pathLst>
                <a:path w="935989" h="360045">
                  <a:moveTo>
                    <a:pt x="155955" y="0"/>
                  </a:moveTo>
                  <a:lnTo>
                    <a:pt x="197406" y="6424"/>
                  </a:lnTo>
                  <a:lnTo>
                    <a:pt x="234658" y="24553"/>
                  </a:lnTo>
                  <a:lnTo>
                    <a:pt x="266223" y="52673"/>
                  </a:lnTo>
                  <a:lnTo>
                    <a:pt x="290613" y="89069"/>
                  </a:lnTo>
                  <a:lnTo>
                    <a:pt x="306339" y="132027"/>
                  </a:lnTo>
                  <a:lnTo>
                    <a:pt x="311912" y="179831"/>
                  </a:lnTo>
                  <a:lnTo>
                    <a:pt x="306339" y="227636"/>
                  </a:lnTo>
                  <a:lnTo>
                    <a:pt x="290613" y="270594"/>
                  </a:lnTo>
                  <a:lnTo>
                    <a:pt x="266223" y="306990"/>
                  </a:lnTo>
                  <a:lnTo>
                    <a:pt x="234658" y="335110"/>
                  </a:lnTo>
                  <a:lnTo>
                    <a:pt x="197406" y="353239"/>
                  </a:lnTo>
                  <a:lnTo>
                    <a:pt x="155955" y="359664"/>
                  </a:lnTo>
                </a:path>
                <a:path w="935989" h="360045">
                  <a:moveTo>
                    <a:pt x="779779" y="359664"/>
                  </a:moveTo>
                  <a:lnTo>
                    <a:pt x="155955" y="359664"/>
                  </a:lnTo>
                  <a:lnTo>
                    <a:pt x="114505" y="353239"/>
                  </a:lnTo>
                  <a:lnTo>
                    <a:pt x="77253" y="335110"/>
                  </a:lnTo>
                  <a:lnTo>
                    <a:pt x="45688" y="306990"/>
                  </a:lnTo>
                  <a:lnTo>
                    <a:pt x="21298" y="270594"/>
                  </a:lnTo>
                  <a:lnTo>
                    <a:pt x="5572" y="227636"/>
                  </a:lnTo>
                  <a:lnTo>
                    <a:pt x="0" y="179831"/>
                  </a:lnTo>
                  <a:lnTo>
                    <a:pt x="5572" y="132027"/>
                  </a:lnTo>
                  <a:lnTo>
                    <a:pt x="21298" y="89069"/>
                  </a:lnTo>
                  <a:lnTo>
                    <a:pt x="45688" y="52673"/>
                  </a:lnTo>
                  <a:lnTo>
                    <a:pt x="77253" y="24553"/>
                  </a:lnTo>
                  <a:lnTo>
                    <a:pt x="114505" y="6424"/>
                  </a:lnTo>
                  <a:lnTo>
                    <a:pt x="155955" y="0"/>
                  </a:lnTo>
                  <a:lnTo>
                    <a:pt x="779779" y="0"/>
                  </a:lnTo>
                  <a:lnTo>
                    <a:pt x="821230" y="6424"/>
                  </a:lnTo>
                  <a:lnTo>
                    <a:pt x="858482" y="24553"/>
                  </a:lnTo>
                  <a:lnTo>
                    <a:pt x="890047" y="52673"/>
                  </a:lnTo>
                  <a:lnTo>
                    <a:pt x="914437" y="89069"/>
                  </a:lnTo>
                  <a:lnTo>
                    <a:pt x="930163" y="132027"/>
                  </a:lnTo>
                  <a:lnTo>
                    <a:pt x="935736" y="179831"/>
                  </a:lnTo>
                  <a:lnTo>
                    <a:pt x="930163" y="227636"/>
                  </a:lnTo>
                  <a:lnTo>
                    <a:pt x="914437" y="270594"/>
                  </a:lnTo>
                  <a:lnTo>
                    <a:pt x="890047" y="306990"/>
                  </a:lnTo>
                  <a:lnTo>
                    <a:pt x="858482" y="335110"/>
                  </a:lnTo>
                  <a:lnTo>
                    <a:pt x="821230" y="353239"/>
                  </a:lnTo>
                  <a:lnTo>
                    <a:pt x="779779" y="359664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9159" y="3003803"/>
              <a:ext cx="45720" cy="288036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709159" y="3003803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09744" y="3005328"/>
              <a:ext cx="45720" cy="28803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4809744" y="3005328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11851" y="3003803"/>
              <a:ext cx="45720" cy="28803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4911851" y="3003803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12436" y="3003803"/>
              <a:ext cx="45720" cy="28803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5012436" y="3003803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3019" y="3003803"/>
              <a:ext cx="45720" cy="28803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113019" y="3003803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014472" y="2654808"/>
              <a:ext cx="1313815" cy="532765"/>
            </a:xfrm>
            <a:custGeom>
              <a:avLst/>
              <a:gdLst/>
              <a:ahLst/>
              <a:cxnLst/>
              <a:rect l="l" t="t" r="r" b="b"/>
              <a:pathLst>
                <a:path w="1313814" h="532764">
                  <a:moveTo>
                    <a:pt x="1313815" y="494284"/>
                  </a:moveTo>
                  <a:lnTo>
                    <a:pt x="1301115" y="487934"/>
                  </a:lnTo>
                  <a:lnTo>
                    <a:pt x="1237615" y="456184"/>
                  </a:lnTo>
                  <a:lnTo>
                    <a:pt x="1237615" y="487934"/>
                  </a:lnTo>
                  <a:lnTo>
                    <a:pt x="656717" y="487934"/>
                  </a:lnTo>
                  <a:lnTo>
                    <a:pt x="656717" y="297434"/>
                  </a:lnTo>
                  <a:lnTo>
                    <a:pt x="656717" y="291084"/>
                  </a:lnTo>
                  <a:lnTo>
                    <a:pt x="656717" y="284734"/>
                  </a:lnTo>
                  <a:lnTo>
                    <a:pt x="651510" y="284734"/>
                  </a:lnTo>
                  <a:lnTo>
                    <a:pt x="651510" y="283972"/>
                  </a:lnTo>
                  <a:lnTo>
                    <a:pt x="651510" y="44450"/>
                  </a:lnTo>
                  <a:lnTo>
                    <a:pt x="1214120" y="44450"/>
                  </a:lnTo>
                  <a:lnTo>
                    <a:pt x="1214120" y="76200"/>
                  </a:lnTo>
                  <a:lnTo>
                    <a:pt x="1277620" y="44450"/>
                  </a:lnTo>
                  <a:lnTo>
                    <a:pt x="1290320" y="38100"/>
                  </a:lnTo>
                  <a:lnTo>
                    <a:pt x="1277620" y="31750"/>
                  </a:lnTo>
                  <a:lnTo>
                    <a:pt x="1214120" y="0"/>
                  </a:lnTo>
                  <a:lnTo>
                    <a:pt x="1214120" y="31750"/>
                  </a:lnTo>
                  <a:lnTo>
                    <a:pt x="638810" y="31750"/>
                  </a:lnTo>
                  <a:lnTo>
                    <a:pt x="638810" y="283972"/>
                  </a:lnTo>
                  <a:lnTo>
                    <a:pt x="0" y="283972"/>
                  </a:lnTo>
                  <a:lnTo>
                    <a:pt x="0" y="284734"/>
                  </a:lnTo>
                  <a:lnTo>
                    <a:pt x="0" y="296672"/>
                  </a:lnTo>
                  <a:lnTo>
                    <a:pt x="0" y="297434"/>
                  </a:lnTo>
                  <a:lnTo>
                    <a:pt x="644017" y="297434"/>
                  </a:lnTo>
                  <a:lnTo>
                    <a:pt x="644017" y="500634"/>
                  </a:lnTo>
                  <a:lnTo>
                    <a:pt x="1237615" y="500634"/>
                  </a:lnTo>
                  <a:lnTo>
                    <a:pt x="1237615" y="532384"/>
                  </a:lnTo>
                  <a:lnTo>
                    <a:pt x="1301115" y="500634"/>
                  </a:lnTo>
                  <a:lnTo>
                    <a:pt x="1313815" y="49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980687" y="4415027"/>
              <a:ext cx="934212" cy="35966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3980687" y="4415027"/>
              <a:ext cx="934719" cy="360045"/>
            </a:xfrm>
            <a:custGeom>
              <a:avLst/>
              <a:gdLst/>
              <a:ahLst/>
              <a:cxnLst/>
              <a:rect l="l" t="t" r="r" b="b"/>
              <a:pathLst>
                <a:path w="934720" h="360045">
                  <a:moveTo>
                    <a:pt x="155701" y="0"/>
                  </a:moveTo>
                  <a:lnTo>
                    <a:pt x="197089" y="6424"/>
                  </a:lnTo>
                  <a:lnTo>
                    <a:pt x="234282" y="24553"/>
                  </a:lnTo>
                  <a:lnTo>
                    <a:pt x="265795" y="52673"/>
                  </a:lnTo>
                  <a:lnTo>
                    <a:pt x="290143" y="89069"/>
                  </a:lnTo>
                  <a:lnTo>
                    <a:pt x="305841" y="132027"/>
                  </a:lnTo>
                  <a:lnTo>
                    <a:pt x="311403" y="179832"/>
                  </a:lnTo>
                  <a:lnTo>
                    <a:pt x="305841" y="227636"/>
                  </a:lnTo>
                  <a:lnTo>
                    <a:pt x="290143" y="270594"/>
                  </a:lnTo>
                  <a:lnTo>
                    <a:pt x="265795" y="306990"/>
                  </a:lnTo>
                  <a:lnTo>
                    <a:pt x="234282" y="335110"/>
                  </a:lnTo>
                  <a:lnTo>
                    <a:pt x="197089" y="353239"/>
                  </a:lnTo>
                  <a:lnTo>
                    <a:pt x="155701" y="359664"/>
                  </a:lnTo>
                </a:path>
                <a:path w="934720" h="360045">
                  <a:moveTo>
                    <a:pt x="778510" y="359664"/>
                  </a:moveTo>
                  <a:lnTo>
                    <a:pt x="155701" y="359664"/>
                  </a:lnTo>
                  <a:lnTo>
                    <a:pt x="114314" y="353239"/>
                  </a:lnTo>
                  <a:lnTo>
                    <a:pt x="77121" y="335110"/>
                  </a:lnTo>
                  <a:lnTo>
                    <a:pt x="45608" y="306990"/>
                  </a:lnTo>
                  <a:lnTo>
                    <a:pt x="21260" y="270594"/>
                  </a:lnTo>
                  <a:lnTo>
                    <a:pt x="5562" y="227636"/>
                  </a:lnTo>
                  <a:lnTo>
                    <a:pt x="0" y="179832"/>
                  </a:lnTo>
                  <a:lnTo>
                    <a:pt x="5562" y="132027"/>
                  </a:lnTo>
                  <a:lnTo>
                    <a:pt x="21260" y="89069"/>
                  </a:lnTo>
                  <a:lnTo>
                    <a:pt x="45608" y="52673"/>
                  </a:lnTo>
                  <a:lnTo>
                    <a:pt x="77121" y="24553"/>
                  </a:lnTo>
                  <a:lnTo>
                    <a:pt x="114314" y="6424"/>
                  </a:lnTo>
                  <a:lnTo>
                    <a:pt x="155701" y="0"/>
                  </a:lnTo>
                  <a:lnTo>
                    <a:pt x="778510" y="0"/>
                  </a:lnTo>
                  <a:lnTo>
                    <a:pt x="819897" y="6424"/>
                  </a:lnTo>
                  <a:lnTo>
                    <a:pt x="857090" y="24553"/>
                  </a:lnTo>
                  <a:lnTo>
                    <a:pt x="888603" y="52673"/>
                  </a:lnTo>
                  <a:lnTo>
                    <a:pt x="912951" y="89069"/>
                  </a:lnTo>
                  <a:lnTo>
                    <a:pt x="928649" y="132027"/>
                  </a:lnTo>
                  <a:lnTo>
                    <a:pt x="934212" y="179832"/>
                  </a:lnTo>
                  <a:lnTo>
                    <a:pt x="928649" y="227636"/>
                  </a:lnTo>
                  <a:lnTo>
                    <a:pt x="912951" y="270594"/>
                  </a:lnTo>
                  <a:lnTo>
                    <a:pt x="888603" y="306990"/>
                  </a:lnTo>
                  <a:lnTo>
                    <a:pt x="857090" y="335110"/>
                  </a:lnTo>
                  <a:lnTo>
                    <a:pt x="819897" y="353239"/>
                  </a:lnTo>
                  <a:lnTo>
                    <a:pt x="778510" y="359664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60163" y="4450080"/>
              <a:ext cx="45720" cy="28803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4360163" y="4450080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462271" y="4450080"/>
              <a:ext cx="45720" cy="288036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462271" y="4450080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62856" y="4450080"/>
              <a:ext cx="45720" cy="28803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562856" y="4450080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664963" y="4450080"/>
              <a:ext cx="45720" cy="28803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4664963" y="4450080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65547" y="4450080"/>
              <a:ext cx="45720" cy="288036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765547" y="4450080"/>
              <a:ext cx="45720" cy="288290"/>
            </a:xfrm>
            <a:custGeom>
              <a:avLst/>
              <a:gdLst/>
              <a:ahLst/>
              <a:cxnLst/>
              <a:rect l="l" t="t" r="r" b="b"/>
              <a:pathLst>
                <a:path w="45720" h="288289">
                  <a:moveTo>
                    <a:pt x="0" y="288036"/>
                  </a:moveTo>
                  <a:lnTo>
                    <a:pt x="45720" y="288036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486144" y="992124"/>
              <a:ext cx="450215" cy="189865"/>
            </a:xfrm>
            <a:custGeom>
              <a:avLst/>
              <a:gdLst/>
              <a:ahLst/>
              <a:cxnLst/>
              <a:rect l="l" t="t" r="r" b="b"/>
              <a:pathLst>
                <a:path w="450215" h="189865">
                  <a:moveTo>
                    <a:pt x="0" y="0"/>
                  </a:moveTo>
                  <a:lnTo>
                    <a:pt x="61206" y="2280"/>
                  </a:lnTo>
                  <a:lnTo>
                    <a:pt x="121398" y="8838"/>
                  </a:lnTo>
                  <a:lnTo>
                    <a:pt x="179561" y="19244"/>
                  </a:lnTo>
                  <a:lnTo>
                    <a:pt x="234681" y="33072"/>
                  </a:lnTo>
                  <a:lnTo>
                    <a:pt x="285743" y="49893"/>
                  </a:lnTo>
                  <a:lnTo>
                    <a:pt x="331732" y="69280"/>
                  </a:lnTo>
                  <a:lnTo>
                    <a:pt x="371635" y="90806"/>
                  </a:lnTo>
                  <a:lnTo>
                    <a:pt x="404436" y="114042"/>
                  </a:lnTo>
                  <a:lnTo>
                    <a:pt x="444677" y="163935"/>
                  </a:lnTo>
                  <a:lnTo>
                    <a:pt x="450087" y="189737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45480" y="2304288"/>
              <a:ext cx="1586483" cy="1275588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745480" y="2304288"/>
              <a:ext cx="1586865" cy="1275715"/>
            </a:xfrm>
            <a:custGeom>
              <a:avLst/>
              <a:gdLst/>
              <a:ahLst/>
              <a:cxnLst/>
              <a:rect l="l" t="t" r="r" b="b"/>
              <a:pathLst>
                <a:path w="1586865" h="1275714">
                  <a:moveTo>
                    <a:pt x="0" y="1275588"/>
                  </a:moveTo>
                  <a:lnTo>
                    <a:pt x="1586483" y="1275588"/>
                  </a:lnTo>
                  <a:lnTo>
                    <a:pt x="1586483" y="0"/>
                  </a:lnTo>
                  <a:lnTo>
                    <a:pt x="0" y="0"/>
                  </a:lnTo>
                  <a:lnTo>
                    <a:pt x="0" y="1275588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16168" y="2857500"/>
              <a:ext cx="603504" cy="323088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5916167" y="2857500"/>
            <a:ext cx="603885" cy="32321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50"/>
              </a:spcBef>
            </a:pPr>
            <a:r>
              <a:rPr dirty="0" sz="1000" spc="-5">
                <a:latin typeface="Arial"/>
                <a:cs typeface="Arial"/>
              </a:rPr>
              <a:t>poll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690232" y="2854325"/>
            <a:ext cx="610235" cy="329565"/>
            <a:chOff x="6690232" y="2854325"/>
            <a:chExt cx="610235" cy="329565"/>
          </a:xfrm>
        </p:grpSpPr>
        <p:pic>
          <p:nvPicPr>
            <p:cNvPr id="125" name="object 12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693407" y="2857500"/>
              <a:ext cx="603503" cy="323088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6693407" y="2857500"/>
              <a:ext cx="603885" cy="323215"/>
            </a:xfrm>
            <a:custGeom>
              <a:avLst/>
              <a:gdLst/>
              <a:ahLst/>
              <a:cxnLst/>
              <a:rect l="l" t="t" r="r" b="b"/>
              <a:pathLst>
                <a:path w="603884" h="323214">
                  <a:moveTo>
                    <a:pt x="0" y="323088"/>
                  </a:moveTo>
                  <a:lnTo>
                    <a:pt x="603503" y="323088"/>
                  </a:lnTo>
                  <a:lnTo>
                    <a:pt x="603503" y="0"/>
                  </a:lnTo>
                  <a:lnTo>
                    <a:pt x="0" y="0"/>
                  </a:lnTo>
                  <a:lnTo>
                    <a:pt x="0" y="323088"/>
                  </a:lnTo>
                  <a:close/>
                </a:path>
              </a:pathLst>
            </a:custGeom>
            <a:ln w="63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 txBox="1"/>
          <p:nvPr/>
        </p:nvSpPr>
        <p:spPr>
          <a:xfrm>
            <a:off x="6848856" y="2927984"/>
            <a:ext cx="307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6194933" y="2535808"/>
            <a:ext cx="823594" cy="870585"/>
            <a:chOff x="6194933" y="2535808"/>
            <a:chExt cx="823594" cy="870585"/>
          </a:xfrm>
        </p:grpSpPr>
        <p:sp>
          <p:nvSpPr>
            <p:cNvPr id="129" name="object 129"/>
            <p:cNvSpPr/>
            <p:nvPr/>
          </p:nvSpPr>
          <p:spPr>
            <a:xfrm>
              <a:off x="6224016" y="2635503"/>
              <a:ext cx="777240" cy="767715"/>
            </a:xfrm>
            <a:custGeom>
              <a:avLst/>
              <a:gdLst/>
              <a:ahLst/>
              <a:cxnLst/>
              <a:rect l="l" t="t" r="r" b="b"/>
              <a:pathLst>
                <a:path w="777240" h="767714">
                  <a:moveTo>
                    <a:pt x="0" y="228600"/>
                  </a:moveTo>
                  <a:lnTo>
                    <a:pt x="18091" y="166941"/>
                  </a:lnTo>
                  <a:lnTo>
                    <a:pt x="67700" y="109405"/>
                  </a:lnTo>
                  <a:lnTo>
                    <a:pt x="102136" y="83470"/>
                  </a:lnTo>
                  <a:lnTo>
                    <a:pt x="141828" y="60112"/>
                  </a:lnTo>
                  <a:lnTo>
                    <a:pt x="185899" y="39846"/>
                  </a:lnTo>
                  <a:lnTo>
                    <a:pt x="233476" y="23186"/>
                  </a:lnTo>
                  <a:lnTo>
                    <a:pt x="283684" y="10648"/>
                  </a:lnTo>
                  <a:lnTo>
                    <a:pt x="335648" y="2748"/>
                  </a:lnTo>
                  <a:lnTo>
                    <a:pt x="388492" y="0"/>
                  </a:lnTo>
                  <a:lnTo>
                    <a:pt x="446553" y="3130"/>
                  </a:lnTo>
                  <a:lnTo>
                    <a:pt x="503449" y="12090"/>
                  </a:lnTo>
                  <a:lnTo>
                    <a:pt x="558014" y="26231"/>
                  </a:lnTo>
                  <a:lnTo>
                    <a:pt x="609084" y="44907"/>
                  </a:lnTo>
                  <a:lnTo>
                    <a:pt x="655494" y="67468"/>
                  </a:lnTo>
                  <a:lnTo>
                    <a:pt x="696078" y="93268"/>
                  </a:lnTo>
                  <a:lnTo>
                    <a:pt x="729672" y="121659"/>
                  </a:lnTo>
                  <a:lnTo>
                    <a:pt x="755110" y="151993"/>
                  </a:lnTo>
                  <a:lnTo>
                    <a:pt x="771227" y="183622"/>
                  </a:lnTo>
                  <a:lnTo>
                    <a:pt x="776859" y="215900"/>
                  </a:lnTo>
                </a:path>
                <a:path w="777240" h="767714">
                  <a:moveTo>
                    <a:pt x="0" y="538988"/>
                  </a:moveTo>
                  <a:lnTo>
                    <a:pt x="18091" y="600646"/>
                  </a:lnTo>
                  <a:lnTo>
                    <a:pt x="67700" y="658182"/>
                  </a:lnTo>
                  <a:lnTo>
                    <a:pt x="102136" y="684117"/>
                  </a:lnTo>
                  <a:lnTo>
                    <a:pt x="141828" y="707475"/>
                  </a:lnTo>
                  <a:lnTo>
                    <a:pt x="185899" y="727741"/>
                  </a:lnTo>
                  <a:lnTo>
                    <a:pt x="233476" y="744401"/>
                  </a:lnTo>
                  <a:lnTo>
                    <a:pt x="283684" y="756939"/>
                  </a:lnTo>
                  <a:lnTo>
                    <a:pt x="335648" y="764839"/>
                  </a:lnTo>
                  <a:lnTo>
                    <a:pt x="388492" y="767588"/>
                  </a:lnTo>
                  <a:lnTo>
                    <a:pt x="446553" y="764457"/>
                  </a:lnTo>
                  <a:lnTo>
                    <a:pt x="503449" y="755497"/>
                  </a:lnTo>
                  <a:lnTo>
                    <a:pt x="558014" y="741356"/>
                  </a:lnTo>
                  <a:lnTo>
                    <a:pt x="609084" y="722680"/>
                  </a:lnTo>
                  <a:lnTo>
                    <a:pt x="655494" y="700119"/>
                  </a:lnTo>
                  <a:lnTo>
                    <a:pt x="696078" y="674319"/>
                  </a:lnTo>
                  <a:lnTo>
                    <a:pt x="729672" y="645928"/>
                  </a:lnTo>
                  <a:lnTo>
                    <a:pt x="755110" y="615594"/>
                  </a:lnTo>
                  <a:lnTo>
                    <a:pt x="771227" y="583965"/>
                  </a:lnTo>
                  <a:lnTo>
                    <a:pt x="776859" y="5516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198108" y="2538983"/>
              <a:ext cx="816863" cy="16611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6198108" y="2538983"/>
              <a:ext cx="817244" cy="166370"/>
            </a:xfrm>
            <a:custGeom>
              <a:avLst/>
              <a:gdLst/>
              <a:ahLst/>
              <a:cxnLst/>
              <a:rect l="l" t="t" r="r" b="b"/>
              <a:pathLst>
                <a:path w="817245" h="166369">
                  <a:moveTo>
                    <a:pt x="404113" y="254"/>
                  </a:moveTo>
                  <a:lnTo>
                    <a:pt x="338128" y="4307"/>
                  </a:lnTo>
                  <a:lnTo>
                    <a:pt x="276355" y="12961"/>
                  </a:lnTo>
                  <a:lnTo>
                    <a:pt x="219742" y="25785"/>
                  </a:lnTo>
                  <a:lnTo>
                    <a:pt x="169238" y="42347"/>
                  </a:lnTo>
                  <a:lnTo>
                    <a:pt x="125791" y="62215"/>
                  </a:lnTo>
                  <a:lnTo>
                    <a:pt x="90348" y="84958"/>
                  </a:lnTo>
                  <a:lnTo>
                    <a:pt x="47269" y="137340"/>
                  </a:lnTo>
                  <a:lnTo>
                    <a:pt x="41528" y="166116"/>
                  </a:lnTo>
                  <a:lnTo>
                    <a:pt x="0" y="166116"/>
                  </a:lnTo>
                  <a:lnTo>
                    <a:pt x="19550" y="113629"/>
                  </a:lnTo>
                  <a:lnTo>
                    <a:pt x="73989" y="68031"/>
                  </a:lnTo>
                  <a:lnTo>
                    <a:pt x="112315" y="48672"/>
                  </a:lnTo>
                  <a:lnTo>
                    <a:pt x="156993" y="32064"/>
                  </a:lnTo>
                  <a:lnTo>
                    <a:pt x="207232" y="18550"/>
                  </a:lnTo>
                  <a:lnTo>
                    <a:pt x="262241" y="8473"/>
                  </a:lnTo>
                  <a:lnTo>
                    <a:pt x="321232" y="2175"/>
                  </a:lnTo>
                  <a:lnTo>
                    <a:pt x="383413" y="0"/>
                  </a:lnTo>
                  <a:lnTo>
                    <a:pt x="424941" y="0"/>
                  </a:lnTo>
                  <a:lnTo>
                    <a:pt x="489273" y="2342"/>
                  </a:lnTo>
                  <a:lnTo>
                    <a:pt x="550525" y="9143"/>
                  </a:lnTo>
                  <a:lnTo>
                    <a:pt x="607674" y="20065"/>
                  </a:lnTo>
                  <a:lnTo>
                    <a:pt x="659701" y="34766"/>
                  </a:lnTo>
                  <a:lnTo>
                    <a:pt x="705584" y="52908"/>
                  </a:lnTo>
                  <a:lnTo>
                    <a:pt x="744303" y="74152"/>
                  </a:lnTo>
                  <a:lnTo>
                    <a:pt x="774836" y="98158"/>
                  </a:lnTo>
                  <a:lnTo>
                    <a:pt x="796163" y="124587"/>
                  </a:lnTo>
                  <a:lnTo>
                    <a:pt x="816863" y="124587"/>
                  </a:lnTo>
                  <a:lnTo>
                    <a:pt x="787526" y="166116"/>
                  </a:lnTo>
                  <a:lnTo>
                    <a:pt x="733806" y="124587"/>
                  </a:lnTo>
                  <a:lnTo>
                    <a:pt x="754634" y="124587"/>
                  </a:lnTo>
                  <a:lnTo>
                    <a:pt x="733307" y="98158"/>
                  </a:lnTo>
                  <a:lnTo>
                    <a:pt x="702774" y="74152"/>
                  </a:lnTo>
                  <a:lnTo>
                    <a:pt x="664055" y="52908"/>
                  </a:lnTo>
                  <a:lnTo>
                    <a:pt x="618172" y="34766"/>
                  </a:lnTo>
                  <a:lnTo>
                    <a:pt x="566145" y="20065"/>
                  </a:lnTo>
                  <a:lnTo>
                    <a:pt x="508996" y="9144"/>
                  </a:lnTo>
                  <a:lnTo>
                    <a:pt x="447744" y="2342"/>
                  </a:lnTo>
                  <a:lnTo>
                    <a:pt x="383413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6218173" y="2291588"/>
            <a:ext cx="8585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SendWorker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5743828" y="3616325"/>
            <a:ext cx="1588770" cy="1282065"/>
            <a:chOff x="5743828" y="3616325"/>
            <a:chExt cx="1588770" cy="1282065"/>
          </a:xfrm>
        </p:grpSpPr>
        <p:pic>
          <p:nvPicPr>
            <p:cNvPr id="134" name="object 13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47003" y="3619500"/>
              <a:ext cx="1581911" cy="1275588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5747003" y="3619500"/>
              <a:ext cx="1582420" cy="1275715"/>
            </a:xfrm>
            <a:custGeom>
              <a:avLst/>
              <a:gdLst/>
              <a:ahLst/>
              <a:cxnLst/>
              <a:rect l="l" t="t" r="r" b="b"/>
              <a:pathLst>
                <a:path w="1582420" h="1275714">
                  <a:moveTo>
                    <a:pt x="0" y="1275588"/>
                  </a:moveTo>
                  <a:lnTo>
                    <a:pt x="1581911" y="1275588"/>
                  </a:lnTo>
                  <a:lnTo>
                    <a:pt x="1581911" y="0"/>
                  </a:lnTo>
                  <a:lnTo>
                    <a:pt x="0" y="0"/>
                  </a:lnTo>
                  <a:lnTo>
                    <a:pt x="0" y="1275588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917691" y="4172712"/>
              <a:ext cx="601980" cy="323088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5917691" y="4172711"/>
            <a:ext cx="601980" cy="3232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655"/>
              </a:spcBef>
            </a:pPr>
            <a:r>
              <a:rPr dirty="0" sz="1000" spc="-10">
                <a:latin typeface="Arial"/>
                <a:cs typeface="Arial"/>
              </a:rPr>
              <a:t>add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6691756" y="4169536"/>
            <a:ext cx="608330" cy="329565"/>
            <a:chOff x="6691756" y="4169536"/>
            <a:chExt cx="608330" cy="329565"/>
          </a:xfrm>
        </p:grpSpPr>
        <p:pic>
          <p:nvPicPr>
            <p:cNvPr id="139" name="object 13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94931" y="4172711"/>
              <a:ext cx="601979" cy="323088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6694931" y="4172711"/>
              <a:ext cx="601980" cy="323215"/>
            </a:xfrm>
            <a:custGeom>
              <a:avLst/>
              <a:gdLst/>
              <a:ahLst/>
              <a:cxnLst/>
              <a:rect l="l" t="t" r="r" b="b"/>
              <a:pathLst>
                <a:path w="601979" h="323214">
                  <a:moveTo>
                    <a:pt x="0" y="323088"/>
                  </a:moveTo>
                  <a:lnTo>
                    <a:pt x="601979" y="323088"/>
                  </a:lnTo>
                  <a:lnTo>
                    <a:pt x="601979" y="0"/>
                  </a:lnTo>
                  <a:lnTo>
                    <a:pt x="0" y="0"/>
                  </a:lnTo>
                  <a:lnTo>
                    <a:pt x="0" y="323088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/>
          <p:cNvSpPr txBox="1"/>
          <p:nvPr/>
        </p:nvSpPr>
        <p:spPr>
          <a:xfrm>
            <a:off x="6870445" y="4243832"/>
            <a:ext cx="266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225540" y="3950715"/>
            <a:ext cx="777240" cy="767715"/>
          </a:xfrm>
          <a:custGeom>
            <a:avLst/>
            <a:gdLst/>
            <a:ahLst/>
            <a:cxnLst/>
            <a:rect l="l" t="t" r="r" b="b"/>
            <a:pathLst>
              <a:path w="777240" h="767714">
                <a:moveTo>
                  <a:pt x="0" y="228600"/>
                </a:moveTo>
                <a:lnTo>
                  <a:pt x="18091" y="166941"/>
                </a:lnTo>
                <a:lnTo>
                  <a:pt x="67700" y="109405"/>
                </a:lnTo>
                <a:lnTo>
                  <a:pt x="102136" y="83470"/>
                </a:lnTo>
                <a:lnTo>
                  <a:pt x="141828" y="60112"/>
                </a:lnTo>
                <a:lnTo>
                  <a:pt x="185899" y="39846"/>
                </a:lnTo>
                <a:lnTo>
                  <a:pt x="233476" y="23186"/>
                </a:lnTo>
                <a:lnTo>
                  <a:pt x="283684" y="10648"/>
                </a:lnTo>
                <a:lnTo>
                  <a:pt x="335648" y="2748"/>
                </a:lnTo>
                <a:lnTo>
                  <a:pt x="388492" y="0"/>
                </a:lnTo>
                <a:lnTo>
                  <a:pt x="446553" y="3130"/>
                </a:lnTo>
                <a:lnTo>
                  <a:pt x="503449" y="12090"/>
                </a:lnTo>
                <a:lnTo>
                  <a:pt x="558014" y="26231"/>
                </a:lnTo>
                <a:lnTo>
                  <a:pt x="609084" y="44907"/>
                </a:lnTo>
                <a:lnTo>
                  <a:pt x="655494" y="67468"/>
                </a:lnTo>
                <a:lnTo>
                  <a:pt x="696078" y="93268"/>
                </a:lnTo>
                <a:lnTo>
                  <a:pt x="729672" y="121659"/>
                </a:lnTo>
                <a:lnTo>
                  <a:pt x="755110" y="151993"/>
                </a:lnTo>
                <a:lnTo>
                  <a:pt x="771227" y="183622"/>
                </a:lnTo>
                <a:lnTo>
                  <a:pt x="776859" y="215900"/>
                </a:lnTo>
              </a:path>
              <a:path w="777240" h="767714">
                <a:moveTo>
                  <a:pt x="0" y="538988"/>
                </a:moveTo>
                <a:lnTo>
                  <a:pt x="18091" y="600646"/>
                </a:lnTo>
                <a:lnTo>
                  <a:pt x="67700" y="658182"/>
                </a:lnTo>
                <a:lnTo>
                  <a:pt x="102136" y="684117"/>
                </a:lnTo>
                <a:lnTo>
                  <a:pt x="141828" y="707475"/>
                </a:lnTo>
                <a:lnTo>
                  <a:pt x="185899" y="727741"/>
                </a:lnTo>
                <a:lnTo>
                  <a:pt x="233476" y="744401"/>
                </a:lnTo>
                <a:lnTo>
                  <a:pt x="283684" y="756939"/>
                </a:lnTo>
                <a:lnTo>
                  <a:pt x="335648" y="764839"/>
                </a:lnTo>
                <a:lnTo>
                  <a:pt x="388492" y="767588"/>
                </a:lnTo>
                <a:lnTo>
                  <a:pt x="446553" y="764457"/>
                </a:lnTo>
                <a:lnTo>
                  <a:pt x="503449" y="755497"/>
                </a:lnTo>
                <a:lnTo>
                  <a:pt x="558014" y="741356"/>
                </a:lnTo>
                <a:lnTo>
                  <a:pt x="609084" y="722680"/>
                </a:lnTo>
                <a:lnTo>
                  <a:pt x="655494" y="700119"/>
                </a:lnTo>
                <a:lnTo>
                  <a:pt x="696078" y="674319"/>
                </a:lnTo>
                <a:lnTo>
                  <a:pt x="729672" y="645928"/>
                </a:lnTo>
                <a:lnTo>
                  <a:pt x="755110" y="615594"/>
                </a:lnTo>
                <a:lnTo>
                  <a:pt x="771227" y="583965"/>
                </a:lnTo>
                <a:lnTo>
                  <a:pt x="776859" y="5516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6220333" y="3607434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recvWorker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914900" y="4327905"/>
            <a:ext cx="1003300" cy="304800"/>
          </a:xfrm>
          <a:custGeom>
            <a:avLst/>
            <a:gdLst/>
            <a:ahLst/>
            <a:cxnLst/>
            <a:rect l="l" t="t" r="r" b="b"/>
            <a:pathLst>
              <a:path w="1003300" h="304800">
                <a:moveTo>
                  <a:pt x="76200" y="228079"/>
                </a:moveTo>
                <a:lnTo>
                  <a:pt x="0" y="266179"/>
                </a:lnTo>
                <a:lnTo>
                  <a:pt x="76200" y="304279"/>
                </a:lnTo>
                <a:lnTo>
                  <a:pt x="76200" y="272529"/>
                </a:lnTo>
                <a:lnTo>
                  <a:pt x="63500" y="272529"/>
                </a:lnTo>
                <a:lnTo>
                  <a:pt x="63500" y="259829"/>
                </a:lnTo>
                <a:lnTo>
                  <a:pt x="76200" y="259829"/>
                </a:lnTo>
                <a:lnTo>
                  <a:pt x="76200" y="228079"/>
                </a:lnTo>
                <a:close/>
              </a:path>
              <a:path w="1003300" h="304800">
                <a:moveTo>
                  <a:pt x="76200" y="259829"/>
                </a:moveTo>
                <a:lnTo>
                  <a:pt x="63500" y="259829"/>
                </a:lnTo>
                <a:lnTo>
                  <a:pt x="63500" y="272529"/>
                </a:lnTo>
                <a:lnTo>
                  <a:pt x="76200" y="272529"/>
                </a:lnTo>
                <a:lnTo>
                  <a:pt x="76200" y="259829"/>
                </a:lnTo>
                <a:close/>
              </a:path>
              <a:path w="1003300" h="304800">
                <a:moveTo>
                  <a:pt x="495173" y="259829"/>
                </a:moveTo>
                <a:lnTo>
                  <a:pt x="76200" y="259829"/>
                </a:lnTo>
                <a:lnTo>
                  <a:pt x="76200" y="272529"/>
                </a:lnTo>
                <a:lnTo>
                  <a:pt x="507873" y="272529"/>
                </a:lnTo>
                <a:lnTo>
                  <a:pt x="507873" y="266179"/>
                </a:lnTo>
                <a:lnTo>
                  <a:pt x="495173" y="266179"/>
                </a:lnTo>
                <a:lnTo>
                  <a:pt x="495173" y="259829"/>
                </a:lnTo>
                <a:close/>
              </a:path>
              <a:path w="1003300" h="304800">
                <a:moveTo>
                  <a:pt x="1003046" y="0"/>
                </a:moveTo>
                <a:lnTo>
                  <a:pt x="495173" y="0"/>
                </a:lnTo>
                <a:lnTo>
                  <a:pt x="495173" y="266179"/>
                </a:lnTo>
                <a:lnTo>
                  <a:pt x="501523" y="259829"/>
                </a:lnTo>
                <a:lnTo>
                  <a:pt x="507873" y="259829"/>
                </a:lnTo>
                <a:lnTo>
                  <a:pt x="507873" y="12700"/>
                </a:lnTo>
                <a:lnTo>
                  <a:pt x="501523" y="12700"/>
                </a:lnTo>
                <a:lnTo>
                  <a:pt x="507873" y="6350"/>
                </a:lnTo>
                <a:lnTo>
                  <a:pt x="1003046" y="6350"/>
                </a:lnTo>
                <a:lnTo>
                  <a:pt x="1003046" y="0"/>
                </a:lnTo>
                <a:close/>
              </a:path>
              <a:path w="1003300" h="304800">
                <a:moveTo>
                  <a:pt x="507873" y="259829"/>
                </a:moveTo>
                <a:lnTo>
                  <a:pt x="501523" y="259829"/>
                </a:lnTo>
                <a:lnTo>
                  <a:pt x="495173" y="266179"/>
                </a:lnTo>
                <a:lnTo>
                  <a:pt x="507873" y="266179"/>
                </a:lnTo>
                <a:lnTo>
                  <a:pt x="507873" y="259829"/>
                </a:lnTo>
                <a:close/>
              </a:path>
              <a:path w="1003300" h="304800">
                <a:moveTo>
                  <a:pt x="507873" y="6350"/>
                </a:moveTo>
                <a:lnTo>
                  <a:pt x="501523" y="12700"/>
                </a:lnTo>
                <a:lnTo>
                  <a:pt x="507873" y="12700"/>
                </a:lnTo>
                <a:lnTo>
                  <a:pt x="507873" y="6350"/>
                </a:lnTo>
                <a:close/>
              </a:path>
              <a:path w="1003300" h="304800">
                <a:moveTo>
                  <a:pt x="1003046" y="6350"/>
                </a:moveTo>
                <a:lnTo>
                  <a:pt x="507873" y="6350"/>
                </a:lnTo>
                <a:lnTo>
                  <a:pt x="507873" y="12700"/>
                </a:lnTo>
                <a:lnTo>
                  <a:pt x="1003046" y="12700"/>
                </a:lnTo>
                <a:lnTo>
                  <a:pt x="1003046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5" name="object 145"/>
          <p:cNvGrpSpPr/>
          <p:nvPr/>
        </p:nvGrpSpPr>
        <p:grpSpPr>
          <a:xfrm>
            <a:off x="2988564" y="3849496"/>
            <a:ext cx="4097020" cy="751205"/>
            <a:chOff x="2988564" y="3849496"/>
            <a:chExt cx="4097020" cy="751205"/>
          </a:xfrm>
        </p:grpSpPr>
        <p:sp>
          <p:nvSpPr>
            <p:cNvPr id="146" name="object 146"/>
            <p:cNvSpPr/>
            <p:nvPr/>
          </p:nvSpPr>
          <p:spPr>
            <a:xfrm>
              <a:off x="2988564" y="4509515"/>
              <a:ext cx="993140" cy="90805"/>
            </a:xfrm>
            <a:custGeom>
              <a:avLst/>
              <a:gdLst/>
              <a:ahLst/>
              <a:cxnLst/>
              <a:rect l="l" t="t" r="r" b="b"/>
              <a:pathLst>
                <a:path w="993139" h="90804">
                  <a:moveTo>
                    <a:pt x="661035" y="38100"/>
                  </a:moveTo>
                  <a:lnTo>
                    <a:pt x="661035" y="90805"/>
                  </a:lnTo>
                  <a:lnTo>
                    <a:pt x="992759" y="90805"/>
                  </a:lnTo>
                  <a:lnTo>
                    <a:pt x="992759" y="84455"/>
                  </a:lnTo>
                  <a:lnTo>
                    <a:pt x="673735" y="84455"/>
                  </a:lnTo>
                  <a:lnTo>
                    <a:pt x="667385" y="78105"/>
                  </a:lnTo>
                  <a:lnTo>
                    <a:pt x="673735" y="78105"/>
                  </a:lnTo>
                  <a:lnTo>
                    <a:pt x="673735" y="44450"/>
                  </a:lnTo>
                  <a:lnTo>
                    <a:pt x="667385" y="44450"/>
                  </a:lnTo>
                  <a:lnTo>
                    <a:pt x="661035" y="38100"/>
                  </a:lnTo>
                  <a:close/>
                </a:path>
                <a:path w="993139" h="90804">
                  <a:moveTo>
                    <a:pt x="673735" y="78105"/>
                  </a:moveTo>
                  <a:lnTo>
                    <a:pt x="667385" y="78105"/>
                  </a:lnTo>
                  <a:lnTo>
                    <a:pt x="673735" y="84455"/>
                  </a:lnTo>
                  <a:lnTo>
                    <a:pt x="673735" y="78105"/>
                  </a:lnTo>
                  <a:close/>
                </a:path>
                <a:path w="993139" h="90804">
                  <a:moveTo>
                    <a:pt x="992759" y="78105"/>
                  </a:moveTo>
                  <a:lnTo>
                    <a:pt x="673735" y="78105"/>
                  </a:lnTo>
                  <a:lnTo>
                    <a:pt x="673735" y="84455"/>
                  </a:lnTo>
                  <a:lnTo>
                    <a:pt x="992759" y="84455"/>
                  </a:lnTo>
                  <a:lnTo>
                    <a:pt x="992759" y="78105"/>
                  </a:lnTo>
                  <a:close/>
                </a:path>
                <a:path w="993139" h="9080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93139" h="90804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93139" h="90804">
                  <a:moveTo>
                    <a:pt x="67373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61035" y="44450"/>
                  </a:lnTo>
                  <a:lnTo>
                    <a:pt x="661035" y="38100"/>
                  </a:lnTo>
                  <a:lnTo>
                    <a:pt x="673735" y="38100"/>
                  </a:lnTo>
                  <a:lnTo>
                    <a:pt x="673735" y="31750"/>
                  </a:lnTo>
                  <a:close/>
                </a:path>
                <a:path w="993139" h="90804">
                  <a:moveTo>
                    <a:pt x="673735" y="38100"/>
                  </a:moveTo>
                  <a:lnTo>
                    <a:pt x="661035" y="38100"/>
                  </a:lnTo>
                  <a:lnTo>
                    <a:pt x="667385" y="44450"/>
                  </a:lnTo>
                  <a:lnTo>
                    <a:pt x="673735" y="44450"/>
                  </a:lnTo>
                  <a:lnTo>
                    <a:pt x="67373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25337" y="3852671"/>
              <a:ext cx="956690" cy="213359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6125337" y="3852671"/>
              <a:ext cx="956944" cy="213360"/>
            </a:xfrm>
            <a:custGeom>
              <a:avLst/>
              <a:gdLst/>
              <a:ahLst/>
              <a:cxnLst/>
              <a:rect l="l" t="t" r="r" b="b"/>
              <a:pathLst>
                <a:path w="956945" h="213360">
                  <a:moveTo>
                    <a:pt x="484632" y="380"/>
                  </a:moveTo>
                  <a:lnTo>
                    <a:pt x="421540" y="4377"/>
                  </a:lnTo>
                  <a:lnTo>
                    <a:pt x="361343" y="12455"/>
                  </a:lnTo>
                  <a:lnTo>
                    <a:pt x="304743" y="24338"/>
                  </a:lnTo>
                  <a:lnTo>
                    <a:pt x="252442" y="39749"/>
                  </a:lnTo>
                  <a:lnTo>
                    <a:pt x="205143" y="58411"/>
                  </a:lnTo>
                  <a:lnTo>
                    <a:pt x="163547" y="80046"/>
                  </a:lnTo>
                  <a:lnTo>
                    <a:pt x="128358" y="104377"/>
                  </a:lnTo>
                  <a:lnTo>
                    <a:pt x="100278" y="131128"/>
                  </a:lnTo>
                  <a:lnTo>
                    <a:pt x="80010" y="160019"/>
                  </a:lnTo>
                  <a:lnTo>
                    <a:pt x="106679" y="160019"/>
                  </a:lnTo>
                  <a:lnTo>
                    <a:pt x="39242" y="213359"/>
                  </a:lnTo>
                  <a:lnTo>
                    <a:pt x="0" y="160019"/>
                  </a:lnTo>
                  <a:lnTo>
                    <a:pt x="26670" y="160019"/>
                  </a:lnTo>
                  <a:lnTo>
                    <a:pt x="45607" y="132646"/>
                  </a:lnTo>
                  <a:lnTo>
                    <a:pt x="103851" y="83909"/>
                  </a:lnTo>
                  <a:lnTo>
                    <a:pt x="141945" y="62994"/>
                  </a:lnTo>
                  <a:lnTo>
                    <a:pt x="185213" y="44681"/>
                  </a:lnTo>
                  <a:lnTo>
                    <a:pt x="233050" y="29194"/>
                  </a:lnTo>
                  <a:lnTo>
                    <a:pt x="284848" y="16758"/>
                  </a:lnTo>
                  <a:lnTo>
                    <a:pt x="340004" y="7598"/>
                  </a:lnTo>
                  <a:lnTo>
                    <a:pt x="397910" y="1936"/>
                  </a:lnTo>
                  <a:lnTo>
                    <a:pt x="457962" y="0"/>
                  </a:lnTo>
                  <a:lnTo>
                    <a:pt x="511302" y="0"/>
                  </a:lnTo>
                  <a:lnTo>
                    <a:pt x="571742" y="1947"/>
                  </a:lnTo>
                  <a:lnTo>
                    <a:pt x="629710" y="7621"/>
                  </a:lnTo>
                  <a:lnTo>
                    <a:pt x="684674" y="16767"/>
                  </a:lnTo>
                  <a:lnTo>
                    <a:pt x="736106" y="29130"/>
                  </a:lnTo>
                  <a:lnTo>
                    <a:pt x="783473" y="44457"/>
                  </a:lnTo>
                  <a:lnTo>
                    <a:pt x="826246" y="62493"/>
                  </a:lnTo>
                  <a:lnTo>
                    <a:pt x="863893" y="82984"/>
                  </a:lnTo>
                  <a:lnTo>
                    <a:pt x="895886" y="105675"/>
                  </a:lnTo>
                  <a:lnTo>
                    <a:pt x="940782" y="156642"/>
                  </a:lnTo>
                  <a:lnTo>
                    <a:pt x="956690" y="213359"/>
                  </a:lnTo>
                  <a:lnTo>
                    <a:pt x="903351" y="213359"/>
                  </a:lnTo>
                  <a:lnTo>
                    <a:pt x="899285" y="184409"/>
                  </a:lnTo>
                  <a:lnTo>
                    <a:pt x="887442" y="156642"/>
                  </a:lnTo>
                  <a:lnTo>
                    <a:pt x="842546" y="105675"/>
                  </a:lnTo>
                  <a:lnTo>
                    <a:pt x="810553" y="82984"/>
                  </a:lnTo>
                  <a:lnTo>
                    <a:pt x="772906" y="62493"/>
                  </a:lnTo>
                  <a:lnTo>
                    <a:pt x="730133" y="44457"/>
                  </a:lnTo>
                  <a:lnTo>
                    <a:pt x="682766" y="29130"/>
                  </a:lnTo>
                  <a:lnTo>
                    <a:pt x="631334" y="16767"/>
                  </a:lnTo>
                  <a:lnTo>
                    <a:pt x="576370" y="7621"/>
                  </a:lnTo>
                  <a:lnTo>
                    <a:pt x="518402" y="1947"/>
                  </a:lnTo>
                  <a:lnTo>
                    <a:pt x="457962" y="0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 txBox="1"/>
          <p:nvPr/>
        </p:nvSpPr>
        <p:spPr>
          <a:xfrm>
            <a:off x="4355338" y="3337305"/>
            <a:ext cx="812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se</a:t>
            </a:r>
            <a:r>
              <a:rPr dirty="0" sz="1200" spc="-5">
                <a:latin typeface="Arial"/>
                <a:cs typeface="Arial"/>
              </a:rPr>
              <a:t>nd</a:t>
            </a:r>
            <a:r>
              <a:rPr dirty="0" sz="1200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 spc="-15">
                <a:latin typeface="Arial"/>
                <a:cs typeface="Arial"/>
              </a:rPr>
              <a:t>eu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069838" y="2059304"/>
            <a:ext cx="1167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SendWorkerMap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215510" y="2123694"/>
            <a:ext cx="1099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queueSendMap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5263896" y="2980944"/>
            <a:ext cx="653415" cy="173990"/>
          </a:xfrm>
          <a:custGeom>
            <a:avLst/>
            <a:gdLst/>
            <a:ahLst/>
            <a:cxnLst/>
            <a:rect l="l" t="t" r="r" b="b"/>
            <a:pathLst>
              <a:path w="653414" h="173989">
                <a:moveTo>
                  <a:pt x="320039" y="161036"/>
                </a:moveTo>
                <a:lnTo>
                  <a:pt x="0" y="161036"/>
                </a:lnTo>
                <a:lnTo>
                  <a:pt x="0" y="173736"/>
                </a:lnTo>
                <a:lnTo>
                  <a:pt x="332739" y="173736"/>
                </a:lnTo>
                <a:lnTo>
                  <a:pt x="332739" y="167386"/>
                </a:lnTo>
                <a:lnTo>
                  <a:pt x="320039" y="167386"/>
                </a:lnTo>
                <a:lnTo>
                  <a:pt x="320039" y="161036"/>
                </a:lnTo>
                <a:close/>
              </a:path>
              <a:path w="653414" h="173989">
                <a:moveTo>
                  <a:pt x="576706" y="31750"/>
                </a:moveTo>
                <a:lnTo>
                  <a:pt x="320039" y="31750"/>
                </a:lnTo>
                <a:lnTo>
                  <a:pt x="320039" y="167386"/>
                </a:lnTo>
                <a:lnTo>
                  <a:pt x="326389" y="161036"/>
                </a:lnTo>
                <a:lnTo>
                  <a:pt x="332739" y="161036"/>
                </a:lnTo>
                <a:lnTo>
                  <a:pt x="332739" y="44450"/>
                </a:lnTo>
                <a:lnTo>
                  <a:pt x="326389" y="44450"/>
                </a:lnTo>
                <a:lnTo>
                  <a:pt x="332739" y="38100"/>
                </a:lnTo>
                <a:lnTo>
                  <a:pt x="576706" y="38100"/>
                </a:lnTo>
                <a:lnTo>
                  <a:pt x="576706" y="31750"/>
                </a:lnTo>
                <a:close/>
              </a:path>
              <a:path w="653414" h="173989">
                <a:moveTo>
                  <a:pt x="332739" y="161036"/>
                </a:moveTo>
                <a:lnTo>
                  <a:pt x="326389" y="161036"/>
                </a:lnTo>
                <a:lnTo>
                  <a:pt x="320039" y="167386"/>
                </a:lnTo>
                <a:lnTo>
                  <a:pt x="332739" y="167386"/>
                </a:lnTo>
                <a:lnTo>
                  <a:pt x="332739" y="161036"/>
                </a:lnTo>
                <a:close/>
              </a:path>
              <a:path w="653414" h="173989">
                <a:moveTo>
                  <a:pt x="576706" y="0"/>
                </a:moveTo>
                <a:lnTo>
                  <a:pt x="576706" y="76200"/>
                </a:lnTo>
                <a:lnTo>
                  <a:pt x="640206" y="44450"/>
                </a:lnTo>
                <a:lnTo>
                  <a:pt x="589406" y="44450"/>
                </a:lnTo>
                <a:lnTo>
                  <a:pt x="589406" y="31750"/>
                </a:lnTo>
                <a:lnTo>
                  <a:pt x="640206" y="31750"/>
                </a:lnTo>
                <a:lnTo>
                  <a:pt x="576706" y="0"/>
                </a:lnTo>
                <a:close/>
              </a:path>
              <a:path w="653414" h="173989">
                <a:moveTo>
                  <a:pt x="332739" y="38100"/>
                </a:moveTo>
                <a:lnTo>
                  <a:pt x="326389" y="44450"/>
                </a:lnTo>
                <a:lnTo>
                  <a:pt x="332739" y="44450"/>
                </a:lnTo>
                <a:lnTo>
                  <a:pt x="332739" y="38100"/>
                </a:lnTo>
                <a:close/>
              </a:path>
              <a:path w="653414" h="173989">
                <a:moveTo>
                  <a:pt x="576706" y="38100"/>
                </a:moveTo>
                <a:lnTo>
                  <a:pt x="332739" y="38100"/>
                </a:lnTo>
                <a:lnTo>
                  <a:pt x="332739" y="44450"/>
                </a:lnTo>
                <a:lnTo>
                  <a:pt x="576706" y="44450"/>
                </a:lnTo>
                <a:lnTo>
                  <a:pt x="576706" y="38100"/>
                </a:lnTo>
                <a:close/>
              </a:path>
              <a:path w="653414" h="173989">
                <a:moveTo>
                  <a:pt x="640206" y="31750"/>
                </a:moveTo>
                <a:lnTo>
                  <a:pt x="589406" y="31750"/>
                </a:lnTo>
                <a:lnTo>
                  <a:pt x="589406" y="44450"/>
                </a:lnTo>
                <a:lnTo>
                  <a:pt x="640206" y="44450"/>
                </a:lnTo>
                <a:lnTo>
                  <a:pt x="652906" y="38100"/>
                </a:lnTo>
                <a:lnTo>
                  <a:pt x="64020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3" name="object 15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987283" y="2057400"/>
            <a:ext cx="1112520" cy="943356"/>
          </a:xfrm>
          <a:prstGeom prst="rect">
            <a:avLst/>
          </a:prstGeom>
        </p:spPr>
      </p:pic>
      <p:sp>
        <p:nvSpPr>
          <p:cNvPr id="154" name="object 154"/>
          <p:cNvSpPr txBox="1"/>
          <p:nvPr/>
        </p:nvSpPr>
        <p:spPr>
          <a:xfrm>
            <a:off x="7987283" y="2057400"/>
            <a:ext cx="1112520" cy="94361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411480" marR="156845" indent="-33718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Q</a:t>
            </a:r>
            <a:r>
              <a:rPr dirty="0" sz="1200" spc="5">
                <a:latin typeface="Arial"/>
                <a:cs typeface="Arial"/>
              </a:rPr>
              <a:t>u</a:t>
            </a:r>
            <a:r>
              <a:rPr dirty="0" sz="1200" spc="-5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ru</a:t>
            </a:r>
            <a:r>
              <a:rPr dirty="0" sz="1200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15">
                <a:latin typeface="Arial"/>
                <a:cs typeface="Arial"/>
              </a:rPr>
              <a:t>ee</a:t>
            </a:r>
            <a:r>
              <a:rPr dirty="0" sz="1200">
                <a:latin typeface="Arial"/>
                <a:cs typeface="Arial"/>
              </a:rPr>
              <a:t>r  </a:t>
            </a:r>
            <a:r>
              <a:rPr dirty="0" sz="1200" spc="-5">
                <a:latin typeface="Arial"/>
                <a:cs typeface="Arial"/>
              </a:rPr>
              <a:t>sid2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190" y="1589722"/>
            <a:ext cx="3355975" cy="3569335"/>
            <a:chOff x="190" y="1589722"/>
            <a:chExt cx="3355975" cy="3569335"/>
          </a:xfrm>
        </p:grpSpPr>
        <p:pic>
          <p:nvPicPr>
            <p:cNvPr id="156" name="object 1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839848" y="4075175"/>
              <a:ext cx="955167" cy="213360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1839848" y="4075175"/>
              <a:ext cx="955675" cy="213360"/>
            </a:xfrm>
            <a:custGeom>
              <a:avLst/>
              <a:gdLst/>
              <a:ahLst/>
              <a:cxnLst/>
              <a:rect l="l" t="t" r="r" b="b"/>
              <a:pathLst>
                <a:path w="955675" h="213360">
                  <a:moveTo>
                    <a:pt x="483869" y="381"/>
                  </a:moveTo>
                  <a:lnTo>
                    <a:pt x="420900" y="4367"/>
                  </a:lnTo>
                  <a:lnTo>
                    <a:pt x="360816" y="12440"/>
                  </a:lnTo>
                  <a:lnTo>
                    <a:pt x="304320" y="24321"/>
                  </a:lnTo>
                  <a:lnTo>
                    <a:pt x="252113" y="39734"/>
                  </a:lnTo>
                  <a:lnTo>
                    <a:pt x="204898" y="58399"/>
                  </a:lnTo>
                  <a:lnTo>
                    <a:pt x="163378" y="80038"/>
                  </a:lnTo>
                  <a:lnTo>
                    <a:pt x="128255" y="104373"/>
                  </a:lnTo>
                  <a:lnTo>
                    <a:pt x="100231" y="131126"/>
                  </a:lnTo>
                  <a:lnTo>
                    <a:pt x="80009" y="160020"/>
                  </a:lnTo>
                  <a:lnTo>
                    <a:pt x="106680" y="160020"/>
                  </a:lnTo>
                  <a:lnTo>
                    <a:pt x="39243" y="213360"/>
                  </a:lnTo>
                  <a:lnTo>
                    <a:pt x="0" y="160020"/>
                  </a:lnTo>
                  <a:lnTo>
                    <a:pt x="26669" y="160020"/>
                  </a:lnTo>
                  <a:lnTo>
                    <a:pt x="45565" y="132646"/>
                  </a:lnTo>
                  <a:lnTo>
                    <a:pt x="103702" y="83909"/>
                  </a:lnTo>
                  <a:lnTo>
                    <a:pt x="141731" y="62994"/>
                  </a:lnTo>
                  <a:lnTo>
                    <a:pt x="184927" y="44681"/>
                  </a:lnTo>
                  <a:lnTo>
                    <a:pt x="232684" y="29194"/>
                  </a:lnTo>
                  <a:lnTo>
                    <a:pt x="284395" y="16758"/>
                  </a:lnTo>
                  <a:lnTo>
                    <a:pt x="339455" y="7598"/>
                  </a:lnTo>
                  <a:lnTo>
                    <a:pt x="397259" y="1936"/>
                  </a:lnTo>
                  <a:lnTo>
                    <a:pt x="457200" y="0"/>
                  </a:lnTo>
                  <a:lnTo>
                    <a:pt x="510539" y="0"/>
                  </a:lnTo>
                  <a:lnTo>
                    <a:pt x="576256" y="2313"/>
                  </a:lnTo>
                  <a:lnTo>
                    <a:pt x="638975" y="9033"/>
                  </a:lnTo>
                  <a:lnTo>
                    <a:pt x="698008" y="19831"/>
                  </a:lnTo>
                  <a:lnTo>
                    <a:pt x="752669" y="34374"/>
                  </a:lnTo>
                  <a:lnTo>
                    <a:pt x="802271" y="52335"/>
                  </a:lnTo>
                  <a:lnTo>
                    <a:pt x="846126" y="73382"/>
                  </a:lnTo>
                  <a:lnTo>
                    <a:pt x="883549" y="97185"/>
                  </a:lnTo>
                  <a:lnTo>
                    <a:pt x="913851" y="123414"/>
                  </a:lnTo>
                  <a:lnTo>
                    <a:pt x="950347" y="181832"/>
                  </a:lnTo>
                  <a:lnTo>
                    <a:pt x="955167" y="213360"/>
                  </a:lnTo>
                  <a:lnTo>
                    <a:pt x="901826" y="213360"/>
                  </a:lnTo>
                  <a:lnTo>
                    <a:pt x="897007" y="181832"/>
                  </a:lnTo>
                  <a:lnTo>
                    <a:pt x="883006" y="151740"/>
                  </a:lnTo>
                  <a:lnTo>
                    <a:pt x="830209" y="97185"/>
                  </a:lnTo>
                  <a:lnTo>
                    <a:pt x="792786" y="73382"/>
                  </a:lnTo>
                  <a:lnTo>
                    <a:pt x="748931" y="52335"/>
                  </a:lnTo>
                  <a:lnTo>
                    <a:pt x="699329" y="34374"/>
                  </a:lnTo>
                  <a:lnTo>
                    <a:pt x="644668" y="19831"/>
                  </a:lnTo>
                  <a:lnTo>
                    <a:pt x="585635" y="9033"/>
                  </a:lnTo>
                  <a:lnTo>
                    <a:pt x="522916" y="2313"/>
                  </a:lnTo>
                  <a:lnTo>
                    <a:pt x="457200" y="0"/>
                  </a:lnTo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4477" y="1604009"/>
              <a:ext cx="3327400" cy="3540760"/>
            </a:xfrm>
            <a:custGeom>
              <a:avLst/>
              <a:gdLst/>
              <a:ahLst/>
              <a:cxnLst/>
              <a:rect l="l" t="t" r="r" b="b"/>
              <a:pathLst>
                <a:path w="3327400" h="3540760">
                  <a:moveTo>
                    <a:pt x="0" y="3540252"/>
                  </a:moveTo>
                  <a:lnTo>
                    <a:pt x="3326891" y="3540252"/>
                  </a:lnTo>
                  <a:lnTo>
                    <a:pt x="3326891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285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9" name="object 159"/>
          <p:cNvSpPr txBox="1"/>
          <p:nvPr/>
        </p:nvSpPr>
        <p:spPr>
          <a:xfrm>
            <a:off x="1449705" y="1647190"/>
            <a:ext cx="133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FastLeaderElection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345940" y="3033725"/>
            <a:ext cx="305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d2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314825" y="2576271"/>
            <a:ext cx="305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d3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296911" y="2552699"/>
            <a:ext cx="1253490" cy="1820545"/>
          </a:xfrm>
          <a:custGeom>
            <a:avLst/>
            <a:gdLst/>
            <a:ahLst/>
            <a:cxnLst/>
            <a:rect l="l" t="t" r="r" b="b"/>
            <a:pathLst>
              <a:path w="1253490" h="1820545">
                <a:moveTo>
                  <a:pt x="673100" y="38100"/>
                </a:moveTo>
                <a:lnTo>
                  <a:pt x="660400" y="31750"/>
                </a:lnTo>
                <a:lnTo>
                  <a:pt x="596900" y="0"/>
                </a:lnTo>
                <a:lnTo>
                  <a:pt x="596900" y="31750"/>
                </a:lnTo>
                <a:lnTo>
                  <a:pt x="369697" y="31750"/>
                </a:lnTo>
                <a:lnTo>
                  <a:pt x="369697" y="460629"/>
                </a:lnTo>
                <a:lnTo>
                  <a:pt x="0" y="460629"/>
                </a:lnTo>
                <a:lnTo>
                  <a:pt x="0" y="473329"/>
                </a:lnTo>
                <a:lnTo>
                  <a:pt x="382397" y="473329"/>
                </a:lnTo>
                <a:lnTo>
                  <a:pt x="382397" y="466979"/>
                </a:lnTo>
                <a:lnTo>
                  <a:pt x="382397" y="460629"/>
                </a:lnTo>
                <a:lnTo>
                  <a:pt x="382397" y="44450"/>
                </a:lnTo>
                <a:lnTo>
                  <a:pt x="596900" y="44450"/>
                </a:lnTo>
                <a:lnTo>
                  <a:pt x="596900" y="76200"/>
                </a:lnTo>
                <a:lnTo>
                  <a:pt x="660400" y="44450"/>
                </a:lnTo>
                <a:lnTo>
                  <a:pt x="673100" y="38100"/>
                </a:lnTo>
                <a:close/>
              </a:path>
              <a:path w="1253490" h="1820545">
                <a:moveTo>
                  <a:pt x="1253109" y="448056"/>
                </a:moveTo>
                <a:lnTo>
                  <a:pt x="1240409" y="448056"/>
                </a:lnTo>
                <a:lnTo>
                  <a:pt x="1240409" y="1775879"/>
                </a:lnTo>
                <a:lnTo>
                  <a:pt x="76200" y="1775879"/>
                </a:lnTo>
                <a:lnTo>
                  <a:pt x="76200" y="1744129"/>
                </a:lnTo>
                <a:lnTo>
                  <a:pt x="0" y="1782229"/>
                </a:lnTo>
                <a:lnTo>
                  <a:pt x="76200" y="1820329"/>
                </a:lnTo>
                <a:lnTo>
                  <a:pt x="76200" y="1788579"/>
                </a:lnTo>
                <a:lnTo>
                  <a:pt x="1253109" y="1788579"/>
                </a:lnTo>
                <a:lnTo>
                  <a:pt x="1253109" y="1782229"/>
                </a:lnTo>
                <a:lnTo>
                  <a:pt x="1253109" y="1775879"/>
                </a:lnTo>
                <a:lnTo>
                  <a:pt x="1253109" y="448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7601457" y="3886911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接收其他 节点投票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626477" y="3005404"/>
            <a:ext cx="78740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微软雅黑"/>
                <a:cs typeface="微软雅黑"/>
              </a:rPr>
              <a:t>发送投票给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微软雅黑"/>
                <a:cs typeface="微软雅黑"/>
              </a:rPr>
              <a:t>其他节点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237476" y="1304544"/>
            <a:ext cx="1311910" cy="753110"/>
          </a:xfrm>
          <a:custGeom>
            <a:avLst/>
            <a:gdLst/>
            <a:ahLst/>
            <a:cxnLst/>
            <a:rect l="l" t="t" r="r" b="b"/>
            <a:pathLst>
              <a:path w="1311909" h="753110">
                <a:moveTo>
                  <a:pt x="1299209" y="38100"/>
                </a:moveTo>
                <a:lnTo>
                  <a:pt x="1299209" y="752855"/>
                </a:lnTo>
                <a:lnTo>
                  <a:pt x="1311909" y="752855"/>
                </a:lnTo>
                <a:lnTo>
                  <a:pt x="1311909" y="44450"/>
                </a:lnTo>
                <a:lnTo>
                  <a:pt x="1305559" y="44450"/>
                </a:lnTo>
                <a:lnTo>
                  <a:pt x="1299209" y="38100"/>
                </a:lnTo>
                <a:close/>
              </a:path>
              <a:path w="1311909" h="75311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11909" h="75311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11909" h="753110">
                <a:moveTo>
                  <a:pt x="131190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99209" y="44450"/>
                </a:lnTo>
                <a:lnTo>
                  <a:pt x="1299209" y="38100"/>
                </a:lnTo>
                <a:lnTo>
                  <a:pt x="1311909" y="38100"/>
                </a:lnTo>
                <a:lnTo>
                  <a:pt x="1311909" y="31750"/>
                </a:lnTo>
                <a:close/>
              </a:path>
              <a:path w="1311909" h="753110">
                <a:moveTo>
                  <a:pt x="1311909" y="38100"/>
                </a:moveTo>
                <a:lnTo>
                  <a:pt x="1299209" y="38100"/>
                </a:lnTo>
                <a:lnTo>
                  <a:pt x="1305559" y="44450"/>
                </a:lnTo>
                <a:lnTo>
                  <a:pt x="1311909" y="44450"/>
                </a:lnTo>
                <a:lnTo>
                  <a:pt x="131190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7628381" y="1133347"/>
            <a:ext cx="763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connection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3009900" y="821644"/>
            <a:ext cx="4093210" cy="3593465"/>
            <a:chOff x="3009900" y="821644"/>
            <a:chExt cx="4093210" cy="3593465"/>
          </a:xfrm>
        </p:grpSpPr>
        <p:sp>
          <p:nvSpPr>
            <p:cNvPr id="168" name="object 168"/>
            <p:cNvSpPr/>
            <p:nvPr/>
          </p:nvSpPr>
          <p:spPr>
            <a:xfrm>
              <a:off x="3009900" y="2941447"/>
              <a:ext cx="1437640" cy="1473835"/>
            </a:xfrm>
            <a:custGeom>
              <a:avLst/>
              <a:gdLst/>
              <a:ahLst/>
              <a:cxnLst/>
              <a:rect l="l" t="t" r="r" b="b"/>
              <a:pathLst>
                <a:path w="1437639" h="1473835">
                  <a:moveTo>
                    <a:pt x="1379872" y="1423464"/>
                  </a:moveTo>
                  <a:lnTo>
                    <a:pt x="1357122" y="1445628"/>
                  </a:lnTo>
                  <a:lnTo>
                    <a:pt x="1437639" y="1473568"/>
                  </a:lnTo>
                  <a:lnTo>
                    <a:pt x="1424546" y="1432559"/>
                  </a:lnTo>
                  <a:lnTo>
                    <a:pt x="1388745" y="1432559"/>
                  </a:lnTo>
                  <a:lnTo>
                    <a:pt x="1379872" y="1423464"/>
                  </a:lnTo>
                  <a:close/>
                </a:path>
                <a:path w="1437639" h="1473835">
                  <a:moveTo>
                    <a:pt x="1389001" y="1414571"/>
                  </a:moveTo>
                  <a:lnTo>
                    <a:pt x="1379872" y="1423464"/>
                  </a:lnTo>
                  <a:lnTo>
                    <a:pt x="1388745" y="1432559"/>
                  </a:lnTo>
                  <a:lnTo>
                    <a:pt x="1397889" y="1423682"/>
                  </a:lnTo>
                  <a:lnTo>
                    <a:pt x="1389001" y="1414571"/>
                  </a:lnTo>
                  <a:close/>
                </a:path>
                <a:path w="1437639" h="1473835">
                  <a:moveTo>
                    <a:pt x="1411732" y="1392427"/>
                  </a:moveTo>
                  <a:lnTo>
                    <a:pt x="1389001" y="1414571"/>
                  </a:lnTo>
                  <a:lnTo>
                    <a:pt x="1397889" y="1423682"/>
                  </a:lnTo>
                  <a:lnTo>
                    <a:pt x="1388745" y="1432559"/>
                  </a:lnTo>
                  <a:lnTo>
                    <a:pt x="1424546" y="1432559"/>
                  </a:lnTo>
                  <a:lnTo>
                    <a:pt x="1411732" y="1392427"/>
                  </a:lnTo>
                  <a:close/>
                </a:path>
                <a:path w="1437639" h="1473835">
                  <a:moveTo>
                    <a:pt x="9143" y="0"/>
                  </a:moveTo>
                  <a:lnTo>
                    <a:pt x="0" y="8889"/>
                  </a:lnTo>
                  <a:lnTo>
                    <a:pt x="1379872" y="1423464"/>
                  </a:lnTo>
                  <a:lnTo>
                    <a:pt x="1389001" y="141457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608826" y="824819"/>
              <a:ext cx="490600" cy="278937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6608826" y="824819"/>
              <a:ext cx="490855" cy="279400"/>
            </a:xfrm>
            <a:custGeom>
              <a:avLst/>
              <a:gdLst/>
              <a:ahLst/>
              <a:cxnLst/>
              <a:rect l="l" t="t" r="r" b="b"/>
              <a:pathLst>
                <a:path w="490854" h="279400">
                  <a:moveTo>
                    <a:pt x="291592" y="54909"/>
                  </a:moveTo>
                  <a:lnTo>
                    <a:pt x="233025" y="31526"/>
                  </a:lnTo>
                  <a:lnTo>
                    <a:pt x="177221" y="17749"/>
                  </a:lnTo>
                  <a:lnTo>
                    <a:pt x="126476" y="13554"/>
                  </a:lnTo>
                  <a:lnTo>
                    <a:pt x="83086" y="18916"/>
                  </a:lnTo>
                  <a:lnTo>
                    <a:pt x="49348" y="33810"/>
                  </a:lnTo>
                  <a:lnTo>
                    <a:pt x="27558" y="58211"/>
                  </a:lnTo>
                  <a:lnTo>
                    <a:pt x="0" y="43987"/>
                  </a:lnTo>
                  <a:lnTo>
                    <a:pt x="18864" y="21690"/>
                  </a:lnTo>
                  <a:lnTo>
                    <a:pt x="47458" y="7036"/>
                  </a:lnTo>
                  <a:lnTo>
                    <a:pt x="84108" y="0"/>
                  </a:lnTo>
                  <a:lnTo>
                    <a:pt x="127146" y="556"/>
                  </a:lnTo>
                  <a:lnTo>
                    <a:pt x="174900" y="8682"/>
                  </a:lnTo>
                  <a:lnTo>
                    <a:pt x="225700" y="24352"/>
                  </a:lnTo>
                  <a:lnTo>
                    <a:pt x="277875" y="47543"/>
                  </a:lnTo>
                  <a:lnTo>
                    <a:pt x="353138" y="89815"/>
                  </a:lnTo>
                  <a:lnTo>
                    <a:pt x="394668" y="121184"/>
                  </a:lnTo>
                  <a:lnTo>
                    <a:pt x="428910" y="154620"/>
                  </a:lnTo>
                  <a:lnTo>
                    <a:pt x="454749" y="188870"/>
                  </a:lnTo>
                  <a:lnTo>
                    <a:pt x="476757" y="254807"/>
                  </a:lnTo>
                  <a:lnTo>
                    <a:pt x="490600" y="261919"/>
                  </a:lnTo>
                  <a:lnTo>
                    <a:pt x="455802" y="278937"/>
                  </a:lnTo>
                  <a:lnTo>
                    <a:pt x="435355" y="233471"/>
                  </a:lnTo>
                  <a:lnTo>
                    <a:pt x="449199" y="240583"/>
                  </a:lnTo>
                  <a:lnTo>
                    <a:pt x="443458" y="208459"/>
                  </a:lnTo>
                  <a:lnTo>
                    <a:pt x="427105" y="174646"/>
                  </a:lnTo>
                  <a:lnTo>
                    <a:pt x="401256" y="140396"/>
                  </a:lnTo>
                  <a:lnTo>
                    <a:pt x="367025" y="106960"/>
                  </a:lnTo>
                  <a:lnTo>
                    <a:pt x="325526" y="75591"/>
                  </a:lnTo>
                  <a:lnTo>
                    <a:pt x="277875" y="47543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/>
          <p:cNvSpPr txBox="1"/>
          <p:nvPr/>
        </p:nvSpPr>
        <p:spPr>
          <a:xfrm>
            <a:off x="4146296" y="3859479"/>
            <a:ext cx="1067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先投给自己</a:t>
            </a:r>
            <a:r>
              <a:rPr dirty="0" sz="1200" spc="-5">
                <a:latin typeface="Arial"/>
                <a:cs typeface="Arial"/>
              </a:rPr>
              <a:t>sid1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4762500" y="1499996"/>
            <a:ext cx="1799589" cy="569595"/>
          </a:xfrm>
          <a:custGeom>
            <a:avLst/>
            <a:gdLst/>
            <a:ahLst/>
            <a:cxnLst/>
            <a:rect l="l" t="t" r="r" b="b"/>
            <a:pathLst>
              <a:path w="1799590" h="569594">
                <a:moveTo>
                  <a:pt x="1799463" y="568325"/>
                </a:moveTo>
                <a:lnTo>
                  <a:pt x="1782546" y="546227"/>
                </a:lnTo>
                <a:lnTo>
                  <a:pt x="1747647" y="500634"/>
                </a:lnTo>
                <a:lnTo>
                  <a:pt x="1733702" y="529247"/>
                </a:lnTo>
                <a:lnTo>
                  <a:pt x="647446" y="0"/>
                </a:lnTo>
                <a:lnTo>
                  <a:pt x="644525" y="5956"/>
                </a:lnTo>
                <a:lnTo>
                  <a:pt x="640207" y="889"/>
                </a:lnTo>
                <a:lnTo>
                  <a:pt x="53441" y="508558"/>
                </a:lnTo>
                <a:lnTo>
                  <a:pt x="32639" y="484505"/>
                </a:lnTo>
                <a:lnTo>
                  <a:pt x="0" y="563245"/>
                </a:lnTo>
                <a:lnTo>
                  <a:pt x="82550" y="542163"/>
                </a:lnTo>
                <a:lnTo>
                  <a:pt x="68910" y="526415"/>
                </a:lnTo>
                <a:lnTo>
                  <a:pt x="61747" y="518147"/>
                </a:lnTo>
                <a:lnTo>
                  <a:pt x="645414" y="13169"/>
                </a:lnTo>
                <a:lnTo>
                  <a:pt x="1728165" y="540639"/>
                </a:lnTo>
                <a:lnTo>
                  <a:pt x="1714246" y="569214"/>
                </a:lnTo>
                <a:lnTo>
                  <a:pt x="1799463" y="568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4333113" y="4751323"/>
            <a:ext cx="771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recvQueue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6301" y="1631696"/>
            <a:ext cx="1097280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QuorumPeer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b="1">
                <a:latin typeface="微软雅黑"/>
                <a:cs typeface="微软雅黑"/>
              </a:rPr>
              <a:t>（</a:t>
            </a:r>
            <a:r>
              <a:rPr dirty="0" sz="1200" b="1">
                <a:latin typeface="Arial"/>
                <a:cs typeface="Arial"/>
              </a:rPr>
              <a:t>sid1</a:t>
            </a:r>
            <a:r>
              <a:rPr dirty="0" sz="1200" b="1"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  <a:p>
            <a:pPr marL="330835">
              <a:lnSpc>
                <a:spcPct val="100000"/>
              </a:lnSpc>
              <a:spcBef>
                <a:spcPts val="475"/>
              </a:spcBef>
            </a:pPr>
            <a:r>
              <a:rPr dirty="0" sz="1200" spc="-5">
                <a:latin typeface="Arial"/>
                <a:cs typeface="Arial"/>
              </a:rPr>
              <a:t>se</a:t>
            </a:r>
            <a:r>
              <a:rPr dirty="0" sz="1200" spc="-5">
                <a:latin typeface="Arial"/>
                <a:cs typeface="Arial"/>
              </a:rPr>
              <a:t>nd</a:t>
            </a:r>
            <a:r>
              <a:rPr dirty="0" sz="1200" spc="-15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 spc="-15">
                <a:latin typeface="Arial"/>
                <a:cs typeface="Arial"/>
              </a:rPr>
              <a:t>eu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887470" y="505205"/>
            <a:ext cx="957580" cy="83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ts val="1435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QuorumP</a:t>
            </a:r>
            <a:r>
              <a:rPr dirty="0" sz="1200" spc="-5" b="1">
                <a:latin typeface="Arial"/>
                <a:cs typeface="Arial"/>
              </a:rPr>
              <a:t>ee</a:t>
            </a:r>
            <a:r>
              <a:rPr dirty="0" sz="1200" spc="-5" b="1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9685">
              <a:lnSpc>
                <a:spcPts val="1435"/>
              </a:lnSpc>
            </a:pPr>
            <a:r>
              <a:rPr dirty="0" sz="1200" b="1">
                <a:latin typeface="微软雅黑"/>
                <a:cs typeface="微软雅黑"/>
              </a:rPr>
              <a:t>（</a:t>
            </a:r>
            <a:r>
              <a:rPr dirty="0" sz="1200" b="1">
                <a:latin typeface="Arial"/>
                <a:cs typeface="Arial"/>
              </a:rPr>
              <a:t>sid1</a:t>
            </a:r>
            <a:r>
              <a:rPr dirty="0" sz="1200" b="1"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  <a:p>
            <a:pPr marL="12700" marR="189230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latin typeface="Arial"/>
                <a:cs typeface="Arial"/>
              </a:rPr>
              <a:t>Q</a:t>
            </a:r>
            <a:r>
              <a:rPr dirty="0" sz="1200" spc="5">
                <a:latin typeface="Arial"/>
                <a:cs typeface="Arial"/>
              </a:rPr>
              <a:t>u</a:t>
            </a:r>
            <a:r>
              <a:rPr dirty="0" sz="1200" spc="-5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ru</a:t>
            </a:r>
            <a:r>
              <a:rPr dirty="0" sz="120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Cn  </a:t>
            </a:r>
            <a:r>
              <a:rPr dirty="0" sz="1200" spc="-5">
                <a:latin typeface="Arial"/>
                <a:cs typeface="Arial"/>
              </a:rPr>
              <a:t>Manager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4276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ZK</a:t>
            </a:r>
            <a:r>
              <a:rPr dirty="0" sz="2000" b="1">
                <a:latin typeface="微软雅黑"/>
                <a:cs typeface="微软雅黑"/>
              </a:rPr>
              <a:t>选举准备源</a:t>
            </a:r>
            <a:r>
              <a:rPr dirty="0" sz="2000" spc="-10" b="1">
                <a:latin typeface="微软雅黑"/>
                <a:cs typeface="微软雅黑"/>
              </a:rPr>
              <a:t>码</a:t>
            </a:r>
            <a:r>
              <a:rPr dirty="0" sz="2000" b="1">
                <a:latin typeface="微软雅黑"/>
                <a:cs typeface="微软雅黑"/>
              </a:rPr>
              <a:t>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475" y="438404"/>
            <a:ext cx="1181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宋体"/>
                <a:cs typeface="宋体"/>
              </a:rPr>
              <a:t>所以程序的入口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QuorumPeerMain.java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1053211"/>
            <a:ext cx="360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m</a:t>
            </a:r>
            <a:r>
              <a:rPr dirty="0" sz="1000" spc="-5">
                <a:latin typeface="Times New Roman"/>
                <a:cs typeface="Times New Roman"/>
              </a:rPr>
              <a:t>ai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()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833627"/>
            <a:ext cx="76200" cy="21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2283" y="997458"/>
            <a:ext cx="606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1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初始化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363" y="1203960"/>
            <a:ext cx="1252727" cy="3596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7363" y="1203960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795"/>
              </a:spcBef>
            </a:pPr>
            <a:r>
              <a:rPr dirty="0" sz="1000" spc="-10">
                <a:latin typeface="Arial"/>
                <a:cs typeface="Arial"/>
              </a:rPr>
              <a:t>initializeAndRun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726" y="1269491"/>
            <a:ext cx="1658620" cy="906780"/>
            <a:chOff x="601726" y="1269491"/>
            <a:chExt cx="1658620" cy="906780"/>
          </a:xfrm>
        </p:grpSpPr>
        <p:sp>
          <p:nvSpPr>
            <p:cNvPr id="10" name="object 10"/>
            <p:cNvSpPr/>
            <p:nvPr/>
          </p:nvSpPr>
          <p:spPr>
            <a:xfrm>
              <a:off x="601726" y="1269491"/>
              <a:ext cx="405765" cy="153670"/>
            </a:xfrm>
            <a:custGeom>
              <a:avLst/>
              <a:gdLst/>
              <a:ahLst/>
              <a:cxnLst/>
              <a:rect l="l" t="t" r="r" b="b"/>
              <a:pathLst>
                <a:path w="405765" h="153669">
                  <a:moveTo>
                    <a:pt x="329095" y="77088"/>
                  </a:moveTo>
                  <a:lnTo>
                    <a:pt x="329095" y="153288"/>
                  </a:lnTo>
                  <a:lnTo>
                    <a:pt x="392595" y="121538"/>
                  </a:lnTo>
                  <a:lnTo>
                    <a:pt x="341795" y="121538"/>
                  </a:lnTo>
                  <a:lnTo>
                    <a:pt x="341795" y="108838"/>
                  </a:lnTo>
                  <a:lnTo>
                    <a:pt x="392595" y="108838"/>
                  </a:lnTo>
                  <a:lnTo>
                    <a:pt x="329095" y="77088"/>
                  </a:lnTo>
                  <a:close/>
                </a:path>
                <a:path w="405765" h="153669">
                  <a:moveTo>
                    <a:pt x="12700" y="0"/>
                  </a:moveTo>
                  <a:lnTo>
                    <a:pt x="0" y="0"/>
                  </a:lnTo>
                  <a:lnTo>
                    <a:pt x="0" y="121538"/>
                  </a:lnTo>
                  <a:lnTo>
                    <a:pt x="329095" y="121538"/>
                  </a:lnTo>
                  <a:lnTo>
                    <a:pt x="329095" y="115188"/>
                  </a:lnTo>
                  <a:lnTo>
                    <a:pt x="12700" y="115188"/>
                  </a:lnTo>
                  <a:lnTo>
                    <a:pt x="6350" y="108838"/>
                  </a:lnTo>
                  <a:lnTo>
                    <a:pt x="12700" y="108838"/>
                  </a:lnTo>
                  <a:lnTo>
                    <a:pt x="12700" y="0"/>
                  </a:lnTo>
                  <a:close/>
                </a:path>
                <a:path w="405765" h="153669">
                  <a:moveTo>
                    <a:pt x="392595" y="108838"/>
                  </a:moveTo>
                  <a:lnTo>
                    <a:pt x="341795" y="108838"/>
                  </a:lnTo>
                  <a:lnTo>
                    <a:pt x="341795" y="121538"/>
                  </a:lnTo>
                  <a:lnTo>
                    <a:pt x="392595" y="121538"/>
                  </a:lnTo>
                  <a:lnTo>
                    <a:pt x="405295" y="115188"/>
                  </a:lnTo>
                  <a:lnTo>
                    <a:pt x="392595" y="108838"/>
                  </a:lnTo>
                  <a:close/>
                </a:path>
                <a:path w="405765" h="153669">
                  <a:moveTo>
                    <a:pt x="12700" y="108838"/>
                  </a:moveTo>
                  <a:lnTo>
                    <a:pt x="6350" y="108838"/>
                  </a:lnTo>
                  <a:lnTo>
                    <a:pt x="12700" y="115188"/>
                  </a:lnTo>
                  <a:lnTo>
                    <a:pt x="12700" y="108838"/>
                  </a:lnTo>
                  <a:close/>
                </a:path>
                <a:path w="405765" h="153669">
                  <a:moveTo>
                    <a:pt x="329095" y="108838"/>
                  </a:moveTo>
                  <a:lnTo>
                    <a:pt x="12700" y="108838"/>
                  </a:lnTo>
                  <a:lnTo>
                    <a:pt x="12700" y="115188"/>
                  </a:lnTo>
                  <a:lnTo>
                    <a:pt x="329095" y="115188"/>
                  </a:lnTo>
                  <a:lnTo>
                    <a:pt x="329095" y="1088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36" y="1815083"/>
              <a:ext cx="1248156" cy="3611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11936" y="1815083"/>
            <a:ext cx="1248410" cy="36131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Arial"/>
                <a:cs typeface="Arial"/>
              </a:rPr>
              <a:t>quorumPeer.start()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283" y="1619249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启动</a:t>
            </a:r>
            <a:r>
              <a:rPr dirty="0" sz="1000" spc="-5" b="1">
                <a:latin typeface="Times New Roman"/>
                <a:cs typeface="Times New Roman"/>
              </a:rPr>
              <a:t>zk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7363" y="1563624"/>
            <a:ext cx="1248410" cy="1224280"/>
            <a:chOff x="1007363" y="1563624"/>
            <a:chExt cx="1248410" cy="12242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151" y="1563624"/>
              <a:ext cx="76199" cy="2514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363" y="2427732"/>
              <a:ext cx="1248156" cy="3596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07363" y="2427732"/>
            <a:ext cx="124841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1440" marR="155575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ru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r.</a:t>
            </a:r>
            <a:r>
              <a:rPr dirty="0" sz="1000">
                <a:latin typeface="Arial"/>
                <a:cs typeface="Arial"/>
              </a:rPr>
              <a:t>j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start()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72155" y="662940"/>
            <a:ext cx="1252728" cy="35966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72155" y="662940"/>
            <a:ext cx="125285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loadDataBase()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5374" y="1469008"/>
            <a:ext cx="2417445" cy="958850"/>
            <a:chOff x="1595374" y="1469008"/>
            <a:chExt cx="2417445" cy="9588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5374" y="2176144"/>
              <a:ext cx="76200" cy="2515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3868" y="1472183"/>
              <a:ext cx="1255776" cy="3596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3868" y="1472183"/>
              <a:ext cx="1256030" cy="360045"/>
            </a:xfrm>
            <a:custGeom>
              <a:avLst/>
              <a:gdLst/>
              <a:ahLst/>
              <a:cxnLst/>
              <a:rect l="l" t="t" r="r" b="b"/>
              <a:pathLst>
                <a:path w="1256029" h="360044">
                  <a:moveTo>
                    <a:pt x="0" y="359663"/>
                  </a:moveTo>
                  <a:lnTo>
                    <a:pt x="1255776" y="359663"/>
                  </a:lnTo>
                  <a:lnTo>
                    <a:pt x="125577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753867" y="1483867"/>
            <a:ext cx="12528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9910" marR="107950" indent="-4318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tartLe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ec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o  </a:t>
            </a:r>
            <a:r>
              <a:rPr dirty="0" sz="1000" spc="-5">
                <a:latin typeface="Arial"/>
                <a:cs typeface="Arial"/>
              </a:rPr>
              <a:t>n()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55520" y="804672"/>
            <a:ext cx="3252470" cy="1809750"/>
            <a:chOff x="2255520" y="804672"/>
            <a:chExt cx="3252470" cy="1809750"/>
          </a:xfrm>
        </p:grpSpPr>
        <p:sp>
          <p:nvSpPr>
            <p:cNvPr id="26" name="object 26"/>
            <p:cNvSpPr/>
            <p:nvPr/>
          </p:nvSpPr>
          <p:spPr>
            <a:xfrm>
              <a:off x="2255520" y="804671"/>
              <a:ext cx="516255" cy="1809750"/>
            </a:xfrm>
            <a:custGeom>
              <a:avLst/>
              <a:gdLst/>
              <a:ahLst/>
              <a:cxnLst/>
              <a:rect l="l" t="t" r="r" b="b"/>
              <a:pathLst>
                <a:path w="516255" h="1809750">
                  <a:moveTo>
                    <a:pt x="515874" y="38100"/>
                  </a:moveTo>
                  <a:lnTo>
                    <a:pt x="503174" y="31750"/>
                  </a:lnTo>
                  <a:lnTo>
                    <a:pt x="439674" y="0"/>
                  </a:lnTo>
                  <a:lnTo>
                    <a:pt x="439674" y="31750"/>
                  </a:lnTo>
                  <a:lnTo>
                    <a:pt x="251587" y="31750"/>
                  </a:lnTo>
                  <a:lnTo>
                    <a:pt x="251587" y="840994"/>
                  </a:lnTo>
                  <a:lnTo>
                    <a:pt x="242824" y="840994"/>
                  </a:lnTo>
                  <a:lnTo>
                    <a:pt x="242824" y="1796415"/>
                  </a:lnTo>
                  <a:lnTo>
                    <a:pt x="0" y="1796415"/>
                  </a:lnTo>
                  <a:lnTo>
                    <a:pt x="0" y="1796796"/>
                  </a:lnTo>
                  <a:lnTo>
                    <a:pt x="0" y="1809115"/>
                  </a:lnTo>
                  <a:lnTo>
                    <a:pt x="0" y="1809496"/>
                  </a:lnTo>
                  <a:lnTo>
                    <a:pt x="255524" y="1809496"/>
                  </a:lnTo>
                  <a:lnTo>
                    <a:pt x="255524" y="1809115"/>
                  </a:lnTo>
                  <a:lnTo>
                    <a:pt x="264287" y="1809115"/>
                  </a:lnTo>
                  <a:lnTo>
                    <a:pt x="264287" y="1802765"/>
                  </a:lnTo>
                  <a:lnTo>
                    <a:pt x="264287" y="1796415"/>
                  </a:lnTo>
                  <a:lnTo>
                    <a:pt x="264287" y="853694"/>
                  </a:lnTo>
                  <a:lnTo>
                    <a:pt x="422275" y="853694"/>
                  </a:lnTo>
                  <a:lnTo>
                    <a:pt x="422275" y="885444"/>
                  </a:lnTo>
                  <a:lnTo>
                    <a:pt x="485775" y="853694"/>
                  </a:lnTo>
                  <a:lnTo>
                    <a:pt x="498475" y="847344"/>
                  </a:lnTo>
                  <a:lnTo>
                    <a:pt x="485775" y="840994"/>
                  </a:lnTo>
                  <a:lnTo>
                    <a:pt x="422275" y="809244"/>
                  </a:lnTo>
                  <a:lnTo>
                    <a:pt x="422275" y="840994"/>
                  </a:lnTo>
                  <a:lnTo>
                    <a:pt x="264287" y="840994"/>
                  </a:lnTo>
                  <a:lnTo>
                    <a:pt x="264287" y="44450"/>
                  </a:lnTo>
                  <a:lnTo>
                    <a:pt x="439674" y="44450"/>
                  </a:lnTo>
                  <a:lnTo>
                    <a:pt x="439674" y="76200"/>
                  </a:lnTo>
                  <a:lnTo>
                    <a:pt x="503174" y="44450"/>
                  </a:lnTo>
                  <a:lnTo>
                    <a:pt x="515874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1960" y="1202436"/>
              <a:ext cx="1255776" cy="35966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51959" y="1202436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323215">
              <a:lnSpc>
                <a:spcPts val="1195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Vote()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创建选票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51959" y="1732788"/>
            <a:ext cx="1255776" cy="47853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251959" y="1732788"/>
            <a:ext cx="1256030" cy="47879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ctr" marL="102235" marR="93980">
              <a:lnSpc>
                <a:spcPct val="100000"/>
              </a:lnSpc>
              <a:spcBef>
                <a:spcPts val="60"/>
              </a:spcBef>
            </a:pPr>
            <a:r>
              <a:rPr dirty="0" sz="1000" spc="-10">
                <a:latin typeface="Arial"/>
                <a:cs typeface="Arial"/>
              </a:rPr>
              <a:t>createElectionAlgo  </a:t>
            </a:r>
            <a:r>
              <a:rPr dirty="0" sz="1000">
                <a:latin typeface="Arial"/>
                <a:cs typeface="Arial"/>
              </a:rPr>
              <a:t>rithm()</a:t>
            </a:r>
            <a:r>
              <a:rPr dirty="0" sz="1000" spc="-5">
                <a:latin typeface="微软雅黑"/>
                <a:cs typeface="微软雅黑"/>
              </a:rPr>
              <a:t>创建选举实 例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36920" y="1732788"/>
            <a:ext cx="1255776" cy="47853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836920" y="1732788"/>
            <a:ext cx="1256030" cy="47879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ctr" marL="110489" marR="103505">
              <a:lnSpc>
                <a:spcPct val="100000"/>
              </a:lnSpc>
              <a:spcBef>
                <a:spcPts val="60"/>
              </a:spcBef>
            </a:pPr>
            <a:r>
              <a:rPr dirty="0" sz="1000" spc="-5">
                <a:latin typeface="Arial"/>
                <a:cs typeface="Arial"/>
              </a:rPr>
              <a:t>cr</a:t>
            </a:r>
            <a:r>
              <a:rPr dirty="0" sz="1000" spc="-10">
                <a:latin typeface="Arial"/>
                <a:cs typeface="Arial"/>
              </a:rPr>
              <a:t>ea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x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ana</a:t>
            </a:r>
            <a:r>
              <a:rPr dirty="0" sz="1000" spc="-5">
                <a:latin typeface="Arial"/>
                <a:cs typeface="Arial"/>
              </a:rPr>
              <a:t>g  </a:t>
            </a:r>
            <a:r>
              <a:rPr dirty="0" sz="1000" spc="-5">
                <a:latin typeface="Arial"/>
                <a:cs typeface="Arial"/>
              </a:rPr>
              <a:t>er()</a:t>
            </a:r>
            <a:r>
              <a:rPr dirty="0" sz="1000" spc="-5">
                <a:latin typeface="微软雅黑"/>
                <a:cs typeface="微软雅黑"/>
              </a:rPr>
              <a:t>负责选举过程 中网络通信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36920" y="3435096"/>
            <a:ext cx="1255776" cy="36118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836920" y="3435096"/>
            <a:ext cx="1256030" cy="3613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374650" marR="107314" indent="-260985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er.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tart</a:t>
            </a:r>
            <a:r>
              <a:rPr dirty="0" sz="1000" spc="-5">
                <a:latin typeface="Arial"/>
                <a:cs typeface="Arial"/>
              </a:rPr>
              <a:t>()</a:t>
            </a:r>
            <a:r>
              <a:rPr dirty="0" sz="1000" spc="-5">
                <a:latin typeface="微软雅黑"/>
                <a:cs typeface="微软雅黑"/>
              </a:rPr>
              <a:t>启动 </a:t>
            </a:r>
            <a:r>
              <a:rPr dirty="0" sz="1000" spc="-5">
                <a:latin typeface="微软雅黑"/>
                <a:cs typeface="微软雅黑"/>
              </a:rPr>
              <a:t>监听线程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31023" y="1732788"/>
            <a:ext cx="1511807" cy="47853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431023" y="1732788"/>
            <a:ext cx="1511935" cy="47879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121920" marR="112395" indent="519430">
              <a:lnSpc>
                <a:spcPct val="100000"/>
              </a:lnSpc>
              <a:spcBef>
                <a:spcPts val="665"/>
              </a:spcBef>
            </a:pPr>
            <a:r>
              <a:rPr dirty="0" sz="1000" spc="-5">
                <a:latin typeface="Arial"/>
                <a:cs typeface="Arial"/>
              </a:rPr>
              <a:t>new  </a:t>
            </a:r>
            <a:r>
              <a:rPr dirty="0" sz="1000" spc="-5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ru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CnxM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31023" y="2404872"/>
            <a:ext cx="1511807" cy="81533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431023" y="2404872"/>
            <a:ext cx="1511935" cy="81534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 marL="118745" marR="107950">
              <a:lnSpc>
                <a:spcPct val="99800"/>
              </a:lnSpc>
              <a:spcBef>
                <a:spcPts val="185"/>
              </a:spcBef>
            </a:pPr>
            <a:r>
              <a:rPr dirty="0" sz="1000" spc="-5">
                <a:latin typeface="Arial"/>
                <a:cs typeface="Arial"/>
              </a:rPr>
              <a:t>this.recvQueue  this.queueSendMap  this.senderWorkerMap  this.lastMessageSent  </a:t>
            </a:r>
            <a:r>
              <a:rPr dirty="0" sz="1000" spc="-10">
                <a:latin typeface="微软雅黑"/>
                <a:cs typeface="微软雅黑"/>
              </a:rPr>
              <a:t>创建各种队列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31023" y="3435096"/>
            <a:ext cx="1511807" cy="36118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431023" y="3435096"/>
            <a:ext cx="1511935" cy="3613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08915">
              <a:lnSpc>
                <a:spcPts val="1195"/>
              </a:lnSpc>
              <a:spcBef>
                <a:spcPts val="204"/>
              </a:spcBef>
            </a:pPr>
            <a:r>
              <a:rPr dirty="0" sz="1000" spc="-5">
                <a:latin typeface="Arial"/>
                <a:cs typeface="Arial"/>
              </a:rPr>
              <a:t>client 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ss.accept();</a:t>
            </a:r>
            <a:endParaRPr sz="1000">
              <a:latin typeface="Arial"/>
              <a:cs typeface="Arial"/>
            </a:endParaRPr>
          </a:p>
          <a:p>
            <a:pPr marL="187325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阻塞，等待处理请求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36920" y="4084320"/>
            <a:ext cx="1255776" cy="64770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836920" y="4084320"/>
            <a:ext cx="1256030" cy="6477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algn="ctr" marL="118110" marR="111760" indent="2540">
              <a:lnSpc>
                <a:spcPct val="99500"/>
              </a:lnSpc>
              <a:spcBef>
                <a:spcPts val="735"/>
              </a:spcBef>
            </a:pPr>
            <a:r>
              <a:rPr dirty="0" sz="1000" spc="-5">
                <a:latin typeface="Arial"/>
                <a:cs typeface="Arial"/>
              </a:rPr>
              <a:t>new  </a:t>
            </a:r>
            <a:r>
              <a:rPr dirty="0" sz="1000" spc="-5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astL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erE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ec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o  </a:t>
            </a:r>
            <a:r>
              <a:rPr dirty="0" sz="1000" spc="-5">
                <a:latin typeface="Arial"/>
                <a:cs typeface="Arial"/>
              </a:rPr>
              <a:t>n()</a:t>
            </a:r>
            <a:r>
              <a:rPr dirty="0" sz="1000" spc="-5">
                <a:latin typeface="微软雅黑"/>
                <a:cs typeface="微软雅黑"/>
              </a:rPr>
              <a:t>准备开始选举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52359" y="4084320"/>
            <a:ext cx="1511807" cy="64770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452359" y="4084320"/>
            <a:ext cx="1511935" cy="6477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algn="ctr" marL="251460" marR="240665" indent="-1270">
              <a:lnSpc>
                <a:spcPct val="99700"/>
              </a:lnSpc>
              <a:spcBef>
                <a:spcPts val="130"/>
              </a:spcBef>
            </a:pPr>
            <a:r>
              <a:rPr dirty="0" sz="1000" spc="-5">
                <a:latin typeface="Arial"/>
                <a:cs typeface="Arial"/>
              </a:rPr>
              <a:t>Sendqueue  recvqueue  this.messenger  </a:t>
            </a:r>
            <a:r>
              <a:rPr dirty="0" sz="1000" spc="-5">
                <a:latin typeface="微软雅黑"/>
                <a:cs typeface="微软雅黑"/>
              </a:rPr>
              <a:t>初始化队列和信息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09644" y="1344167"/>
            <a:ext cx="4215765" cy="3101975"/>
            <a:chOff x="4009644" y="1344167"/>
            <a:chExt cx="4215765" cy="3101975"/>
          </a:xfrm>
        </p:grpSpPr>
        <p:sp>
          <p:nvSpPr>
            <p:cNvPr id="46" name="object 46"/>
            <p:cNvSpPr/>
            <p:nvPr/>
          </p:nvSpPr>
          <p:spPr>
            <a:xfrm>
              <a:off x="4009644" y="1645665"/>
              <a:ext cx="3422015" cy="365760"/>
            </a:xfrm>
            <a:custGeom>
              <a:avLst/>
              <a:gdLst/>
              <a:ahLst/>
              <a:cxnLst/>
              <a:rect l="l" t="t" r="r" b="b"/>
              <a:pathLst>
                <a:path w="3422015" h="365760">
                  <a:moveTo>
                    <a:pt x="242316" y="327279"/>
                  </a:moveTo>
                  <a:lnTo>
                    <a:pt x="229616" y="320929"/>
                  </a:lnTo>
                  <a:lnTo>
                    <a:pt x="166116" y="289179"/>
                  </a:lnTo>
                  <a:lnTo>
                    <a:pt x="166116" y="320929"/>
                  </a:lnTo>
                  <a:lnTo>
                    <a:pt x="127508" y="320929"/>
                  </a:lnTo>
                  <a:lnTo>
                    <a:pt x="127508" y="12700"/>
                  </a:lnTo>
                  <a:lnTo>
                    <a:pt x="127508" y="6350"/>
                  </a:lnTo>
                  <a:lnTo>
                    <a:pt x="127508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14808" y="12700"/>
                  </a:lnTo>
                  <a:lnTo>
                    <a:pt x="114808" y="333629"/>
                  </a:lnTo>
                  <a:lnTo>
                    <a:pt x="166116" y="333629"/>
                  </a:lnTo>
                  <a:lnTo>
                    <a:pt x="166116" y="365379"/>
                  </a:lnTo>
                  <a:lnTo>
                    <a:pt x="229616" y="333629"/>
                  </a:lnTo>
                  <a:lnTo>
                    <a:pt x="242316" y="327279"/>
                  </a:lnTo>
                  <a:close/>
                </a:path>
                <a:path w="3422015" h="365760">
                  <a:moveTo>
                    <a:pt x="1826514" y="326390"/>
                  </a:moveTo>
                  <a:lnTo>
                    <a:pt x="1813814" y="320040"/>
                  </a:lnTo>
                  <a:lnTo>
                    <a:pt x="1750314" y="288290"/>
                  </a:lnTo>
                  <a:lnTo>
                    <a:pt x="1750314" y="320040"/>
                  </a:lnTo>
                  <a:lnTo>
                    <a:pt x="1498092" y="320040"/>
                  </a:lnTo>
                  <a:lnTo>
                    <a:pt x="1498092" y="332740"/>
                  </a:lnTo>
                  <a:lnTo>
                    <a:pt x="1750314" y="332740"/>
                  </a:lnTo>
                  <a:lnTo>
                    <a:pt x="1750314" y="364490"/>
                  </a:lnTo>
                  <a:lnTo>
                    <a:pt x="1813814" y="332740"/>
                  </a:lnTo>
                  <a:lnTo>
                    <a:pt x="1826514" y="326390"/>
                  </a:lnTo>
                  <a:close/>
                </a:path>
                <a:path w="3422015" h="365760">
                  <a:moveTo>
                    <a:pt x="3422015" y="326390"/>
                  </a:moveTo>
                  <a:lnTo>
                    <a:pt x="3409315" y="320040"/>
                  </a:lnTo>
                  <a:lnTo>
                    <a:pt x="3345815" y="288290"/>
                  </a:lnTo>
                  <a:lnTo>
                    <a:pt x="3345815" y="320040"/>
                  </a:lnTo>
                  <a:lnTo>
                    <a:pt x="3083052" y="320040"/>
                  </a:lnTo>
                  <a:lnTo>
                    <a:pt x="3083052" y="332740"/>
                  </a:lnTo>
                  <a:lnTo>
                    <a:pt x="3345815" y="332740"/>
                  </a:lnTo>
                  <a:lnTo>
                    <a:pt x="3345815" y="364490"/>
                  </a:lnTo>
                  <a:lnTo>
                    <a:pt x="3409315" y="332740"/>
                  </a:lnTo>
                  <a:lnTo>
                    <a:pt x="3422015" y="32639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8828" y="2211323"/>
              <a:ext cx="76200" cy="1929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009644" y="1344167"/>
              <a:ext cx="3443604" cy="3101975"/>
            </a:xfrm>
            <a:custGeom>
              <a:avLst/>
              <a:gdLst/>
              <a:ahLst/>
              <a:cxnLst/>
              <a:rect l="l" t="t" r="r" b="b"/>
              <a:pathLst>
                <a:path w="3443604" h="3101975">
                  <a:moveTo>
                    <a:pt x="242316" y="38100"/>
                  </a:moveTo>
                  <a:lnTo>
                    <a:pt x="229616" y="31750"/>
                  </a:lnTo>
                  <a:lnTo>
                    <a:pt x="166116" y="0"/>
                  </a:lnTo>
                  <a:lnTo>
                    <a:pt x="166116" y="31750"/>
                  </a:lnTo>
                  <a:lnTo>
                    <a:pt x="114808" y="31750"/>
                  </a:lnTo>
                  <a:lnTo>
                    <a:pt x="114808" y="300609"/>
                  </a:lnTo>
                  <a:lnTo>
                    <a:pt x="0" y="300609"/>
                  </a:lnTo>
                  <a:lnTo>
                    <a:pt x="0" y="313309"/>
                  </a:lnTo>
                  <a:lnTo>
                    <a:pt x="127508" y="313309"/>
                  </a:lnTo>
                  <a:lnTo>
                    <a:pt x="127508" y="306959"/>
                  </a:lnTo>
                  <a:lnTo>
                    <a:pt x="127508" y="300609"/>
                  </a:lnTo>
                  <a:lnTo>
                    <a:pt x="127508" y="44450"/>
                  </a:lnTo>
                  <a:lnTo>
                    <a:pt x="166116" y="44450"/>
                  </a:lnTo>
                  <a:lnTo>
                    <a:pt x="166116" y="76200"/>
                  </a:lnTo>
                  <a:lnTo>
                    <a:pt x="229616" y="44450"/>
                  </a:lnTo>
                  <a:lnTo>
                    <a:pt x="242316" y="38100"/>
                  </a:lnTo>
                  <a:close/>
                </a:path>
                <a:path w="3443604" h="3101975">
                  <a:moveTo>
                    <a:pt x="1826514" y="2271141"/>
                  </a:moveTo>
                  <a:lnTo>
                    <a:pt x="1813814" y="2264791"/>
                  </a:lnTo>
                  <a:lnTo>
                    <a:pt x="1750314" y="2233041"/>
                  </a:lnTo>
                  <a:lnTo>
                    <a:pt x="1750314" y="2264791"/>
                  </a:lnTo>
                  <a:lnTo>
                    <a:pt x="1668653" y="2264791"/>
                  </a:lnTo>
                  <a:lnTo>
                    <a:pt x="1668653" y="634250"/>
                  </a:lnTo>
                  <a:lnTo>
                    <a:pt x="1668653" y="627888"/>
                  </a:lnTo>
                  <a:lnTo>
                    <a:pt x="1668653" y="621538"/>
                  </a:lnTo>
                  <a:lnTo>
                    <a:pt x="1498092" y="621538"/>
                  </a:lnTo>
                  <a:lnTo>
                    <a:pt x="1498092" y="634238"/>
                  </a:lnTo>
                  <a:lnTo>
                    <a:pt x="1655953" y="634250"/>
                  </a:lnTo>
                  <a:lnTo>
                    <a:pt x="1655953" y="2277491"/>
                  </a:lnTo>
                  <a:lnTo>
                    <a:pt x="1655953" y="3069628"/>
                  </a:lnTo>
                  <a:lnTo>
                    <a:pt x="1750314" y="3069628"/>
                  </a:lnTo>
                  <a:lnTo>
                    <a:pt x="1750314" y="3101378"/>
                  </a:lnTo>
                  <a:lnTo>
                    <a:pt x="1813814" y="3069628"/>
                  </a:lnTo>
                  <a:lnTo>
                    <a:pt x="1826514" y="3063278"/>
                  </a:lnTo>
                  <a:lnTo>
                    <a:pt x="1813814" y="3056940"/>
                  </a:lnTo>
                  <a:lnTo>
                    <a:pt x="1750314" y="3025178"/>
                  </a:lnTo>
                  <a:lnTo>
                    <a:pt x="1750314" y="3056940"/>
                  </a:lnTo>
                  <a:lnTo>
                    <a:pt x="1668653" y="3056940"/>
                  </a:lnTo>
                  <a:lnTo>
                    <a:pt x="1668653" y="2277491"/>
                  </a:lnTo>
                  <a:lnTo>
                    <a:pt x="1750314" y="2277491"/>
                  </a:lnTo>
                  <a:lnTo>
                    <a:pt x="1750314" y="2309241"/>
                  </a:lnTo>
                  <a:lnTo>
                    <a:pt x="1813814" y="2277491"/>
                  </a:lnTo>
                  <a:lnTo>
                    <a:pt x="1826514" y="2271141"/>
                  </a:lnTo>
                  <a:close/>
                </a:path>
                <a:path w="3443604" h="3101975">
                  <a:moveTo>
                    <a:pt x="3422015" y="2272284"/>
                  </a:moveTo>
                  <a:lnTo>
                    <a:pt x="3409315" y="2265934"/>
                  </a:lnTo>
                  <a:lnTo>
                    <a:pt x="3345815" y="2234184"/>
                  </a:lnTo>
                  <a:lnTo>
                    <a:pt x="3345815" y="2265934"/>
                  </a:lnTo>
                  <a:lnTo>
                    <a:pt x="3083052" y="2265934"/>
                  </a:lnTo>
                  <a:lnTo>
                    <a:pt x="3083052" y="2278634"/>
                  </a:lnTo>
                  <a:lnTo>
                    <a:pt x="3345815" y="2278634"/>
                  </a:lnTo>
                  <a:lnTo>
                    <a:pt x="3345815" y="2310384"/>
                  </a:lnTo>
                  <a:lnTo>
                    <a:pt x="3409315" y="2278634"/>
                  </a:lnTo>
                  <a:lnTo>
                    <a:pt x="3422015" y="2272284"/>
                  </a:lnTo>
                  <a:close/>
                </a:path>
                <a:path w="3443604" h="3101975">
                  <a:moveTo>
                    <a:pt x="3443097" y="3063240"/>
                  </a:moveTo>
                  <a:lnTo>
                    <a:pt x="3430397" y="3056890"/>
                  </a:lnTo>
                  <a:lnTo>
                    <a:pt x="3366897" y="3025140"/>
                  </a:lnTo>
                  <a:lnTo>
                    <a:pt x="3366897" y="3056890"/>
                  </a:lnTo>
                  <a:lnTo>
                    <a:pt x="3083052" y="3056890"/>
                  </a:lnTo>
                  <a:lnTo>
                    <a:pt x="3083052" y="3069590"/>
                  </a:lnTo>
                  <a:lnTo>
                    <a:pt x="3366897" y="3069590"/>
                  </a:lnTo>
                  <a:lnTo>
                    <a:pt x="3366897" y="3101340"/>
                  </a:lnTo>
                  <a:lnTo>
                    <a:pt x="3430397" y="3069590"/>
                  </a:lnTo>
                  <a:lnTo>
                    <a:pt x="3443097" y="30632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870575" y="1509141"/>
            <a:ext cx="1781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50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zk</a:t>
            </a:r>
            <a:r>
              <a:rPr dirty="0" sz="1000" b="1">
                <a:latin typeface="宋体"/>
                <a:cs typeface="宋体"/>
              </a:rPr>
              <a:t>总的发送和接</a:t>
            </a:r>
            <a:r>
              <a:rPr dirty="0" sz="1000" spc="-10" b="1">
                <a:latin typeface="宋体"/>
                <a:cs typeface="宋体"/>
              </a:rPr>
              <a:t>收</a:t>
            </a:r>
            <a:r>
              <a:rPr dirty="0" sz="1000" b="1">
                <a:latin typeface="宋体"/>
                <a:cs typeface="宋体"/>
              </a:rPr>
              <a:t>队</a:t>
            </a:r>
            <a:r>
              <a:rPr dirty="0" sz="1000" spc="-10" b="1">
                <a:latin typeface="宋体"/>
                <a:cs typeface="宋体"/>
              </a:rPr>
              <a:t>列准</a:t>
            </a:r>
            <a:r>
              <a:rPr dirty="0" sz="1000" b="1">
                <a:latin typeface="宋体"/>
                <a:cs typeface="宋体"/>
              </a:rPr>
              <a:t>备</a:t>
            </a:r>
            <a:r>
              <a:rPr dirty="0" sz="1000" spc="-10" b="1">
                <a:latin typeface="宋体"/>
                <a:cs typeface="宋体"/>
              </a:rPr>
              <a:t>好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9685" y="3142868"/>
            <a:ext cx="1146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网络通信</a:t>
            </a:r>
            <a:r>
              <a:rPr dirty="0" sz="1000" spc="-10" b="1">
                <a:latin typeface="宋体"/>
                <a:cs typeface="宋体"/>
              </a:rPr>
              <a:t>消</a:t>
            </a:r>
            <a:r>
              <a:rPr dirty="0" sz="1000" b="1">
                <a:latin typeface="宋体"/>
                <a:cs typeface="宋体"/>
              </a:rPr>
              <a:t>息</a:t>
            </a:r>
            <a:r>
              <a:rPr dirty="0" sz="1000" spc="-10" b="1">
                <a:latin typeface="宋体"/>
                <a:cs typeface="宋体"/>
              </a:rPr>
              <a:t>监听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46190" y="3872585"/>
            <a:ext cx="2289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45" b="1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Times New Roman"/>
                <a:cs typeface="Times New Roman"/>
              </a:rPr>
              <a:t>zk</a:t>
            </a:r>
            <a:r>
              <a:rPr dirty="0" sz="1000" b="1">
                <a:latin typeface="宋体"/>
                <a:cs typeface="宋体"/>
              </a:rPr>
              <a:t>与某一个</a:t>
            </a:r>
            <a:r>
              <a:rPr dirty="0" sz="1000" spc="-10" b="1">
                <a:latin typeface="Times New Roman"/>
                <a:cs typeface="Times New Roman"/>
              </a:rPr>
              <a:t>zk</a:t>
            </a:r>
            <a:r>
              <a:rPr dirty="0" sz="1000" b="1">
                <a:latin typeface="宋体"/>
                <a:cs typeface="宋体"/>
              </a:rPr>
              <a:t>的发送和</a:t>
            </a:r>
            <a:r>
              <a:rPr dirty="0" sz="1000" spc="-10" b="1">
                <a:latin typeface="宋体"/>
                <a:cs typeface="宋体"/>
              </a:rPr>
              <a:t>接</a:t>
            </a:r>
            <a:r>
              <a:rPr dirty="0" sz="1000" b="1">
                <a:latin typeface="宋体"/>
                <a:cs typeface="宋体"/>
              </a:rPr>
              <a:t>收</a:t>
            </a:r>
            <a:r>
              <a:rPr dirty="0" sz="1000" spc="-10" b="1">
                <a:latin typeface="宋体"/>
                <a:cs typeface="宋体"/>
              </a:rPr>
              <a:t>队列</a:t>
            </a:r>
            <a:r>
              <a:rPr dirty="0" sz="1000" b="1">
                <a:latin typeface="宋体"/>
                <a:cs typeface="宋体"/>
              </a:rPr>
              <a:t>准</a:t>
            </a:r>
            <a:r>
              <a:rPr dirty="0" sz="1000" spc="-10" b="1">
                <a:latin typeface="宋体"/>
                <a:cs typeface="宋体"/>
              </a:rPr>
              <a:t>备好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4276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ZK</a:t>
            </a:r>
            <a:r>
              <a:rPr dirty="0" sz="2000" b="1">
                <a:latin typeface="微软雅黑"/>
                <a:cs typeface="微软雅黑"/>
              </a:rPr>
              <a:t>选举执行源</a:t>
            </a:r>
            <a:r>
              <a:rPr dirty="0" sz="2000" spc="-10" b="1">
                <a:latin typeface="微软雅黑"/>
                <a:cs typeface="微软雅黑"/>
              </a:rPr>
              <a:t>码</a:t>
            </a:r>
            <a:r>
              <a:rPr dirty="0" sz="2000" b="1">
                <a:latin typeface="微软雅黑"/>
                <a:cs typeface="微软雅黑"/>
              </a:rPr>
              <a:t>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475" y="438404"/>
            <a:ext cx="1181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宋体"/>
                <a:cs typeface="宋体"/>
              </a:rPr>
              <a:t>所以程序的入口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QuorumPeerMain.java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1053211"/>
            <a:ext cx="360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m</a:t>
            </a:r>
            <a:r>
              <a:rPr dirty="0" sz="1000" spc="-5">
                <a:latin typeface="Times New Roman"/>
                <a:cs typeface="Times New Roman"/>
              </a:rPr>
              <a:t>ai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()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833627"/>
            <a:ext cx="76200" cy="21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6334" y="1378077"/>
            <a:ext cx="606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1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初始化</a:t>
            </a:r>
            <a:endParaRPr sz="10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848" y="1581785"/>
            <a:ext cx="1259205" cy="366395"/>
            <a:chOff x="188848" y="1581785"/>
            <a:chExt cx="1259205" cy="3663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1584960"/>
              <a:ext cx="1252728" cy="359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2023" y="1584960"/>
              <a:ext cx="1252855" cy="360045"/>
            </a:xfrm>
            <a:custGeom>
              <a:avLst/>
              <a:gdLst/>
              <a:ahLst/>
              <a:cxnLst/>
              <a:rect l="l" t="t" r="r" b="b"/>
              <a:pathLst>
                <a:path w="1252855" h="360044">
                  <a:moveTo>
                    <a:pt x="0" y="359663"/>
                  </a:moveTo>
                  <a:lnTo>
                    <a:pt x="1252728" y="359663"/>
                  </a:lnTo>
                  <a:lnTo>
                    <a:pt x="125272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5803" y="1673479"/>
            <a:ext cx="9251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initializeAndRun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1896" y="1269491"/>
            <a:ext cx="1256030" cy="1289685"/>
            <a:chOff x="191896" y="1269491"/>
            <a:chExt cx="1256030" cy="1289685"/>
          </a:xfrm>
        </p:grpSpPr>
        <p:sp>
          <p:nvSpPr>
            <p:cNvPr id="12" name="object 12"/>
            <p:cNvSpPr/>
            <p:nvPr/>
          </p:nvSpPr>
          <p:spPr>
            <a:xfrm>
              <a:off x="601726" y="1269491"/>
              <a:ext cx="254635" cy="315595"/>
            </a:xfrm>
            <a:custGeom>
              <a:avLst/>
              <a:gdLst/>
              <a:ahLst/>
              <a:cxnLst/>
              <a:rect l="l" t="t" r="r" b="b"/>
              <a:pathLst>
                <a:path w="254634" h="315594">
                  <a:moveTo>
                    <a:pt x="209676" y="239395"/>
                  </a:moveTo>
                  <a:lnTo>
                    <a:pt x="177926" y="239395"/>
                  </a:lnTo>
                  <a:lnTo>
                    <a:pt x="216026" y="315595"/>
                  </a:lnTo>
                  <a:lnTo>
                    <a:pt x="247776" y="252095"/>
                  </a:lnTo>
                  <a:lnTo>
                    <a:pt x="209676" y="252095"/>
                  </a:lnTo>
                  <a:lnTo>
                    <a:pt x="209676" y="239395"/>
                  </a:lnTo>
                  <a:close/>
                </a:path>
                <a:path w="254634" h="315594">
                  <a:moveTo>
                    <a:pt x="209676" y="95250"/>
                  </a:moveTo>
                  <a:lnTo>
                    <a:pt x="209676" y="252095"/>
                  </a:lnTo>
                  <a:lnTo>
                    <a:pt x="222376" y="252095"/>
                  </a:lnTo>
                  <a:lnTo>
                    <a:pt x="222376" y="101600"/>
                  </a:lnTo>
                  <a:lnTo>
                    <a:pt x="216026" y="101600"/>
                  </a:lnTo>
                  <a:lnTo>
                    <a:pt x="209676" y="95250"/>
                  </a:lnTo>
                  <a:close/>
                </a:path>
                <a:path w="254634" h="315594">
                  <a:moveTo>
                    <a:pt x="254126" y="239395"/>
                  </a:moveTo>
                  <a:lnTo>
                    <a:pt x="222376" y="239395"/>
                  </a:lnTo>
                  <a:lnTo>
                    <a:pt x="222376" y="252095"/>
                  </a:lnTo>
                  <a:lnTo>
                    <a:pt x="247776" y="252095"/>
                  </a:lnTo>
                  <a:lnTo>
                    <a:pt x="254126" y="239395"/>
                  </a:lnTo>
                  <a:close/>
                </a:path>
                <a:path w="254634" h="315594">
                  <a:moveTo>
                    <a:pt x="1270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209676" y="101600"/>
                  </a:lnTo>
                  <a:lnTo>
                    <a:pt x="209676" y="95250"/>
                  </a:lnTo>
                  <a:lnTo>
                    <a:pt x="12700" y="95250"/>
                  </a:lnTo>
                  <a:lnTo>
                    <a:pt x="6350" y="88900"/>
                  </a:lnTo>
                  <a:lnTo>
                    <a:pt x="12700" y="88900"/>
                  </a:lnTo>
                  <a:lnTo>
                    <a:pt x="12700" y="0"/>
                  </a:lnTo>
                  <a:close/>
                </a:path>
                <a:path w="254634" h="315594">
                  <a:moveTo>
                    <a:pt x="222376" y="88900"/>
                  </a:moveTo>
                  <a:lnTo>
                    <a:pt x="12700" y="88900"/>
                  </a:lnTo>
                  <a:lnTo>
                    <a:pt x="12700" y="95250"/>
                  </a:lnTo>
                  <a:lnTo>
                    <a:pt x="209676" y="95250"/>
                  </a:lnTo>
                  <a:lnTo>
                    <a:pt x="216026" y="101600"/>
                  </a:lnTo>
                  <a:lnTo>
                    <a:pt x="222376" y="101600"/>
                  </a:lnTo>
                  <a:lnTo>
                    <a:pt x="222376" y="88900"/>
                  </a:lnTo>
                  <a:close/>
                </a:path>
                <a:path w="254634" h="315594">
                  <a:moveTo>
                    <a:pt x="12700" y="88900"/>
                  </a:moveTo>
                  <a:lnTo>
                    <a:pt x="6350" y="88900"/>
                  </a:lnTo>
                  <a:lnTo>
                    <a:pt x="12700" y="95250"/>
                  </a:lnTo>
                  <a:lnTo>
                    <a:pt x="12700" y="889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071" y="2196083"/>
              <a:ext cx="1249680" cy="359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5071" y="2196083"/>
              <a:ext cx="1249680" cy="360045"/>
            </a:xfrm>
            <a:custGeom>
              <a:avLst/>
              <a:gdLst/>
              <a:ahLst/>
              <a:cxnLst/>
              <a:rect l="l" t="t" r="r" b="b"/>
              <a:pathLst>
                <a:path w="1249680" h="360044">
                  <a:moveTo>
                    <a:pt x="0" y="359663"/>
                  </a:moveTo>
                  <a:lnTo>
                    <a:pt x="1249680" y="359663"/>
                  </a:lnTo>
                  <a:lnTo>
                    <a:pt x="124968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74726" y="2285237"/>
            <a:ext cx="1091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quorumPeer.start()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334" y="1999868"/>
            <a:ext cx="510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启动</a:t>
            </a:r>
            <a:r>
              <a:rPr dirty="0" sz="1000" spc="-5" b="1">
                <a:latin typeface="Times New Roman"/>
                <a:cs typeface="Times New Roman"/>
              </a:rPr>
              <a:t>zk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8848" y="1944623"/>
            <a:ext cx="1254760" cy="1227455"/>
            <a:chOff x="188848" y="1944623"/>
            <a:chExt cx="1254760" cy="122745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773" y="1944623"/>
              <a:ext cx="76200" cy="2514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023" y="2807207"/>
              <a:ext cx="1248156" cy="3611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2023" y="2807207"/>
              <a:ext cx="1248410" cy="361315"/>
            </a:xfrm>
            <a:custGeom>
              <a:avLst/>
              <a:gdLst/>
              <a:ahLst/>
              <a:cxnLst/>
              <a:rect l="l" t="t" r="r" b="b"/>
              <a:pathLst>
                <a:path w="1248410" h="361314">
                  <a:moveTo>
                    <a:pt x="0" y="361188"/>
                  </a:moveTo>
                  <a:lnTo>
                    <a:pt x="1248156" y="361188"/>
                  </a:lnTo>
                  <a:lnTo>
                    <a:pt x="124815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70459" y="2820415"/>
            <a:ext cx="10185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QuorumPeer.java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start()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8535" y="690372"/>
            <a:ext cx="2169160" cy="2117090"/>
            <a:chOff x="778535" y="690372"/>
            <a:chExt cx="2169160" cy="211709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535" y="2555620"/>
              <a:ext cx="76200" cy="2515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640" y="690372"/>
              <a:ext cx="1255776" cy="35966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91639" y="690372"/>
            <a:ext cx="125603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super.start()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b="1">
                <a:latin typeface="宋体"/>
                <a:cs typeface="宋体"/>
              </a:rPr>
              <a:t>执行选举</a:t>
            </a:r>
            <a:endParaRPr sz="1000">
              <a:latin typeface="宋体"/>
              <a:cs typeface="宋体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8990" y="697991"/>
            <a:ext cx="3258820" cy="2704465"/>
            <a:chOff x="808990" y="697991"/>
            <a:chExt cx="3258820" cy="2704465"/>
          </a:xfrm>
        </p:grpSpPr>
        <p:sp>
          <p:nvSpPr>
            <p:cNvPr id="27" name="object 27"/>
            <p:cNvSpPr/>
            <p:nvPr/>
          </p:nvSpPr>
          <p:spPr>
            <a:xfrm>
              <a:off x="808990" y="832103"/>
              <a:ext cx="882650" cy="2570480"/>
            </a:xfrm>
            <a:custGeom>
              <a:avLst/>
              <a:gdLst/>
              <a:ahLst/>
              <a:cxnLst/>
              <a:rect l="l" t="t" r="r" b="b"/>
              <a:pathLst>
                <a:path w="882650" h="2570479">
                  <a:moveTo>
                    <a:pt x="12700" y="2335149"/>
                  </a:moveTo>
                  <a:lnTo>
                    <a:pt x="0" y="2335149"/>
                  </a:lnTo>
                  <a:lnTo>
                    <a:pt x="0" y="2570099"/>
                  </a:lnTo>
                  <a:lnTo>
                    <a:pt x="762762" y="2570099"/>
                  </a:lnTo>
                  <a:lnTo>
                    <a:pt x="762762" y="2563749"/>
                  </a:lnTo>
                  <a:lnTo>
                    <a:pt x="12700" y="2563749"/>
                  </a:lnTo>
                  <a:lnTo>
                    <a:pt x="6350" y="2557399"/>
                  </a:lnTo>
                  <a:lnTo>
                    <a:pt x="12700" y="2557399"/>
                  </a:lnTo>
                  <a:lnTo>
                    <a:pt x="12700" y="2335149"/>
                  </a:lnTo>
                  <a:close/>
                </a:path>
                <a:path w="882650" h="2570479">
                  <a:moveTo>
                    <a:pt x="12700" y="2557399"/>
                  </a:moveTo>
                  <a:lnTo>
                    <a:pt x="6350" y="2557399"/>
                  </a:lnTo>
                  <a:lnTo>
                    <a:pt x="12700" y="2563749"/>
                  </a:lnTo>
                  <a:lnTo>
                    <a:pt x="12700" y="2557399"/>
                  </a:lnTo>
                  <a:close/>
                </a:path>
                <a:path w="882650" h="2570479">
                  <a:moveTo>
                    <a:pt x="750062" y="2557399"/>
                  </a:moveTo>
                  <a:lnTo>
                    <a:pt x="12700" y="2557399"/>
                  </a:lnTo>
                  <a:lnTo>
                    <a:pt x="12700" y="2563749"/>
                  </a:lnTo>
                  <a:lnTo>
                    <a:pt x="750062" y="2563749"/>
                  </a:lnTo>
                  <a:lnTo>
                    <a:pt x="750062" y="2557399"/>
                  </a:lnTo>
                  <a:close/>
                </a:path>
                <a:path w="882650" h="2570479">
                  <a:moveTo>
                    <a:pt x="805941" y="31750"/>
                  </a:moveTo>
                  <a:lnTo>
                    <a:pt x="750062" y="31750"/>
                  </a:lnTo>
                  <a:lnTo>
                    <a:pt x="750062" y="2563749"/>
                  </a:lnTo>
                  <a:lnTo>
                    <a:pt x="756412" y="2557399"/>
                  </a:lnTo>
                  <a:lnTo>
                    <a:pt x="762762" y="2557399"/>
                  </a:lnTo>
                  <a:lnTo>
                    <a:pt x="762762" y="44450"/>
                  </a:lnTo>
                  <a:lnTo>
                    <a:pt x="756412" y="44450"/>
                  </a:lnTo>
                  <a:lnTo>
                    <a:pt x="762762" y="38100"/>
                  </a:lnTo>
                  <a:lnTo>
                    <a:pt x="805941" y="38100"/>
                  </a:lnTo>
                  <a:lnTo>
                    <a:pt x="805941" y="31750"/>
                  </a:lnTo>
                  <a:close/>
                </a:path>
                <a:path w="882650" h="2570479">
                  <a:moveTo>
                    <a:pt x="762762" y="2557399"/>
                  </a:moveTo>
                  <a:lnTo>
                    <a:pt x="756412" y="2557399"/>
                  </a:lnTo>
                  <a:lnTo>
                    <a:pt x="750062" y="2563749"/>
                  </a:lnTo>
                  <a:lnTo>
                    <a:pt x="762762" y="2563749"/>
                  </a:lnTo>
                  <a:lnTo>
                    <a:pt x="762762" y="2557399"/>
                  </a:lnTo>
                  <a:close/>
                </a:path>
                <a:path w="882650" h="2570479">
                  <a:moveTo>
                    <a:pt x="805941" y="0"/>
                  </a:moveTo>
                  <a:lnTo>
                    <a:pt x="805941" y="76200"/>
                  </a:lnTo>
                  <a:lnTo>
                    <a:pt x="869441" y="44450"/>
                  </a:lnTo>
                  <a:lnTo>
                    <a:pt x="818641" y="44450"/>
                  </a:lnTo>
                  <a:lnTo>
                    <a:pt x="818641" y="31750"/>
                  </a:lnTo>
                  <a:lnTo>
                    <a:pt x="869441" y="31750"/>
                  </a:lnTo>
                  <a:lnTo>
                    <a:pt x="805941" y="0"/>
                  </a:lnTo>
                  <a:close/>
                </a:path>
                <a:path w="882650" h="2570479">
                  <a:moveTo>
                    <a:pt x="762762" y="38100"/>
                  </a:moveTo>
                  <a:lnTo>
                    <a:pt x="756412" y="44450"/>
                  </a:lnTo>
                  <a:lnTo>
                    <a:pt x="762762" y="44450"/>
                  </a:lnTo>
                  <a:lnTo>
                    <a:pt x="762762" y="38100"/>
                  </a:lnTo>
                  <a:close/>
                </a:path>
                <a:path w="882650" h="2570479">
                  <a:moveTo>
                    <a:pt x="805941" y="38100"/>
                  </a:moveTo>
                  <a:lnTo>
                    <a:pt x="762762" y="38100"/>
                  </a:lnTo>
                  <a:lnTo>
                    <a:pt x="762762" y="44450"/>
                  </a:lnTo>
                  <a:lnTo>
                    <a:pt x="805941" y="44450"/>
                  </a:lnTo>
                  <a:lnTo>
                    <a:pt x="805941" y="38100"/>
                  </a:lnTo>
                  <a:close/>
                </a:path>
                <a:path w="882650" h="2570479">
                  <a:moveTo>
                    <a:pt x="869441" y="31750"/>
                  </a:moveTo>
                  <a:lnTo>
                    <a:pt x="818641" y="31750"/>
                  </a:lnTo>
                  <a:lnTo>
                    <a:pt x="818641" y="44450"/>
                  </a:lnTo>
                  <a:lnTo>
                    <a:pt x="869441" y="44450"/>
                  </a:lnTo>
                  <a:lnTo>
                    <a:pt x="882141" y="38100"/>
                  </a:lnTo>
                  <a:lnTo>
                    <a:pt x="869441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2528" y="697991"/>
              <a:ext cx="605027" cy="35813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462528" y="697991"/>
            <a:ext cx="605155" cy="35814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785"/>
              </a:spcBef>
            </a:pPr>
            <a:r>
              <a:rPr dirty="0" sz="1000" spc="-5">
                <a:latin typeface="Arial"/>
                <a:cs typeface="Arial"/>
              </a:rPr>
              <a:t>run()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52416" y="612520"/>
            <a:ext cx="1663064" cy="514350"/>
            <a:chOff x="4352416" y="612520"/>
            <a:chExt cx="1663064" cy="51435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5591" y="615695"/>
              <a:ext cx="1656588" cy="50749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55591" y="615695"/>
              <a:ext cx="1656714" cy="508000"/>
            </a:xfrm>
            <a:custGeom>
              <a:avLst/>
              <a:gdLst/>
              <a:ahLst/>
              <a:cxnLst/>
              <a:rect l="l" t="t" r="r" b="b"/>
              <a:pathLst>
                <a:path w="1656714" h="508000">
                  <a:moveTo>
                    <a:pt x="0" y="507491"/>
                  </a:moveTo>
                  <a:lnTo>
                    <a:pt x="1656588" y="507491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447794" y="625602"/>
            <a:ext cx="14738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case LOOKING:  setCurrentVote(makeLES  </a:t>
            </a:r>
            <a:r>
              <a:rPr dirty="0" sz="1000" spc="-5">
                <a:latin typeface="Arial"/>
                <a:cs typeface="Arial"/>
              </a:rPr>
              <a:t>tr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40">
                <a:latin typeface="Arial"/>
                <a:cs typeface="Arial"/>
              </a:rPr>
              <a:t>y</a:t>
            </a:r>
            <a:r>
              <a:rPr dirty="0" sz="1000" spc="-5">
                <a:latin typeface="Arial"/>
                <a:cs typeface="Arial"/>
              </a:rPr>
              <a:t>()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orLea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())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56959" y="690372"/>
            <a:ext cx="1078991" cy="35966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156959" y="690372"/>
            <a:ext cx="1079500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lookForLeader()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47788" y="461772"/>
            <a:ext cx="1661159" cy="8016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447788" y="461772"/>
            <a:ext cx="1661160" cy="80200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algn="ctr" marL="83185" marR="76200">
              <a:lnSpc>
                <a:spcPct val="100000"/>
              </a:lnSpc>
              <a:spcBef>
                <a:spcPts val="130"/>
              </a:spcBef>
            </a:pP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te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tI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()</a:t>
            </a:r>
            <a:r>
              <a:rPr dirty="0" sz="1000" spc="-5">
                <a:latin typeface="Arial"/>
                <a:cs typeface="Arial"/>
              </a:rPr>
              <a:t>,  </a:t>
            </a:r>
            <a:r>
              <a:rPr dirty="0" sz="1000" spc="-5">
                <a:latin typeface="Arial"/>
                <a:cs typeface="Arial"/>
              </a:rPr>
              <a:t>getInitLastLoggedZxid(),  getPeerEpoch())</a:t>
            </a:r>
            <a:endParaRPr sz="1000">
              <a:latin typeface="Arial"/>
              <a:cs typeface="Arial"/>
            </a:endParaRPr>
          </a:p>
          <a:p>
            <a:pPr algn="ctr" marL="83185" marR="73025">
              <a:lnSpc>
                <a:spcPct val="100000"/>
              </a:lnSpc>
            </a:pPr>
            <a:r>
              <a:rPr dirty="0" sz="1000" b="1">
                <a:latin typeface="宋体"/>
                <a:cs typeface="宋体"/>
              </a:rPr>
              <a:t>更</a:t>
            </a:r>
            <a:r>
              <a:rPr dirty="0" sz="1000" spc="-10" b="1">
                <a:latin typeface="宋体"/>
                <a:cs typeface="宋体"/>
              </a:rPr>
              <a:t>新选</a:t>
            </a:r>
            <a:r>
              <a:rPr dirty="0" sz="1000" b="1">
                <a:latin typeface="宋体"/>
                <a:cs typeface="宋体"/>
              </a:rPr>
              <a:t>票</a:t>
            </a:r>
            <a:r>
              <a:rPr dirty="0" sz="1000" spc="-5" b="1">
                <a:latin typeface="宋体"/>
                <a:cs typeface="宋体"/>
              </a:rPr>
              <a:t>（</a:t>
            </a:r>
            <a:r>
              <a:rPr dirty="0" sz="1000" spc="-5" b="1">
                <a:latin typeface="Times New Roman"/>
                <a:cs typeface="Times New Roman"/>
              </a:rPr>
              <a:t>serverid</a:t>
            </a:r>
            <a:r>
              <a:rPr dirty="0" sz="1000" spc="-5" b="1">
                <a:latin typeface="宋体"/>
                <a:cs typeface="宋体"/>
              </a:rPr>
              <a:t>，</a:t>
            </a:r>
            <a:r>
              <a:rPr dirty="0" sz="1000" spc="-295" b="1">
                <a:latin typeface="宋体"/>
                <a:cs typeface="宋体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zxid,  epoch</a:t>
            </a:r>
            <a:r>
              <a:rPr dirty="0" sz="1000" spc="-5" b="1"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3766" y="446277"/>
            <a:ext cx="44665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Times New Roman"/>
                <a:cs typeface="Times New Roman"/>
              </a:rPr>
              <a:t>//</a:t>
            </a:r>
            <a:r>
              <a:rPr dirty="0" sz="800" spc="-5" b="1">
                <a:latin typeface="Times New Roman"/>
                <a:cs typeface="Times New Roman"/>
              </a:rPr>
              <a:t> </a:t>
            </a:r>
            <a:r>
              <a:rPr dirty="0" sz="800" spc="10" b="1">
                <a:latin typeface="宋体"/>
                <a:cs typeface="宋体"/>
              </a:rPr>
              <a:t>选举</a:t>
            </a:r>
            <a:r>
              <a:rPr dirty="0" sz="800" spc="-5" b="1">
                <a:latin typeface="Times New Roman"/>
                <a:cs typeface="Times New Roman"/>
              </a:rPr>
              <a:t>leader</a:t>
            </a:r>
            <a:r>
              <a:rPr dirty="0" sz="800" b="1">
                <a:latin typeface="宋体"/>
                <a:cs typeface="宋体"/>
              </a:rPr>
              <a:t>的规则</a:t>
            </a:r>
            <a:r>
              <a:rPr dirty="0" sz="800" spc="-15" b="1">
                <a:latin typeface="宋体"/>
                <a:cs typeface="宋体"/>
              </a:rPr>
              <a:t>：</a:t>
            </a:r>
            <a:r>
              <a:rPr dirty="0" sz="800" b="1">
                <a:latin typeface="宋体"/>
                <a:cs typeface="宋体"/>
              </a:rPr>
              <a:t>依次</a:t>
            </a:r>
            <a:r>
              <a:rPr dirty="0" sz="800" spc="-15" b="1">
                <a:latin typeface="宋体"/>
                <a:cs typeface="宋体"/>
              </a:rPr>
              <a:t>比</a:t>
            </a:r>
            <a:r>
              <a:rPr dirty="0" sz="800" spc="165" b="1">
                <a:latin typeface="宋体"/>
                <a:cs typeface="宋体"/>
              </a:rPr>
              <a:t>较</a:t>
            </a:r>
            <a:r>
              <a:rPr dirty="0" sz="800" b="1">
                <a:latin typeface="Times New Roman"/>
                <a:cs typeface="Times New Roman"/>
              </a:rPr>
              <a:t>epoch</a:t>
            </a:r>
            <a:r>
              <a:rPr dirty="0" sz="800" b="1">
                <a:latin typeface="宋体"/>
                <a:cs typeface="宋体"/>
              </a:rPr>
              <a:t>（任</a:t>
            </a:r>
            <a:r>
              <a:rPr dirty="0" sz="800" spc="-15" b="1">
                <a:latin typeface="宋体"/>
                <a:cs typeface="宋体"/>
              </a:rPr>
              <a:t>期</a:t>
            </a:r>
            <a:r>
              <a:rPr dirty="0" sz="800" b="1">
                <a:latin typeface="宋体"/>
                <a:cs typeface="宋体"/>
              </a:rPr>
              <a:t>）</a:t>
            </a:r>
            <a:r>
              <a:rPr dirty="0" sz="800" spc="-35" b="1">
                <a:latin typeface="宋体"/>
                <a:cs typeface="宋体"/>
              </a:rPr>
              <a:t> </a:t>
            </a:r>
            <a:r>
              <a:rPr dirty="0" sz="800" b="1">
                <a:latin typeface="Times New Roman"/>
                <a:cs typeface="Times New Roman"/>
              </a:rPr>
              <a:t>zxid</a:t>
            </a:r>
            <a:r>
              <a:rPr dirty="0" sz="800" b="1">
                <a:latin typeface="宋体"/>
                <a:cs typeface="宋体"/>
              </a:rPr>
              <a:t>（事务</a:t>
            </a:r>
            <a:r>
              <a:rPr dirty="0" sz="800" spc="-5" b="1">
                <a:latin typeface="Times New Roman"/>
                <a:cs typeface="Times New Roman"/>
              </a:rPr>
              <a:t>id</a:t>
            </a:r>
            <a:r>
              <a:rPr dirty="0" sz="800" spc="-5" b="1">
                <a:latin typeface="宋体"/>
                <a:cs typeface="宋体"/>
              </a:rPr>
              <a:t>）</a:t>
            </a:r>
            <a:r>
              <a:rPr dirty="0" sz="800" spc="-30" b="1">
                <a:latin typeface="宋体"/>
                <a:cs typeface="宋体"/>
              </a:rPr>
              <a:t> </a:t>
            </a:r>
            <a:r>
              <a:rPr dirty="0" sz="800" spc="-5" b="1">
                <a:latin typeface="Times New Roman"/>
                <a:cs typeface="Times New Roman"/>
              </a:rPr>
              <a:t>serverid</a:t>
            </a:r>
            <a:r>
              <a:rPr dirty="0" sz="800" spc="-5" b="1">
                <a:latin typeface="宋体"/>
                <a:cs typeface="宋体"/>
              </a:rPr>
              <a:t>（</a:t>
            </a:r>
            <a:r>
              <a:rPr dirty="0" sz="800" spc="-5" b="1">
                <a:latin typeface="Times New Roman"/>
                <a:cs typeface="Times New Roman"/>
              </a:rPr>
              <a:t>myid</a:t>
            </a:r>
            <a:r>
              <a:rPr dirty="0" sz="800" spc="-5" b="1">
                <a:latin typeface="宋体"/>
                <a:cs typeface="宋体"/>
              </a:rPr>
              <a:t>）</a:t>
            </a:r>
            <a:r>
              <a:rPr dirty="0" sz="800" spc="-30" b="1">
                <a:latin typeface="宋体"/>
                <a:cs typeface="宋体"/>
              </a:rPr>
              <a:t> </a:t>
            </a:r>
            <a:r>
              <a:rPr dirty="0" sz="800" spc="10" b="1">
                <a:latin typeface="宋体"/>
                <a:cs typeface="宋体"/>
              </a:rPr>
              <a:t>谁大</a:t>
            </a:r>
            <a:r>
              <a:rPr dirty="0" sz="800" b="1">
                <a:latin typeface="宋体"/>
                <a:cs typeface="宋体"/>
              </a:rPr>
              <a:t>谁当</a:t>
            </a:r>
            <a:r>
              <a:rPr dirty="0" sz="800" spc="-15" b="1">
                <a:latin typeface="宋体"/>
                <a:cs typeface="宋体"/>
              </a:rPr>
              <a:t>选</a:t>
            </a:r>
            <a:r>
              <a:rPr dirty="0" sz="800" spc="-5" b="1">
                <a:latin typeface="Times New Roman"/>
                <a:cs typeface="Times New Roman"/>
              </a:rPr>
              <a:t>leader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8592" y="1316736"/>
            <a:ext cx="1255776" cy="35966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688592" y="1316736"/>
            <a:ext cx="125603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sendNotifications()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广播选票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74492" y="1316736"/>
            <a:ext cx="1255776" cy="35966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174492" y="1316736"/>
            <a:ext cx="1256030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ToSend()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创建选票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74492" y="1915667"/>
            <a:ext cx="1255776" cy="58064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74492" y="1915667"/>
            <a:ext cx="1256030" cy="58102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algn="ctr" marL="113030" marR="106680">
              <a:lnSpc>
                <a:spcPct val="99600"/>
              </a:lnSpc>
              <a:spcBef>
                <a:spcPts val="465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.o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fe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n  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 spc="-10">
                <a:latin typeface="微软雅黑"/>
                <a:cs typeface="微软雅黑"/>
              </a:rPr>
              <a:t>把发送选票 </a:t>
            </a:r>
            <a:r>
              <a:rPr dirty="0" sz="1000" spc="-5">
                <a:latin typeface="微软雅黑"/>
                <a:cs typeface="微软雅黑"/>
              </a:rPr>
              <a:t>放入发送队列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50308" y="1316736"/>
            <a:ext cx="1255776" cy="82905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750308" y="1316736"/>
            <a:ext cx="1256030" cy="82931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ctr" marL="121285" marR="114935" indent="1270">
              <a:lnSpc>
                <a:spcPct val="100000"/>
              </a:lnSpc>
              <a:spcBef>
                <a:spcPts val="225"/>
              </a:spcBef>
            </a:pPr>
            <a:r>
              <a:rPr dirty="0" sz="1000" spc="-5">
                <a:latin typeface="Arial"/>
                <a:cs typeface="Arial"/>
              </a:rPr>
              <a:t>WorkerSender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类 中 的 </a:t>
            </a:r>
            <a:r>
              <a:rPr dirty="0" sz="1000" spc="-5">
                <a:latin typeface="Arial"/>
                <a:cs typeface="Arial"/>
              </a:rPr>
              <a:t>run()  sendqueue.poll()  </a:t>
            </a:r>
            <a:r>
              <a:rPr dirty="0" sz="1000" spc="-5">
                <a:latin typeface="微软雅黑"/>
                <a:cs typeface="微软雅黑"/>
              </a:rPr>
              <a:t>时刻准备接收要发 </a:t>
            </a:r>
            <a:r>
              <a:rPr dirty="0" sz="1000" spc="-5">
                <a:latin typeface="微软雅黑"/>
                <a:cs typeface="微软雅黑"/>
              </a:rPr>
              <a:t>送的选票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36591" y="2215895"/>
            <a:ext cx="1255776" cy="65531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4736591" y="2215895"/>
            <a:ext cx="1256030" cy="65532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ctr" marL="109855" marR="100965" indent="127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WorkerSender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类 中 的 </a:t>
            </a:r>
            <a:r>
              <a:rPr dirty="0" sz="1000" spc="-5">
                <a:latin typeface="Arial"/>
                <a:cs typeface="Arial"/>
              </a:rPr>
              <a:t>run()  </a:t>
            </a:r>
            <a:r>
              <a:rPr dirty="0" sz="1000" spc="-5">
                <a:latin typeface="Arial"/>
                <a:cs typeface="Arial"/>
              </a:rPr>
              <a:t>pro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es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spc="-5">
                <a:latin typeface="微软雅黑"/>
                <a:cs typeface="微软雅黑"/>
              </a:rPr>
              <a:t>处理要发 </a:t>
            </a:r>
            <a:r>
              <a:rPr dirty="0" sz="1000" spc="-5">
                <a:latin typeface="微软雅黑"/>
                <a:cs typeface="微软雅黑"/>
              </a:rPr>
              <a:t>送的选票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53784" y="2354452"/>
            <a:ext cx="1085850" cy="369570"/>
            <a:chOff x="6153784" y="2354452"/>
            <a:chExt cx="1085850" cy="369570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56959" y="2357627"/>
              <a:ext cx="1078991" cy="3627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156959" y="2357627"/>
              <a:ext cx="1079500" cy="363220"/>
            </a:xfrm>
            <a:custGeom>
              <a:avLst/>
              <a:gdLst/>
              <a:ahLst/>
              <a:cxnLst/>
              <a:rect l="l" t="t" r="r" b="b"/>
              <a:pathLst>
                <a:path w="1079500" h="363219">
                  <a:moveTo>
                    <a:pt x="0" y="362712"/>
                  </a:moveTo>
                  <a:lnTo>
                    <a:pt x="1078991" y="362712"/>
                  </a:lnTo>
                  <a:lnTo>
                    <a:pt x="1078991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432930" y="2372105"/>
            <a:ext cx="531495" cy="32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>
              <a:lnSpc>
                <a:spcPts val="1195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toSend()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发送选票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52359" y="2211323"/>
            <a:ext cx="1656588" cy="655319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7452359" y="2211323"/>
            <a:ext cx="1656714" cy="65532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ctr" marL="133350" marR="123189">
              <a:lnSpc>
                <a:spcPct val="100299"/>
              </a:lnSpc>
              <a:spcBef>
                <a:spcPts val="145"/>
              </a:spcBef>
            </a:pPr>
            <a:r>
              <a:rPr dirty="0" sz="1000" spc="-5">
                <a:latin typeface="微软雅黑"/>
                <a:cs typeface="微软雅黑"/>
              </a:rPr>
              <a:t>判断如果是发给自己的消 </a:t>
            </a:r>
            <a:r>
              <a:rPr dirty="0" sz="1000" spc="-5">
                <a:latin typeface="微软雅黑"/>
                <a:cs typeface="微软雅黑"/>
              </a:rPr>
              <a:t>息，直接进入自己的 </a:t>
            </a:r>
            <a:r>
              <a:rPr dirty="0" sz="1000" spc="-5">
                <a:latin typeface="Arial"/>
                <a:cs typeface="Arial"/>
              </a:rPr>
              <a:t>RecvQueue  addToRecvQueue()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56959" y="3060192"/>
            <a:ext cx="1078991" cy="367284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6156959" y="3060192"/>
            <a:ext cx="1079500" cy="36766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76835">
              <a:lnSpc>
                <a:spcPts val="1195"/>
              </a:lnSpc>
              <a:spcBef>
                <a:spcPts val="220"/>
              </a:spcBef>
            </a:pPr>
            <a:r>
              <a:rPr dirty="0" sz="1000" spc="-5">
                <a:latin typeface="Arial"/>
                <a:cs typeface="Arial"/>
              </a:rPr>
              <a:t>connectOne(sid)</a:t>
            </a:r>
            <a:endParaRPr sz="1000">
              <a:latin typeface="Arial"/>
              <a:cs typeface="Arial"/>
            </a:endParaRPr>
          </a:p>
          <a:p>
            <a:pPr marL="81915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将选票发送出去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47788" y="1316736"/>
            <a:ext cx="1656588" cy="655319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447788" y="1316736"/>
            <a:ext cx="1656714" cy="65532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ctr" marL="134620" marR="122555">
              <a:lnSpc>
                <a:spcPct val="100499"/>
              </a:lnSpc>
              <a:spcBef>
                <a:spcPts val="740"/>
              </a:spcBef>
            </a:pPr>
            <a:r>
              <a:rPr dirty="0" sz="1000" spc="-5">
                <a:latin typeface="微软雅黑"/>
                <a:cs typeface="微软雅黑"/>
              </a:rPr>
              <a:t>将发送给自己的选票添加 </a:t>
            </a:r>
            <a:r>
              <a:rPr dirty="0" sz="1000" spc="-5">
                <a:latin typeface="微软雅黑"/>
                <a:cs typeface="微软雅黑"/>
              </a:rPr>
              <a:t>到</a:t>
            </a:r>
            <a:r>
              <a:rPr dirty="0" sz="1000" spc="-5">
                <a:latin typeface="Arial"/>
                <a:cs typeface="Arial"/>
              </a:rPr>
              <a:t>recvQueue</a:t>
            </a:r>
            <a:r>
              <a:rPr dirty="0" sz="1000" spc="-5">
                <a:latin typeface="微软雅黑"/>
                <a:cs typeface="微软雅黑"/>
              </a:rPr>
              <a:t>队列 </a:t>
            </a:r>
            <a:r>
              <a:rPr dirty="0" sz="1000" spc="-5">
                <a:latin typeface="Arial"/>
                <a:cs typeface="Arial"/>
              </a:rPr>
              <a:t>recvQueue.add(msg)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278379" y="827277"/>
            <a:ext cx="6826250" cy="2600325"/>
            <a:chOff x="2278379" y="827277"/>
            <a:chExt cx="6826250" cy="2600325"/>
          </a:xfrm>
        </p:grpSpPr>
        <p:sp>
          <p:nvSpPr>
            <p:cNvPr id="60" name="object 60"/>
            <p:cNvSpPr/>
            <p:nvPr/>
          </p:nvSpPr>
          <p:spPr>
            <a:xfrm>
              <a:off x="2278379" y="1050036"/>
              <a:ext cx="4424680" cy="266700"/>
            </a:xfrm>
            <a:custGeom>
              <a:avLst/>
              <a:gdLst/>
              <a:ahLst/>
              <a:cxnLst/>
              <a:rect l="l" t="t" r="r" b="b"/>
              <a:pathLst>
                <a:path w="4424680" h="266700">
                  <a:moveTo>
                    <a:pt x="31750" y="190373"/>
                  </a:moveTo>
                  <a:lnTo>
                    <a:pt x="0" y="190373"/>
                  </a:lnTo>
                  <a:lnTo>
                    <a:pt x="38100" y="266573"/>
                  </a:lnTo>
                  <a:lnTo>
                    <a:pt x="69850" y="203073"/>
                  </a:lnTo>
                  <a:lnTo>
                    <a:pt x="31750" y="203073"/>
                  </a:lnTo>
                  <a:lnTo>
                    <a:pt x="31750" y="190373"/>
                  </a:lnTo>
                  <a:close/>
                </a:path>
                <a:path w="4424680" h="266700">
                  <a:moveTo>
                    <a:pt x="4411980" y="126873"/>
                  </a:moveTo>
                  <a:lnTo>
                    <a:pt x="31750" y="126873"/>
                  </a:lnTo>
                  <a:lnTo>
                    <a:pt x="31750" y="203073"/>
                  </a:lnTo>
                  <a:lnTo>
                    <a:pt x="44450" y="203073"/>
                  </a:lnTo>
                  <a:lnTo>
                    <a:pt x="44450" y="139573"/>
                  </a:lnTo>
                  <a:lnTo>
                    <a:pt x="38100" y="139573"/>
                  </a:lnTo>
                  <a:lnTo>
                    <a:pt x="44450" y="133223"/>
                  </a:lnTo>
                  <a:lnTo>
                    <a:pt x="4411980" y="133223"/>
                  </a:lnTo>
                  <a:lnTo>
                    <a:pt x="4411980" y="126873"/>
                  </a:lnTo>
                  <a:close/>
                </a:path>
                <a:path w="4424680" h="266700">
                  <a:moveTo>
                    <a:pt x="76200" y="190373"/>
                  </a:moveTo>
                  <a:lnTo>
                    <a:pt x="44450" y="190373"/>
                  </a:lnTo>
                  <a:lnTo>
                    <a:pt x="44450" y="203073"/>
                  </a:lnTo>
                  <a:lnTo>
                    <a:pt x="69850" y="203073"/>
                  </a:lnTo>
                  <a:lnTo>
                    <a:pt x="76200" y="190373"/>
                  </a:lnTo>
                  <a:close/>
                </a:path>
                <a:path w="4424680" h="266700">
                  <a:moveTo>
                    <a:pt x="44450" y="133223"/>
                  </a:moveTo>
                  <a:lnTo>
                    <a:pt x="38100" y="139573"/>
                  </a:lnTo>
                  <a:lnTo>
                    <a:pt x="44450" y="139573"/>
                  </a:lnTo>
                  <a:lnTo>
                    <a:pt x="44450" y="133223"/>
                  </a:lnTo>
                  <a:close/>
                </a:path>
                <a:path w="4424680" h="266700">
                  <a:moveTo>
                    <a:pt x="4424680" y="126873"/>
                  </a:moveTo>
                  <a:lnTo>
                    <a:pt x="4418330" y="126873"/>
                  </a:lnTo>
                  <a:lnTo>
                    <a:pt x="4411980" y="133223"/>
                  </a:lnTo>
                  <a:lnTo>
                    <a:pt x="44450" y="133223"/>
                  </a:lnTo>
                  <a:lnTo>
                    <a:pt x="44450" y="139573"/>
                  </a:lnTo>
                  <a:lnTo>
                    <a:pt x="4424680" y="139573"/>
                  </a:lnTo>
                  <a:lnTo>
                    <a:pt x="4424680" y="126873"/>
                  </a:lnTo>
                  <a:close/>
                </a:path>
                <a:path w="4424680" h="266700">
                  <a:moveTo>
                    <a:pt x="4424680" y="0"/>
                  </a:moveTo>
                  <a:lnTo>
                    <a:pt x="4411980" y="0"/>
                  </a:lnTo>
                  <a:lnTo>
                    <a:pt x="4411980" y="133223"/>
                  </a:lnTo>
                  <a:lnTo>
                    <a:pt x="4418330" y="126873"/>
                  </a:lnTo>
                  <a:lnTo>
                    <a:pt x="4424680" y="126873"/>
                  </a:lnTo>
                  <a:lnTo>
                    <a:pt x="44246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44367" y="1458468"/>
              <a:ext cx="229743" cy="762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947289" y="834135"/>
              <a:ext cx="1408430" cy="80010"/>
            </a:xfrm>
            <a:custGeom>
              <a:avLst/>
              <a:gdLst/>
              <a:ahLst/>
              <a:cxnLst/>
              <a:rect l="l" t="t" r="r" b="b"/>
              <a:pathLst>
                <a:path w="1408429" h="80009">
                  <a:moveTo>
                    <a:pt x="503453" y="48133"/>
                  </a:moveTo>
                  <a:lnTo>
                    <a:pt x="451485" y="48133"/>
                  </a:lnTo>
                  <a:lnTo>
                    <a:pt x="438696" y="48133"/>
                  </a:lnTo>
                  <a:lnTo>
                    <a:pt x="438277" y="79756"/>
                  </a:lnTo>
                  <a:lnTo>
                    <a:pt x="503453" y="48133"/>
                  </a:lnTo>
                  <a:close/>
                </a:path>
                <a:path w="1408429" h="80009">
                  <a:moveTo>
                    <a:pt x="514985" y="42545"/>
                  </a:moveTo>
                  <a:lnTo>
                    <a:pt x="439293" y="3556"/>
                  </a:lnTo>
                  <a:lnTo>
                    <a:pt x="438861" y="35280"/>
                  </a:lnTo>
                  <a:lnTo>
                    <a:pt x="254" y="29718"/>
                  </a:lnTo>
                  <a:lnTo>
                    <a:pt x="0" y="42418"/>
                  </a:lnTo>
                  <a:lnTo>
                    <a:pt x="438696" y="47980"/>
                  </a:lnTo>
                  <a:lnTo>
                    <a:pt x="451485" y="47980"/>
                  </a:lnTo>
                  <a:lnTo>
                    <a:pt x="503796" y="47980"/>
                  </a:lnTo>
                  <a:lnTo>
                    <a:pt x="514985" y="42545"/>
                  </a:lnTo>
                  <a:close/>
                </a:path>
                <a:path w="1408429" h="80009">
                  <a:moveTo>
                    <a:pt x="1408303" y="36068"/>
                  </a:moveTo>
                  <a:lnTo>
                    <a:pt x="1398231" y="31369"/>
                  </a:lnTo>
                  <a:lnTo>
                    <a:pt x="1331087" y="0"/>
                  </a:lnTo>
                  <a:lnTo>
                    <a:pt x="1331925" y="31711"/>
                  </a:lnTo>
                  <a:lnTo>
                    <a:pt x="1120140" y="37338"/>
                  </a:lnTo>
                  <a:lnTo>
                    <a:pt x="1120394" y="50038"/>
                  </a:lnTo>
                  <a:lnTo>
                    <a:pt x="1332268" y="44411"/>
                  </a:lnTo>
                  <a:lnTo>
                    <a:pt x="1333119" y="76200"/>
                  </a:lnTo>
                  <a:lnTo>
                    <a:pt x="1408303" y="3606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12179" y="832484"/>
              <a:ext cx="145415" cy="762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35697" y="827277"/>
              <a:ext cx="212344" cy="7607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944368" y="1490217"/>
              <a:ext cx="1805939" cy="1092835"/>
            </a:xfrm>
            <a:custGeom>
              <a:avLst/>
              <a:gdLst/>
              <a:ahLst/>
              <a:cxnLst/>
              <a:rect l="l" t="t" r="r" b="b"/>
              <a:pathLst>
                <a:path w="1805939" h="1092835">
                  <a:moveTo>
                    <a:pt x="229743" y="716153"/>
                  </a:moveTo>
                  <a:lnTo>
                    <a:pt x="217043" y="709803"/>
                  </a:lnTo>
                  <a:lnTo>
                    <a:pt x="153543" y="678053"/>
                  </a:lnTo>
                  <a:lnTo>
                    <a:pt x="153543" y="709803"/>
                  </a:lnTo>
                  <a:lnTo>
                    <a:pt x="121158" y="709803"/>
                  </a:lnTo>
                  <a:lnTo>
                    <a:pt x="121158" y="12700"/>
                  </a:lnTo>
                  <a:lnTo>
                    <a:pt x="121158" y="6350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08458" y="12700"/>
                  </a:lnTo>
                  <a:lnTo>
                    <a:pt x="108458" y="722503"/>
                  </a:lnTo>
                  <a:lnTo>
                    <a:pt x="153543" y="722503"/>
                  </a:lnTo>
                  <a:lnTo>
                    <a:pt x="153543" y="754253"/>
                  </a:lnTo>
                  <a:lnTo>
                    <a:pt x="217043" y="722503"/>
                  </a:lnTo>
                  <a:lnTo>
                    <a:pt x="229743" y="716153"/>
                  </a:lnTo>
                  <a:close/>
                </a:path>
                <a:path w="1805939" h="1092835">
                  <a:moveTo>
                    <a:pt x="1805940" y="241046"/>
                  </a:moveTo>
                  <a:lnTo>
                    <a:pt x="1793240" y="234696"/>
                  </a:lnTo>
                  <a:lnTo>
                    <a:pt x="1729740" y="202946"/>
                  </a:lnTo>
                  <a:lnTo>
                    <a:pt x="1729740" y="234696"/>
                  </a:lnTo>
                  <a:lnTo>
                    <a:pt x="1639570" y="234696"/>
                  </a:lnTo>
                  <a:lnTo>
                    <a:pt x="1639570" y="710184"/>
                  </a:lnTo>
                  <a:lnTo>
                    <a:pt x="1485900" y="710184"/>
                  </a:lnTo>
                  <a:lnTo>
                    <a:pt x="1485900" y="722884"/>
                  </a:lnTo>
                  <a:lnTo>
                    <a:pt x="1633093" y="722884"/>
                  </a:lnTo>
                  <a:lnTo>
                    <a:pt x="1633093" y="1060704"/>
                  </a:lnTo>
                  <a:lnTo>
                    <a:pt x="1716913" y="1060704"/>
                  </a:lnTo>
                  <a:lnTo>
                    <a:pt x="1716913" y="1092454"/>
                  </a:lnTo>
                  <a:lnTo>
                    <a:pt x="1780413" y="1060704"/>
                  </a:lnTo>
                  <a:lnTo>
                    <a:pt x="1793113" y="1054354"/>
                  </a:lnTo>
                  <a:lnTo>
                    <a:pt x="1780413" y="1048004"/>
                  </a:lnTo>
                  <a:lnTo>
                    <a:pt x="1716913" y="1016254"/>
                  </a:lnTo>
                  <a:lnTo>
                    <a:pt x="1716913" y="1048004"/>
                  </a:lnTo>
                  <a:lnTo>
                    <a:pt x="1645793" y="1048004"/>
                  </a:lnTo>
                  <a:lnTo>
                    <a:pt x="1645793" y="722884"/>
                  </a:lnTo>
                  <a:lnTo>
                    <a:pt x="1652270" y="722884"/>
                  </a:lnTo>
                  <a:lnTo>
                    <a:pt x="1652270" y="716534"/>
                  </a:lnTo>
                  <a:lnTo>
                    <a:pt x="1652270" y="710184"/>
                  </a:lnTo>
                  <a:lnTo>
                    <a:pt x="1652270" y="247396"/>
                  </a:lnTo>
                  <a:lnTo>
                    <a:pt x="1729740" y="247396"/>
                  </a:lnTo>
                  <a:lnTo>
                    <a:pt x="1729740" y="279146"/>
                  </a:lnTo>
                  <a:lnTo>
                    <a:pt x="1793240" y="247396"/>
                  </a:lnTo>
                  <a:lnTo>
                    <a:pt x="1805940" y="24104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92240" y="2503042"/>
              <a:ext cx="164719" cy="762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35951" y="2500883"/>
              <a:ext cx="216026" cy="762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658355" y="2532633"/>
              <a:ext cx="681355" cy="526415"/>
            </a:xfrm>
            <a:custGeom>
              <a:avLst/>
              <a:gdLst/>
              <a:ahLst/>
              <a:cxnLst/>
              <a:rect l="l" t="t" r="r" b="b"/>
              <a:pathLst>
                <a:path w="681354" h="526414">
                  <a:moveTo>
                    <a:pt x="31750" y="450215"/>
                  </a:moveTo>
                  <a:lnTo>
                    <a:pt x="0" y="450215"/>
                  </a:lnTo>
                  <a:lnTo>
                    <a:pt x="38100" y="526415"/>
                  </a:lnTo>
                  <a:lnTo>
                    <a:pt x="69850" y="462915"/>
                  </a:lnTo>
                  <a:lnTo>
                    <a:pt x="31750" y="462915"/>
                  </a:lnTo>
                  <a:lnTo>
                    <a:pt x="31750" y="450215"/>
                  </a:lnTo>
                  <a:close/>
                </a:path>
                <a:path w="681354" h="526414">
                  <a:moveTo>
                    <a:pt x="668147" y="350647"/>
                  </a:moveTo>
                  <a:lnTo>
                    <a:pt x="31750" y="350647"/>
                  </a:lnTo>
                  <a:lnTo>
                    <a:pt x="31750" y="462915"/>
                  </a:lnTo>
                  <a:lnTo>
                    <a:pt x="44450" y="462915"/>
                  </a:lnTo>
                  <a:lnTo>
                    <a:pt x="44450" y="363347"/>
                  </a:lnTo>
                  <a:lnTo>
                    <a:pt x="38100" y="363347"/>
                  </a:lnTo>
                  <a:lnTo>
                    <a:pt x="44450" y="356997"/>
                  </a:lnTo>
                  <a:lnTo>
                    <a:pt x="668147" y="356997"/>
                  </a:lnTo>
                  <a:lnTo>
                    <a:pt x="668147" y="350647"/>
                  </a:lnTo>
                  <a:close/>
                </a:path>
                <a:path w="681354" h="526414">
                  <a:moveTo>
                    <a:pt x="76200" y="450215"/>
                  </a:moveTo>
                  <a:lnTo>
                    <a:pt x="44450" y="450215"/>
                  </a:lnTo>
                  <a:lnTo>
                    <a:pt x="44450" y="462915"/>
                  </a:lnTo>
                  <a:lnTo>
                    <a:pt x="69850" y="462915"/>
                  </a:lnTo>
                  <a:lnTo>
                    <a:pt x="76200" y="450215"/>
                  </a:lnTo>
                  <a:close/>
                </a:path>
                <a:path w="681354" h="526414">
                  <a:moveTo>
                    <a:pt x="44450" y="356997"/>
                  </a:moveTo>
                  <a:lnTo>
                    <a:pt x="38100" y="363347"/>
                  </a:lnTo>
                  <a:lnTo>
                    <a:pt x="44450" y="363347"/>
                  </a:lnTo>
                  <a:lnTo>
                    <a:pt x="44450" y="356997"/>
                  </a:lnTo>
                  <a:close/>
                </a:path>
                <a:path w="681354" h="526414">
                  <a:moveTo>
                    <a:pt x="680847" y="350647"/>
                  </a:moveTo>
                  <a:lnTo>
                    <a:pt x="674497" y="350647"/>
                  </a:lnTo>
                  <a:lnTo>
                    <a:pt x="668147" y="356997"/>
                  </a:lnTo>
                  <a:lnTo>
                    <a:pt x="44450" y="356997"/>
                  </a:lnTo>
                  <a:lnTo>
                    <a:pt x="44450" y="363347"/>
                  </a:lnTo>
                  <a:lnTo>
                    <a:pt x="680847" y="363347"/>
                  </a:lnTo>
                  <a:lnTo>
                    <a:pt x="680847" y="350647"/>
                  </a:lnTo>
                  <a:close/>
                </a:path>
                <a:path w="681354" h="526414">
                  <a:moveTo>
                    <a:pt x="668147" y="6350"/>
                  </a:moveTo>
                  <a:lnTo>
                    <a:pt x="668147" y="356997"/>
                  </a:lnTo>
                  <a:lnTo>
                    <a:pt x="674497" y="350647"/>
                  </a:lnTo>
                  <a:lnTo>
                    <a:pt x="680847" y="350647"/>
                  </a:lnTo>
                  <a:lnTo>
                    <a:pt x="680847" y="12700"/>
                  </a:lnTo>
                  <a:lnTo>
                    <a:pt x="674497" y="12700"/>
                  </a:lnTo>
                  <a:lnTo>
                    <a:pt x="668147" y="6350"/>
                  </a:lnTo>
                  <a:close/>
                </a:path>
                <a:path w="681354" h="526414">
                  <a:moveTo>
                    <a:pt x="680847" y="0"/>
                  </a:moveTo>
                  <a:lnTo>
                    <a:pt x="577469" y="0"/>
                  </a:lnTo>
                  <a:lnTo>
                    <a:pt x="577469" y="12700"/>
                  </a:lnTo>
                  <a:lnTo>
                    <a:pt x="668147" y="12700"/>
                  </a:lnTo>
                  <a:lnTo>
                    <a:pt x="668147" y="6350"/>
                  </a:lnTo>
                  <a:lnTo>
                    <a:pt x="680847" y="6350"/>
                  </a:lnTo>
                  <a:lnTo>
                    <a:pt x="680847" y="0"/>
                  </a:lnTo>
                  <a:close/>
                </a:path>
                <a:path w="681354" h="526414">
                  <a:moveTo>
                    <a:pt x="680847" y="6350"/>
                  </a:moveTo>
                  <a:lnTo>
                    <a:pt x="668147" y="6350"/>
                  </a:lnTo>
                  <a:lnTo>
                    <a:pt x="674497" y="12700"/>
                  </a:lnTo>
                  <a:lnTo>
                    <a:pt x="680847" y="12700"/>
                  </a:lnTo>
                  <a:lnTo>
                    <a:pt x="680847" y="63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40014" y="1972055"/>
              <a:ext cx="76200" cy="23939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47788" y="3060192"/>
              <a:ext cx="1656588" cy="367284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447788" y="3060192"/>
            <a:ext cx="1656714" cy="36766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299085" marR="106680" indent="-147955">
              <a:lnSpc>
                <a:spcPct val="100000"/>
              </a:lnSpc>
              <a:spcBef>
                <a:spcPts val="209"/>
              </a:spcBef>
            </a:pPr>
            <a:r>
              <a:rPr dirty="0" sz="1000" spc="-5">
                <a:latin typeface="微软雅黑"/>
                <a:cs typeface="微软雅黑"/>
              </a:rPr>
              <a:t>将要发送的消息添加到发 </a:t>
            </a:r>
            <a:r>
              <a:rPr dirty="0" sz="1000" spc="-5">
                <a:latin typeface="微软雅黑"/>
                <a:cs typeface="微软雅黑"/>
              </a:rPr>
              <a:t>送队列</a:t>
            </a:r>
            <a:r>
              <a:rPr dirty="0" sz="1000" spc="-10">
                <a:latin typeface="Arial"/>
                <a:cs typeface="Arial"/>
              </a:rPr>
              <a:t>queue.add()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82753" y="2866517"/>
            <a:ext cx="8133715" cy="1289685"/>
            <a:chOff x="182753" y="2866517"/>
            <a:chExt cx="8133715" cy="1289685"/>
          </a:xfrm>
        </p:grpSpPr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0268" y="2866517"/>
              <a:ext cx="76200" cy="19240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5928" y="3707892"/>
              <a:ext cx="1606296" cy="44500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85928" y="3707892"/>
              <a:ext cx="1606550" cy="445134"/>
            </a:xfrm>
            <a:custGeom>
              <a:avLst/>
              <a:gdLst/>
              <a:ahLst/>
              <a:cxnLst/>
              <a:rect l="l" t="t" r="r" b="b"/>
              <a:pathLst>
                <a:path w="1606550" h="445135">
                  <a:moveTo>
                    <a:pt x="0" y="445007"/>
                  </a:moveTo>
                  <a:lnTo>
                    <a:pt x="1606296" y="445007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75945" y="3686683"/>
            <a:ext cx="142557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connectOne(sid,  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astCo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.g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(s  </a:t>
            </a:r>
            <a:r>
              <a:rPr dirty="0" sz="1000" spc="-5">
                <a:latin typeface="Arial"/>
                <a:cs typeface="Arial"/>
              </a:rPr>
              <a:t>id).electionAddr)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979548" y="3704716"/>
            <a:ext cx="1262380" cy="451484"/>
            <a:chOff x="1979548" y="3704716"/>
            <a:chExt cx="1262380" cy="451484"/>
          </a:xfrm>
        </p:grpSpPr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82723" y="3707891"/>
              <a:ext cx="1255776" cy="44500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982723" y="3707891"/>
              <a:ext cx="1256030" cy="445134"/>
            </a:xfrm>
            <a:custGeom>
              <a:avLst/>
              <a:gdLst/>
              <a:ahLst/>
              <a:cxnLst/>
              <a:rect l="l" t="t" r="r" b="b"/>
              <a:pathLst>
                <a:path w="1256030" h="445135">
                  <a:moveTo>
                    <a:pt x="0" y="445007"/>
                  </a:moveTo>
                  <a:lnTo>
                    <a:pt x="1255776" y="445007"/>
                  </a:lnTo>
                  <a:lnTo>
                    <a:pt x="125577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2053589" y="3839057"/>
            <a:ext cx="1113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initiateConnection()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439540" y="3704716"/>
            <a:ext cx="1262380" cy="451484"/>
            <a:chOff x="3439540" y="3704716"/>
            <a:chExt cx="1262380" cy="451484"/>
          </a:xfrm>
        </p:grpSpPr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42715" y="3707891"/>
              <a:ext cx="1255776" cy="44500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442715" y="3707891"/>
              <a:ext cx="1256030" cy="445134"/>
            </a:xfrm>
            <a:custGeom>
              <a:avLst/>
              <a:gdLst/>
              <a:ahLst/>
              <a:cxnLst/>
              <a:rect l="l" t="t" r="r" b="b"/>
              <a:pathLst>
                <a:path w="1256029" h="445135">
                  <a:moveTo>
                    <a:pt x="0" y="445007"/>
                  </a:moveTo>
                  <a:lnTo>
                    <a:pt x="1255776" y="445007"/>
                  </a:lnTo>
                  <a:lnTo>
                    <a:pt x="125577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3573271" y="3839057"/>
            <a:ext cx="996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startConnection()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50975" y="3427476"/>
            <a:ext cx="8114030" cy="728980"/>
            <a:chOff x="950975" y="3427476"/>
            <a:chExt cx="8114030" cy="728980"/>
          </a:xfrm>
        </p:grpSpPr>
        <p:sp>
          <p:nvSpPr>
            <p:cNvPr id="86" name="object 86"/>
            <p:cNvSpPr/>
            <p:nvPr/>
          </p:nvSpPr>
          <p:spPr>
            <a:xfrm>
              <a:off x="950975" y="3427476"/>
              <a:ext cx="5752465" cy="280670"/>
            </a:xfrm>
            <a:custGeom>
              <a:avLst/>
              <a:gdLst/>
              <a:ahLst/>
              <a:cxnLst/>
              <a:rect l="l" t="t" r="r" b="b"/>
              <a:pathLst>
                <a:path w="5752465" h="280670">
                  <a:moveTo>
                    <a:pt x="31750" y="203962"/>
                  </a:moveTo>
                  <a:lnTo>
                    <a:pt x="0" y="203962"/>
                  </a:lnTo>
                  <a:lnTo>
                    <a:pt x="38100" y="280162"/>
                  </a:lnTo>
                  <a:lnTo>
                    <a:pt x="69850" y="216662"/>
                  </a:lnTo>
                  <a:lnTo>
                    <a:pt x="31750" y="216662"/>
                  </a:lnTo>
                  <a:lnTo>
                    <a:pt x="31750" y="203962"/>
                  </a:lnTo>
                  <a:close/>
                </a:path>
                <a:path w="5752465" h="280670">
                  <a:moveTo>
                    <a:pt x="5739765" y="133731"/>
                  </a:moveTo>
                  <a:lnTo>
                    <a:pt x="31750" y="133731"/>
                  </a:lnTo>
                  <a:lnTo>
                    <a:pt x="31750" y="216662"/>
                  </a:lnTo>
                  <a:lnTo>
                    <a:pt x="44450" y="216662"/>
                  </a:lnTo>
                  <a:lnTo>
                    <a:pt x="44450" y="146431"/>
                  </a:lnTo>
                  <a:lnTo>
                    <a:pt x="38100" y="146431"/>
                  </a:lnTo>
                  <a:lnTo>
                    <a:pt x="44450" y="140081"/>
                  </a:lnTo>
                  <a:lnTo>
                    <a:pt x="5739765" y="140081"/>
                  </a:lnTo>
                  <a:lnTo>
                    <a:pt x="5739765" y="133731"/>
                  </a:lnTo>
                  <a:close/>
                </a:path>
                <a:path w="5752465" h="280670">
                  <a:moveTo>
                    <a:pt x="76200" y="203962"/>
                  </a:moveTo>
                  <a:lnTo>
                    <a:pt x="44450" y="203962"/>
                  </a:lnTo>
                  <a:lnTo>
                    <a:pt x="44450" y="216662"/>
                  </a:lnTo>
                  <a:lnTo>
                    <a:pt x="69850" y="216662"/>
                  </a:lnTo>
                  <a:lnTo>
                    <a:pt x="76200" y="203962"/>
                  </a:lnTo>
                  <a:close/>
                </a:path>
                <a:path w="5752465" h="280670">
                  <a:moveTo>
                    <a:pt x="44450" y="140081"/>
                  </a:moveTo>
                  <a:lnTo>
                    <a:pt x="38100" y="146431"/>
                  </a:lnTo>
                  <a:lnTo>
                    <a:pt x="44450" y="146431"/>
                  </a:lnTo>
                  <a:lnTo>
                    <a:pt x="44450" y="140081"/>
                  </a:lnTo>
                  <a:close/>
                </a:path>
                <a:path w="5752465" h="280670">
                  <a:moveTo>
                    <a:pt x="5752465" y="133731"/>
                  </a:moveTo>
                  <a:lnTo>
                    <a:pt x="5746115" y="133731"/>
                  </a:lnTo>
                  <a:lnTo>
                    <a:pt x="5739765" y="140081"/>
                  </a:lnTo>
                  <a:lnTo>
                    <a:pt x="44450" y="140081"/>
                  </a:lnTo>
                  <a:lnTo>
                    <a:pt x="44450" y="146431"/>
                  </a:lnTo>
                  <a:lnTo>
                    <a:pt x="5752465" y="146431"/>
                  </a:lnTo>
                  <a:lnTo>
                    <a:pt x="5752465" y="133731"/>
                  </a:lnTo>
                  <a:close/>
                </a:path>
                <a:path w="5752465" h="280670">
                  <a:moveTo>
                    <a:pt x="5752465" y="0"/>
                  </a:moveTo>
                  <a:lnTo>
                    <a:pt x="5739765" y="0"/>
                  </a:lnTo>
                  <a:lnTo>
                    <a:pt x="5739765" y="140081"/>
                  </a:lnTo>
                  <a:lnTo>
                    <a:pt x="5746115" y="133731"/>
                  </a:lnTo>
                  <a:lnTo>
                    <a:pt x="5752465" y="133731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52360" y="3710940"/>
              <a:ext cx="1612392" cy="44500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7452359" y="3710940"/>
            <a:ext cx="1612900" cy="445134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ts val="1125"/>
              </a:lnSpc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DataOutputStream()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ts val="1195"/>
              </a:lnSpc>
            </a:pPr>
            <a:r>
              <a:rPr dirty="0" sz="1000" spc="-10">
                <a:latin typeface="微软雅黑"/>
                <a:cs typeface="微软雅黑"/>
              </a:rPr>
              <a:t>通过输出流，向服务器发</a:t>
            </a:r>
            <a:endParaRPr sz="1000">
              <a:latin typeface="微软雅黑"/>
              <a:cs typeface="微软雅黑"/>
            </a:endParaRPr>
          </a:p>
          <a:p>
            <a:pPr algn="ctr" marL="1270">
              <a:lnSpc>
                <a:spcPts val="1180"/>
              </a:lnSpc>
            </a:pPr>
            <a:r>
              <a:rPr dirty="0" sz="1000" spc="-5">
                <a:latin typeface="微软雅黑"/>
                <a:cs typeface="微软雅黑"/>
              </a:rPr>
              <a:t>送数据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792223" y="3892296"/>
            <a:ext cx="7272655" cy="780415"/>
            <a:chOff x="1792223" y="3892296"/>
            <a:chExt cx="7272655" cy="780415"/>
          </a:xfrm>
        </p:grpSpPr>
        <p:pic>
          <p:nvPicPr>
            <p:cNvPr id="90" name="object 9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38499" y="3892296"/>
              <a:ext cx="204597" cy="7620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92223" y="3892296"/>
              <a:ext cx="190881" cy="762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698491" y="3895699"/>
              <a:ext cx="2753995" cy="76200"/>
            </a:xfrm>
            <a:custGeom>
              <a:avLst/>
              <a:gdLst/>
              <a:ahLst/>
              <a:cxnLst/>
              <a:rect l="l" t="t" r="r" b="b"/>
              <a:pathLst>
                <a:path w="2753995" h="76200">
                  <a:moveTo>
                    <a:pt x="2677414" y="44459"/>
                  </a:moveTo>
                  <a:lnTo>
                    <a:pt x="2677414" y="76200"/>
                  </a:lnTo>
                  <a:lnTo>
                    <a:pt x="2741032" y="44475"/>
                  </a:lnTo>
                  <a:lnTo>
                    <a:pt x="2690114" y="44475"/>
                  </a:lnTo>
                  <a:lnTo>
                    <a:pt x="2677414" y="44459"/>
                  </a:lnTo>
                  <a:close/>
                </a:path>
                <a:path w="2753995" h="76200">
                  <a:moveTo>
                    <a:pt x="2677414" y="31759"/>
                  </a:moveTo>
                  <a:lnTo>
                    <a:pt x="2677414" y="44459"/>
                  </a:lnTo>
                  <a:lnTo>
                    <a:pt x="2690114" y="44475"/>
                  </a:lnTo>
                  <a:lnTo>
                    <a:pt x="2690114" y="31775"/>
                  </a:lnTo>
                  <a:lnTo>
                    <a:pt x="2677414" y="31759"/>
                  </a:lnTo>
                  <a:close/>
                </a:path>
                <a:path w="2753995" h="76200">
                  <a:moveTo>
                    <a:pt x="2677414" y="0"/>
                  </a:moveTo>
                  <a:lnTo>
                    <a:pt x="2677414" y="31759"/>
                  </a:lnTo>
                  <a:lnTo>
                    <a:pt x="2690114" y="31775"/>
                  </a:lnTo>
                  <a:lnTo>
                    <a:pt x="2690114" y="44475"/>
                  </a:lnTo>
                  <a:lnTo>
                    <a:pt x="2741032" y="44475"/>
                  </a:lnTo>
                  <a:lnTo>
                    <a:pt x="2753614" y="38201"/>
                  </a:lnTo>
                  <a:lnTo>
                    <a:pt x="2677414" y="0"/>
                  </a:lnTo>
                  <a:close/>
                </a:path>
                <a:path w="2753995" h="76200">
                  <a:moveTo>
                    <a:pt x="0" y="28346"/>
                  </a:moveTo>
                  <a:lnTo>
                    <a:pt x="0" y="41046"/>
                  </a:lnTo>
                  <a:lnTo>
                    <a:pt x="2677414" y="44459"/>
                  </a:lnTo>
                  <a:lnTo>
                    <a:pt x="2677414" y="31759"/>
                  </a:lnTo>
                  <a:lnTo>
                    <a:pt x="0" y="2834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52359" y="4227576"/>
              <a:ext cx="1612392" cy="445008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7452359" y="4227576"/>
            <a:ext cx="1612900" cy="445134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1130"/>
              </a:lnSpc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DataInputStream()</a:t>
            </a:r>
            <a:endParaRPr sz="1000">
              <a:latin typeface="Arial"/>
              <a:cs typeface="Arial"/>
            </a:endParaRPr>
          </a:p>
          <a:p>
            <a:pPr algn="ctr" marL="111125" marR="10160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微软雅黑"/>
                <a:cs typeface="微软雅黑"/>
              </a:rPr>
              <a:t>通过输入流读取对方发送 </a:t>
            </a:r>
            <a:r>
              <a:rPr dirty="0" sz="1000" spc="-5">
                <a:latin typeface="微软雅黑"/>
                <a:cs typeface="微软雅黑"/>
              </a:rPr>
              <a:t>过来的选票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79831" y="3924046"/>
            <a:ext cx="7272655" cy="995680"/>
            <a:chOff x="179831" y="3924046"/>
            <a:chExt cx="7272655" cy="995680"/>
          </a:xfrm>
        </p:grpSpPr>
        <p:sp>
          <p:nvSpPr>
            <p:cNvPr id="96" name="object 96"/>
            <p:cNvSpPr/>
            <p:nvPr/>
          </p:nvSpPr>
          <p:spPr>
            <a:xfrm>
              <a:off x="4698491" y="3924046"/>
              <a:ext cx="2753995" cy="565785"/>
            </a:xfrm>
            <a:custGeom>
              <a:avLst/>
              <a:gdLst/>
              <a:ahLst/>
              <a:cxnLst/>
              <a:rect l="l" t="t" r="r" b="b"/>
              <a:pathLst>
                <a:path w="2753995" h="565785">
                  <a:moveTo>
                    <a:pt x="2677414" y="488962"/>
                  </a:moveTo>
                  <a:lnTo>
                    <a:pt x="2677414" y="565162"/>
                  </a:lnTo>
                  <a:lnTo>
                    <a:pt x="2740914" y="533412"/>
                  </a:lnTo>
                  <a:lnTo>
                    <a:pt x="2690114" y="533412"/>
                  </a:lnTo>
                  <a:lnTo>
                    <a:pt x="2690114" y="520712"/>
                  </a:lnTo>
                  <a:lnTo>
                    <a:pt x="2740914" y="520712"/>
                  </a:lnTo>
                  <a:lnTo>
                    <a:pt x="2677414" y="488962"/>
                  </a:lnTo>
                  <a:close/>
                </a:path>
                <a:path w="2753995" h="565785">
                  <a:moveTo>
                    <a:pt x="2522855" y="6349"/>
                  </a:moveTo>
                  <a:lnTo>
                    <a:pt x="2522855" y="533412"/>
                  </a:lnTo>
                  <a:lnTo>
                    <a:pt x="2677414" y="533412"/>
                  </a:lnTo>
                  <a:lnTo>
                    <a:pt x="2677414" y="527062"/>
                  </a:lnTo>
                  <a:lnTo>
                    <a:pt x="2535555" y="527062"/>
                  </a:lnTo>
                  <a:lnTo>
                    <a:pt x="2529205" y="520712"/>
                  </a:lnTo>
                  <a:lnTo>
                    <a:pt x="2535555" y="520712"/>
                  </a:lnTo>
                  <a:lnTo>
                    <a:pt x="2535555" y="12699"/>
                  </a:lnTo>
                  <a:lnTo>
                    <a:pt x="2529205" y="12699"/>
                  </a:lnTo>
                  <a:lnTo>
                    <a:pt x="2522855" y="6349"/>
                  </a:lnTo>
                  <a:close/>
                </a:path>
                <a:path w="2753995" h="565785">
                  <a:moveTo>
                    <a:pt x="2740914" y="520712"/>
                  </a:moveTo>
                  <a:lnTo>
                    <a:pt x="2690114" y="520712"/>
                  </a:lnTo>
                  <a:lnTo>
                    <a:pt x="2690114" y="533412"/>
                  </a:lnTo>
                  <a:lnTo>
                    <a:pt x="2740914" y="533412"/>
                  </a:lnTo>
                  <a:lnTo>
                    <a:pt x="2753614" y="527062"/>
                  </a:lnTo>
                  <a:lnTo>
                    <a:pt x="2740914" y="520712"/>
                  </a:lnTo>
                  <a:close/>
                </a:path>
                <a:path w="2753995" h="565785">
                  <a:moveTo>
                    <a:pt x="2535555" y="520712"/>
                  </a:moveTo>
                  <a:lnTo>
                    <a:pt x="2529205" y="520712"/>
                  </a:lnTo>
                  <a:lnTo>
                    <a:pt x="2535555" y="527062"/>
                  </a:lnTo>
                  <a:lnTo>
                    <a:pt x="2535555" y="520712"/>
                  </a:lnTo>
                  <a:close/>
                </a:path>
                <a:path w="2753995" h="565785">
                  <a:moveTo>
                    <a:pt x="2677414" y="520712"/>
                  </a:moveTo>
                  <a:lnTo>
                    <a:pt x="2535555" y="520712"/>
                  </a:lnTo>
                  <a:lnTo>
                    <a:pt x="2535555" y="527062"/>
                  </a:lnTo>
                  <a:lnTo>
                    <a:pt x="2677414" y="527062"/>
                  </a:lnTo>
                  <a:lnTo>
                    <a:pt x="2677414" y="520712"/>
                  </a:lnTo>
                  <a:close/>
                </a:path>
                <a:path w="2753995" h="565785">
                  <a:moveTo>
                    <a:pt x="2535555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2522855" y="12699"/>
                  </a:lnTo>
                  <a:lnTo>
                    <a:pt x="2522855" y="6349"/>
                  </a:lnTo>
                  <a:lnTo>
                    <a:pt x="2535555" y="6349"/>
                  </a:lnTo>
                  <a:lnTo>
                    <a:pt x="2535555" y="0"/>
                  </a:lnTo>
                  <a:close/>
                </a:path>
                <a:path w="2753995" h="565785">
                  <a:moveTo>
                    <a:pt x="2535555" y="6349"/>
                  </a:moveTo>
                  <a:lnTo>
                    <a:pt x="2522855" y="6349"/>
                  </a:lnTo>
                  <a:lnTo>
                    <a:pt x="2529205" y="12699"/>
                  </a:lnTo>
                  <a:lnTo>
                    <a:pt x="2535555" y="12699"/>
                  </a:lnTo>
                  <a:lnTo>
                    <a:pt x="2535555" y="63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9831" y="4474464"/>
              <a:ext cx="1612392" cy="445008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179831" y="4474464"/>
            <a:ext cx="1612900" cy="445134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30"/>
              </a:lnSpc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SendWorker()</a:t>
            </a:r>
            <a:endParaRPr sz="1000">
              <a:latin typeface="Arial"/>
              <a:cs typeface="Arial"/>
            </a:endParaRPr>
          </a:p>
          <a:p>
            <a:pPr algn="ctr" marL="35560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RecvWorker()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ts val="1180"/>
              </a:lnSpc>
            </a:pPr>
            <a:r>
              <a:rPr dirty="0" sz="1000" spc="-5">
                <a:latin typeface="微软雅黑"/>
                <a:cs typeface="微软雅黑"/>
              </a:rPr>
              <a:t>初始化发送器和接收器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99" name="object 9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04060" y="4474464"/>
            <a:ext cx="1255776" cy="445008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2004060" y="4474464"/>
            <a:ext cx="1256030" cy="445134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25"/>
              </a:lnSpc>
            </a:pPr>
            <a:r>
              <a:rPr dirty="0" sz="1000" spc="-5">
                <a:latin typeface="Arial"/>
                <a:cs typeface="Arial"/>
              </a:rPr>
              <a:t>sw.start();rw.start();</a:t>
            </a:r>
            <a:endParaRPr sz="1000">
              <a:latin typeface="Arial"/>
              <a:cs typeface="Arial"/>
            </a:endParaRPr>
          </a:p>
          <a:p>
            <a:pPr algn="ctr" marL="109855" marR="12573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微软雅黑"/>
                <a:cs typeface="微软雅黑"/>
              </a:rPr>
              <a:t>启动发送器线程和 </a:t>
            </a:r>
            <a:r>
              <a:rPr dirty="0" sz="1000" spc="-5">
                <a:latin typeface="微软雅黑"/>
                <a:cs typeface="微软雅黑"/>
              </a:rPr>
              <a:t>接收器线程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439540" y="4343272"/>
            <a:ext cx="1262380" cy="313055"/>
            <a:chOff x="3439540" y="4343272"/>
            <a:chExt cx="1262380" cy="313055"/>
          </a:xfrm>
        </p:grpSpPr>
        <p:pic>
          <p:nvPicPr>
            <p:cNvPr id="102" name="object 10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42715" y="4346447"/>
              <a:ext cx="1255776" cy="306324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442715" y="4346447"/>
              <a:ext cx="1256030" cy="306705"/>
            </a:xfrm>
            <a:custGeom>
              <a:avLst/>
              <a:gdLst/>
              <a:ahLst/>
              <a:cxnLst/>
              <a:rect l="l" t="t" r="r" b="b"/>
              <a:pathLst>
                <a:path w="1256029" h="306704">
                  <a:moveTo>
                    <a:pt x="0" y="306323"/>
                  </a:moveTo>
                  <a:lnTo>
                    <a:pt x="1255776" y="306323"/>
                  </a:lnTo>
                  <a:lnTo>
                    <a:pt x="1255776" y="0"/>
                  </a:lnTo>
                  <a:lnTo>
                    <a:pt x="0" y="0"/>
                  </a:lnTo>
                  <a:lnTo>
                    <a:pt x="0" y="306323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3509517" y="4407814"/>
            <a:ext cx="1123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SendWorker</a:t>
            </a:r>
            <a:r>
              <a:rPr dirty="0" sz="1000" spc="-5">
                <a:latin typeface="微软雅黑"/>
                <a:cs typeface="微软雅黑"/>
              </a:rPr>
              <a:t>的</a:t>
            </a:r>
            <a:r>
              <a:rPr dirty="0" sz="1000" spc="-5">
                <a:latin typeface="Arial"/>
                <a:cs typeface="Arial"/>
              </a:rPr>
              <a:t>run()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47927" y="3924046"/>
            <a:ext cx="5207635" cy="811530"/>
            <a:chOff x="947927" y="3924046"/>
            <a:chExt cx="5207635" cy="811530"/>
          </a:xfrm>
        </p:grpSpPr>
        <p:sp>
          <p:nvSpPr>
            <p:cNvPr id="106" name="object 106"/>
            <p:cNvSpPr/>
            <p:nvPr/>
          </p:nvSpPr>
          <p:spPr>
            <a:xfrm>
              <a:off x="947927" y="3924046"/>
              <a:ext cx="3985260" cy="550545"/>
            </a:xfrm>
            <a:custGeom>
              <a:avLst/>
              <a:gdLst/>
              <a:ahLst/>
              <a:cxnLst/>
              <a:rect l="l" t="t" r="r" b="b"/>
              <a:pathLst>
                <a:path w="3985260" h="550545">
                  <a:moveTo>
                    <a:pt x="31750" y="474065"/>
                  </a:moveTo>
                  <a:lnTo>
                    <a:pt x="0" y="474065"/>
                  </a:lnTo>
                  <a:lnTo>
                    <a:pt x="38100" y="550265"/>
                  </a:lnTo>
                  <a:lnTo>
                    <a:pt x="69843" y="486778"/>
                  </a:lnTo>
                  <a:lnTo>
                    <a:pt x="31750" y="486778"/>
                  </a:lnTo>
                  <a:lnTo>
                    <a:pt x="31750" y="474065"/>
                  </a:lnTo>
                  <a:close/>
                </a:path>
                <a:path w="3985260" h="550545">
                  <a:moveTo>
                    <a:pt x="3972560" y="383260"/>
                  </a:moveTo>
                  <a:lnTo>
                    <a:pt x="31750" y="383260"/>
                  </a:lnTo>
                  <a:lnTo>
                    <a:pt x="31750" y="486778"/>
                  </a:lnTo>
                  <a:lnTo>
                    <a:pt x="44450" y="486778"/>
                  </a:lnTo>
                  <a:lnTo>
                    <a:pt x="44450" y="395960"/>
                  </a:lnTo>
                  <a:lnTo>
                    <a:pt x="38100" y="395960"/>
                  </a:lnTo>
                  <a:lnTo>
                    <a:pt x="44450" y="389610"/>
                  </a:lnTo>
                  <a:lnTo>
                    <a:pt x="3972560" y="389610"/>
                  </a:lnTo>
                  <a:lnTo>
                    <a:pt x="3972560" y="383260"/>
                  </a:lnTo>
                  <a:close/>
                </a:path>
                <a:path w="3985260" h="550545">
                  <a:moveTo>
                    <a:pt x="76200" y="474065"/>
                  </a:moveTo>
                  <a:lnTo>
                    <a:pt x="44450" y="474065"/>
                  </a:lnTo>
                  <a:lnTo>
                    <a:pt x="44450" y="486778"/>
                  </a:lnTo>
                  <a:lnTo>
                    <a:pt x="69843" y="486778"/>
                  </a:lnTo>
                  <a:lnTo>
                    <a:pt x="76200" y="474065"/>
                  </a:lnTo>
                  <a:close/>
                </a:path>
                <a:path w="3985260" h="550545">
                  <a:moveTo>
                    <a:pt x="44450" y="389610"/>
                  </a:moveTo>
                  <a:lnTo>
                    <a:pt x="38100" y="395960"/>
                  </a:lnTo>
                  <a:lnTo>
                    <a:pt x="44450" y="395960"/>
                  </a:lnTo>
                  <a:lnTo>
                    <a:pt x="44450" y="389610"/>
                  </a:lnTo>
                  <a:close/>
                </a:path>
                <a:path w="3985260" h="550545">
                  <a:moveTo>
                    <a:pt x="3985260" y="383260"/>
                  </a:moveTo>
                  <a:lnTo>
                    <a:pt x="3978910" y="383260"/>
                  </a:lnTo>
                  <a:lnTo>
                    <a:pt x="3972560" y="389610"/>
                  </a:lnTo>
                  <a:lnTo>
                    <a:pt x="44450" y="389610"/>
                  </a:lnTo>
                  <a:lnTo>
                    <a:pt x="44450" y="395960"/>
                  </a:lnTo>
                  <a:lnTo>
                    <a:pt x="3985260" y="395960"/>
                  </a:lnTo>
                  <a:lnTo>
                    <a:pt x="3985260" y="383260"/>
                  </a:lnTo>
                  <a:close/>
                </a:path>
                <a:path w="3985260" h="550545">
                  <a:moveTo>
                    <a:pt x="3972560" y="6349"/>
                  </a:moveTo>
                  <a:lnTo>
                    <a:pt x="3972560" y="389610"/>
                  </a:lnTo>
                  <a:lnTo>
                    <a:pt x="3978910" y="383260"/>
                  </a:lnTo>
                  <a:lnTo>
                    <a:pt x="3985260" y="383260"/>
                  </a:lnTo>
                  <a:lnTo>
                    <a:pt x="3985260" y="12699"/>
                  </a:lnTo>
                  <a:lnTo>
                    <a:pt x="3978910" y="12699"/>
                  </a:lnTo>
                  <a:lnTo>
                    <a:pt x="3972560" y="6349"/>
                  </a:lnTo>
                  <a:close/>
                </a:path>
                <a:path w="3985260" h="550545">
                  <a:moveTo>
                    <a:pt x="3985260" y="0"/>
                  </a:moveTo>
                  <a:lnTo>
                    <a:pt x="3750310" y="0"/>
                  </a:lnTo>
                  <a:lnTo>
                    <a:pt x="3750310" y="12699"/>
                  </a:lnTo>
                  <a:lnTo>
                    <a:pt x="3972560" y="12699"/>
                  </a:lnTo>
                  <a:lnTo>
                    <a:pt x="3972560" y="6349"/>
                  </a:lnTo>
                  <a:lnTo>
                    <a:pt x="3985260" y="6349"/>
                  </a:lnTo>
                  <a:lnTo>
                    <a:pt x="3985260" y="0"/>
                  </a:lnTo>
                  <a:close/>
                </a:path>
                <a:path w="3985260" h="550545">
                  <a:moveTo>
                    <a:pt x="3985260" y="6349"/>
                  </a:moveTo>
                  <a:lnTo>
                    <a:pt x="3972560" y="6349"/>
                  </a:lnTo>
                  <a:lnTo>
                    <a:pt x="3978910" y="12699"/>
                  </a:lnTo>
                  <a:lnTo>
                    <a:pt x="3985260" y="12699"/>
                  </a:lnTo>
                  <a:lnTo>
                    <a:pt x="3985260" y="63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92224" y="4658868"/>
              <a:ext cx="211074" cy="762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99660" y="4351020"/>
              <a:ext cx="1255776" cy="307847"/>
            </a:xfrm>
            <a:prstGeom prst="rect">
              <a:avLst/>
            </a:prstGeom>
          </p:spPr>
        </p:pic>
      </p:grpSp>
      <p:sp>
        <p:nvSpPr>
          <p:cNvPr id="109" name="object 109"/>
          <p:cNvSpPr txBox="1"/>
          <p:nvPr/>
        </p:nvSpPr>
        <p:spPr>
          <a:xfrm>
            <a:off x="4899659" y="4351020"/>
            <a:ext cx="1256030" cy="30797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448309" marR="142240" indent="-29781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ll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dQ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ue</a:t>
            </a:r>
            <a:r>
              <a:rPr dirty="0" sz="1000" spc="-5">
                <a:latin typeface="Arial"/>
                <a:cs typeface="Arial"/>
              </a:rPr>
              <a:t>()  </a:t>
            </a:r>
            <a:r>
              <a:rPr dirty="0" sz="1000" spc="-5">
                <a:latin typeface="Arial"/>
                <a:cs typeface="Arial"/>
              </a:rPr>
              <a:t>send()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439667" y="4800600"/>
            <a:ext cx="1255776" cy="284988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3439667" y="4800600"/>
            <a:ext cx="1256030" cy="28511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490"/>
              </a:spcBef>
            </a:pPr>
            <a:r>
              <a:rPr dirty="0" sz="1000" spc="-5">
                <a:latin typeface="Arial"/>
                <a:cs typeface="Arial"/>
              </a:rPr>
              <a:t>RecvWorker</a:t>
            </a:r>
            <a:r>
              <a:rPr dirty="0" sz="1000" spc="-5">
                <a:latin typeface="微软雅黑"/>
                <a:cs typeface="微软雅黑"/>
              </a:rPr>
              <a:t>的</a:t>
            </a:r>
            <a:r>
              <a:rPr dirty="0" sz="1000" spc="-5">
                <a:latin typeface="Arial"/>
                <a:cs typeface="Arial"/>
              </a:rPr>
              <a:t>run()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899659" y="4800600"/>
            <a:ext cx="1255776" cy="284988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4899659" y="4800600"/>
            <a:ext cx="1256030" cy="28511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500"/>
              </a:spcBef>
            </a:pPr>
            <a:r>
              <a:rPr dirty="0" sz="1000" spc="-5">
                <a:latin typeface="Arial"/>
                <a:cs typeface="Arial"/>
              </a:rPr>
              <a:t>addToRecvQueue()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3259835" y="4462271"/>
            <a:ext cx="4188460" cy="680085"/>
            <a:chOff x="3259835" y="4462271"/>
            <a:chExt cx="4188460" cy="680085"/>
          </a:xfrm>
        </p:grpSpPr>
        <p:pic>
          <p:nvPicPr>
            <p:cNvPr id="115" name="object 11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59835" y="4462271"/>
              <a:ext cx="183514" cy="240919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259835" y="4690617"/>
              <a:ext cx="180975" cy="290830"/>
            </a:xfrm>
            <a:custGeom>
              <a:avLst/>
              <a:gdLst/>
              <a:ahLst/>
              <a:cxnLst/>
              <a:rect l="l" t="t" r="r" b="b"/>
              <a:pathLst>
                <a:path w="180975" h="290829">
                  <a:moveTo>
                    <a:pt x="104393" y="214477"/>
                  </a:moveTo>
                  <a:lnTo>
                    <a:pt x="104393" y="290677"/>
                  </a:lnTo>
                  <a:lnTo>
                    <a:pt x="167893" y="258927"/>
                  </a:lnTo>
                  <a:lnTo>
                    <a:pt x="117093" y="258927"/>
                  </a:lnTo>
                  <a:lnTo>
                    <a:pt x="117093" y="246227"/>
                  </a:lnTo>
                  <a:lnTo>
                    <a:pt x="167893" y="246227"/>
                  </a:lnTo>
                  <a:lnTo>
                    <a:pt x="104393" y="214477"/>
                  </a:lnTo>
                  <a:close/>
                </a:path>
                <a:path w="180975" h="290829">
                  <a:moveTo>
                    <a:pt x="83947" y="6349"/>
                  </a:moveTo>
                  <a:lnTo>
                    <a:pt x="83947" y="258927"/>
                  </a:lnTo>
                  <a:lnTo>
                    <a:pt x="104393" y="258927"/>
                  </a:lnTo>
                  <a:lnTo>
                    <a:pt x="104393" y="252577"/>
                  </a:lnTo>
                  <a:lnTo>
                    <a:pt x="96647" y="252577"/>
                  </a:lnTo>
                  <a:lnTo>
                    <a:pt x="90297" y="246227"/>
                  </a:lnTo>
                  <a:lnTo>
                    <a:pt x="96647" y="246227"/>
                  </a:lnTo>
                  <a:lnTo>
                    <a:pt x="96647" y="12699"/>
                  </a:lnTo>
                  <a:lnTo>
                    <a:pt x="90297" y="12699"/>
                  </a:lnTo>
                  <a:lnTo>
                    <a:pt x="83947" y="6349"/>
                  </a:lnTo>
                  <a:close/>
                </a:path>
                <a:path w="180975" h="290829">
                  <a:moveTo>
                    <a:pt x="167893" y="246227"/>
                  </a:moveTo>
                  <a:lnTo>
                    <a:pt x="117093" y="246227"/>
                  </a:lnTo>
                  <a:lnTo>
                    <a:pt x="117093" y="258927"/>
                  </a:lnTo>
                  <a:lnTo>
                    <a:pt x="167893" y="258927"/>
                  </a:lnTo>
                  <a:lnTo>
                    <a:pt x="180593" y="252577"/>
                  </a:lnTo>
                  <a:lnTo>
                    <a:pt x="167893" y="246227"/>
                  </a:lnTo>
                  <a:close/>
                </a:path>
                <a:path w="180975" h="290829">
                  <a:moveTo>
                    <a:pt x="96647" y="246227"/>
                  </a:moveTo>
                  <a:lnTo>
                    <a:pt x="90297" y="246227"/>
                  </a:lnTo>
                  <a:lnTo>
                    <a:pt x="96647" y="252577"/>
                  </a:lnTo>
                  <a:lnTo>
                    <a:pt x="96647" y="246227"/>
                  </a:lnTo>
                  <a:close/>
                </a:path>
                <a:path w="180975" h="290829">
                  <a:moveTo>
                    <a:pt x="104393" y="246227"/>
                  </a:moveTo>
                  <a:lnTo>
                    <a:pt x="96647" y="246227"/>
                  </a:lnTo>
                  <a:lnTo>
                    <a:pt x="96647" y="252577"/>
                  </a:lnTo>
                  <a:lnTo>
                    <a:pt x="104393" y="252577"/>
                  </a:lnTo>
                  <a:lnTo>
                    <a:pt x="104393" y="246227"/>
                  </a:lnTo>
                  <a:close/>
                </a:path>
                <a:path w="180975" h="290829">
                  <a:moveTo>
                    <a:pt x="96647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83947" y="12699"/>
                  </a:lnTo>
                  <a:lnTo>
                    <a:pt x="83947" y="6349"/>
                  </a:lnTo>
                  <a:lnTo>
                    <a:pt x="96647" y="6349"/>
                  </a:lnTo>
                  <a:lnTo>
                    <a:pt x="96647" y="0"/>
                  </a:lnTo>
                  <a:close/>
                </a:path>
                <a:path w="180975" h="290829">
                  <a:moveTo>
                    <a:pt x="96647" y="6349"/>
                  </a:moveTo>
                  <a:lnTo>
                    <a:pt x="83947" y="6349"/>
                  </a:lnTo>
                  <a:lnTo>
                    <a:pt x="90297" y="12699"/>
                  </a:lnTo>
                  <a:lnTo>
                    <a:pt x="96647" y="12699"/>
                  </a:lnTo>
                  <a:lnTo>
                    <a:pt x="96647" y="63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698364" y="4465497"/>
              <a:ext cx="201422" cy="7617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695443" y="4904231"/>
              <a:ext cx="204215" cy="7620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00215" y="4736591"/>
              <a:ext cx="1147571" cy="405384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6300215" y="4736591"/>
            <a:ext cx="1148080" cy="40576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ctr" marL="95250" marR="86360">
              <a:lnSpc>
                <a:spcPct val="100000"/>
              </a:lnSpc>
              <a:spcBef>
                <a:spcPts val="150"/>
              </a:spcBef>
            </a:pPr>
            <a:r>
              <a:rPr dirty="0" sz="800" spc="15">
                <a:latin typeface="Arial"/>
                <a:cs typeface="Arial"/>
              </a:rPr>
              <a:t>m</a:t>
            </a:r>
            <a:r>
              <a:rPr dirty="0" sz="800" spc="-5">
                <a:latin typeface="Arial"/>
                <a:cs typeface="Arial"/>
              </a:rPr>
              <a:t>anage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>
                <a:latin typeface="Arial"/>
                <a:cs typeface="Arial"/>
              </a:rPr>
              <a:t>.</a:t>
            </a:r>
            <a:r>
              <a:rPr dirty="0" sz="800" spc="-5">
                <a:latin typeface="Arial"/>
                <a:cs typeface="Arial"/>
              </a:rPr>
              <a:t>po</a:t>
            </a:r>
            <a:r>
              <a:rPr dirty="0" sz="800">
                <a:latin typeface="Arial"/>
                <a:cs typeface="Arial"/>
              </a:rPr>
              <a:t>ll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c</a:t>
            </a:r>
            <a:r>
              <a:rPr dirty="0" sz="800" spc="-10">
                <a:latin typeface="Arial"/>
                <a:cs typeface="Arial"/>
              </a:rPr>
              <a:t>v</a:t>
            </a:r>
            <a:r>
              <a:rPr dirty="0" sz="800">
                <a:latin typeface="Arial"/>
                <a:cs typeface="Arial"/>
              </a:rPr>
              <a:t>Q</a:t>
            </a:r>
            <a:r>
              <a:rPr dirty="0" sz="800">
                <a:latin typeface="Arial"/>
                <a:cs typeface="Arial"/>
              </a:rPr>
              <a:t>u  </a:t>
            </a:r>
            <a:r>
              <a:rPr dirty="0" sz="800" spc="-5">
                <a:latin typeface="Arial"/>
                <a:cs typeface="Arial"/>
              </a:rPr>
              <a:t>eue</a:t>
            </a:r>
            <a:r>
              <a:rPr dirty="0" sz="800" spc="-5">
                <a:latin typeface="Arial"/>
                <a:cs typeface="Arial"/>
              </a:rPr>
              <a:t>()</a:t>
            </a:r>
            <a:r>
              <a:rPr dirty="0" sz="800">
                <a:latin typeface="微软雅黑"/>
                <a:cs typeface="微软雅黑"/>
              </a:rPr>
              <a:t>取出投票，直到 </a:t>
            </a:r>
            <a:r>
              <a:rPr dirty="0" sz="800">
                <a:latin typeface="微软雅黑"/>
                <a:cs typeface="微软雅黑"/>
              </a:rPr>
              <a:t>选举出</a:t>
            </a:r>
            <a:r>
              <a:rPr dirty="0" sz="800" spc="-5">
                <a:latin typeface="Arial"/>
                <a:cs typeface="Arial"/>
              </a:rPr>
              <a:t>Leader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155309" y="4902644"/>
            <a:ext cx="144525" cy="7618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6" y="1458341"/>
            <a:ext cx="2743835" cy="1303655"/>
            <a:chOff x="31876" y="1458341"/>
            <a:chExt cx="2743835" cy="1303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" y="1461516"/>
              <a:ext cx="2737104" cy="1296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051" y="1461516"/>
              <a:ext cx="2737485" cy="1297305"/>
            </a:xfrm>
            <a:custGeom>
              <a:avLst/>
              <a:gdLst/>
              <a:ahLst/>
              <a:cxnLst/>
              <a:rect l="l" t="t" r="r" b="b"/>
              <a:pathLst>
                <a:path w="2737485" h="1297305">
                  <a:moveTo>
                    <a:pt x="0" y="1296924"/>
                  </a:moveTo>
                  <a:lnTo>
                    <a:pt x="2737104" y="1296924"/>
                  </a:lnTo>
                  <a:lnTo>
                    <a:pt x="2737104" y="0"/>
                  </a:lnTo>
                  <a:lnTo>
                    <a:pt x="0" y="0"/>
                  </a:lnTo>
                  <a:lnTo>
                    <a:pt x="0" y="1296924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488" y="2074164"/>
              <a:ext cx="601980" cy="3246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4052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Follower</a:t>
            </a:r>
            <a:r>
              <a:rPr dirty="0" sz="2000" b="1">
                <a:latin typeface="微软雅黑"/>
                <a:cs typeface="微软雅黑"/>
              </a:rPr>
              <a:t>和</a:t>
            </a:r>
            <a:r>
              <a:rPr dirty="0" sz="2000" b="1">
                <a:latin typeface="Times New Roman"/>
                <a:cs typeface="Times New Roman"/>
              </a:rPr>
              <a:t>Leader</a:t>
            </a:r>
            <a:r>
              <a:rPr dirty="0" sz="2000" b="1">
                <a:latin typeface="微软雅黑"/>
                <a:cs typeface="微软雅黑"/>
              </a:rPr>
              <a:t>状态同步源</a:t>
            </a:r>
            <a:r>
              <a:rPr dirty="0" sz="2000" spc="-15" b="1">
                <a:latin typeface="微软雅黑"/>
                <a:cs typeface="微软雅黑"/>
              </a:rPr>
              <a:t>码</a:t>
            </a:r>
            <a:r>
              <a:rPr dirty="0" sz="2000" b="1">
                <a:latin typeface="微软雅黑"/>
                <a:cs typeface="微软雅黑"/>
              </a:rPr>
              <a:t>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488" y="2074164"/>
            <a:ext cx="601980" cy="32512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dirty="0" sz="1000" spc="-5">
                <a:latin typeface="Arial"/>
                <a:cs typeface="Arial"/>
              </a:rPr>
              <a:t>accept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9029" y="2070989"/>
            <a:ext cx="1033780" cy="331470"/>
            <a:chOff x="1629029" y="2070989"/>
            <a:chExt cx="1033780" cy="3314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204" y="2074164"/>
              <a:ext cx="1027176" cy="3246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32204" y="2074164"/>
              <a:ext cx="1027430" cy="325120"/>
            </a:xfrm>
            <a:custGeom>
              <a:avLst/>
              <a:gdLst/>
              <a:ahLst/>
              <a:cxnLst/>
              <a:rect l="l" t="t" r="r" b="b"/>
              <a:pathLst>
                <a:path w="1027430" h="325119">
                  <a:moveTo>
                    <a:pt x="0" y="324612"/>
                  </a:moveTo>
                  <a:lnTo>
                    <a:pt x="1027176" y="324612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14880" y="2144648"/>
            <a:ext cx="860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erHa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1161" y="1740280"/>
            <a:ext cx="995044" cy="882650"/>
            <a:chOff x="1161161" y="1740280"/>
            <a:chExt cx="995044" cy="882650"/>
          </a:xfrm>
        </p:grpSpPr>
        <p:sp>
          <p:nvSpPr>
            <p:cNvPr id="13" name="object 13"/>
            <p:cNvSpPr/>
            <p:nvPr/>
          </p:nvSpPr>
          <p:spPr>
            <a:xfrm>
              <a:off x="1164336" y="1852167"/>
              <a:ext cx="988694" cy="767715"/>
            </a:xfrm>
            <a:custGeom>
              <a:avLst/>
              <a:gdLst/>
              <a:ahLst/>
              <a:cxnLst/>
              <a:rect l="l" t="t" r="r" b="b"/>
              <a:pathLst>
                <a:path w="988694" h="767714">
                  <a:moveTo>
                    <a:pt x="0" y="228600"/>
                  </a:moveTo>
                  <a:lnTo>
                    <a:pt x="19450" y="171979"/>
                  </a:lnTo>
                  <a:lnTo>
                    <a:pt x="73222" y="118533"/>
                  </a:lnTo>
                  <a:lnTo>
                    <a:pt x="110832" y="93993"/>
                  </a:lnTo>
                  <a:lnTo>
                    <a:pt x="154447" y="71437"/>
                  </a:lnTo>
                  <a:lnTo>
                    <a:pt x="203209" y="51263"/>
                  </a:lnTo>
                  <a:lnTo>
                    <a:pt x="256257" y="33866"/>
                  </a:lnTo>
                  <a:lnTo>
                    <a:pt x="312735" y="19645"/>
                  </a:lnTo>
                  <a:lnTo>
                    <a:pt x="371783" y="8995"/>
                  </a:lnTo>
                  <a:lnTo>
                    <a:pt x="432543" y="2315"/>
                  </a:lnTo>
                  <a:lnTo>
                    <a:pt x="494156" y="0"/>
                  </a:lnTo>
                  <a:lnTo>
                    <a:pt x="555799" y="2186"/>
                  </a:lnTo>
                  <a:lnTo>
                    <a:pt x="616583" y="8496"/>
                  </a:lnTo>
                  <a:lnTo>
                    <a:pt x="675651" y="18553"/>
                  </a:lnTo>
                  <a:lnTo>
                    <a:pt x="732145" y="31985"/>
                  </a:lnTo>
                  <a:lnTo>
                    <a:pt x="785206" y="48415"/>
                  </a:lnTo>
                  <a:lnTo>
                    <a:pt x="833977" y="67468"/>
                  </a:lnTo>
                  <a:lnTo>
                    <a:pt x="877598" y="88771"/>
                  </a:lnTo>
                  <a:lnTo>
                    <a:pt x="915213" y="111948"/>
                  </a:lnTo>
                  <a:lnTo>
                    <a:pt x="945963" y="136624"/>
                  </a:lnTo>
                  <a:lnTo>
                    <a:pt x="983435" y="188974"/>
                  </a:lnTo>
                  <a:lnTo>
                    <a:pt x="988440" y="215900"/>
                  </a:lnTo>
                </a:path>
                <a:path w="988694" h="767714">
                  <a:moveTo>
                    <a:pt x="0" y="538988"/>
                  </a:moveTo>
                  <a:lnTo>
                    <a:pt x="19450" y="595608"/>
                  </a:lnTo>
                  <a:lnTo>
                    <a:pt x="73222" y="649054"/>
                  </a:lnTo>
                  <a:lnTo>
                    <a:pt x="110832" y="673594"/>
                  </a:lnTo>
                  <a:lnTo>
                    <a:pt x="154447" y="696150"/>
                  </a:lnTo>
                  <a:lnTo>
                    <a:pt x="203209" y="716324"/>
                  </a:lnTo>
                  <a:lnTo>
                    <a:pt x="256257" y="733721"/>
                  </a:lnTo>
                  <a:lnTo>
                    <a:pt x="312735" y="747942"/>
                  </a:lnTo>
                  <a:lnTo>
                    <a:pt x="371783" y="758592"/>
                  </a:lnTo>
                  <a:lnTo>
                    <a:pt x="432543" y="765272"/>
                  </a:lnTo>
                  <a:lnTo>
                    <a:pt x="494156" y="767588"/>
                  </a:lnTo>
                  <a:lnTo>
                    <a:pt x="555799" y="765401"/>
                  </a:lnTo>
                  <a:lnTo>
                    <a:pt x="616583" y="759091"/>
                  </a:lnTo>
                  <a:lnTo>
                    <a:pt x="675651" y="749034"/>
                  </a:lnTo>
                  <a:lnTo>
                    <a:pt x="732145" y="735602"/>
                  </a:lnTo>
                  <a:lnTo>
                    <a:pt x="785206" y="719172"/>
                  </a:lnTo>
                  <a:lnTo>
                    <a:pt x="833977" y="700119"/>
                  </a:lnTo>
                  <a:lnTo>
                    <a:pt x="877598" y="678816"/>
                  </a:lnTo>
                  <a:lnTo>
                    <a:pt x="915213" y="655639"/>
                  </a:lnTo>
                  <a:lnTo>
                    <a:pt x="945963" y="630963"/>
                  </a:lnTo>
                  <a:lnTo>
                    <a:pt x="983435" y="578613"/>
                  </a:lnTo>
                  <a:lnTo>
                    <a:pt x="988440" y="5516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7864" y="1743455"/>
              <a:ext cx="939927" cy="1676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7864" y="1743455"/>
              <a:ext cx="940435" cy="167640"/>
            </a:xfrm>
            <a:custGeom>
              <a:avLst/>
              <a:gdLst/>
              <a:ahLst/>
              <a:cxnLst/>
              <a:rect l="l" t="t" r="r" b="b"/>
              <a:pathLst>
                <a:path w="940435" h="167639">
                  <a:moveTo>
                    <a:pt x="466598" y="127"/>
                  </a:moveTo>
                  <a:lnTo>
                    <a:pt x="396934" y="3449"/>
                  </a:lnTo>
                  <a:lnTo>
                    <a:pt x="331136" y="10611"/>
                  </a:lnTo>
                  <a:lnTo>
                    <a:pt x="270020" y="21291"/>
                  </a:lnTo>
                  <a:lnTo>
                    <a:pt x="214402" y="35170"/>
                  </a:lnTo>
                  <a:lnTo>
                    <a:pt x="165100" y="51927"/>
                  </a:lnTo>
                  <a:lnTo>
                    <a:pt x="122929" y="71239"/>
                  </a:lnTo>
                  <a:lnTo>
                    <a:pt x="88708" y="92788"/>
                  </a:lnTo>
                  <a:lnTo>
                    <a:pt x="47382" y="141309"/>
                  </a:lnTo>
                  <a:lnTo>
                    <a:pt x="41910" y="167640"/>
                  </a:lnTo>
                  <a:lnTo>
                    <a:pt x="0" y="167640"/>
                  </a:lnTo>
                  <a:lnTo>
                    <a:pt x="18866" y="119224"/>
                  </a:lnTo>
                  <a:lnTo>
                    <a:pt x="71788" y="76359"/>
                  </a:lnTo>
                  <a:lnTo>
                    <a:pt x="109295" y="57656"/>
                  </a:lnTo>
                  <a:lnTo>
                    <a:pt x="153246" y="41119"/>
                  </a:lnTo>
                  <a:lnTo>
                    <a:pt x="202951" y="27008"/>
                  </a:lnTo>
                  <a:lnTo>
                    <a:pt x="257720" y="15581"/>
                  </a:lnTo>
                  <a:lnTo>
                    <a:pt x="316864" y="7097"/>
                  </a:lnTo>
                  <a:lnTo>
                    <a:pt x="379692" y="1817"/>
                  </a:lnTo>
                  <a:lnTo>
                    <a:pt x="445516" y="0"/>
                  </a:lnTo>
                  <a:lnTo>
                    <a:pt x="487425" y="0"/>
                  </a:lnTo>
                  <a:lnTo>
                    <a:pt x="554070" y="1874"/>
                  </a:lnTo>
                  <a:lnTo>
                    <a:pt x="617982" y="7335"/>
                  </a:lnTo>
                  <a:lnTo>
                    <a:pt x="678330" y="16143"/>
                  </a:lnTo>
                  <a:lnTo>
                    <a:pt x="734281" y="28054"/>
                  </a:lnTo>
                  <a:lnTo>
                    <a:pt x="785004" y="42829"/>
                  </a:lnTo>
                  <a:lnTo>
                    <a:pt x="829667" y="60226"/>
                  </a:lnTo>
                  <a:lnTo>
                    <a:pt x="867437" y="80002"/>
                  </a:lnTo>
                  <a:lnTo>
                    <a:pt x="918972" y="125730"/>
                  </a:lnTo>
                  <a:lnTo>
                    <a:pt x="939927" y="125730"/>
                  </a:lnTo>
                  <a:lnTo>
                    <a:pt x="912113" y="167640"/>
                  </a:lnTo>
                  <a:lnTo>
                    <a:pt x="856107" y="125730"/>
                  </a:lnTo>
                  <a:lnTo>
                    <a:pt x="877062" y="125730"/>
                  </a:lnTo>
                  <a:lnTo>
                    <a:pt x="855573" y="101917"/>
                  </a:lnTo>
                  <a:lnTo>
                    <a:pt x="787762" y="60226"/>
                  </a:lnTo>
                  <a:lnTo>
                    <a:pt x="743106" y="42829"/>
                  </a:lnTo>
                  <a:lnTo>
                    <a:pt x="692393" y="28054"/>
                  </a:lnTo>
                  <a:lnTo>
                    <a:pt x="636458" y="16143"/>
                  </a:lnTo>
                  <a:lnTo>
                    <a:pt x="576132" y="7335"/>
                  </a:lnTo>
                  <a:lnTo>
                    <a:pt x="512249" y="1874"/>
                  </a:lnTo>
                  <a:lnTo>
                    <a:pt x="445643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6257" y="1470786"/>
            <a:ext cx="1657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Leader</a:t>
            </a:r>
            <a:r>
              <a:rPr dirty="0" sz="1200" spc="-15">
                <a:latin typeface="微软雅黑"/>
                <a:cs typeface="微软雅黑"/>
              </a:rPr>
              <a:t>的</a:t>
            </a:r>
            <a:r>
              <a:rPr dirty="0" sz="1200" spc="-5">
                <a:latin typeface="Arial"/>
                <a:cs typeface="Arial"/>
              </a:rPr>
              <a:t>WorkerSender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" y="2074164"/>
            <a:ext cx="603504" cy="32461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9060" y="2074164"/>
            <a:ext cx="603885" cy="32512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650"/>
              </a:spcBef>
            </a:pPr>
            <a:r>
              <a:rPr dirty="0" sz="1000" spc="-5">
                <a:latin typeface="Arial"/>
                <a:cs typeface="Arial"/>
              </a:rPr>
              <a:t>bind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5251" y="810768"/>
            <a:ext cx="1027176" cy="32461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635251" y="810768"/>
            <a:ext cx="1027430" cy="32512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650"/>
              </a:spcBef>
            </a:pPr>
            <a:r>
              <a:rPr dirty="0" sz="1000" spc="-10">
                <a:latin typeface="Arial"/>
                <a:cs typeface="Arial"/>
              </a:rPr>
              <a:t>Follower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8300" y="4322064"/>
            <a:ext cx="1005839" cy="32308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38300" y="4322064"/>
            <a:ext cx="1005840" cy="3232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650"/>
              </a:spcBef>
            </a:pPr>
            <a:r>
              <a:rPr dirty="0" sz="1000" spc="-10">
                <a:latin typeface="Arial"/>
                <a:cs typeface="Arial"/>
              </a:rPr>
              <a:t>Follower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03448" y="731519"/>
            <a:ext cx="757427" cy="391667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203448" y="731519"/>
            <a:ext cx="757555" cy="3916679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58115" marR="150495" indent="2413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Leaner  </a:t>
            </a:r>
            <a:r>
              <a:rPr dirty="0" sz="1000" spc="-5">
                <a:latin typeface="Arial"/>
                <a:cs typeface="Arial"/>
              </a:rPr>
              <a:t>Han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41108" y="739012"/>
            <a:ext cx="762635" cy="3924935"/>
            <a:chOff x="6841108" y="739012"/>
            <a:chExt cx="762635" cy="392493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4283" y="742187"/>
              <a:ext cx="755903" cy="39182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844283" y="742187"/>
              <a:ext cx="756285" cy="3918585"/>
            </a:xfrm>
            <a:custGeom>
              <a:avLst/>
              <a:gdLst/>
              <a:ahLst/>
              <a:cxnLst/>
              <a:rect l="l" t="t" r="r" b="b"/>
              <a:pathLst>
                <a:path w="756284" h="3918585">
                  <a:moveTo>
                    <a:pt x="0" y="3918204"/>
                  </a:moveTo>
                  <a:lnTo>
                    <a:pt x="755903" y="3918204"/>
                  </a:lnTo>
                  <a:lnTo>
                    <a:pt x="755903" y="0"/>
                  </a:lnTo>
                  <a:lnTo>
                    <a:pt x="0" y="0"/>
                  </a:lnTo>
                  <a:lnTo>
                    <a:pt x="0" y="3918204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72681" y="2609850"/>
            <a:ext cx="500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Follower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42232" y="1039367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19646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196465" h="76200">
                <a:moveTo>
                  <a:pt x="219621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196210" y="44450"/>
                </a:lnTo>
                <a:lnTo>
                  <a:pt x="219621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702563" y="2197607"/>
            <a:ext cx="1952625" cy="1409700"/>
            <a:chOff x="702563" y="2197607"/>
            <a:chExt cx="1952625" cy="140970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2563" y="2197607"/>
              <a:ext cx="153962" cy="76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7631" y="3282695"/>
              <a:ext cx="1027176" cy="32461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260596" y="643890"/>
            <a:ext cx="1935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微软雅黑"/>
                <a:cs typeface="微软雅黑"/>
              </a:rPr>
              <a:t>①</a:t>
            </a:r>
            <a:r>
              <a:rPr dirty="0" sz="1200" spc="-5">
                <a:solidFill>
                  <a:srgbClr val="00AFEF"/>
                </a:solidFill>
                <a:latin typeface="Arial"/>
                <a:cs typeface="Arial"/>
              </a:rPr>
              <a:t>FollowerInfo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00AFEF"/>
                </a:solidFill>
                <a:latin typeface="Arial"/>
                <a:cs typeface="Arial"/>
              </a:rPr>
              <a:t>(server.id,</a:t>
            </a:r>
            <a:r>
              <a:rPr dirty="0" sz="120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AFEF"/>
                </a:solidFill>
                <a:latin typeface="Arial"/>
                <a:cs typeface="Arial"/>
              </a:rPr>
              <a:t>acceptedEpoch</a:t>
            </a:r>
            <a:r>
              <a:rPr dirty="0" sz="1200" spc="-10">
                <a:solidFill>
                  <a:srgbClr val="00AFEF"/>
                </a:solidFill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42232" y="1475486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2183660" y="31623"/>
                </a:moveTo>
                <a:lnTo>
                  <a:pt x="2132710" y="31623"/>
                </a:lnTo>
                <a:lnTo>
                  <a:pt x="2132710" y="44323"/>
                </a:lnTo>
                <a:lnTo>
                  <a:pt x="2120031" y="44359"/>
                </a:lnTo>
                <a:lnTo>
                  <a:pt x="2120138" y="76200"/>
                </a:lnTo>
                <a:lnTo>
                  <a:pt x="2196210" y="37846"/>
                </a:lnTo>
                <a:lnTo>
                  <a:pt x="2183660" y="31623"/>
                </a:lnTo>
                <a:close/>
              </a:path>
              <a:path w="2196465" h="76200">
                <a:moveTo>
                  <a:pt x="2119989" y="31660"/>
                </a:moveTo>
                <a:lnTo>
                  <a:pt x="0" y="37846"/>
                </a:lnTo>
                <a:lnTo>
                  <a:pt x="0" y="50546"/>
                </a:lnTo>
                <a:lnTo>
                  <a:pt x="2120031" y="44359"/>
                </a:lnTo>
                <a:lnTo>
                  <a:pt x="2119989" y="31660"/>
                </a:lnTo>
                <a:close/>
              </a:path>
              <a:path w="2196465" h="76200">
                <a:moveTo>
                  <a:pt x="2132710" y="31623"/>
                </a:moveTo>
                <a:lnTo>
                  <a:pt x="2119989" y="31660"/>
                </a:lnTo>
                <a:lnTo>
                  <a:pt x="2120031" y="44359"/>
                </a:lnTo>
                <a:lnTo>
                  <a:pt x="2132710" y="44323"/>
                </a:lnTo>
                <a:lnTo>
                  <a:pt x="2132710" y="31623"/>
                </a:lnTo>
                <a:close/>
              </a:path>
              <a:path w="2196465" h="76200">
                <a:moveTo>
                  <a:pt x="2119883" y="0"/>
                </a:moveTo>
                <a:lnTo>
                  <a:pt x="2119989" y="31660"/>
                </a:lnTo>
                <a:lnTo>
                  <a:pt x="2183660" y="31623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260596" y="1199515"/>
            <a:ext cx="1743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微软雅黑"/>
                <a:cs typeface="微软雅黑"/>
              </a:rPr>
              <a:t>②</a:t>
            </a:r>
            <a:r>
              <a:rPr dirty="0" sz="1200" spc="-5">
                <a:solidFill>
                  <a:srgbClr val="00AFEF"/>
                </a:solidFill>
                <a:latin typeface="Arial"/>
                <a:cs typeface="Arial"/>
              </a:rPr>
              <a:t>LeaderInfo(new</a:t>
            </a:r>
            <a:r>
              <a:rPr dirty="0" sz="1200" spc="-5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Arial"/>
                <a:cs typeface="Arial"/>
              </a:rPr>
              <a:t>epoch)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0596" y="2546095"/>
            <a:ext cx="1397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38235"/>
                </a:solidFill>
                <a:latin typeface="微软雅黑"/>
                <a:cs typeface="微软雅黑"/>
              </a:rPr>
              <a:t>⑤待同步的提案数据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0596" y="2123643"/>
            <a:ext cx="15519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38235"/>
                </a:solidFill>
                <a:latin typeface="微软雅黑"/>
                <a:cs typeface="微软雅黑"/>
              </a:rPr>
              <a:t>④</a:t>
            </a:r>
            <a:r>
              <a:rPr dirty="0" sz="1200" spc="-5">
                <a:solidFill>
                  <a:srgbClr val="538235"/>
                </a:solidFill>
                <a:latin typeface="Arial"/>
                <a:cs typeface="Arial"/>
              </a:rPr>
              <a:t>DIFF/SNAP/TRUNC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60596" y="1683258"/>
            <a:ext cx="2183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微软雅黑"/>
                <a:cs typeface="微软雅黑"/>
              </a:rPr>
              <a:t>③</a:t>
            </a:r>
            <a:r>
              <a:rPr dirty="0" sz="1200" spc="-5">
                <a:solidFill>
                  <a:srgbClr val="00AFEF"/>
                </a:solidFill>
                <a:latin typeface="Arial"/>
                <a:cs typeface="Arial"/>
              </a:rPr>
              <a:t>AckEpoch(zxid,currentEpoch)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60596" y="3006598"/>
            <a:ext cx="671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38235"/>
                </a:solidFill>
                <a:latin typeface="微软雅黑"/>
                <a:cs typeface="微软雅黑"/>
              </a:rPr>
              <a:t>⑥</a:t>
            </a:r>
            <a:r>
              <a:rPr dirty="0" sz="1200" spc="-5">
                <a:solidFill>
                  <a:srgbClr val="538235"/>
                </a:solidFill>
                <a:latin typeface="Arial"/>
                <a:cs typeface="Arial"/>
              </a:rPr>
              <a:t>co</a:t>
            </a:r>
            <a:r>
              <a:rPr dirty="0" sz="1200" spc="5">
                <a:solidFill>
                  <a:srgbClr val="538235"/>
                </a:solidFill>
                <a:latin typeface="Arial"/>
                <a:cs typeface="Arial"/>
              </a:rPr>
              <a:t>mm</a:t>
            </a:r>
            <a:r>
              <a:rPr dirty="0" sz="1200">
                <a:solidFill>
                  <a:srgbClr val="538235"/>
                </a:solidFill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0596" y="3473322"/>
            <a:ext cx="9569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38235"/>
                </a:solidFill>
                <a:latin typeface="微软雅黑"/>
                <a:cs typeface="微软雅黑"/>
              </a:rPr>
              <a:t>⑦</a:t>
            </a:r>
            <a:r>
              <a:rPr dirty="0" sz="1200" spc="-5">
                <a:solidFill>
                  <a:srgbClr val="538235"/>
                </a:solidFill>
                <a:latin typeface="Arial"/>
                <a:cs typeface="Arial"/>
              </a:rPr>
              <a:t>NewLeader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60596" y="3911600"/>
            <a:ext cx="432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55A11"/>
                </a:solidFill>
                <a:latin typeface="微软雅黑"/>
                <a:cs typeface="微软雅黑"/>
              </a:rPr>
              <a:t>⑧</a:t>
            </a:r>
            <a:r>
              <a:rPr dirty="0" sz="1200">
                <a:solidFill>
                  <a:srgbClr val="C55A11"/>
                </a:solidFill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60596" y="4360570"/>
            <a:ext cx="2647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C55A11"/>
                </a:solidFill>
                <a:latin typeface="微软雅黑"/>
                <a:cs typeface="微软雅黑"/>
              </a:rPr>
              <a:t>⑨</a:t>
            </a:r>
            <a:r>
              <a:rPr dirty="0" sz="1200" spc="-5">
                <a:solidFill>
                  <a:srgbClr val="C55A11"/>
                </a:solidFill>
                <a:latin typeface="Arial"/>
                <a:cs typeface="Arial"/>
              </a:rPr>
              <a:t>Uptodate</a:t>
            </a:r>
            <a:r>
              <a:rPr dirty="0" sz="1200" spc="-5">
                <a:solidFill>
                  <a:srgbClr val="C55A11"/>
                </a:solidFill>
                <a:latin typeface="微软雅黑"/>
                <a:cs typeface="微软雅黑"/>
              </a:rPr>
              <a:t>（</a:t>
            </a:r>
            <a:r>
              <a:rPr dirty="0" sz="1200" spc="-5">
                <a:solidFill>
                  <a:srgbClr val="C55A11"/>
                </a:solidFill>
                <a:latin typeface="Arial"/>
                <a:cs typeface="Arial"/>
              </a:rPr>
              <a:t>Leader</a:t>
            </a:r>
            <a:r>
              <a:rPr dirty="0" sz="1200">
                <a:solidFill>
                  <a:srgbClr val="C55A11"/>
                </a:solidFill>
                <a:latin typeface="微软雅黑"/>
                <a:cs typeface="微软雅黑"/>
              </a:rPr>
              <a:t>等待过半的</a:t>
            </a:r>
            <a:r>
              <a:rPr dirty="0" sz="1200">
                <a:solidFill>
                  <a:srgbClr val="C55A11"/>
                </a:solidFill>
                <a:latin typeface="Arial"/>
                <a:cs typeface="Arial"/>
              </a:rPr>
              <a:t>ACK</a:t>
            </a:r>
            <a:r>
              <a:rPr dirty="0" sz="1200">
                <a:solidFill>
                  <a:srgbClr val="C55A11"/>
                </a:solidFill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42232" y="1917192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19646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196465" h="76200">
                <a:moveTo>
                  <a:pt x="219621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196210" y="44450"/>
                </a:lnTo>
                <a:lnTo>
                  <a:pt x="219621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42232" y="4120896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219646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2196465" h="76200">
                <a:moveTo>
                  <a:pt x="219621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2196210" y="44449"/>
                </a:lnTo>
                <a:lnTo>
                  <a:pt x="219621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42232" y="2353310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2183660" y="31622"/>
                </a:moveTo>
                <a:lnTo>
                  <a:pt x="2132710" y="31622"/>
                </a:lnTo>
                <a:lnTo>
                  <a:pt x="2132710" y="44322"/>
                </a:lnTo>
                <a:lnTo>
                  <a:pt x="2120031" y="44359"/>
                </a:lnTo>
                <a:lnTo>
                  <a:pt x="2120138" y="76200"/>
                </a:lnTo>
                <a:lnTo>
                  <a:pt x="2196210" y="37845"/>
                </a:lnTo>
                <a:lnTo>
                  <a:pt x="2183660" y="31622"/>
                </a:lnTo>
                <a:close/>
              </a:path>
              <a:path w="2196465" h="76200">
                <a:moveTo>
                  <a:pt x="2119989" y="31660"/>
                </a:moveTo>
                <a:lnTo>
                  <a:pt x="0" y="37845"/>
                </a:lnTo>
                <a:lnTo>
                  <a:pt x="0" y="50545"/>
                </a:lnTo>
                <a:lnTo>
                  <a:pt x="2120031" y="44359"/>
                </a:lnTo>
                <a:lnTo>
                  <a:pt x="2119989" y="31660"/>
                </a:lnTo>
                <a:close/>
              </a:path>
              <a:path w="2196465" h="76200">
                <a:moveTo>
                  <a:pt x="2132710" y="31622"/>
                </a:moveTo>
                <a:lnTo>
                  <a:pt x="2119989" y="31660"/>
                </a:lnTo>
                <a:lnTo>
                  <a:pt x="2120031" y="44359"/>
                </a:lnTo>
                <a:lnTo>
                  <a:pt x="2132710" y="44322"/>
                </a:lnTo>
                <a:lnTo>
                  <a:pt x="2132710" y="31622"/>
                </a:lnTo>
                <a:close/>
              </a:path>
              <a:path w="2196465" h="76200">
                <a:moveTo>
                  <a:pt x="2119883" y="0"/>
                </a:moveTo>
                <a:lnTo>
                  <a:pt x="2119989" y="31660"/>
                </a:lnTo>
                <a:lnTo>
                  <a:pt x="2183660" y="31622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42232" y="2795270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2183660" y="31623"/>
                </a:moveTo>
                <a:lnTo>
                  <a:pt x="2132710" y="31623"/>
                </a:lnTo>
                <a:lnTo>
                  <a:pt x="2132710" y="44323"/>
                </a:lnTo>
                <a:lnTo>
                  <a:pt x="2120031" y="44359"/>
                </a:lnTo>
                <a:lnTo>
                  <a:pt x="2120138" y="76200"/>
                </a:lnTo>
                <a:lnTo>
                  <a:pt x="2196210" y="37846"/>
                </a:lnTo>
                <a:lnTo>
                  <a:pt x="2183660" y="31623"/>
                </a:lnTo>
                <a:close/>
              </a:path>
              <a:path w="2196465" h="76200">
                <a:moveTo>
                  <a:pt x="2119989" y="31660"/>
                </a:moveTo>
                <a:lnTo>
                  <a:pt x="0" y="37846"/>
                </a:lnTo>
                <a:lnTo>
                  <a:pt x="0" y="50546"/>
                </a:lnTo>
                <a:lnTo>
                  <a:pt x="2120031" y="44359"/>
                </a:lnTo>
                <a:lnTo>
                  <a:pt x="2119989" y="31660"/>
                </a:lnTo>
                <a:close/>
              </a:path>
              <a:path w="2196465" h="76200">
                <a:moveTo>
                  <a:pt x="2132710" y="31623"/>
                </a:moveTo>
                <a:lnTo>
                  <a:pt x="2119989" y="31660"/>
                </a:lnTo>
                <a:lnTo>
                  <a:pt x="2120031" y="44359"/>
                </a:lnTo>
                <a:lnTo>
                  <a:pt x="2132710" y="44323"/>
                </a:lnTo>
                <a:lnTo>
                  <a:pt x="2132710" y="31623"/>
                </a:lnTo>
                <a:close/>
              </a:path>
              <a:path w="2196465" h="76200">
                <a:moveTo>
                  <a:pt x="2119883" y="0"/>
                </a:moveTo>
                <a:lnTo>
                  <a:pt x="2119989" y="31660"/>
                </a:lnTo>
                <a:lnTo>
                  <a:pt x="2183660" y="31623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42232" y="3237229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2183660" y="31622"/>
                </a:moveTo>
                <a:lnTo>
                  <a:pt x="2132710" y="31622"/>
                </a:lnTo>
                <a:lnTo>
                  <a:pt x="2132710" y="44322"/>
                </a:lnTo>
                <a:lnTo>
                  <a:pt x="2120031" y="44359"/>
                </a:lnTo>
                <a:lnTo>
                  <a:pt x="2120138" y="76200"/>
                </a:lnTo>
                <a:lnTo>
                  <a:pt x="2196210" y="37845"/>
                </a:lnTo>
                <a:lnTo>
                  <a:pt x="2183660" y="31622"/>
                </a:lnTo>
                <a:close/>
              </a:path>
              <a:path w="2196465" h="76200">
                <a:moveTo>
                  <a:pt x="2119989" y="31660"/>
                </a:moveTo>
                <a:lnTo>
                  <a:pt x="0" y="37845"/>
                </a:lnTo>
                <a:lnTo>
                  <a:pt x="0" y="50545"/>
                </a:lnTo>
                <a:lnTo>
                  <a:pt x="2120031" y="44359"/>
                </a:lnTo>
                <a:lnTo>
                  <a:pt x="2119989" y="31660"/>
                </a:lnTo>
                <a:close/>
              </a:path>
              <a:path w="2196465" h="76200">
                <a:moveTo>
                  <a:pt x="2132710" y="31622"/>
                </a:moveTo>
                <a:lnTo>
                  <a:pt x="2119989" y="31660"/>
                </a:lnTo>
                <a:lnTo>
                  <a:pt x="2120031" y="44359"/>
                </a:lnTo>
                <a:lnTo>
                  <a:pt x="2132710" y="44322"/>
                </a:lnTo>
                <a:lnTo>
                  <a:pt x="2132710" y="31622"/>
                </a:lnTo>
                <a:close/>
              </a:path>
              <a:path w="2196465" h="76200">
                <a:moveTo>
                  <a:pt x="2119883" y="0"/>
                </a:moveTo>
                <a:lnTo>
                  <a:pt x="2119989" y="31660"/>
                </a:lnTo>
                <a:lnTo>
                  <a:pt x="2183660" y="31622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42232" y="3679190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2183660" y="31623"/>
                </a:moveTo>
                <a:lnTo>
                  <a:pt x="2132710" y="31623"/>
                </a:lnTo>
                <a:lnTo>
                  <a:pt x="2132710" y="44323"/>
                </a:lnTo>
                <a:lnTo>
                  <a:pt x="2120031" y="44359"/>
                </a:lnTo>
                <a:lnTo>
                  <a:pt x="2120138" y="76200"/>
                </a:lnTo>
                <a:lnTo>
                  <a:pt x="2196210" y="37846"/>
                </a:lnTo>
                <a:lnTo>
                  <a:pt x="2183660" y="31623"/>
                </a:lnTo>
                <a:close/>
              </a:path>
              <a:path w="2196465" h="76200">
                <a:moveTo>
                  <a:pt x="2119989" y="31660"/>
                </a:moveTo>
                <a:lnTo>
                  <a:pt x="0" y="37846"/>
                </a:lnTo>
                <a:lnTo>
                  <a:pt x="0" y="50546"/>
                </a:lnTo>
                <a:lnTo>
                  <a:pt x="2120031" y="44359"/>
                </a:lnTo>
                <a:lnTo>
                  <a:pt x="2119989" y="31660"/>
                </a:lnTo>
                <a:close/>
              </a:path>
              <a:path w="2196465" h="76200">
                <a:moveTo>
                  <a:pt x="2132710" y="31623"/>
                </a:moveTo>
                <a:lnTo>
                  <a:pt x="2119989" y="31660"/>
                </a:lnTo>
                <a:lnTo>
                  <a:pt x="2120031" y="44359"/>
                </a:lnTo>
                <a:lnTo>
                  <a:pt x="2132710" y="44323"/>
                </a:lnTo>
                <a:lnTo>
                  <a:pt x="2132710" y="31623"/>
                </a:lnTo>
                <a:close/>
              </a:path>
              <a:path w="2196465" h="76200">
                <a:moveTo>
                  <a:pt x="2119883" y="0"/>
                </a:moveTo>
                <a:lnTo>
                  <a:pt x="2119989" y="31660"/>
                </a:lnTo>
                <a:lnTo>
                  <a:pt x="2183660" y="31623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42232" y="4555451"/>
            <a:ext cx="2196465" cy="76200"/>
          </a:xfrm>
          <a:custGeom>
            <a:avLst/>
            <a:gdLst/>
            <a:ahLst/>
            <a:cxnLst/>
            <a:rect l="l" t="t" r="r" b="b"/>
            <a:pathLst>
              <a:path w="2196465" h="76200">
                <a:moveTo>
                  <a:pt x="2183775" y="31711"/>
                </a:moveTo>
                <a:lnTo>
                  <a:pt x="2132710" y="31711"/>
                </a:lnTo>
                <a:lnTo>
                  <a:pt x="2132710" y="44411"/>
                </a:lnTo>
                <a:lnTo>
                  <a:pt x="2120032" y="44448"/>
                </a:lnTo>
                <a:lnTo>
                  <a:pt x="2120138" y="76200"/>
                </a:lnTo>
                <a:lnTo>
                  <a:pt x="2196210" y="37884"/>
                </a:lnTo>
                <a:lnTo>
                  <a:pt x="2183775" y="31711"/>
                </a:lnTo>
                <a:close/>
              </a:path>
              <a:path w="2196465" h="76200">
                <a:moveTo>
                  <a:pt x="2119989" y="31748"/>
                </a:moveTo>
                <a:lnTo>
                  <a:pt x="0" y="37884"/>
                </a:lnTo>
                <a:lnTo>
                  <a:pt x="0" y="50584"/>
                </a:lnTo>
                <a:lnTo>
                  <a:pt x="2120032" y="44448"/>
                </a:lnTo>
                <a:lnTo>
                  <a:pt x="2119989" y="31748"/>
                </a:lnTo>
                <a:close/>
              </a:path>
              <a:path w="2196465" h="76200">
                <a:moveTo>
                  <a:pt x="2132710" y="31711"/>
                </a:moveTo>
                <a:lnTo>
                  <a:pt x="2119989" y="31748"/>
                </a:lnTo>
                <a:lnTo>
                  <a:pt x="2120032" y="44448"/>
                </a:lnTo>
                <a:lnTo>
                  <a:pt x="2132710" y="44411"/>
                </a:lnTo>
                <a:lnTo>
                  <a:pt x="2132710" y="31711"/>
                </a:lnTo>
                <a:close/>
              </a:path>
              <a:path w="2196465" h="76200">
                <a:moveTo>
                  <a:pt x="2119883" y="0"/>
                </a:moveTo>
                <a:lnTo>
                  <a:pt x="2119989" y="31748"/>
                </a:lnTo>
                <a:lnTo>
                  <a:pt x="2183775" y="31711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627632" y="3282696"/>
            <a:ext cx="1027430" cy="325120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55"/>
              </a:spcBef>
            </a:pPr>
            <a:r>
              <a:rPr dirty="0" sz="1000" spc="-10">
                <a:latin typeface="Arial"/>
                <a:cs typeface="Arial"/>
              </a:rPr>
              <a:t>LeanerHandler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03120" y="1135379"/>
            <a:ext cx="1101090" cy="3186430"/>
          </a:xfrm>
          <a:custGeom>
            <a:avLst/>
            <a:gdLst/>
            <a:ahLst/>
            <a:cxnLst/>
            <a:rect l="l" t="t" r="r" b="b"/>
            <a:pathLst>
              <a:path w="1101089" h="3186429">
                <a:moveTo>
                  <a:pt x="76200" y="2548128"/>
                </a:moveTo>
                <a:lnTo>
                  <a:pt x="69850" y="2535428"/>
                </a:lnTo>
                <a:lnTo>
                  <a:pt x="38100" y="2471928"/>
                </a:lnTo>
                <a:lnTo>
                  <a:pt x="0" y="2548128"/>
                </a:lnTo>
                <a:lnTo>
                  <a:pt x="31750" y="2548128"/>
                </a:lnTo>
                <a:lnTo>
                  <a:pt x="31750" y="3109849"/>
                </a:lnTo>
                <a:lnTo>
                  <a:pt x="0" y="3109849"/>
                </a:lnTo>
                <a:lnTo>
                  <a:pt x="38100" y="3186049"/>
                </a:lnTo>
                <a:lnTo>
                  <a:pt x="69850" y="3122549"/>
                </a:lnTo>
                <a:lnTo>
                  <a:pt x="76200" y="3109849"/>
                </a:lnTo>
                <a:lnTo>
                  <a:pt x="44450" y="3109849"/>
                </a:lnTo>
                <a:lnTo>
                  <a:pt x="44450" y="2548128"/>
                </a:lnTo>
                <a:lnTo>
                  <a:pt x="76200" y="2548128"/>
                </a:lnTo>
                <a:close/>
              </a:path>
              <a:path w="1101089" h="3186429">
                <a:moveTo>
                  <a:pt x="76581" y="2072513"/>
                </a:moveTo>
                <a:lnTo>
                  <a:pt x="44894" y="2072309"/>
                </a:lnTo>
                <a:lnTo>
                  <a:pt x="49403" y="1263396"/>
                </a:lnTo>
                <a:lnTo>
                  <a:pt x="36703" y="1263396"/>
                </a:lnTo>
                <a:lnTo>
                  <a:pt x="32194" y="2072220"/>
                </a:lnTo>
                <a:lnTo>
                  <a:pt x="381" y="2072005"/>
                </a:lnTo>
                <a:lnTo>
                  <a:pt x="38100" y="2148459"/>
                </a:lnTo>
                <a:lnTo>
                  <a:pt x="70269" y="2084959"/>
                </a:lnTo>
                <a:lnTo>
                  <a:pt x="76581" y="2072513"/>
                </a:lnTo>
                <a:close/>
              </a:path>
              <a:path w="1101089" h="3186429">
                <a:moveTo>
                  <a:pt x="1100709" y="1554607"/>
                </a:moveTo>
                <a:lnTo>
                  <a:pt x="1088009" y="1548257"/>
                </a:lnTo>
                <a:lnTo>
                  <a:pt x="1024509" y="1516507"/>
                </a:lnTo>
                <a:lnTo>
                  <a:pt x="1024509" y="1548257"/>
                </a:lnTo>
                <a:lnTo>
                  <a:pt x="834644" y="1548257"/>
                </a:lnTo>
                <a:lnTo>
                  <a:pt x="834644" y="716534"/>
                </a:lnTo>
                <a:lnTo>
                  <a:pt x="834644" y="710184"/>
                </a:lnTo>
                <a:lnTo>
                  <a:pt x="834644" y="703834"/>
                </a:lnTo>
                <a:lnTo>
                  <a:pt x="49758" y="703834"/>
                </a:lnTo>
                <a:lnTo>
                  <a:pt x="51765" y="76225"/>
                </a:lnTo>
                <a:lnTo>
                  <a:pt x="83439" y="76327"/>
                </a:lnTo>
                <a:lnTo>
                  <a:pt x="77076" y="63500"/>
                </a:lnTo>
                <a:lnTo>
                  <a:pt x="45593" y="0"/>
                </a:lnTo>
                <a:lnTo>
                  <a:pt x="7239" y="76073"/>
                </a:lnTo>
                <a:lnTo>
                  <a:pt x="39065" y="76187"/>
                </a:lnTo>
                <a:lnTo>
                  <a:pt x="37058" y="703834"/>
                </a:lnTo>
                <a:lnTo>
                  <a:pt x="36322" y="703834"/>
                </a:lnTo>
                <a:lnTo>
                  <a:pt x="36322" y="938784"/>
                </a:lnTo>
                <a:lnTo>
                  <a:pt x="36322" y="939165"/>
                </a:lnTo>
                <a:lnTo>
                  <a:pt x="49022" y="939292"/>
                </a:lnTo>
                <a:lnTo>
                  <a:pt x="49022" y="938784"/>
                </a:lnTo>
                <a:lnTo>
                  <a:pt x="49720" y="716534"/>
                </a:lnTo>
                <a:lnTo>
                  <a:pt x="821944" y="716534"/>
                </a:lnTo>
                <a:lnTo>
                  <a:pt x="821944" y="1560957"/>
                </a:lnTo>
                <a:lnTo>
                  <a:pt x="1024509" y="1560957"/>
                </a:lnTo>
                <a:lnTo>
                  <a:pt x="1024509" y="1592707"/>
                </a:lnTo>
                <a:lnTo>
                  <a:pt x="1088009" y="1560957"/>
                </a:lnTo>
                <a:lnTo>
                  <a:pt x="1100709" y="1554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759954" y="4049979"/>
            <a:ext cx="1025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55A11"/>
                </a:solidFill>
                <a:latin typeface="微软雅黑"/>
                <a:cs typeface="微软雅黑"/>
              </a:rPr>
              <a:t>（</a:t>
            </a:r>
            <a:r>
              <a:rPr dirty="0" sz="1200" spc="-5">
                <a:solidFill>
                  <a:srgbClr val="C55A11"/>
                </a:solidFill>
                <a:latin typeface="Arial"/>
                <a:cs typeface="Arial"/>
              </a:rPr>
              <a:t>3</a:t>
            </a:r>
            <a:r>
              <a:rPr dirty="0" sz="1200" spc="-5">
                <a:solidFill>
                  <a:srgbClr val="C55A11"/>
                </a:solidFill>
                <a:latin typeface="微软雅黑"/>
                <a:cs typeface="微软雅黑"/>
              </a:rPr>
              <a:t>）同步确认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59954" y="1163828"/>
            <a:ext cx="1316355" cy="217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3225" indent="-391160">
              <a:lnSpc>
                <a:spcPct val="100000"/>
              </a:lnSpc>
              <a:spcBef>
                <a:spcPts val="100"/>
              </a:spcBef>
              <a:buSzPct val="91666"/>
              <a:buAutoNum type="arabicPlain"/>
              <a:tabLst>
                <a:tab pos="403860" algn="l"/>
              </a:tabLst>
            </a:pPr>
            <a:r>
              <a:rPr dirty="0" sz="1200">
                <a:solidFill>
                  <a:srgbClr val="00AFEF"/>
                </a:solidFill>
                <a:latin typeface="微软雅黑"/>
                <a:cs typeface="微软雅黑"/>
              </a:rPr>
              <a:t>注册</a:t>
            </a:r>
            <a:endParaRPr sz="1200">
              <a:latin typeface="微软雅黑"/>
              <a:cs typeface="微软雅黑"/>
            </a:endParaRPr>
          </a:p>
          <a:p>
            <a:pPr marL="403225" indent="-391160">
              <a:lnSpc>
                <a:spcPct val="100000"/>
              </a:lnSpc>
              <a:spcBef>
                <a:spcPts val="1390"/>
              </a:spcBef>
              <a:buSzPct val="91666"/>
              <a:buAutoNum type="arabicPlain"/>
              <a:tabLst>
                <a:tab pos="403860" algn="l"/>
              </a:tabLst>
            </a:pPr>
            <a:r>
              <a:rPr dirty="0" sz="1200" spc="-5">
                <a:solidFill>
                  <a:srgbClr val="538235"/>
                </a:solidFill>
                <a:latin typeface="微软雅黑"/>
                <a:cs typeface="微软雅黑"/>
              </a:rPr>
              <a:t>同步策略</a:t>
            </a:r>
            <a:endParaRPr sz="1200">
              <a:latin typeface="微软雅黑"/>
              <a:cs typeface="微软雅黑"/>
            </a:endParaRPr>
          </a:p>
          <a:p>
            <a:pPr marL="167005">
              <a:lnSpc>
                <a:spcPct val="100000"/>
              </a:lnSpc>
              <a:spcBef>
                <a:spcPts val="484"/>
              </a:spcBef>
            </a:pPr>
            <a:r>
              <a:rPr dirty="0" sz="1200" spc="-5">
                <a:solidFill>
                  <a:srgbClr val="202429"/>
                </a:solidFill>
                <a:latin typeface="Calibri"/>
                <a:cs typeface="Calibri"/>
              </a:rPr>
              <a:t>DIFF(</a:t>
            </a:r>
            <a:r>
              <a:rPr dirty="0" sz="1200">
                <a:solidFill>
                  <a:srgbClr val="202429"/>
                </a:solidFill>
                <a:latin typeface="微软雅黑"/>
                <a:cs typeface="微软雅黑"/>
              </a:rPr>
              <a:t>差异化同</a:t>
            </a:r>
            <a:r>
              <a:rPr dirty="0" sz="1200" spc="-10">
                <a:solidFill>
                  <a:srgbClr val="202429"/>
                </a:solidFill>
                <a:latin typeface="微软雅黑"/>
                <a:cs typeface="微软雅黑"/>
              </a:rPr>
              <a:t>步</a:t>
            </a:r>
            <a:r>
              <a:rPr dirty="0" sz="1200">
                <a:solidFill>
                  <a:srgbClr val="202429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55575" marR="5080" indent="11430">
              <a:lnSpc>
                <a:spcPct val="145700"/>
              </a:lnSpc>
              <a:spcBef>
                <a:spcPts val="125"/>
              </a:spcBef>
            </a:pPr>
            <a:r>
              <a:rPr dirty="0" sz="1200" spc="-5">
                <a:solidFill>
                  <a:srgbClr val="202429"/>
                </a:solidFill>
                <a:latin typeface="Calibri"/>
                <a:cs typeface="Calibri"/>
              </a:rPr>
              <a:t>TRUNC</a:t>
            </a:r>
            <a:r>
              <a:rPr dirty="0" sz="1200">
                <a:solidFill>
                  <a:srgbClr val="202429"/>
                </a:solidFill>
                <a:latin typeface="Calibri"/>
                <a:cs typeface="Calibri"/>
              </a:rPr>
              <a:t>(</a:t>
            </a:r>
            <a:r>
              <a:rPr dirty="0" sz="1200">
                <a:solidFill>
                  <a:srgbClr val="202429"/>
                </a:solidFill>
                <a:latin typeface="微软雅黑"/>
                <a:cs typeface="微软雅黑"/>
              </a:rPr>
              <a:t>回滚同步</a:t>
            </a:r>
            <a:r>
              <a:rPr dirty="0" sz="1200">
                <a:solidFill>
                  <a:srgbClr val="202429"/>
                </a:solidFill>
                <a:latin typeface="Calibri"/>
                <a:cs typeface="Calibri"/>
              </a:rPr>
              <a:t>)  </a:t>
            </a:r>
            <a:r>
              <a:rPr dirty="0" sz="1200" spc="-5">
                <a:solidFill>
                  <a:srgbClr val="202429"/>
                </a:solidFill>
                <a:latin typeface="Calibri"/>
                <a:cs typeface="Calibri"/>
              </a:rPr>
              <a:t>SNAP(</a:t>
            </a:r>
            <a:r>
              <a:rPr dirty="0" sz="1200">
                <a:solidFill>
                  <a:srgbClr val="202429"/>
                </a:solidFill>
                <a:latin typeface="微软雅黑"/>
                <a:cs typeface="微软雅黑"/>
              </a:rPr>
              <a:t>全量同</a:t>
            </a:r>
            <a:r>
              <a:rPr dirty="0" sz="1200" spc="-5">
                <a:solidFill>
                  <a:srgbClr val="202429"/>
                </a:solidFill>
                <a:latin typeface="微软雅黑"/>
                <a:cs typeface="微软雅黑"/>
              </a:rPr>
              <a:t>步</a:t>
            </a:r>
            <a:r>
              <a:rPr dirty="0" sz="1200">
                <a:solidFill>
                  <a:srgbClr val="202429"/>
                </a:solidFill>
                <a:latin typeface="Calibri"/>
                <a:cs typeface="Calibri"/>
              </a:rPr>
              <a:t>)  </a:t>
            </a:r>
            <a:r>
              <a:rPr dirty="0" sz="1200">
                <a:solidFill>
                  <a:srgbClr val="538235"/>
                </a:solidFill>
                <a:latin typeface="微软雅黑"/>
                <a:cs typeface="微软雅黑"/>
              </a:rPr>
              <a:t>状态同步</a:t>
            </a:r>
            <a:endParaRPr sz="1200">
              <a:latin typeface="微软雅黑"/>
              <a:cs typeface="微软雅黑"/>
            </a:endParaRPr>
          </a:p>
          <a:p>
            <a:pPr marL="155575" marR="85725">
              <a:lnSpc>
                <a:spcPct val="100000"/>
              </a:lnSpc>
            </a:pPr>
            <a:r>
              <a:rPr dirty="0" sz="1200" spc="-5">
                <a:solidFill>
                  <a:srgbClr val="538235"/>
                </a:solidFill>
                <a:latin typeface="微软雅黑"/>
                <a:cs typeface="微软雅黑"/>
              </a:rPr>
              <a:t>（同步过程中， </a:t>
            </a:r>
            <a:r>
              <a:rPr dirty="0" sz="1200">
                <a:solidFill>
                  <a:srgbClr val="538235"/>
                </a:solidFill>
                <a:latin typeface="微软雅黑"/>
                <a:cs typeface="微软雅黑"/>
              </a:rPr>
              <a:t>有可能重复提 议和提交）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4052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Follower</a:t>
            </a:r>
            <a:r>
              <a:rPr dirty="0" sz="2000" b="1">
                <a:latin typeface="微软雅黑"/>
                <a:cs typeface="微软雅黑"/>
              </a:rPr>
              <a:t>和</a:t>
            </a:r>
            <a:r>
              <a:rPr dirty="0" sz="2000" b="1">
                <a:latin typeface="Times New Roman"/>
                <a:cs typeface="Times New Roman"/>
              </a:rPr>
              <a:t>Leader</a:t>
            </a:r>
            <a:r>
              <a:rPr dirty="0" sz="2000" b="1">
                <a:latin typeface="微软雅黑"/>
                <a:cs typeface="微软雅黑"/>
              </a:rPr>
              <a:t>状态同步源</a:t>
            </a:r>
            <a:r>
              <a:rPr dirty="0" sz="2000" spc="-10" b="1">
                <a:latin typeface="微软雅黑"/>
                <a:cs typeface="微软雅黑"/>
              </a:rPr>
              <a:t>码</a:t>
            </a:r>
            <a:r>
              <a:rPr dirty="0" sz="2000" b="1">
                <a:latin typeface="微软雅黑"/>
                <a:cs typeface="微软雅黑"/>
              </a:rPr>
              <a:t>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438404"/>
            <a:ext cx="10674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155" algn="l"/>
              </a:tabLst>
            </a:pPr>
            <a:r>
              <a:rPr dirty="0" sz="1000" spc="-15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 spc="5">
                <a:latin typeface="Times New Roman"/>
                <a:cs typeface="Times New Roman"/>
              </a:rPr>
              <a:t>j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913" y="876172"/>
            <a:ext cx="1446530" cy="366395"/>
            <a:chOff x="319913" y="876172"/>
            <a:chExt cx="1446530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879347"/>
              <a:ext cx="1440180" cy="3596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3088" y="879347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80" h="360044">
                  <a:moveTo>
                    <a:pt x="0" y="359663"/>
                  </a:moveTo>
                  <a:lnTo>
                    <a:pt x="1440180" y="359663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07619" y="891031"/>
            <a:ext cx="12725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new  </a:t>
            </a: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arnerCnx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cc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913" y="1411097"/>
            <a:ext cx="1446530" cy="367665"/>
            <a:chOff x="319913" y="1411097"/>
            <a:chExt cx="1446530" cy="3676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" y="1414272"/>
              <a:ext cx="1440180" cy="3611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3088" y="1414272"/>
              <a:ext cx="1440180" cy="361315"/>
            </a:xfrm>
            <a:custGeom>
              <a:avLst/>
              <a:gdLst/>
              <a:ahLst/>
              <a:cxnLst/>
              <a:rect l="l" t="t" r="r" b="b"/>
              <a:pathLst>
                <a:path w="1440180" h="361314">
                  <a:moveTo>
                    <a:pt x="0" y="361188"/>
                  </a:moveTo>
                  <a:lnTo>
                    <a:pt x="1440180" y="361188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97535" y="1503425"/>
            <a:ext cx="1091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cnxAcceptor.start()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9913" y="1947545"/>
            <a:ext cx="1446530" cy="366395"/>
            <a:chOff x="319913" y="1947545"/>
            <a:chExt cx="1446530" cy="36639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1950720"/>
              <a:ext cx="1440180" cy="359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3088" y="1950720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80" h="360044">
                  <a:moveTo>
                    <a:pt x="0" y="359663"/>
                  </a:moveTo>
                  <a:lnTo>
                    <a:pt x="1440180" y="359663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50291" y="1963292"/>
            <a:ext cx="11861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LearnerCnxAcceptor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.run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9913" y="2483992"/>
            <a:ext cx="1446530" cy="439420"/>
            <a:chOff x="319913" y="2483992"/>
            <a:chExt cx="1446530" cy="43942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8" y="2487167"/>
              <a:ext cx="1440180" cy="4328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3088" y="2487167"/>
              <a:ext cx="1440180" cy="433070"/>
            </a:xfrm>
            <a:custGeom>
              <a:avLst/>
              <a:gdLst/>
              <a:ahLst/>
              <a:cxnLst/>
              <a:rect l="l" t="t" r="r" b="b"/>
              <a:pathLst>
                <a:path w="1440180" h="433069">
                  <a:moveTo>
                    <a:pt x="0" y="432816"/>
                  </a:moveTo>
                  <a:lnTo>
                    <a:pt x="1440180" y="432816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33527" y="2460116"/>
            <a:ext cx="1219200" cy="480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ts val="1195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s =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ss.accept()</a:t>
            </a:r>
            <a:endParaRPr sz="1000">
              <a:latin typeface="Arial"/>
              <a:cs typeface="Arial"/>
            </a:endParaRPr>
          </a:p>
          <a:p>
            <a:pPr algn="ctr" marL="12065" marR="508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微软雅黑"/>
                <a:cs typeface="微软雅黑"/>
              </a:rPr>
              <a:t>等待接收</a:t>
            </a:r>
            <a:r>
              <a:rPr dirty="0" sz="1000" spc="5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er</a:t>
            </a:r>
            <a:r>
              <a:rPr dirty="0" sz="1000" spc="-5">
                <a:latin typeface="微软雅黑"/>
                <a:cs typeface="微软雅黑"/>
              </a:rPr>
              <a:t>的状 </a:t>
            </a:r>
            <a:r>
              <a:rPr dirty="0" sz="1000" spc="-5">
                <a:latin typeface="微软雅黑"/>
                <a:cs typeface="微软雅黑"/>
              </a:rPr>
              <a:t>态同步申请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9913" y="3044825"/>
            <a:ext cx="1446530" cy="367665"/>
            <a:chOff x="319913" y="3044825"/>
            <a:chExt cx="1446530" cy="36766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" y="3048000"/>
              <a:ext cx="1440180" cy="3611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3088" y="3048000"/>
              <a:ext cx="1440180" cy="361315"/>
            </a:xfrm>
            <a:custGeom>
              <a:avLst/>
              <a:gdLst/>
              <a:ahLst/>
              <a:cxnLst/>
              <a:rect l="l" t="t" r="r" b="b"/>
              <a:pathLst>
                <a:path w="1440180" h="361314">
                  <a:moveTo>
                    <a:pt x="0" y="361188"/>
                  </a:moveTo>
                  <a:lnTo>
                    <a:pt x="1440180" y="361188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15239" y="3061461"/>
            <a:ext cx="1256030" cy="3282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37160" marR="5080" indent="-125095">
              <a:lnSpc>
                <a:spcPts val="1190"/>
              </a:lnSpc>
              <a:spcBef>
                <a:spcPts val="140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LearnerHandler()  </a:t>
            </a:r>
            <a:r>
              <a:rPr dirty="0" sz="1000">
                <a:latin typeface="Arial"/>
                <a:cs typeface="Arial"/>
              </a:rPr>
              <a:t>fh.start()</a:t>
            </a:r>
            <a:r>
              <a:rPr dirty="0" sz="1000" spc="-5">
                <a:latin typeface="微软雅黑"/>
                <a:cs typeface="微软雅黑"/>
              </a:rPr>
              <a:t>启动线程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838" y="627887"/>
            <a:ext cx="981710" cy="2639060"/>
            <a:chOff x="100838" y="627887"/>
            <a:chExt cx="981710" cy="263906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15" y="627887"/>
              <a:ext cx="76200" cy="2160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0" y="1239011"/>
              <a:ext cx="76200" cy="1760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0" y="1775459"/>
              <a:ext cx="76200" cy="17602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0825" y="2124201"/>
              <a:ext cx="235585" cy="1142365"/>
            </a:xfrm>
            <a:custGeom>
              <a:avLst/>
              <a:gdLst/>
              <a:ahLst/>
              <a:cxnLst/>
              <a:rect l="l" t="t" r="r" b="b"/>
              <a:pathLst>
                <a:path w="235585" h="1142364">
                  <a:moveTo>
                    <a:pt x="234962" y="0"/>
                  </a:moveTo>
                  <a:lnTo>
                    <a:pt x="0" y="0"/>
                  </a:lnTo>
                  <a:lnTo>
                    <a:pt x="0" y="585470"/>
                  </a:lnTo>
                  <a:lnTo>
                    <a:pt x="0" y="1110488"/>
                  </a:lnTo>
                  <a:lnTo>
                    <a:pt x="146062" y="1110488"/>
                  </a:lnTo>
                  <a:lnTo>
                    <a:pt x="146062" y="1142238"/>
                  </a:lnTo>
                  <a:lnTo>
                    <a:pt x="209562" y="1110488"/>
                  </a:lnTo>
                  <a:lnTo>
                    <a:pt x="222262" y="1104138"/>
                  </a:lnTo>
                  <a:lnTo>
                    <a:pt x="209562" y="1097788"/>
                  </a:lnTo>
                  <a:lnTo>
                    <a:pt x="146062" y="1066038"/>
                  </a:lnTo>
                  <a:lnTo>
                    <a:pt x="146062" y="1097788"/>
                  </a:lnTo>
                  <a:lnTo>
                    <a:pt x="12712" y="1097788"/>
                  </a:lnTo>
                  <a:lnTo>
                    <a:pt x="12712" y="585470"/>
                  </a:lnTo>
                  <a:lnTo>
                    <a:pt x="146062" y="585470"/>
                  </a:lnTo>
                  <a:lnTo>
                    <a:pt x="146062" y="617220"/>
                  </a:lnTo>
                  <a:lnTo>
                    <a:pt x="209562" y="585470"/>
                  </a:lnTo>
                  <a:lnTo>
                    <a:pt x="222262" y="579120"/>
                  </a:lnTo>
                  <a:lnTo>
                    <a:pt x="209562" y="572770"/>
                  </a:lnTo>
                  <a:lnTo>
                    <a:pt x="146062" y="541020"/>
                  </a:lnTo>
                  <a:lnTo>
                    <a:pt x="146062" y="572770"/>
                  </a:lnTo>
                  <a:lnTo>
                    <a:pt x="12712" y="572770"/>
                  </a:lnTo>
                  <a:lnTo>
                    <a:pt x="12712" y="12700"/>
                  </a:lnTo>
                  <a:lnTo>
                    <a:pt x="234962" y="12700"/>
                  </a:lnTo>
                  <a:lnTo>
                    <a:pt x="234962" y="6350"/>
                  </a:lnTo>
                  <a:lnTo>
                    <a:pt x="234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91809" y="446023"/>
            <a:ext cx="7169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Follower.java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5150" y="446023"/>
            <a:ext cx="7937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followLeader()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12179" y="627887"/>
            <a:ext cx="1440180" cy="607060"/>
            <a:chOff x="6012179" y="627887"/>
            <a:chExt cx="1440180" cy="60706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5707" y="627887"/>
              <a:ext cx="76200" cy="21602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79" y="874775"/>
              <a:ext cx="1440179" cy="35966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012179" y="874775"/>
            <a:ext cx="144018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379730">
              <a:lnSpc>
                <a:spcPts val="1195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findLeader()</a:t>
            </a:r>
            <a:endParaRPr sz="1000">
              <a:latin typeface="Arial"/>
              <a:cs typeface="Arial"/>
            </a:endParaRPr>
          </a:p>
          <a:p>
            <a:pPr marL="41910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查找</a:t>
            </a:r>
            <a:r>
              <a:rPr dirty="0" sz="1000" spc="-5">
                <a:latin typeface="Arial"/>
                <a:cs typeface="Arial"/>
              </a:rPr>
              <a:t>leader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2179" y="1347216"/>
            <a:ext cx="1440179" cy="361188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012179" y="1347216"/>
            <a:ext cx="1440180" cy="36131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ts val="1195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connectToLeader()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连接</a:t>
            </a:r>
            <a:r>
              <a:rPr dirty="0" sz="1000" spc="-5">
                <a:latin typeface="Arial"/>
                <a:cs typeface="Arial"/>
              </a:rPr>
              <a:t>leader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65593" y="1350136"/>
            <a:ext cx="1446530" cy="366395"/>
            <a:chOff x="7665593" y="1350136"/>
            <a:chExt cx="1446530" cy="36639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68768" y="1353311"/>
              <a:ext cx="1440179" cy="3596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68768" y="1353311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79" h="360044">
                  <a:moveTo>
                    <a:pt x="0" y="359663"/>
                  </a:moveTo>
                  <a:lnTo>
                    <a:pt x="1440179" y="359663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671943" y="1441449"/>
            <a:ext cx="1433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sockConnect()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9913" y="1234439"/>
            <a:ext cx="7348855" cy="2713355"/>
            <a:chOff x="319913" y="1234439"/>
            <a:chExt cx="7348855" cy="271335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3584447"/>
              <a:ext cx="1440180" cy="3596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3088" y="3584447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80" h="360045">
                  <a:moveTo>
                    <a:pt x="0" y="359663"/>
                  </a:moveTo>
                  <a:lnTo>
                    <a:pt x="1440180" y="359663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3408" y="1234439"/>
              <a:ext cx="76200" cy="11303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2232" y="1492376"/>
              <a:ext cx="216153" cy="7607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85343" y="3596132"/>
            <a:ext cx="11156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arnerHan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()</a:t>
            </a:r>
            <a:r>
              <a:rPr dirty="0" sz="1000" spc="-5">
                <a:latin typeface="微软雅黑"/>
                <a:cs typeface="微软雅黑"/>
              </a:rPr>
              <a:t>的  </a:t>
            </a:r>
            <a:r>
              <a:rPr dirty="0" sz="1000" spc="-5">
                <a:latin typeface="Arial"/>
                <a:cs typeface="Arial"/>
              </a:rPr>
              <a:t>run()</a:t>
            </a:r>
            <a:r>
              <a:rPr dirty="0" sz="1000" spc="-5">
                <a:latin typeface="微软雅黑"/>
                <a:cs typeface="微软雅黑"/>
              </a:rPr>
              <a:t>方法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05839" y="864108"/>
            <a:ext cx="2952115" cy="2720975"/>
            <a:chOff x="1005839" y="864108"/>
            <a:chExt cx="2952115" cy="272097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839" y="3409187"/>
              <a:ext cx="76200" cy="175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8151" y="864108"/>
              <a:ext cx="1979676" cy="82143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978151" y="864108"/>
            <a:ext cx="1979930" cy="82169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00330" marR="93345" indent="40386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Arial"/>
                <a:cs typeface="Arial"/>
              </a:rPr>
              <a:t>long </a:t>
            </a:r>
            <a:r>
              <a:rPr dirty="0" sz="1000" spc="-10">
                <a:latin typeface="Arial"/>
                <a:cs typeface="Arial"/>
              </a:rPr>
              <a:t>newEpoch </a:t>
            </a:r>
            <a:r>
              <a:rPr dirty="0" sz="1000" spc="-5">
                <a:latin typeface="Arial"/>
                <a:cs typeface="Arial"/>
              </a:rPr>
              <a:t>=  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r.g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h</a:t>
            </a:r>
            <a:r>
              <a:rPr dirty="0" sz="1000" spc="5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os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th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109220" marR="103505" indent="43815">
              <a:lnSpc>
                <a:spcPct val="995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.getSid(), lastAcceptedEpoch)  </a:t>
            </a:r>
            <a:r>
              <a:rPr dirty="0" sz="1000" spc="-5" b="1">
                <a:latin typeface="Arial"/>
                <a:cs typeface="Arial"/>
              </a:rPr>
              <a:t>Leader</a:t>
            </a:r>
            <a:r>
              <a:rPr dirty="0" sz="1000" spc="-5" b="1">
                <a:latin typeface="微软雅黑"/>
                <a:cs typeface="微软雅黑"/>
              </a:rPr>
              <a:t>根据从</a:t>
            </a:r>
            <a:r>
              <a:rPr dirty="0" sz="1000" spc="-5" b="1">
                <a:latin typeface="Arial"/>
                <a:cs typeface="Arial"/>
              </a:rPr>
              <a:t>Follower</a:t>
            </a:r>
            <a:r>
              <a:rPr dirty="0" sz="1000" spc="-5" b="1">
                <a:latin typeface="微软雅黑"/>
                <a:cs typeface="微软雅黑"/>
              </a:rPr>
              <a:t>获取</a:t>
            </a:r>
            <a:r>
              <a:rPr dirty="0" sz="1000" spc="-10" b="1">
                <a:latin typeface="Arial"/>
                <a:cs typeface="Arial"/>
              </a:rPr>
              <a:t>sid  </a:t>
            </a:r>
            <a:r>
              <a:rPr dirty="0" sz="1000" spc="-5" b="1">
                <a:latin typeface="微软雅黑"/>
                <a:cs typeface="微软雅黑"/>
              </a:rPr>
              <a:t>和旧的</a:t>
            </a:r>
            <a:r>
              <a:rPr dirty="0" sz="1000" spc="-5" b="1">
                <a:latin typeface="Arial"/>
                <a:cs typeface="Arial"/>
              </a:rPr>
              <a:t>epoch</a:t>
            </a:r>
            <a:r>
              <a:rPr dirty="0" sz="1000" spc="-5" b="1">
                <a:latin typeface="微软雅黑"/>
                <a:cs typeface="微软雅黑"/>
              </a:rPr>
              <a:t>，构建新的</a:t>
            </a:r>
            <a:r>
              <a:rPr dirty="0" sz="1000" spc="-5" b="1">
                <a:latin typeface="Arial"/>
                <a:cs typeface="Arial"/>
              </a:rPr>
              <a:t>epoch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79676" y="1798320"/>
            <a:ext cx="1981200" cy="368808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979676" y="1798320"/>
            <a:ext cx="1981200" cy="36893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649605" marR="103505" indent="-541655">
              <a:lnSpc>
                <a:spcPct val="100000"/>
              </a:lnSpc>
              <a:spcBef>
                <a:spcPts val="220"/>
              </a:spcBef>
            </a:pP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teR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h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ac</a:t>
            </a:r>
            <a:r>
              <a:rPr dirty="0" sz="1000" spc="-5">
                <a:latin typeface="Arial"/>
                <a:cs typeface="Arial"/>
              </a:rPr>
              <a:t>k  </a:t>
            </a:r>
            <a:r>
              <a:rPr dirty="0" sz="1000" spc="-5">
                <a:latin typeface="Arial"/>
                <a:cs typeface="Arial"/>
              </a:rPr>
              <a:t>et,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"packet")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37589" y="560831"/>
            <a:ext cx="6414770" cy="3618865"/>
            <a:chOff x="1037589" y="560831"/>
            <a:chExt cx="6414770" cy="3618865"/>
          </a:xfrm>
        </p:grpSpPr>
        <p:sp>
          <p:nvSpPr>
            <p:cNvPr id="54" name="object 54"/>
            <p:cNvSpPr/>
            <p:nvPr/>
          </p:nvSpPr>
          <p:spPr>
            <a:xfrm>
              <a:off x="1037589" y="560831"/>
              <a:ext cx="942975" cy="3618865"/>
            </a:xfrm>
            <a:custGeom>
              <a:avLst/>
              <a:gdLst/>
              <a:ahLst/>
              <a:cxnLst/>
              <a:rect l="l" t="t" r="r" b="b"/>
              <a:pathLst>
                <a:path w="942975" h="3618865">
                  <a:moveTo>
                    <a:pt x="12700" y="3383508"/>
                  </a:moveTo>
                  <a:lnTo>
                    <a:pt x="0" y="3383508"/>
                  </a:lnTo>
                  <a:lnTo>
                    <a:pt x="0" y="3618445"/>
                  </a:lnTo>
                  <a:lnTo>
                    <a:pt x="840740" y="3618445"/>
                  </a:lnTo>
                  <a:lnTo>
                    <a:pt x="840740" y="3612095"/>
                  </a:lnTo>
                  <a:lnTo>
                    <a:pt x="12700" y="3612095"/>
                  </a:lnTo>
                  <a:lnTo>
                    <a:pt x="6350" y="3605745"/>
                  </a:lnTo>
                  <a:lnTo>
                    <a:pt x="12700" y="3605745"/>
                  </a:lnTo>
                  <a:lnTo>
                    <a:pt x="12700" y="3383508"/>
                  </a:lnTo>
                  <a:close/>
                </a:path>
                <a:path w="942975" h="3618865">
                  <a:moveTo>
                    <a:pt x="12700" y="3605745"/>
                  </a:moveTo>
                  <a:lnTo>
                    <a:pt x="6350" y="3605745"/>
                  </a:lnTo>
                  <a:lnTo>
                    <a:pt x="12700" y="3612095"/>
                  </a:lnTo>
                  <a:lnTo>
                    <a:pt x="12700" y="3605745"/>
                  </a:lnTo>
                  <a:close/>
                </a:path>
                <a:path w="942975" h="3618865">
                  <a:moveTo>
                    <a:pt x="828040" y="3605745"/>
                  </a:moveTo>
                  <a:lnTo>
                    <a:pt x="12700" y="3605745"/>
                  </a:lnTo>
                  <a:lnTo>
                    <a:pt x="12700" y="3612095"/>
                  </a:lnTo>
                  <a:lnTo>
                    <a:pt x="828040" y="3612095"/>
                  </a:lnTo>
                  <a:lnTo>
                    <a:pt x="828040" y="3605745"/>
                  </a:lnTo>
                  <a:close/>
                </a:path>
                <a:path w="942975" h="3618865">
                  <a:moveTo>
                    <a:pt x="866266" y="31750"/>
                  </a:moveTo>
                  <a:lnTo>
                    <a:pt x="828040" y="31750"/>
                  </a:lnTo>
                  <a:lnTo>
                    <a:pt x="828040" y="3612095"/>
                  </a:lnTo>
                  <a:lnTo>
                    <a:pt x="834390" y="3605745"/>
                  </a:lnTo>
                  <a:lnTo>
                    <a:pt x="840740" y="3605745"/>
                  </a:lnTo>
                  <a:lnTo>
                    <a:pt x="840740" y="44450"/>
                  </a:lnTo>
                  <a:lnTo>
                    <a:pt x="834390" y="44450"/>
                  </a:lnTo>
                  <a:lnTo>
                    <a:pt x="840740" y="38100"/>
                  </a:lnTo>
                  <a:lnTo>
                    <a:pt x="866266" y="38100"/>
                  </a:lnTo>
                  <a:lnTo>
                    <a:pt x="866266" y="31750"/>
                  </a:lnTo>
                  <a:close/>
                </a:path>
                <a:path w="942975" h="3618865">
                  <a:moveTo>
                    <a:pt x="840740" y="3605745"/>
                  </a:moveTo>
                  <a:lnTo>
                    <a:pt x="834390" y="3605745"/>
                  </a:lnTo>
                  <a:lnTo>
                    <a:pt x="828040" y="3612095"/>
                  </a:lnTo>
                  <a:lnTo>
                    <a:pt x="840740" y="3612095"/>
                  </a:lnTo>
                  <a:lnTo>
                    <a:pt x="840740" y="3605745"/>
                  </a:lnTo>
                  <a:close/>
                </a:path>
                <a:path w="942975" h="3618865">
                  <a:moveTo>
                    <a:pt x="866266" y="0"/>
                  </a:moveTo>
                  <a:lnTo>
                    <a:pt x="866266" y="76200"/>
                  </a:lnTo>
                  <a:lnTo>
                    <a:pt x="929766" y="44450"/>
                  </a:lnTo>
                  <a:lnTo>
                    <a:pt x="878966" y="44450"/>
                  </a:lnTo>
                  <a:lnTo>
                    <a:pt x="878966" y="31750"/>
                  </a:lnTo>
                  <a:lnTo>
                    <a:pt x="929766" y="31750"/>
                  </a:lnTo>
                  <a:lnTo>
                    <a:pt x="866266" y="0"/>
                  </a:lnTo>
                  <a:close/>
                </a:path>
                <a:path w="942975" h="3618865">
                  <a:moveTo>
                    <a:pt x="840740" y="38100"/>
                  </a:moveTo>
                  <a:lnTo>
                    <a:pt x="834390" y="44450"/>
                  </a:lnTo>
                  <a:lnTo>
                    <a:pt x="840740" y="44450"/>
                  </a:lnTo>
                  <a:lnTo>
                    <a:pt x="840740" y="38100"/>
                  </a:lnTo>
                  <a:close/>
                </a:path>
                <a:path w="942975" h="3618865">
                  <a:moveTo>
                    <a:pt x="866266" y="38100"/>
                  </a:moveTo>
                  <a:lnTo>
                    <a:pt x="840740" y="38100"/>
                  </a:lnTo>
                  <a:lnTo>
                    <a:pt x="840740" y="44450"/>
                  </a:lnTo>
                  <a:lnTo>
                    <a:pt x="866266" y="44450"/>
                  </a:lnTo>
                  <a:lnTo>
                    <a:pt x="866266" y="38100"/>
                  </a:lnTo>
                  <a:close/>
                </a:path>
                <a:path w="942975" h="3618865">
                  <a:moveTo>
                    <a:pt x="929766" y="31750"/>
                  </a:moveTo>
                  <a:lnTo>
                    <a:pt x="878966" y="31750"/>
                  </a:lnTo>
                  <a:lnTo>
                    <a:pt x="878966" y="44450"/>
                  </a:lnTo>
                  <a:lnTo>
                    <a:pt x="929766" y="44450"/>
                  </a:lnTo>
                  <a:lnTo>
                    <a:pt x="942466" y="38100"/>
                  </a:lnTo>
                  <a:lnTo>
                    <a:pt x="92976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29763" y="1685417"/>
              <a:ext cx="76200" cy="1117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12180" y="1821179"/>
              <a:ext cx="1440179" cy="323088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012179" y="1821179"/>
            <a:ext cx="1440180" cy="32321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43510" marR="110489" indent="-21590">
              <a:lnSpc>
                <a:spcPct val="100000"/>
              </a:lnSpc>
              <a:spcBef>
                <a:spcPts val="170"/>
              </a:spcBef>
            </a:pPr>
            <a:r>
              <a:rPr dirty="0" sz="900" spc="-5">
                <a:latin typeface="Arial"/>
                <a:cs typeface="Arial"/>
              </a:rPr>
              <a:t>registerWithLeader(Lea  </a:t>
            </a:r>
            <a:r>
              <a:rPr dirty="0" sz="900">
                <a:latin typeface="Arial"/>
                <a:cs typeface="Arial"/>
              </a:rPr>
              <a:t>der.FOLLOWERINFO)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693407" y="1708404"/>
            <a:ext cx="2418715" cy="513715"/>
            <a:chOff x="6693407" y="1708404"/>
            <a:chExt cx="2418715" cy="513715"/>
          </a:xfrm>
        </p:grpSpPr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93407" y="1708404"/>
              <a:ext cx="76200" cy="11303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68767" y="1746504"/>
              <a:ext cx="1440179" cy="47244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668767" y="1746504"/>
              <a:ext cx="1440180" cy="472440"/>
            </a:xfrm>
            <a:custGeom>
              <a:avLst/>
              <a:gdLst/>
              <a:ahLst/>
              <a:cxnLst/>
              <a:rect l="l" t="t" r="r" b="b"/>
              <a:pathLst>
                <a:path w="1440179" h="472439">
                  <a:moveTo>
                    <a:pt x="0" y="472440"/>
                  </a:moveTo>
                  <a:lnTo>
                    <a:pt x="1440179" y="47244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72440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7671943" y="1739011"/>
            <a:ext cx="143383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33985" marR="12446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writePacket(qp,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true)  </a:t>
            </a:r>
            <a:r>
              <a:rPr dirty="0" sz="1000" spc="-5">
                <a:latin typeface="微软雅黑"/>
                <a:cs typeface="微软雅黑"/>
              </a:rPr>
              <a:t>发送</a:t>
            </a:r>
            <a:r>
              <a:rPr dirty="0" sz="1000" spc="-5">
                <a:latin typeface="Arial"/>
                <a:cs typeface="Arial"/>
              </a:rPr>
              <a:t>FollowerInfo</a:t>
            </a:r>
            <a:r>
              <a:rPr dirty="0" sz="1000" spc="-5">
                <a:latin typeface="微软雅黑"/>
                <a:cs typeface="微软雅黑"/>
              </a:rPr>
              <a:t>给 </a:t>
            </a:r>
            <a:r>
              <a:rPr dirty="0" sz="1000" spc="-10">
                <a:latin typeface="Arial"/>
                <a:cs typeface="Arial"/>
              </a:rPr>
              <a:t>Leader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12179" y="2243327"/>
            <a:ext cx="1440179" cy="472440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6012179" y="2243327"/>
            <a:ext cx="1440180" cy="47244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readPacket(qp)</a:t>
            </a:r>
            <a:endParaRPr sz="1000">
              <a:latin typeface="Arial"/>
              <a:cs typeface="Arial"/>
            </a:endParaRPr>
          </a:p>
          <a:p>
            <a:pPr algn="ctr" marL="1905">
              <a:lnSpc>
                <a:spcPts val="1195"/>
              </a:lnSpc>
            </a:pPr>
            <a:r>
              <a:rPr dirty="0" sz="1000" spc="-10">
                <a:latin typeface="微软雅黑"/>
                <a:cs typeface="微软雅黑"/>
              </a:rPr>
              <a:t>读取</a:t>
            </a:r>
            <a:r>
              <a:rPr dirty="0" sz="1000" spc="-10">
                <a:latin typeface="Arial"/>
                <a:cs typeface="Arial"/>
              </a:rPr>
              <a:t>Leader</a:t>
            </a:r>
            <a:r>
              <a:rPr dirty="0" sz="1000" spc="-10">
                <a:latin typeface="微软雅黑"/>
                <a:cs typeface="微软雅黑"/>
              </a:rPr>
              <a:t>返回的结</a:t>
            </a:r>
            <a:endParaRPr sz="1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微软雅黑"/>
                <a:cs typeface="微软雅黑"/>
              </a:rPr>
              <a:t>果：</a:t>
            </a:r>
            <a:r>
              <a:rPr dirty="0" sz="1000" spc="-5">
                <a:latin typeface="Arial"/>
                <a:cs typeface="Arial"/>
              </a:rPr>
              <a:t>LeaderInfo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12179" y="2854451"/>
            <a:ext cx="1440179" cy="350519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6012179" y="2854451"/>
            <a:ext cx="1440180" cy="35052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latin typeface="Arial"/>
                <a:cs typeface="Arial"/>
              </a:rPr>
              <a:t>writePacket(ackNewE</a:t>
            </a:r>
            <a:endParaRPr sz="10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poch,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true)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82723" y="1944623"/>
            <a:ext cx="5685790" cy="889000"/>
            <a:chOff x="1982723" y="1944623"/>
            <a:chExt cx="5685790" cy="889000"/>
          </a:xfrm>
        </p:grpSpPr>
        <p:pic>
          <p:nvPicPr>
            <p:cNvPr id="68" name="object 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82723" y="2266187"/>
              <a:ext cx="1981200" cy="56692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52359" y="1944623"/>
              <a:ext cx="216026" cy="7620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982723" y="2266188"/>
            <a:ext cx="1981200" cy="567055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 marL="80010" marR="68580" indent="-29845">
              <a:lnSpc>
                <a:spcPct val="100000"/>
              </a:lnSpc>
              <a:spcBef>
                <a:spcPts val="55"/>
              </a:spcBef>
            </a:pPr>
            <a:r>
              <a:rPr dirty="0" sz="900">
                <a:latin typeface="Arial"/>
                <a:cs typeface="Arial"/>
              </a:rPr>
              <a:t>QuorumPacket ackEpochPacket =  </a:t>
            </a:r>
            <a:r>
              <a:rPr dirty="0" sz="900" spc="-5">
                <a:latin typeface="Arial"/>
                <a:cs typeface="Arial"/>
              </a:rPr>
              <a:t>new </a:t>
            </a:r>
            <a:r>
              <a:rPr dirty="0" sz="900">
                <a:latin typeface="Arial"/>
                <a:cs typeface="Arial"/>
              </a:rPr>
              <a:t>QuorumPacket()  </a:t>
            </a:r>
            <a:r>
              <a:rPr dirty="0" sz="900" spc="-5">
                <a:latin typeface="Arial"/>
                <a:cs typeface="Arial"/>
              </a:rPr>
              <a:t>ia.readRecord(ackEpochPacket, </a:t>
            </a:r>
            <a:r>
              <a:rPr dirty="0" sz="900">
                <a:latin typeface="Arial"/>
                <a:cs typeface="Arial"/>
              </a:rPr>
              <a:t>…)  </a:t>
            </a:r>
            <a:r>
              <a:rPr dirty="0" sz="900">
                <a:latin typeface="微软雅黑"/>
                <a:cs typeface="微软雅黑"/>
              </a:rPr>
              <a:t>接收到</a:t>
            </a:r>
            <a:r>
              <a:rPr dirty="0" sz="900" spc="-5">
                <a:latin typeface="Arial"/>
                <a:cs typeface="Arial"/>
              </a:rPr>
              <a:t>Follower</a:t>
            </a:r>
            <a:r>
              <a:rPr dirty="0" sz="900">
                <a:latin typeface="微软雅黑"/>
                <a:cs typeface="微软雅黑"/>
              </a:rPr>
              <a:t>应答的</a:t>
            </a:r>
            <a:r>
              <a:rPr dirty="0" sz="900" spc="-5">
                <a:latin typeface="Arial"/>
                <a:cs typeface="Arial"/>
              </a:rPr>
              <a:t>ackepoch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981200" y="3090672"/>
            <a:ext cx="1981200" cy="309371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981200" y="3090672"/>
            <a:ext cx="1981200" cy="30988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075"/>
              </a:lnSpc>
              <a:spcBef>
                <a:spcPts val="120"/>
              </a:spcBef>
            </a:pPr>
            <a:r>
              <a:rPr dirty="0" sz="900" spc="-5">
                <a:latin typeface="Arial"/>
                <a:cs typeface="Arial"/>
              </a:rPr>
              <a:t>needSnap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syncFollower()</a:t>
            </a:r>
            <a:endParaRPr sz="900">
              <a:latin typeface="Arial"/>
              <a:cs typeface="Arial"/>
            </a:endParaRPr>
          </a:p>
          <a:p>
            <a:pPr algn="ctr" marL="1270">
              <a:lnSpc>
                <a:spcPts val="1075"/>
              </a:lnSpc>
            </a:pPr>
            <a:r>
              <a:rPr dirty="0" sz="900">
                <a:latin typeface="微软雅黑"/>
                <a:cs typeface="微软雅黑"/>
              </a:rPr>
              <a:t>判断</a:t>
            </a:r>
            <a:r>
              <a:rPr dirty="0" sz="900" spc="-5">
                <a:latin typeface="Arial"/>
                <a:cs typeface="Arial"/>
              </a:rPr>
              <a:t>Leader</a:t>
            </a:r>
            <a:r>
              <a:rPr dirty="0" sz="900">
                <a:latin typeface="微软雅黑"/>
                <a:cs typeface="微软雅黑"/>
              </a:rPr>
              <a:t>和</a:t>
            </a:r>
            <a:r>
              <a:rPr dirty="0" sz="900" spc="-5">
                <a:latin typeface="Arial"/>
                <a:cs typeface="Arial"/>
              </a:rPr>
              <a:t>Follower</a:t>
            </a:r>
            <a:r>
              <a:rPr dirty="0" sz="900">
                <a:latin typeface="微软雅黑"/>
                <a:cs typeface="微软雅黑"/>
              </a:rPr>
              <a:t>是否要同步</a:t>
            </a:r>
            <a:endParaRPr sz="900">
              <a:latin typeface="微软雅黑"/>
              <a:cs typeface="微软雅黑"/>
            </a:endParaRPr>
          </a:p>
        </p:txBody>
      </p:sp>
      <p:pic>
        <p:nvPicPr>
          <p:cNvPr id="73" name="object 7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79676" y="448055"/>
            <a:ext cx="1981200" cy="303275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1979676" y="448055"/>
            <a:ext cx="1981200" cy="30353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160"/>
              </a:lnSpc>
            </a:pPr>
            <a:r>
              <a:rPr dirty="0" sz="1000" spc="-5">
                <a:latin typeface="Arial"/>
                <a:cs typeface="Arial"/>
              </a:rPr>
              <a:t>ia.readRecord(qp,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"packet")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从网络中接收消息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30525" y="598931"/>
            <a:ext cx="3839210" cy="2492375"/>
            <a:chOff x="2930525" y="598931"/>
            <a:chExt cx="3839210" cy="2492375"/>
          </a:xfrm>
        </p:grpSpPr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30525" y="751204"/>
              <a:ext cx="76200" cy="11252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959352" y="598931"/>
              <a:ext cx="2057400" cy="2437130"/>
            </a:xfrm>
            <a:custGeom>
              <a:avLst/>
              <a:gdLst/>
              <a:ahLst/>
              <a:cxnLst/>
              <a:rect l="l" t="t" r="r" b="b"/>
              <a:pathLst>
                <a:path w="2057400" h="2437130">
                  <a:moveTo>
                    <a:pt x="2053463" y="1881505"/>
                  </a:moveTo>
                  <a:lnTo>
                    <a:pt x="2042922" y="1872615"/>
                  </a:lnTo>
                  <a:lnTo>
                    <a:pt x="1988312" y="1826514"/>
                  </a:lnTo>
                  <a:lnTo>
                    <a:pt x="1980857" y="1857324"/>
                  </a:lnTo>
                  <a:lnTo>
                    <a:pt x="3048" y="1377569"/>
                  </a:lnTo>
                  <a:lnTo>
                    <a:pt x="0" y="1390015"/>
                  </a:lnTo>
                  <a:lnTo>
                    <a:pt x="1977885" y="1869630"/>
                  </a:lnTo>
                  <a:lnTo>
                    <a:pt x="1970405" y="1900555"/>
                  </a:lnTo>
                  <a:lnTo>
                    <a:pt x="2053463" y="1881505"/>
                  </a:lnTo>
                  <a:close/>
                </a:path>
                <a:path w="2057400" h="2437130">
                  <a:moveTo>
                    <a:pt x="2054225" y="2424430"/>
                  </a:moveTo>
                  <a:lnTo>
                    <a:pt x="80264" y="1961896"/>
                  </a:lnTo>
                  <a:lnTo>
                    <a:pt x="80937" y="1958975"/>
                  </a:lnTo>
                  <a:lnTo>
                    <a:pt x="87503" y="1931035"/>
                  </a:lnTo>
                  <a:lnTo>
                    <a:pt x="4572" y="1950720"/>
                  </a:lnTo>
                  <a:lnTo>
                    <a:pt x="70104" y="2005203"/>
                  </a:lnTo>
                  <a:lnTo>
                    <a:pt x="77343" y="1974342"/>
                  </a:lnTo>
                  <a:lnTo>
                    <a:pt x="2051304" y="2436876"/>
                  </a:lnTo>
                  <a:lnTo>
                    <a:pt x="2054225" y="2424430"/>
                  </a:lnTo>
                  <a:close/>
                </a:path>
                <a:path w="2057400" h="2437130">
                  <a:moveTo>
                    <a:pt x="2057019" y="1378204"/>
                  </a:moveTo>
                  <a:lnTo>
                    <a:pt x="68237" y="37363"/>
                  </a:lnTo>
                  <a:lnTo>
                    <a:pt x="73050" y="30226"/>
                  </a:lnTo>
                  <a:lnTo>
                    <a:pt x="85979" y="11049"/>
                  </a:lnTo>
                  <a:lnTo>
                    <a:pt x="1524" y="0"/>
                  </a:lnTo>
                  <a:lnTo>
                    <a:pt x="43434" y="74168"/>
                  </a:lnTo>
                  <a:lnTo>
                    <a:pt x="61163" y="47853"/>
                  </a:lnTo>
                  <a:lnTo>
                    <a:pt x="2049907" y="1388745"/>
                  </a:lnTo>
                  <a:lnTo>
                    <a:pt x="2057019" y="1378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93408" y="2144268"/>
              <a:ext cx="76200" cy="9931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93408" y="2715767"/>
              <a:ext cx="76200" cy="13881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934207" y="2833115"/>
              <a:ext cx="76200" cy="257810"/>
            </a:xfrm>
            <a:custGeom>
              <a:avLst/>
              <a:gdLst/>
              <a:ahLst/>
              <a:cxnLst/>
              <a:rect l="l" t="t" r="r" b="b"/>
              <a:pathLst>
                <a:path w="76200" h="257810">
                  <a:moveTo>
                    <a:pt x="0" y="181356"/>
                  </a:moveTo>
                  <a:lnTo>
                    <a:pt x="37592" y="257809"/>
                  </a:lnTo>
                  <a:lnTo>
                    <a:pt x="69808" y="194436"/>
                  </a:lnTo>
                  <a:lnTo>
                    <a:pt x="44323" y="194436"/>
                  </a:lnTo>
                  <a:lnTo>
                    <a:pt x="31623" y="194309"/>
                  </a:lnTo>
                  <a:lnTo>
                    <a:pt x="31706" y="181567"/>
                  </a:lnTo>
                  <a:lnTo>
                    <a:pt x="0" y="181356"/>
                  </a:lnTo>
                  <a:close/>
                </a:path>
                <a:path w="76200" h="257810">
                  <a:moveTo>
                    <a:pt x="31706" y="181567"/>
                  </a:moveTo>
                  <a:lnTo>
                    <a:pt x="31623" y="194309"/>
                  </a:lnTo>
                  <a:lnTo>
                    <a:pt x="44323" y="194436"/>
                  </a:lnTo>
                  <a:lnTo>
                    <a:pt x="44406" y="181652"/>
                  </a:lnTo>
                  <a:lnTo>
                    <a:pt x="31706" y="181567"/>
                  </a:lnTo>
                  <a:close/>
                </a:path>
                <a:path w="76200" h="257810">
                  <a:moveTo>
                    <a:pt x="44406" y="181652"/>
                  </a:moveTo>
                  <a:lnTo>
                    <a:pt x="44323" y="194436"/>
                  </a:lnTo>
                  <a:lnTo>
                    <a:pt x="69808" y="194436"/>
                  </a:lnTo>
                  <a:lnTo>
                    <a:pt x="76200" y="181863"/>
                  </a:lnTo>
                  <a:lnTo>
                    <a:pt x="44406" y="181652"/>
                  </a:lnTo>
                  <a:close/>
                </a:path>
                <a:path w="76200" h="257810">
                  <a:moveTo>
                    <a:pt x="45593" y="0"/>
                  </a:moveTo>
                  <a:lnTo>
                    <a:pt x="32893" y="0"/>
                  </a:lnTo>
                  <a:lnTo>
                    <a:pt x="31706" y="181567"/>
                  </a:lnTo>
                  <a:lnTo>
                    <a:pt x="44406" y="181652"/>
                  </a:lnTo>
                  <a:lnTo>
                    <a:pt x="45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5244210" y="1309878"/>
            <a:ext cx="755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微软雅黑"/>
                <a:cs typeface="微软雅黑"/>
              </a:rPr>
              <a:t>向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微软雅黑"/>
                <a:cs typeface="微软雅黑"/>
              </a:rPr>
              <a:t>注册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03040" y="1547241"/>
            <a:ext cx="11690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Leader</a:t>
            </a:r>
            <a:r>
              <a:rPr dirty="0" sz="1000" spc="-5">
                <a:latin typeface="微软雅黑"/>
                <a:cs typeface="微软雅黑"/>
              </a:rPr>
              <a:t>向</a:t>
            </a:r>
            <a:r>
              <a:rPr dirty="0" sz="1000" spc="-10">
                <a:latin typeface="Arial"/>
                <a:cs typeface="Arial"/>
              </a:rPr>
              <a:t>Follower</a:t>
            </a:r>
            <a:r>
              <a:rPr dirty="0" sz="1000" spc="-5">
                <a:latin typeface="微软雅黑"/>
                <a:cs typeface="微软雅黑"/>
              </a:rPr>
              <a:t>发 </a:t>
            </a:r>
            <a:r>
              <a:rPr dirty="0" sz="1000" spc="-5">
                <a:latin typeface="微软雅黑"/>
                <a:cs typeface="微软雅黑"/>
              </a:rPr>
              <a:t>送信息（包含</a:t>
            </a:r>
            <a:r>
              <a:rPr dirty="0" sz="1000" spc="-10">
                <a:latin typeface="Arial"/>
                <a:cs typeface="Arial"/>
              </a:rPr>
              <a:t>: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>
                <a:latin typeface="Arial"/>
                <a:cs typeface="Arial"/>
              </a:rPr>
              <a:t>x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微软雅黑"/>
                <a:cs typeface="微软雅黑"/>
              </a:rPr>
              <a:t>和  </a:t>
            </a:r>
            <a:r>
              <a:rPr dirty="0" sz="1000" spc="-10">
                <a:latin typeface="Arial"/>
                <a:cs typeface="Arial"/>
              </a:rPr>
              <a:t>newEpoch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32250" y="2218435"/>
            <a:ext cx="138239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微软雅黑"/>
                <a:cs typeface="微软雅黑"/>
              </a:rPr>
              <a:t>发送</a:t>
            </a:r>
            <a:r>
              <a:rPr dirty="0" sz="1000" spc="-5">
                <a:latin typeface="Arial"/>
                <a:cs typeface="Arial"/>
              </a:rPr>
              <a:t>ackepoch</a:t>
            </a:r>
            <a:r>
              <a:rPr dirty="0" sz="1000" spc="-5">
                <a:latin typeface="微软雅黑"/>
                <a:cs typeface="微软雅黑"/>
              </a:rPr>
              <a:t>给</a:t>
            </a:r>
            <a:r>
              <a:rPr dirty="0" sz="1000" spc="-5">
                <a:latin typeface="Arial"/>
                <a:cs typeface="Arial"/>
              </a:rPr>
              <a:t>leader</a:t>
            </a:r>
            <a:endParaRPr sz="10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000" spc="-5">
                <a:latin typeface="微软雅黑"/>
                <a:cs typeface="微软雅黑"/>
              </a:rPr>
              <a:t>（包含了自己的：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oc</a:t>
            </a:r>
            <a:r>
              <a:rPr dirty="0" sz="1000" spc="-5">
                <a:latin typeface="Arial"/>
                <a:cs typeface="Arial"/>
              </a:rPr>
              <a:t>h </a:t>
            </a:r>
            <a:r>
              <a:rPr dirty="0" sz="1000" spc="-5">
                <a:latin typeface="微软雅黑"/>
                <a:cs typeface="微软雅黑"/>
              </a:rPr>
              <a:t>和</a:t>
            </a:r>
            <a:r>
              <a:rPr dirty="0" sz="1000" spc="-10">
                <a:latin typeface="Arial"/>
                <a:cs typeface="Arial"/>
              </a:rPr>
              <a:t>zxid</a:t>
            </a:r>
            <a:r>
              <a:rPr dirty="0" sz="1000" spc="-1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pic>
        <p:nvPicPr>
          <p:cNvPr id="84" name="object 8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012179" y="3285744"/>
            <a:ext cx="1437131" cy="272796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6012179" y="3285744"/>
            <a:ext cx="1437640" cy="27305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520"/>
              </a:spcBef>
            </a:pPr>
            <a:r>
              <a:rPr dirty="0" sz="900">
                <a:latin typeface="Arial"/>
                <a:cs typeface="Arial"/>
              </a:rPr>
              <a:t>processPacket()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978151" y="3520440"/>
            <a:ext cx="1979676" cy="704088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1978151" y="3520440"/>
            <a:ext cx="1979930" cy="70421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 marL="104775" marR="98425" indent="2540">
              <a:lnSpc>
                <a:spcPct val="100000"/>
              </a:lnSpc>
              <a:spcBef>
                <a:spcPts val="50"/>
              </a:spcBef>
            </a:pPr>
            <a:r>
              <a:rPr dirty="0" sz="900" spc="-5">
                <a:latin typeface="Arial"/>
                <a:cs typeface="Arial"/>
              </a:rPr>
              <a:t>new  QuorumPacket(Leader.</a:t>
            </a:r>
            <a:r>
              <a:rPr dirty="0" sz="900" spc="-5" b="1">
                <a:latin typeface="Arial"/>
                <a:cs typeface="Arial"/>
              </a:rPr>
              <a:t>NEWLEAD  ER</a:t>
            </a:r>
            <a:r>
              <a:rPr dirty="0" sz="900" spc="-5">
                <a:latin typeface="Arial"/>
                <a:cs typeface="Arial"/>
              </a:rPr>
              <a:t>, newLeaderZxid, </a:t>
            </a:r>
            <a:r>
              <a:rPr dirty="0" sz="900">
                <a:latin typeface="Arial"/>
                <a:cs typeface="Arial"/>
              </a:rPr>
              <a:t>…);  </a:t>
            </a:r>
            <a:r>
              <a:rPr dirty="0" sz="900" spc="-5">
                <a:latin typeface="Arial"/>
                <a:cs typeface="Arial"/>
              </a:rPr>
              <a:t>oa.writeRecord(newLeaderQP,  </a:t>
            </a:r>
            <a:r>
              <a:rPr dirty="0" sz="900">
                <a:latin typeface="Arial"/>
                <a:cs typeface="Arial"/>
              </a:rPr>
              <a:t>"packet")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8" name="object 8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14800" y="3003804"/>
            <a:ext cx="1621536" cy="483107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4114800" y="3003804"/>
            <a:ext cx="1621790" cy="483234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 marL="83820" marR="73660">
              <a:lnSpc>
                <a:spcPct val="100000"/>
              </a:lnSpc>
              <a:spcBef>
                <a:spcPts val="265"/>
              </a:spcBef>
            </a:pPr>
            <a:r>
              <a:rPr dirty="0" sz="900" spc="-5">
                <a:latin typeface="Arial"/>
                <a:cs typeface="Arial"/>
              </a:rPr>
              <a:t>queueCommittedProposals()  queueOpPacket(Leader.</a:t>
            </a:r>
            <a:r>
              <a:rPr dirty="0" sz="900" spc="-5" b="1">
                <a:latin typeface="Arial"/>
                <a:cs typeface="Arial"/>
              </a:rPr>
              <a:t>CO  </a:t>
            </a:r>
            <a:r>
              <a:rPr dirty="0" sz="900" b="1">
                <a:latin typeface="Arial"/>
                <a:cs typeface="Arial"/>
              </a:rPr>
              <a:t>MMIT</a:t>
            </a:r>
            <a:r>
              <a:rPr dirty="0" sz="900">
                <a:latin typeface="Arial"/>
                <a:cs typeface="Arial"/>
              </a:rPr>
              <a:t>,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packetZxid)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931795" y="3208020"/>
            <a:ext cx="6177280" cy="391795"/>
            <a:chOff x="2931795" y="3208020"/>
            <a:chExt cx="6177280" cy="391795"/>
          </a:xfrm>
        </p:grpSpPr>
        <p:pic>
          <p:nvPicPr>
            <p:cNvPr id="91" name="object 9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62400" y="3208020"/>
              <a:ext cx="151764" cy="7620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31795" y="3399790"/>
              <a:ext cx="76200" cy="12077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68767" y="3244596"/>
              <a:ext cx="1440179" cy="355092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7668768" y="3244595"/>
            <a:ext cx="1440180" cy="35560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88900" marR="80010" indent="51435">
              <a:lnSpc>
                <a:spcPct val="100000"/>
              </a:lnSpc>
              <a:spcBef>
                <a:spcPts val="305"/>
              </a:spcBef>
            </a:pPr>
            <a:r>
              <a:rPr dirty="0" sz="900">
                <a:latin typeface="Arial"/>
                <a:cs typeface="Arial"/>
              </a:rPr>
              <a:t>case </a:t>
            </a:r>
            <a:r>
              <a:rPr dirty="0" sz="900" spc="-5">
                <a:latin typeface="Arial"/>
                <a:cs typeface="Arial"/>
              </a:rPr>
              <a:t>Leader.COMMIT:  fzk.commit(qp.getZxid());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732907" y="3240785"/>
            <a:ext cx="3367404" cy="986790"/>
            <a:chOff x="5732907" y="3240785"/>
            <a:chExt cx="3367404" cy="986790"/>
          </a:xfrm>
        </p:grpSpPr>
        <p:sp>
          <p:nvSpPr>
            <p:cNvPr id="96" name="object 96"/>
            <p:cNvSpPr/>
            <p:nvPr/>
          </p:nvSpPr>
          <p:spPr>
            <a:xfrm>
              <a:off x="5732907" y="3240785"/>
              <a:ext cx="279400" cy="182880"/>
            </a:xfrm>
            <a:custGeom>
              <a:avLst/>
              <a:gdLst/>
              <a:ahLst/>
              <a:cxnLst/>
              <a:rect l="l" t="t" r="r" b="b"/>
              <a:pathLst>
                <a:path w="279400" h="182879">
                  <a:moveTo>
                    <a:pt x="211680" y="146549"/>
                  </a:moveTo>
                  <a:lnTo>
                    <a:pt x="194563" y="173227"/>
                  </a:lnTo>
                  <a:lnTo>
                    <a:pt x="279145" y="182371"/>
                  </a:lnTo>
                  <a:lnTo>
                    <a:pt x="261983" y="153415"/>
                  </a:lnTo>
                  <a:lnTo>
                    <a:pt x="222376" y="153415"/>
                  </a:lnTo>
                  <a:lnTo>
                    <a:pt x="211680" y="146549"/>
                  </a:lnTo>
                  <a:close/>
                </a:path>
                <a:path w="279400" h="182879">
                  <a:moveTo>
                    <a:pt x="218528" y="135875"/>
                  </a:moveTo>
                  <a:lnTo>
                    <a:pt x="211680" y="146549"/>
                  </a:lnTo>
                  <a:lnTo>
                    <a:pt x="222376" y="153415"/>
                  </a:lnTo>
                  <a:lnTo>
                    <a:pt x="229234" y="142747"/>
                  </a:lnTo>
                  <a:lnTo>
                    <a:pt x="218528" y="135875"/>
                  </a:lnTo>
                  <a:close/>
                </a:path>
                <a:path w="279400" h="182879">
                  <a:moveTo>
                    <a:pt x="235712" y="109093"/>
                  </a:moveTo>
                  <a:lnTo>
                    <a:pt x="218528" y="135875"/>
                  </a:lnTo>
                  <a:lnTo>
                    <a:pt x="229234" y="142747"/>
                  </a:lnTo>
                  <a:lnTo>
                    <a:pt x="222376" y="153415"/>
                  </a:lnTo>
                  <a:lnTo>
                    <a:pt x="261983" y="153415"/>
                  </a:lnTo>
                  <a:lnTo>
                    <a:pt x="235712" y="109093"/>
                  </a:lnTo>
                  <a:close/>
                </a:path>
                <a:path w="279400" h="182879">
                  <a:moveTo>
                    <a:pt x="6857" y="0"/>
                  </a:moveTo>
                  <a:lnTo>
                    <a:pt x="0" y="10668"/>
                  </a:lnTo>
                  <a:lnTo>
                    <a:pt x="211680" y="146549"/>
                  </a:lnTo>
                  <a:lnTo>
                    <a:pt x="218528" y="135875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49311" y="3384803"/>
              <a:ext cx="218567" cy="7620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99988" y="3892295"/>
              <a:ext cx="3099816" cy="335280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5999988" y="3892296"/>
            <a:ext cx="3100070" cy="33528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678180" marR="468630" indent="-20129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Arial"/>
                <a:cs typeface="Arial"/>
              </a:rPr>
              <a:t>Request request = </a:t>
            </a:r>
            <a:r>
              <a:rPr dirty="0" sz="900" spc="-5">
                <a:latin typeface="Arial"/>
                <a:cs typeface="Arial"/>
              </a:rPr>
              <a:t>pendingTxns.remove();  commitProcessor.commit(request)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979676" y="3593719"/>
            <a:ext cx="6410960" cy="1534795"/>
            <a:chOff x="1979676" y="3593719"/>
            <a:chExt cx="6410960" cy="1534795"/>
          </a:xfrm>
        </p:grpSpPr>
        <p:sp>
          <p:nvSpPr>
            <p:cNvPr id="101" name="object 101"/>
            <p:cNvSpPr/>
            <p:nvPr/>
          </p:nvSpPr>
          <p:spPr>
            <a:xfrm>
              <a:off x="7549896" y="3593719"/>
              <a:ext cx="840740" cy="309880"/>
            </a:xfrm>
            <a:custGeom>
              <a:avLst/>
              <a:gdLst/>
              <a:ahLst/>
              <a:cxnLst/>
              <a:rect l="l" t="t" r="r" b="b"/>
              <a:pathLst>
                <a:path w="840740" h="309879">
                  <a:moveTo>
                    <a:pt x="59435" y="237489"/>
                  </a:moveTo>
                  <a:lnTo>
                    <a:pt x="0" y="298500"/>
                  </a:lnTo>
                  <a:lnTo>
                    <a:pt x="84454" y="309371"/>
                  </a:lnTo>
                  <a:lnTo>
                    <a:pt x="75477" y="283578"/>
                  </a:lnTo>
                  <a:lnTo>
                    <a:pt x="62102" y="283578"/>
                  </a:lnTo>
                  <a:lnTo>
                    <a:pt x="57911" y="271525"/>
                  </a:lnTo>
                  <a:lnTo>
                    <a:pt x="69835" y="267368"/>
                  </a:lnTo>
                  <a:lnTo>
                    <a:pt x="59435" y="237489"/>
                  </a:lnTo>
                  <a:close/>
                </a:path>
                <a:path w="840740" h="309879">
                  <a:moveTo>
                    <a:pt x="69835" y="267368"/>
                  </a:moveTo>
                  <a:lnTo>
                    <a:pt x="57911" y="271525"/>
                  </a:lnTo>
                  <a:lnTo>
                    <a:pt x="62102" y="283578"/>
                  </a:lnTo>
                  <a:lnTo>
                    <a:pt x="74029" y="279417"/>
                  </a:lnTo>
                  <a:lnTo>
                    <a:pt x="69835" y="267368"/>
                  </a:lnTo>
                  <a:close/>
                </a:path>
                <a:path w="840740" h="309879">
                  <a:moveTo>
                    <a:pt x="74029" y="279417"/>
                  </a:moveTo>
                  <a:lnTo>
                    <a:pt x="62102" y="283578"/>
                  </a:lnTo>
                  <a:lnTo>
                    <a:pt x="75477" y="283578"/>
                  </a:lnTo>
                  <a:lnTo>
                    <a:pt x="74029" y="279417"/>
                  </a:lnTo>
                  <a:close/>
                </a:path>
                <a:path w="840740" h="309879">
                  <a:moveTo>
                    <a:pt x="836549" y="0"/>
                  </a:moveTo>
                  <a:lnTo>
                    <a:pt x="69835" y="267368"/>
                  </a:lnTo>
                  <a:lnTo>
                    <a:pt x="74029" y="279417"/>
                  </a:lnTo>
                  <a:lnTo>
                    <a:pt x="840739" y="11937"/>
                  </a:lnTo>
                  <a:lnTo>
                    <a:pt x="836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79676" y="4695444"/>
              <a:ext cx="1979676" cy="432816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1979676" y="4695444"/>
            <a:ext cx="1979930" cy="43307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algn="ctr" marL="121920" marR="114300" indent="1905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Arial"/>
                <a:cs typeface="Arial"/>
              </a:rPr>
              <a:t>queuedPackets.add(new  QuorumPacket(Leader.UPTODAT  E, </a:t>
            </a:r>
            <a:r>
              <a:rPr dirty="0" sz="900">
                <a:latin typeface="Arial"/>
                <a:cs typeface="Arial"/>
              </a:rPr>
              <a:t>-1, </a:t>
            </a:r>
            <a:r>
              <a:rPr dirty="0" sz="900" spc="-5">
                <a:latin typeface="Arial"/>
                <a:cs typeface="Arial"/>
              </a:rPr>
              <a:t>null,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null))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959352" y="4053687"/>
            <a:ext cx="3489960" cy="1004569"/>
            <a:chOff x="3959352" y="4053687"/>
            <a:chExt cx="3489960" cy="1004569"/>
          </a:xfrm>
        </p:grpSpPr>
        <p:sp>
          <p:nvSpPr>
            <p:cNvPr id="105" name="object 105"/>
            <p:cNvSpPr/>
            <p:nvPr/>
          </p:nvSpPr>
          <p:spPr>
            <a:xfrm>
              <a:off x="3959352" y="4053687"/>
              <a:ext cx="2052320" cy="905510"/>
            </a:xfrm>
            <a:custGeom>
              <a:avLst/>
              <a:gdLst/>
              <a:ahLst/>
              <a:cxnLst/>
              <a:rect l="l" t="t" r="r" b="b"/>
              <a:pathLst>
                <a:path w="2052320" h="905510">
                  <a:moveTo>
                    <a:pt x="2041779" y="12496"/>
                  </a:moveTo>
                  <a:lnTo>
                    <a:pt x="2039493" y="0"/>
                  </a:lnTo>
                  <a:lnTo>
                    <a:pt x="73926" y="352183"/>
                  </a:lnTo>
                  <a:lnTo>
                    <a:pt x="68326" y="320941"/>
                  </a:lnTo>
                  <a:lnTo>
                    <a:pt x="0" y="371881"/>
                  </a:lnTo>
                  <a:lnTo>
                    <a:pt x="81788" y="395947"/>
                  </a:lnTo>
                  <a:lnTo>
                    <a:pt x="76568" y="366928"/>
                  </a:lnTo>
                  <a:lnTo>
                    <a:pt x="76174" y="364680"/>
                  </a:lnTo>
                  <a:lnTo>
                    <a:pt x="2041779" y="12496"/>
                  </a:lnTo>
                  <a:close/>
                </a:path>
                <a:path w="2052320" h="905510">
                  <a:moveTo>
                    <a:pt x="2052320" y="867460"/>
                  </a:moveTo>
                  <a:lnTo>
                    <a:pt x="1976247" y="829017"/>
                  </a:lnTo>
                  <a:lnTo>
                    <a:pt x="1976132" y="860780"/>
                  </a:lnTo>
                  <a:lnTo>
                    <a:pt x="0" y="851814"/>
                  </a:lnTo>
                  <a:lnTo>
                    <a:pt x="0" y="864514"/>
                  </a:lnTo>
                  <a:lnTo>
                    <a:pt x="1976094" y="873480"/>
                  </a:lnTo>
                  <a:lnTo>
                    <a:pt x="1975993" y="905217"/>
                  </a:lnTo>
                  <a:lnTo>
                    <a:pt x="2040039" y="873531"/>
                  </a:lnTo>
                  <a:lnTo>
                    <a:pt x="2052320" y="867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12180" y="4785359"/>
              <a:ext cx="1437131" cy="272796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6012179" y="4785359"/>
            <a:ext cx="1437640" cy="27305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520"/>
              </a:spcBef>
            </a:pPr>
            <a:r>
              <a:rPr dirty="0" sz="900">
                <a:latin typeface="Arial"/>
                <a:cs typeface="Arial"/>
              </a:rPr>
              <a:t>processPacket()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8" name="object 10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979676" y="4271771"/>
            <a:ext cx="1979676" cy="307848"/>
          </a:xfrm>
          <a:prstGeom prst="rect">
            <a:avLst/>
          </a:prstGeom>
        </p:spPr>
      </p:pic>
      <p:sp>
        <p:nvSpPr>
          <p:cNvPr id="109" name="object 109"/>
          <p:cNvSpPr txBox="1"/>
          <p:nvPr/>
        </p:nvSpPr>
        <p:spPr>
          <a:xfrm>
            <a:off x="1979676" y="4271771"/>
            <a:ext cx="1979930" cy="30797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76884" marR="88265" indent="-173990">
              <a:lnSpc>
                <a:spcPct val="100000"/>
              </a:lnSpc>
              <a:spcBef>
                <a:spcPts val="120"/>
              </a:spcBef>
            </a:pPr>
            <a:r>
              <a:rPr dirty="0" sz="900" spc="-5">
                <a:latin typeface="Arial"/>
                <a:cs typeface="Arial"/>
              </a:rPr>
              <a:t>qp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new </a:t>
            </a:r>
            <a:r>
              <a:rPr dirty="0" sz="900">
                <a:latin typeface="Arial"/>
                <a:cs typeface="Arial"/>
              </a:rPr>
              <a:t>QuorumPacket();  ia.readRecord(qp,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"packet")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932176" y="4579620"/>
            <a:ext cx="76200" cy="116446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5424296" y="3930497"/>
            <a:ext cx="222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ac</a:t>
            </a:r>
            <a:r>
              <a:rPr dirty="0" sz="1000" spc="-5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027423" y="4651959"/>
            <a:ext cx="516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uptodate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133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服务端</a:t>
            </a:r>
            <a:r>
              <a:rPr dirty="0" sz="2000" b="1">
                <a:latin typeface="Arial"/>
                <a:cs typeface="Arial"/>
              </a:rPr>
              <a:t>Leader</a:t>
            </a:r>
            <a:r>
              <a:rPr dirty="0" sz="2000" b="1">
                <a:latin typeface="微软雅黑"/>
                <a:cs typeface="微软雅黑"/>
              </a:rPr>
              <a:t>启动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21" y="552449"/>
            <a:ext cx="613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Leader.java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1053211"/>
            <a:ext cx="32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lea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()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833627"/>
            <a:ext cx="76200" cy="21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2283" y="997458"/>
            <a:ext cx="1282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1</a:t>
            </a:r>
            <a:r>
              <a:rPr dirty="0" sz="1000" spc="-30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启动</a:t>
            </a:r>
            <a:r>
              <a:rPr dirty="0" sz="1000" spc="-5" b="1">
                <a:latin typeface="Times New Roman"/>
                <a:cs typeface="Times New Roman"/>
              </a:rPr>
              <a:t>zookeeper</a:t>
            </a:r>
            <a:r>
              <a:rPr dirty="0" sz="1000" b="1">
                <a:latin typeface="宋体"/>
                <a:cs typeface="宋体"/>
              </a:rPr>
              <a:t>服务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363" y="1203960"/>
            <a:ext cx="1252727" cy="3596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7363" y="1203960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startZkServer();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726" y="662940"/>
            <a:ext cx="3422015" cy="760095"/>
            <a:chOff x="601726" y="662940"/>
            <a:chExt cx="3422015" cy="760095"/>
          </a:xfrm>
        </p:grpSpPr>
        <p:sp>
          <p:nvSpPr>
            <p:cNvPr id="10" name="object 10"/>
            <p:cNvSpPr/>
            <p:nvPr/>
          </p:nvSpPr>
          <p:spPr>
            <a:xfrm>
              <a:off x="601726" y="1269491"/>
              <a:ext cx="405765" cy="153670"/>
            </a:xfrm>
            <a:custGeom>
              <a:avLst/>
              <a:gdLst/>
              <a:ahLst/>
              <a:cxnLst/>
              <a:rect l="l" t="t" r="r" b="b"/>
              <a:pathLst>
                <a:path w="405765" h="153669">
                  <a:moveTo>
                    <a:pt x="329095" y="77088"/>
                  </a:moveTo>
                  <a:lnTo>
                    <a:pt x="329095" y="153288"/>
                  </a:lnTo>
                  <a:lnTo>
                    <a:pt x="392595" y="121538"/>
                  </a:lnTo>
                  <a:lnTo>
                    <a:pt x="341795" y="121538"/>
                  </a:lnTo>
                  <a:lnTo>
                    <a:pt x="341795" y="108838"/>
                  </a:lnTo>
                  <a:lnTo>
                    <a:pt x="392595" y="108838"/>
                  </a:lnTo>
                  <a:lnTo>
                    <a:pt x="329095" y="77088"/>
                  </a:lnTo>
                  <a:close/>
                </a:path>
                <a:path w="405765" h="153669">
                  <a:moveTo>
                    <a:pt x="12700" y="0"/>
                  </a:moveTo>
                  <a:lnTo>
                    <a:pt x="0" y="0"/>
                  </a:lnTo>
                  <a:lnTo>
                    <a:pt x="0" y="121538"/>
                  </a:lnTo>
                  <a:lnTo>
                    <a:pt x="329095" y="121538"/>
                  </a:lnTo>
                  <a:lnTo>
                    <a:pt x="329095" y="115188"/>
                  </a:lnTo>
                  <a:lnTo>
                    <a:pt x="12700" y="115188"/>
                  </a:lnTo>
                  <a:lnTo>
                    <a:pt x="6350" y="108838"/>
                  </a:lnTo>
                  <a:lnTo>
                    <a:pt x="12700" y="108838"/>
                  </a:lnTo>
                  <a:lnTo>
                    <a:pt x="12700" y="0"/>
                  </a:lnTo>
                  <a:close/>
                </a:path>
                <a:path w="405765" h="153669">
                  <a:moveTo>
                    <a:pt x="392595" y="108838"/>
                  </a:moveTo>
                  <a:lnTo>
                    <a:pt x="341795" y="108838"/>
                  </a:lnTo>
                  <a:lnTo>
                    <a:pt x="341795" y="121538"/>
                  </a:lnTo>
                  <a:lnTo>
                    <a:pt x="392595" y="121538"/>
                  </a:lnTo>
                  <a:lnTo>
                    <a:pt x="405295" y="115188"/>
                  </a:lnTo>
                  <a:lnTo>
                    <a:pt x="392595" y="108838"/>
                  </a:lnTo>
                  <a:close/>
                </a:path>
                <a:path w="405765" h="153669">
                  <a:moveTo>
                    <a:pt x="12700" y="108838"/>
                  </a:moveTo>
                  <a:lnTo>
                    <a:pt x="6350" y="108838"/>
                  </a:lnTo>
                  <a:lnTo>
                    <a:pt x="12700" y="115188"/>
                  </a:lnTo>
                  <a:lnTo>
                    <a:pt x="12700" y="108838"/>
                  </a:lnTo>
                  <a:close/>
                </a:path>
                <a:path w="405765" h="153669">
                  <a:moveTo>
                    <a:pt x="329095" y="108838"/>
                  </a:moveTo>
                  <a:lnTo>
                    <a:pt x="12700" y="108838"/>
                  </a:lnTo>
                  <a:lnTo>
                    <a:pt x="12700" y="115188"/>
                  </a:lnTo>
                  <a:lnTo>
                    <a:pt x="329095" y="115188"/>
                  </a:lnTo>
                  <a:lnTo>
                    <a:pt x="329095" y="1088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155" y="662940"/>
              <a:ext cx="1251204" cy="3596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772155" y="662940"/>
            <a:ext cx="125158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zk.startup();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0092" y="804672"/>
            <a:ext cx="511809" cy="586105"/>
          </a:xfrm>
          <a:custGeom>
            <a:avLst/>
            <a:gdLst/>
            <a:ahLst/>
            <a:cxnLst/>
            <a:rect l="l" t="t" r="r" b="b"/>
            <a:pathLst>
              <a:path w="511810" h="586105">
                <a:moveTo>
                  <a:pt x="249427" y="573404"/>
                </a:moveTo>
                <a:lnTo>
                  <a:pt x="0" y="573404"/>
                </a:lnTo>
                <a:lnTo>
                  <a:pt x="0" y="586104"/>
                </a:lnTo>
                <a:lnTo>
                  <a:pt x="262127" y="586104"/>
                </a:lnTo>
                <a:lnTo>
                  <a:pt x="262127" y="579754"/>
                </a:lnTo>
                <a:lnTo>
                  <a:pt x="249427" y="579754"/>
                </a:lnTo>
                <a:lnTo>
                  <a:pt x="249427" y="573404"/>
                </a:lnTo>
                <a:close/>
              </a:path>
              <a:path w="511810" h="586105">
                <a:moveTo>
                  <a:pt x="435482" y="31750"/>
                </a:moveTo>
                <a:lnTo>
                  <a:pt x="249427" y="31750"/>
                </a:lnTo>
                <a:lnTo>
                  <a:pt x="249427" y="579754"/>
                </a:lnTo>
                <a:lnTo>
                  <a:pt x="255777" y="573404"/>
                </a:lnTo>
                <a:lnTo>
                  <a:pt x="262127" y="573404"/>
                </a:lnTo>
                <a:lnTo>
                  <a:pt x="262127" y="44450"/>
                </a:lnTo>
                <a:lnTo>
                  <a:pt x="255777" y="44450"/>
                </a:lnTo>
                <a:lnTo>
                  <a:pt x="262127" y="38100"/>
                </a:lnTo>
                <a:lnTo>
                  <a:pt x="435482" y="38100"/>
                </a:lnTo>
                <a:lnTo>
                  <a:pt x="435482" y="31750"/>
                </a:lnTo>
                <a:close/>
              </a:path>
              <a:path w="511810" h="586105">
                <a:moveTo>
                  <a:pt x="262127" y="573404"/>
                </a:moveTo>
                <a:lnTo>
                  <a:pt x="255777" y="573404"/>
                </a:lnTo>
                <a:lnTo>
                  <a:pt x="249427" y="579754"/>
                </a:lnTo>
                <a:lnTo>
                  <a:pt x="262127" y="579754"/>
                </a:lnTo>
                <a:lnTo>
                  <a:pt x="262127" y="573404"/>
                </a:lnTo>
                <a:close/>
              </a:path>
              <a:path w="511810" h="586105">
                <a:moveTo>
                  <a:pt x="435482" y="0"/>
                </a:moveTo>
                <a:lnTo>
                  <a:pt x="435482" y="76200"/>
                </a:lnTo>
                <a:lnTo>
                  <a:pt x="498982" y="44450"/>
                </a:lnTo>
                <a:lnTo>
                  <a:pt x="448182" y="44450"/>
                </a:lnTo>
                <a:lnTo>
                  <a:pt x="448182" y="31750"/>
                </a:lnTo>
                <a:lnTo>
                  <a:pt x="498982" y="31750"/>
                </a:lnTo>
                <a:lnTo>
                  <a:pt x="435482" y="0"/>
                </a:lnTo>
                <a:close/>
              </a:path>
              <a:path w="511810" h="586105">
                <a:moveTo>
                  <a:pt x="262127" y="38100"/>
                </a:moveTo>
                <a:lnTo>
                  <a:pt x="255777" y="44450"/>
                </a:lnTo>
                <a:lnTo>
                  <a:pt x="262127" y="44450"/>
                </a:lnTo>
                <a:lnTo>
                  <a:pt x="262127" y="38100"/>
                </a:lnTo>
                <a:close/>
              </a:path>
              <a:path w="511810" h="586105">
                <a:moveTo>
                  <a:pt x="435482" y="38100"/>
                </a:moveTo>
                <a:lnTo>
                  <a:pt x="262127" y="38100"/>
                </a:lnTo>
                <a:lnTo>
                  <a:pt x="262127" y="44450"/>
                </a:lnTo>
                <a:lnTo>
                  <a:pt x="435482" y="44450"/>
                </a:lnTo>
                <a:lnTo>
                  <a:pt x="435482" y="38100"/>
                </a:lnTo>
                <a:close/>
              </a:path>
              <a:path w="511810" h="586105">
                <a:moveTo>
                  <a:pt x="498982" y="31750"/>
                </a:moveTo>
                <a:lnTo>
                  <a:pt x="448182" y="31750"/>
                </a:lnTo>
                <a:lnTo>
                  <a:pt x="448182" y="44450"/>
                </a:lnTo>
                <a:lnTo>
                  <a:pt x="498982" y="44450"/>
                </a:lnTo>
                <a:lnTo>
                  <a:pt x="511682" y="38100"/>
                </a:lnTo>
                <a:lnTo>
                  <a:pt x="498982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19447" y="485902"/>
            <a:ext cx="15189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LeaderZooKeeperServer.java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1291" y="662940"/>
            <a:ext cx="1914143" cy="35966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41291" y="662940"/>
            <a:ext cx="191452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super.startup();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4286" y="485648"/>
            <a:ext cx="1135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imes New Roman"/>
                <a:cs typeface="Times New Roman"/>
              </a:rPr>
              <a:t>Z</a:t>
            </a:r>
            <a:r>
              <a:rPr dirty="0" sz="1000">
                <a:latin typeface="Times New Roman"/>
                <a:cs typeface="Times New Roman"/>
              </a:rPr>
              <a:t>oo</a:t>
            </a:r>
            <a:r>
              <a:rPr dirty="0" sz="1000" spc="-15">
                <a:latin typeface="Times New Roman"/>
                <a:cs typeface="Times New Roman"/>
              </a:rPr>
              <a:t>k</a:t>
            </a:r>
            <a:r>
              <a:rPr dirty="0" sz="1000" spc="-5">
                <a:latin typeface="Times New Roman"/>
                <a:cs typeface="Times New Roman"/>
              </a:rPr>
              <a:t>ee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Ser</a:t>
            </a:r>
            <a:r>
              <a:rPr dirty="0" sz="1000" spc="-15">
                <a:latin typeface="Times New Roman"/>
                <a:cs typeface="Times New Roman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 spc="5">
                <a:latin typeface="Times New Roman"/>
                <a:cs typeface="Times New Roman"/>
              </a:rPr>
              <a:t>j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2635" y="662940"/>
            <a:ext cx="1775460" cy="35966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612635" y="662940"/>
            <a:ext cx="177546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startup()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72155" y="1491996"/>
            <a:ext cx="1251204" cy="35966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772155" y="1491996"/>
            <a:ext cx="125158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378460" marR="97155" indent="-273050">
              <a:lnSpc>
                <a:spcPct val="100000"/>
              </a:lnSpc>
              <a:spcBef>
                <a:spcPts val="190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et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 spc="-5">
                <a:latin typeface="Arial"/>
                <a:cs typeface="Arial"/>
              </a:rPr>
              <a:t>pRe</a:t>
            </a:r>
            <a:r>
              <a:rPr dirty="0" sz="1000" spc="-10">
                <a:latin typeface="Arial"/>
                <a:cs typeface="Arial"/>
              </a:rPr>
              <a:t>q</a:t>
            </a:r>
            <a:r>
              <a:rPr dirty="0" sz="1000" spc="-5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oc  </a:t>
            </a:r>
            <a:r>
              <a:rPr dirty="0" sz="1000" spc="-5">
                <a:latin typeface="Arial"/>
                <a:cs typeface="Arial"/>
              </a:rPr>
              <a:t>essors();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1291" y="1491996"/>
            <a:ext cx="1914143" cy="35966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241291" y="1491996"/>
            <a:ext cx="191452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19380" marR="111125" indent="721995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new  PrepRequestProcessor().start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1592" y="1491996"/>
            <a:ext cx="1746503" cy="35966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641592" y="1491996"/>
            <a:ext cx="174688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34620" marR="123189" indent="222250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Request request =  submittedRequests.take();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72155" y="2321051"/>
            <a:ext cx="2087880" cy="35966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72155" y="2321051"/>
            <a:ext cx="208788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502284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pRequest(request);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72155" y="3150107"/>
            <a:ext cx="2087880" cy="165353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772155" y="3150107"/>
            <a:ext cx="2087880" cy="1653539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marL="90805" marR="246379">
              <a:lnSpc>
                <a:spcPct val="100000"/>
              </a:lnSpc>
              <a:spcBef>
                <a:spcPts val="490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OpCode.createContainer:  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OpCode.create:</a:t>
            </a:r>
            <a:endParaRPr sz="1000">
              <a:latin typeface="Arial"/>
              <a:cs typeface="Arial"/>
            </a:endParaRPr>
          </a:p>
          <a:p>
            <a:pPr marL="90805" marR="56642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case OpCode.create2:  case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OpCode.createTTL:</a:t>
            </a:r>
            <a:endParaRPr sz="1000">
              <a:latin typeface="Arial"/>
              <a:cs typeface="Arial"/>
            </a:endParaRPr>
          </a:p>
          <a:p>
            <a:pPr marL="90805" marR="25527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OpCode.deleteContainer:  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OpCode.delete:</a:t>
            </a:r>
            <a:endParaRPr sz="1000">
              <a:latin typeface="Arial"/>
              <a:cs typeface="Arial"/>
            </a:endParaRPr>
          </a:p>
          <a:p>
            <a:pPr algn="just" marL="90805" marR="69405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case OpCode.setData:  case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OpCode.reconfig:  case OpCode.setACL:  case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OpCode.check: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60420" y="804672"/>
            <a:ext cx="4161154" cy="2345690"/>
            <a:chOff x="3360420" y="804672"/>
            <a:chExt cx="4161154" cy="234569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23360" y="804672"/>
              <a:ext cx="216662" cy="76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60420" y="804671"/>
              <a:ext cx="4147185" cy="687070"/>
            </a:xfrm>
            <a:custGeom>
              <a:avLst/>
              <a:gdLst/>
              <a:ahLst/>
              <a:cxnLst/>
              <a:rect l="l" t="t" r="r" b="b"/>
              <a:pathLst>
                <a:path w="4147184" h="687069">
                  <a:moveTo>
                    <a:pt x="3251708" y="38100"/>
                  </a:moveTo>
                  <a:lnTo>
                    <a:pt x="3239008" y="31750"/>
                  </a:lnTo>
                  <a:lnTo>
                    <a:pt x="3175508" y="0"/>
                  </a:lnTo>
                  <a:lnTo>
                    <a:pt x="3175508" y="31750"/>
                  </a:lnTo>
                  <a:lnTo>
                    <a:pt x="2795016" y="31750"/>
                  </a:lnTo>
                  <a:lnTo>
                    <a:pt x="2795016" y="44450"/>
                  </a:lnTo>
                  <a:lnTo>
                    <a:pt x="3175508" y="44450"/>
                  </a:lnTo>
                  <a:lnTo>
                    <a:pt x="3175508" y="76200"/>
                  </a:lnTo>
                  <a:lnTo>
                    <a:pt x="3239008" y="44450"/>
                  </a:lnTo>
                  <a:lnTo>
                    <a:pt x="3251708" y="38100"/>
                  </a:lnTo>
                  <a:close/>
                </a:path>
                <a:path w="4147184" h="687069">
                  <a:moveTo>
                    <a:pt x="4147185" y="217932"/>
                  </a:moveTo>
                  <a:lnTo>
                    <a:pt x="4134485" y="217932"/>
                  </a:lnTo>
                  <a:lnTo>
                    <a:pt x="4134485" y="446024"/>
                  </a:lnTo>
                  <a:lnTo>
                    <a:pt x="31750" y="446024"/>
                  </a:lnTo>
                  <a:lnTo>
                    <a:pt x="31750" y="610743"/>
                  </a:lnTo>
                  <a:lnTo>
                    <a:pt x="0" y="610743"/>
                  </a:lnTo>
                  <a:lnTo>
                    <a:pt x="38100" y="686943"/>
                  </a:lnTo>
                  <a:lnTo>
                    <a:pt x="69850" y="623443"/>
                  </a:lnTo>
                  <a:lnTo>
                    <a:pt x="76200" y="610743"/>
                  </a:lnTo>
                  <a:lnTo>
                    <a:pt x="44450" y="610743"/>
                  </a:lnTo>
                  <a:lnTo>
                    <a:pt x="44450" y="458724"/>
                  </a:lnTo>
                  <a:lnTo>
                    <a:pt x="4147185" y="458724"/>
                  </a:lnTo>
                  <a:lnTo>
                    <a:pt x="4147185" y="446024"/>
                  </a:lnTo>
                  <a:lnTo>
                    <a:pt x="4147185" y="21793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23360" y="1633727"/>
              <a:ext cx="216662" cy="76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777996" y="1633727"/>
              <a:ext cx="3743960" cy="1517015"/>
            </a:xfrm>
            <a:custGeom>
              <a:avLst/>
              <a:gdLst/>
              <a:ahLst/>
              <a:cxnLst/>
              <a:rect l="l" t="t" r="r" b="b"/>
              <a:pathLst>
                <a:path w="3743959" h="1517014">
                  <a:moveTo>
                    <a:pt x="76200" y="1440307"/>
                  </a:moveTo>
                  <a:lnTo>
                    <a:pt x="44450" y="1440307"/>
                  </a:lnTo>
                  <a:lnTo>
                    <a:pt x="44831" y="1046988"/>
                  </a:lnTo>
                  <a:lnTo>
                    <a:pt x="32131" y="1046988"/>
                  </a:lnTo>
                  <a:lnTo>
                    <a:pt x="31750" y="1440307"/>
                  </a:lnTo>
                  <a:lnTo>
                    <a:pt x="0" y="1440307"/>
                  </a:lnTo>
                  <a:lnTo>
                    <a:pt x="38100" y="1516507"/>
                  </a:lnTo>
                  <a:lnTo>
                    <a:pt x="69850" y="1453007"/>
                  </a:lnTo>
                  <a:lnTo>
                    <a:pt x="76200" y="1440307"/>
                  </a:lnTo>
                  <a:close/>
                </a:path>
                <a:path w="3743959" h="1517014">
                  <a:moveTo>
                    <a:pt x="2863202" y="38100"/>
                  </a:moveTo>
                  <a:lnTo>
                    <a:pt x="2850502" y="31750"/>
                  </a:lnTo>
                  <a:lnTo>
                    <a:pt x="2787002" y="0"/>
                  </a:lnTo>
                  <a:lnTo>
                    <a:pt x="2787002" y="31750"/>
                  </a:lnTo>
                  <a:lnTo>
                    <a:pt x="2377440" y="31750"/>
                  </a:lnTo>
                  <a:lnTo>
                    <a:pt x="2377440" y="44450"/>
                  </a:lnTo>
                  <a:lnTo>
                    <a:pt x="2787002" y="44450"/>
                  </a:lnTo>
                  <a:lnTo>
                    <a:pt x="2787002" y="76200"/>
                  </a:lnTo>
                  <a:lnTo>
                    <a:pt x="2850502" y="44450"/>
                  </a:lnTo>
                  <a:lnTo>
                    <a:pt x="2863202" y="38100"/>
                  </a:lnTo>
                  <a:close/>
                </a:path>
                <a:path w="3743959" h="1517014">
                  <a:moveTo>
                    <a:pt x="3743452" y="217932"/>
                  </a:moveTo>
                  <a:lnTo>
                    <a:pt x="3730752" y="217932"/>
                  </a:lnTo>
                  <a:lnTo>
                    <a:pt x="3730752" y="446278"/>
                  </a:lnTo>
                  <a:lnTo>
                    <a:pt x="31750" y="446278"/>
                  </a:lnTo>
                  <a:lnTo>
                    <a:pt x="31750" y="611251"/>
                  </a:lnTo>
                  <a:lnTo>
                    <a:pt x="0" y="611251"/>
                  </a:lnTo>
                  <a:lnTo>
                    <a:pt x="38100" y="687451"/>
                  </a:lnTo>
                  <a:lnTo>
                    <a:pt x="69850" y="623951"/>
                  </a:lnTo>
                  <a:lnTo>
                    <a:pt x="76200" y="611251"/>
                  </a:lnTo>
                  <a:lnTo>
                    <a:pt x="44450" y="611251"/>
                  </a:lnTo>
                  <a:lnTo>
                    <a:pt x="44450" y="458978"/>
                  </a:lnTo>
                  <a:lnTo>
                    <a:pt x="3743452" y="458978"/>
                  </a:lnTo>
                  <a:lnTo>
                    <a:pt x="3743452" y="446278"/>
                  </a:lnTo>
                  <a:lnTo>
                    <a:pt x="3743452" y="21793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95471" y="2809493"/>
            <a:ext cx="1241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3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等待处理各</a:t>
            </a:r>
            <a:r>
              <a:rPr dirty="0" sz="1000" spc="-10" b="1">
                <a:latin typeface="宋体"/>
                <a:cs typeface="宋体"/>
              </a:rPr>
              <a:t>种请求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4385" y="1301623"/>
            <a:ext cx="990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40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2</a:t>
            </a:r>
            <a:r>
              <a:rPr dirty="0" sz="1000" spc="-3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宋体"/>
                <a:cs typeface="宋体"/>
              </a:rPr>
              <a:t>接收各种请求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3437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服务端</a:t>
            </a:r>
            <a:r>
              <a:rPr dirty="0" sz="2000" spc="-5" b="1">
                <a:latin typeface="Arial"/>
                <a:cs typeface="Arial"/>
              </a:rPr>
              <a:t>Follower</a:t>
            </a:r>
            <a:r>
              <a:rPr dirty="0" sz="2000" b="1">
                <a:latin typeface="微软雅黑"/>
                <a:cs typeface="微软雅黑"/>
              </a:rPr>
              <a:t>启动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21" y="552449"/>
            <a:ext cx="1620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FollowerZooKeeperServer.java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1053211"/>
            <a:ext cx="796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followLeader()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833627"/>
            <a:ext cx="76200" cy="2199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1224" y="1203960"/>
            <a:ext cx="1252727" cy="3596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1224" y="1203960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readPacket(qp);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605" y="844296"/>
            <a:ext cx="4723130" cy="578485"/>
            <a:chOff x="784605" y="844296"/>
            <a:chExt cx="4723130" cy="578485"/>
          </a:xfrm>
        </p:grpSpPr>
        <p:sp>
          <p:nvSpPr>
            <p:cNvPr id="9" name="object 9"/>
            <p:cNvSpPr/>
            <p:nvPr/>
          </p:nvSpPr>
          <p:spPr>
            <a:xfrm>
              <a:off x="784605" y="1269492"/>
              <a:ext cx="627380" cy="153670"/>
            </a:xfrm>
            <a:custGeom>
              <a:avLst/>
              <a:gdLst/>
              <a:ahLst/>
              <a:cxnLst/>
              <a:rect l="l" t="t" r="r" b="b"/>
              <a:pathLst>
                <a:path w="627380" h="153669">
                  <a:moveTo>
                    <a:pt x="550799" y="77088"/>
                  </a:moveTo>
                  <a:lnTo>
                    <a:pt x="550799" y="153288"/>
                  </a:lnTo>
                  <a:lnTo>
                    <a:pt x="614299" y="121538"/>
                  </a:lnTo>
                  <a:lnTo>
                    <a:pt x="563499" y="121538"/>
                  </a:lnTo>
                  <a:lnTo>
                    <a:pt x="563499" y="108838"/>
                  </a:lnTo>
                  <a:lnTo>
                    <a:pt x="614299" y="108838"/>
                  </a:lnTo>
                  <a:lnTo>
                    <a:pt x="550799" y="77088"/>
                  </a:lnTo>
                  <a:close/>
                </a:path>
                <a:path w="627380" h="153669">
                  <a:moveTo>
                    <a:pt x="12700" y="0"/>
                  </a:moveTo>
                  <a:lnTo>
                    <a:pt x="0" y="0"/>
                  </a:lnTo>
                  <a:lnTo>
                    <a:pt x="0" y="121538"/>
                  </a:lnTo>
                  <a:lnTo>
                    <a:pt x="550799" y="121538"/>
                  </a:lnTo>
                  <a:lnTo>
                    <a:pt x="550799" y="115188"/>
                  </a:lnTo>
                  <a:lnTo>
                    <a:pt x="12700" y="115188"/>
                  </a:lnTo>
                  <a:lnTo>
                    <a:pt x="6350" y="108838"/>
                  </a:lnTo>
                  <a:lnTo>
                    <a:pt x="12700" y="108838"/>
                  </a:lnTo>
                  <a:lnTo>
                    <a:pt x="12700" y="0"/>
                  </a:lnTo>
                  <a:close/>
                </a:path>
                <a:path w="627380" h="153669">
                  <a:moveTo>
                    <a:pt x="614299" y="108838"/>
                  </a:moveTo>
                  <a:lnTo>
                    <a:pt x="563499" y="108838"/>
                  </a:lnTo>
                  <a:lnTo>
                    <a:pt x="563499" y="121538"/>
                  </a:lnTo>
                  <a:lnTo>
                    <a:pt x="614299" y="121538"/>
                  </a:lnTo>
                  <a:lnTo>
                    <a:pt x="626999" y="115188"/>
                  </a:lnTo>
                  <a:lnTo>
                    <a:pt x="614299" y="108838"/>
                  </a:lnTo>
                  <a:close/>
                </a:path>
                <a:path w="627380" h="153669">
                  <a:moveTo>
                    <a:pt x="12700" y="108838"/>
                  </a:moveTo>
                  <a:lnTo>
                    <a:pt x="6350" y="108838"/>
                  </a:lnTo>
                  <a:lnTo>
                    <a:pt x="12700" y="115188"/>
                  </a:lnTo>
                  <a:lnTo>
                    <a:pt x="12700" y="108838"/>
                  </a:lnTo>
                  <a:close/>
                </a:path>
                <a:path w="627380" h="153669">
                  <a:moveTo>
                    <a:pt x="550799" y="108838"/>
                  </a:moveTo>
                  <a:lnTo>
                    <a:pt x="12700" y="108838"/>
                  </a:lnTo>
                  <a:lnTo>
                    <a:pt x="12700" y="115188"/>
                  </a:lnTo>
                  <a:lnTo>
                    <a:pt x="550799" y="115188"/>
                  </a:lnTo>
                  <a:lnTo>
                    <a:pt x="550799" y="1088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6016" y="844296"/>
              <a:ext cx="2331720" cy="3596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76016" y="844296"/>
            <a:ext cx="233172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leaderIs.readRecord(pp,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"packet");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8175" y="986027"/>
            <a:ext cx="1767839" cy="1126490"/>
            <a:chOff x="1408175" y="986027"/>
            <a:chExt cx="1767839" cy="1126490"/>
          </a:xfrm>
        </p:grpSpPr>
        <p:sp>
          <p:nvSpPr>
            <p:cNvPr id="13" name="object 13"/>
            <p:cNvSpPr/>
            <p:nvPr/>
          </p:nvSpPr>
          <p:spPr>
            <a:xfrm>
              <a:off x="2663951" y="986027"/>
              <a:ext cx="511809" cy="404495"/>
            </a:xfrm>
            <a:custGeom>
              <a:avLst/>
              <a:gdLst/>
              <a:ahLst/>
              <a:cxnLst/>
              <a:rect l="l" t="t" r="r" b="b"/>
              <a:pathLst>
                <a:path w="511810" h="404494">
                  <a:moveTo>
                    <a:pt x="249428" y="391795"/>
                  </a:moveTo>
                  <a:lnTo>
                    <a:pt x="0" y="391795"/>
                  </a:lnTo>
                  <a:lnTo>
                    <a:pt x="0" y="404495"/>
                  </a:lnTo>
                  <a:lnTo>
                    <a:pt x="262128" y="404495"/>
                  </a:lnTo>
                  <a:lnTo>
                    <a:pt x="262128" y="398145"/>
                  </a:lnTo>
                  <a:lnTo>
                    <a:pt x="249428" y="398145"/>
                  </a:lnTo>
                  <a:lnTo>
                    <a:pt x="249428" y="391795"/>
                  </a:lnTo>
                  <a:close/>
                </a:path>
                <a:path w="511810" h="404494">
                  <a:moveTo>
                    <a:pt x="435483" y="31750"/>
                  </a:moveTo>
                  <a:lnTo>
                    <a:pt x="249428" y="31750"/>
                  </a:lnTo>
                  <a:lnTo>
                    <a:pt x="249428" y="398145"/>
                  </a:lnTo>
                  <a:lnTo>
                    <a:pt x="255778" y="391795"/>
                  </a:lnTo>
                  <a:lnTo>
                    <a:pt x="262128" y="391795"/>
                  </a:lnTo>
                  <a:lnTo>
                    <a:pt x="262128" y="44450"/>
                  </a:lnTo>
                  <a:lnTo>
                    <a:pt x="255778" y="44450"/>
                  </a:lnTo>
                  <a:lnTo>
                    <a:pt x="262128" y="38100"/>
                  </a:lnTo>
                  <a:lnTo>
                    <a:pt x="435483" y="38100"/>
                  </a:lnTo>
                  <a:lnTo>
                    <a:pt x="435483" y="31750"/>
                  </a:lnTo>
                  <a:close/>
                </a:path>
                <a:path w="511810" h="404494">
                  <a:moveTo>
                    <a:pt x="262128" y="391795"/>
                  </a:moveTo>
                  <a:lnTo>
                    <a:pt x="255778" y="391795"/>
                  </a:lnTo>
                  <a:lnTo>
                    <a:pt x="249428" y="398145"/>
                  </a:lnTo>
                  <a:lnTo>
                    <a:pt x="262128" y="398145"/>
                  </a:lnTo>
                  <a:lnTo>
                    <a:pt x="262128" y="391795"/>
                  </a:lnTo>
                  <a:close/>
                </a:path>
                <a:path w="511810" h="404494">
                  <a:moveTo>
                    <a:pt x="435483" y="0"/>
                  </a:moveTo>
                  <a:lnTo>
                    <a:pt x="435483" y="76200"/>
                  </a:lnTo>
                  <a:lnTo>
                    <a:pt x="498983" y="44450"/>
                  </a:lnTo>
                  <a:lnTo>
                    <a:pt x="448183" y="44450"/>
                  </a:lnTo>
                  <a:lnTo>
                    <a:pt x="448183" y="31750"/>
                  </a:lnTo>
                  <a:lnTo>
                    <a:pt x="498983" y="31750"/>
                  </a:lnTo>
                  <a:lnTo>
                    <a:pt x="435483" y="0"/>
                  </a:lnTo>
                  <a:close/>
                </a:path>
                <a:path w="511810" h="404494">
                  <a:moveTo>
                    <a:pt x="262128" y="38100"/>
                  </a:moveTo>
                  <a:lnTo>
                    <a:pt x="255778" y="44450"/>
                  </a:lnTo>
                  <a:lnTo>
                    <a:pt x="262128" y="44450"/>
                  </a:lnTo>
                  <a:lnTo>
                    <a:pt x="262128" y="38100"/>
                  </a:lnTo>
                  <a:close/>
                </a:path>
                <a:path w="511810" h="404494">
                  <a:moveTo>
                    <a:pt x="435483" y="38100"/>
                  </a:moveTo>
                  <a:lnTo>
                    <a:pt x="262128" y="38100"/>
                  </a:lnTo>
                  <a:lnTo>
                    <a:pt x="262128" y="44450"/>
                  </a:lnTo>
                  <a:lnTo>
                    <a:pt x="435483" y="44450"/>
                  </a:lnTo>
                  <a:lnTo>
                    <a:pt x="435483" y="38100"/>
                  </a:lnTo>
                  <a:close/>
                </a:path>
                <a:path w="511810" h="404494">
                  <a:moveTo>
                    <a:pt x="498983" y="31750"/>
                  </a:moveTo>
                  <a:lnTo>
                    <a:pt x="448183" y="31750"/>
                  </a:lnTo>
                  <a:lnTo>
                    <a:pt x="448183" y="44450"/>
                  </a:lnTo>
                  <a:lnTo>
                    <a:pt x="498983" y="44450"/>
                  </a:lnTo>
                  <a:lnTo>
                    <a:pt x="511683" y="38100"/>
                  </a:lnTo>
                  <a:lnTo>
                    <a:pt x="498983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175" y="1752600"/>
              <a:ext cx="1252727" cy="3596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08175" y="1752600"/>
            <a:ext cx="125285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processPacket(qp);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9920" y="1752600"/>
            <a:ext cx="2337816" cy="3596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169920" y="1752600"/>
            <a:ext cx="233807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Leader.PING: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9920" y="2229611"/>
            <a:ext cx="2337816" cy="35966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169920" y="2229611"/>
            <a:ext cx="233807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Leader.PROPOSAL: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69920" y="2718816"/>
            <a:ext cx="2337816" cy="3611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169920" y="2718816"/>
            <a:ext cx="2338070" cy="36131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Leader.COMMIT: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69920" y="3209544"/>
            <a:ext cx="2337816" cy="35966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169920" y="3209544"/>
            <a:ext cx="233807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Leader.COMMITANDACTIVATE: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69920" y="3698747"/>
            <a:ext cx="2337816" cy="35966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69920" y="3698747"/>
            <a:ext cx="233807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Leader.UPTODATE: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9920" y="4187952"/>
            <a:ext cx="2337816" cy="35966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169920" y="4187952"/>
            <a:ext cx="233807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Leader.REVALIDATE: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9920" y="4677155"/>
            <a:ext cx="2337816" cy="35966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169920" y="4677155"/>
            <a:ext cx="2338070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dirty="0" sz="1000" spc="-5">
                <a:latin typeface="Arial"/>
                <a:cs typeface="Arial"/>
              </a:rPr>
              <a:t>case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Leader.SYNC: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97455" y="1563497"/>
            <a:ext cx="1172210" cy="3331845"/>
            <a:chOff x="1997455" y="1563497"/>
            <a:chExt cx="1172210" cy="333184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7455" y="1563497"/>
              <a:ext cx="76200" cy="18872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0904" y="1907031"/>
              <a:ext cx="508634" cy="2988310"/>
            </a:xfrm>
            <a:custGeom>
              <a:avLst/>
              <a:gdLst/>
              <a:ahLst/>
              <a:cxnLst/>
              <a:rect l="l" t="t" r="r" b="b"/>
              <a:pathLst>
                <a:path w="508635" h="2988310">
                  <a:moveTo>
                    <a:pt x="508381" y="38100"/>
                  </a:moveTo>
                  <a:lnTo>
                    <a:pt x="495681" y="31750"/>
                  </a:lnTo>
                  <a:lnTo>
                    <a:pt x="432181" y="0"/>
                  </a:lnTo>
                  <a:lnTo>
                    <a:pt x="432181" y="31750"/>
                  </a:lnTo>
                  <a:lnTo>
                    <a:pt x="260477" y="31750"/>
                  </a:lnTo>
                  <a:lnTo>
                    <a:pt x="260477" y="25400"/>
                  </a:lnTo>
                  <a:lnTo>
                    <a:pt x="260477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247777" y="31762"/>
                  </a:lnTo>
                  <a:lnTo>
                    <a:pt x="247777" y="44450"/>
                  </a:lnTo>
                  <a:lnTo>
                    <a:pt x="247777" y="508635"/>
                  </a:lnTo>
                  <a:lnTo>
                    <a:pt x="247777" y="2956306"/>
                  </a:lnTo>
                  <a:lnTo>
                    <a:pt x="432181" y="2956306"/>
                  </a:lnTo>
                  <a:lnTo>
                    <a:pt x="432181" y="2988056"/>
                  </a:lnTo>
                  <a:lnTo>
                    <a:pt x="495681" y="2956306"/>
                  </a:lnTo>
                  <a:lnTo>
                    <a:pt x="508381" y="2949956"/>
                  </a:lnTo>
                  <a:lnTo>
                    <a:pt x="495681" y="2943606"/>
                  </a:lnTo>
                  <a:lnTo>
                    <a:pt x="432181" y="2911856"/>
                  </a:lnTo>
                  <a:lnTo>
                    <a:pt x="432181" y="2943606"/>
                  </a:lnTo>
                  <a:lnTo>
                    <a:pt x="260477" y="2943606"/>
                  </a:lnTo>
                  <a:lnTo>
                    <a:pt x="260477" y="2466759"/>
                  </a:lnTo>
                  <a:lnTo>
                    <a:pt x="432181" y="2466759"/>
                  </a:lnTo>
                  <a:lnTo>
                    <a:pt x="432181" y="2498509"/>
                  </a:lnTo>
                  <a:lnTo>
                    <a:pt x="495681" y="2466759"/>
                  </a:lnTo>
                  <a:lnTo>
                    <a:pt x="508381" y="2460409"/>
                  </a:lnTo>
                  <a:lnTo>
                    <a:pt x="495681" y="2454071"/>
                  </a:lnTo>
                  <a:lnTo>
                    <a:pt x="432181" y="2422309"/>
                  </a:lnTo>
                  <a:lnTo>
                    <a:pt x="432181" y="2454071"/>
                  </a:lnTo>
                  <a:lnTo>
                    <a:pt x="260477" y="2454071"/>
                  </a:lnTo>
                  <a:lnTo>
                    <a:pt x="260477" y="1977212"/>
                  </a:lnTo>
                  <a:lnTo>
                    <a:pt x="432181" y="1977212"/>
                  </a:lnTo>
                  <a:lnTo>
                    <a:pt x="432181" y="2008962"/>
                  </a:lnTo>
                  <a:lnTo>
                    <a:pt x="495681" y="1977212"/>
                  </a:lnTo>
                  <a:lnTo>
                    <a:pt x="508381" y="1970862"/>
                  </a:lnTo>
                  <a:lnTo>
                    <a:pt x="495757" y="1964563"/>
                  </a:lnTo>
                  <a:lnTo>
                    <a:pt x="432181" y="1932813"/>
                  </a:lnTo>
                  <a:lnTo>
                    <a:pt x="432181" y="1964563"/>
                  </a:lnTo>
                  <a:lnTo>
                    <a:pt x="260477" y="1964563"/>
                  </a:lnTo>
                  <a:lnTo>
                    <a:pt x="260477" y="1487678"/>
                  </a:lnTo>
                  <a:lnTo>
                    <a:pt x="432181" y="1487678"/>
                  </a:lnTo>
                  <a:lnTo>
                    <a:pt x="432181" y="1519428"/>
                  </a:lnTo>
                  <a:lnTo>
                    <a:pt x="495681" y="1487678"/>
                  </a:lnTo>
                  <a:lnTo>
                    <a:pt x="508381" y="1481328"/>
                  </a:lnTo>
                  <a:lnTo>
                    <a:pt x="495681" y="1474978"/>
                  </a:lnTo>
                  <a:lnTo>
                    <a:pt x="432181" y="1443228"/>
                  </a:lnTo>
                  <a:lnTo>
                    <a:pt x="432181" y="1474978"/>
                  </a:lnTo>
                  <a:lnTo>
                    <a:pt x="260477" y="1474978"/>
                  </a:lnTo>
                  <a:lnTo>
                    <a:pt x="260477" y="998093"/>
                  </a:lnTo>
                  <a:lnTo>
                    <a:pt x="432181" y="998093"/>
                  </a:lnTo>
                  <a:lnTo>
                    <a:pt x="432181" y="1029843"/>
                  </a:lnTo>
                  <a:lnTo>
                    <a:pt x="495681" y="998093"/>
                  </a:lnTo>
                  <a:lnTo>
                    <a:pt x="508381" y="991743"/>
                  </a:lnTo>
                  <a:lnTo>
                    <a:pt x="495681" y="985393"/>
                  </a:lnTo>
                  <a:lnTo>
                    <a:pt x="432181" y="953643"/>
                  </a:lnTo>
                  <a:lnTo>
                    <a:pt x="432181" y="985393"/>
                  </a:lnTo>
                  <a:lnTo>
                    <a:pt x="260477" y="985393"/>
                  </a:lnTo>
                  <a:lnTo>
                    <a:pt x="260477" y="508635"/>
                  </a:lnTo>
                  <a:lnTo>
                    <a:pt x="432181" y="508635"/>
                  </a:lnTo>
                  <a:lnTo>
                    <a:pt x="432181" y="540385"/>
                  </a:lnTo>
                  <a:lnTo>
                    <a:pt x="495681" y="508635"/>
                  </a:lnTo>
                  <a:lnTo>
                    <a:pt x="508381" y="502285"/>
                  </a:lnTo>
                  <a:lnTo>
                    <a:pt x="495681" y="495935"/>
                  </a:lnTo>
                  <a:lnTo>
                    <a:pt x="432181" y="464185"/>
                  </a:lnTo>
                  <a:lnTo>
                    <a:pt x="432181" y="495935"/>
                  </a:lnTo>
                  <a:lnTo>
                    <a:pt x="260477" y="495935"/>
                  </a:lnTo>
                  <a:lnTo>
                    <a:pt x="260477" y="44450"/>
                  </a:lnTo>
                  <a:lnTo>
                    <a:pt x="432181" y="44450"/>
                  </a:lnTo>
                  <a:lnTo>
                    <a:pt x="432181" y="76200"/>
                  </a:lnTo>
                  <a:lnTo>
                    <a:pt x="495681" y="44450"/>
                  </a:lnTo>
                  <a:lnTo>
                    <a:pt x="508381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197098" y="608456"/>
            <a:ext cx="703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1</a:t>
            </a:r>
            <a:r>
              <a:rPr dirty="0" sz="1000" b="1">
                <a:latin typeface="宋体"/>
                <a:cs typeface="宋体"/>
              </a:rPr>
              <a:t>读取信息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96208" y="1524761"/>
            <a:ext cx="703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//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2</a:t>
            </a:r>
            <a:r>
              <a:rPr dirty="0" sz="1000" b="1">
                <a:latin typeface="宋体"/>
                <a:cs typeface="宋体"/>
              </a:rPr>
              <a:t>处理信息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15525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统一配置管理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27548" y="767969"/>
            <a:ext cx="3608070" cy="1734820"/>
            <a:chOff x="5027548" y="767969"/>
            <a:chExt cx="3608070" cy="1734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0723" y="771144"/>
              <a:ext cx="3601212" cy="17282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30723" y="771144"/>
              <a:ext cx="3601720" cy="1728470"/>
            </a:xfrm>
            <a:custGeom>
              <a:avLst/>
              <a:gdLst/>
              <a:ahLst/>
              <a:cxnLst/>
              <a:rect l="l" t="t" r="r" b="b"/>
              <a:pathLst>
                <a:path w="3601720" h="1728470">
                  <a:moveTo>
                    <a:pt x="0" y="1728215"/>
                  </a:moveTo>
                  <a:lnTo>
                    <a:pt x="3601212" y="1728215"/>
                  </a:lnTo>
                  <a:lnTo>
                    <a:pt x="3601212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71159" y="804494"/>
            <a:ext cx="14433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微软雅黑"/>
                <a:cs typeface="微软雅黑"/>
              </a:rPr>
              <a:t>Zookeeper</a:t>
            </a:r>
            <a:r>
              <a:rPr dirty="0" sz="1200" spc="-45" b="1">
                <a:latin typeface="微软雅黑"/>
                <a:cs typeface="微软雅黑"/>
              </a:rPr>
              <a:t> </a:t>
            </a:r>
            <a:r>
              <a:rPr dirty="0" sz="1200" b="1">
                <a:latin typeface="微软雅黑"/>
                <a:cs typeface="微软雅黑"/>
              </a:rPr>
              <a:t>Service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28" y="1185672"/>
            <a:ext cx="433070" cy="36004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36866" y="987297"/>
            <a:ext cx="985519" cy="581660"/>
            <a:chOff x="7436866" y="987297"/>
            <a:chExt cx="985519" cy="581660"/>
          </a:xfrm>
        </p:grpSpPr>
        <p:sp>
          <p:nvSpPr>
            <p:cNvPr id="9" name="object 9"/>
            <p:cNvSpPr/>
            <p:nvPr/>
          </p:nvSpPr>
          <p:spPr>
            <a:xfrm>
              <a:off x="7443216" y="993647"/>
              <a:ext cx="972819" cy="568960"/>
            </a:xfrm>
            <a:custGeom>
              <a:avLst/>
              <a:gdLst/>
              <a:ahLst/>
              <a:cxnLst/>
              <a:rect l="l" t="t" r="r" b="b"/>
              <a:pathLst>
                <a:path w="972820" h="568960">
                  <a:moveTo>
                    <a:pt x="729233" y="0"/>
                  </a:moveTo>
                  <a:lnTo>
                    <a:pt x="652406" y="2893"/>
                  </a:lnTo>
                  <a:lnTo>
                    <a:pt x="585679" y="10956"/>
                  </a:lnTo>
                  <a:lnTo>
                    <a:pt x="533058" y="23262"/>
                  </a:lnTo>
                  <a:lnTo>
                    <a:pt x="473762" y="74845"/>
                  </a:lnTo>
                  <a:lnTo>
                    <a:pt x="439253" y="90430"/>
                  </a:lnTo>
                  <a:lnTo>
                    <a:pt x="386632" y="102716"/>
                  </a:lnTo>
                  <a:lnTo>
                    <a:pt x="319905" y="110772"/>
                  </a:lnTo>
                  <a:lnTo>
                    <a:pt x="243077" y="113664"/>
                  </a:lnTo>
                  <a:lnTo>
                    <a:pt x="166250" y="110772"/>
                  </a:lnTo>
                  <a:lnTo>
                    <a:pt x="99523" y="102716"/>
                  </a:lnTo>
                  <a:lnTo>
                    <a:pt x="46902" y="90430"/>
                  </a:lnTo>
                  <a:lnTo>
                    <a:pt x="12393" y="74845"/>
                  </a:lnTo>
                  <a:lnTo>
                    <a:pt x="0" y="56896"/>
                  </a:lnTo>
                  <a:lnTo>
                    <a:pt x="0" y="511555"/>
                  </a:lnTo>
                  <a:lnTo>
                    <a:pt x="46902" y="545189"/>
                  </a:lnTo>
                  <a:lnTo>
                    <a:pt x="99523" y="557495"/>
                  </a:lnTo>
                  <a:lnTo>
                    <a:pt x="166250" y="565558"/>
                  </a:lnTo>
                  <a:lnTo>
                    <a:pt x="243077" y="568451"/>
                  </a:lnTo>
                  <a:lnTo>
                    <a:pt x="319905" y="565558"/>
                  </a:lnTo>
                  <a:lnTo>
                    <a:pt x="386632" y="557495"/>
                  </a:lnTo>
                  <a:lnTo>
                    <a:pt x="439253" y="545189"/>
                  </a:lnTo>
                  <a:lnTo>
                    <a:pt x="473762" y="529567"/>
                  </a:lnTo>
                  <a:lnTo>
                    <a:pt x="498549" y="493606"/>
                  </a:lnTo>
                  <a:lnTo>
                    <a:pt x="533058" y="478021"/>
                  </a:lnTo>
                  <a:lnTo>
                    <a:pt x="585679" y="465735"/>
                  </a:lnTo>
                  <a:lnTo>
                    <a:pt x="652406" y="457679"/>
                  </a:lnTo>
                  <a:lnTo>
                    <a:pt x="729233" y="454787"/>
                  </a:lnTo>
                  <a:lnTo>
                    <a:pt x="806061" y="457679"/>
                  </a:lnTo>
                  <a:lnTo>
                    <a:pt x="872788" y="465735"/>
                  </a:lnTo>
                  <a:lnTo>
                    <a:pt x="925409" y="478021"/>
                  </a:lnTo>
                  <a:lnTo>
                    <a:pt x="959918" y="493606"/>
                  </a:lnTo>
                  <a:lnTo>
                    <a:pt x="972311" y="511555"/>
                  </a:lnTo>
                  <a:lnTo>
                    <a:pt x="972311" y="56896"/>
                  </a:lnTo>
                  <a:lnTo>
                    <a:pt x="959918" y="38884"/>
                  </a:lnTo>
                  <a:lnTo>
                    <a:pt x="925409" y="23262"/>
                  </a:lnTo>
                  <a:lnTo>
                    <a:pt x="872788" y="10956"/>
                  </a:lnTo>
                  <a:lnTo>
                    <a:pt x="806061" y="2893"/>
                  </a:lnTo>
                  <a:lnTo>
                    <a:pt x="729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43216" y="993647"/>
              <a:ext cx="972819" cy="568960"/>
            </a:xfrm>
            <a:custGeom>
              <a:avLst/>
              <a:gdLst/>
              <a:ahLst/>
              <a:cxnLst/>
              <a:rect l="l" t="t" r="r" b="b"/>
              <a:pathLst>
                <a:path w="972820" h="568960">
                  <a:moveTo>
                    <a:pt x="0" y="56896"/>
                  </a:moveTo>
                  <a:lnTo>
                    <a:pt x="46902" y="90430"/>
                  </a:lnTo>
                  <a:lnTo>
                    <a:pt x="99523" y="102716"/>
                  </a:lnTo>
                  <a:lnTo>
                    <a:pt x="166250" y="110772"/>
                  </a:lnTo>
                  <a:lnTo>
                    <a:pt x="243077" y="113664"/>
                  </a:lnTo>
                  <a:lnTo>
                    <a:pt x="319905" y="110772"/>
                  </a:lnTo>
                  <a:lnTo>
                    <a:pt x="386632" y="102716"/>
                  </a:lnTo>
                  <a:lnTo>
                    <a:pt x="439253" y="90430"/>
                  </a:lnTo>
                  <a:lnTo>
                    <a:pt x="486155" y="56896"/>
                  </a:lnTo>
                  <a:lnTo>
                    <a:pt x="498549" y="38884"/>
                  </a:lnTo>
                  <a:lnTo>
                    <a:pt x="533058" y="23262"/>
                  </a:lnTo>
                  <a:lnTo>
                    <a:pt x="585679" y="10956"/>
                  </a:lnTo>
                  <a:lnTo>
                    <a:pt x="652406" y="2893"/>
                  </a:lnTo>
                  <a:lnTo>
                    <a:pt x="729233" y="0"/>
                  </a:lnTo>
                  <a:lnTo>
                    <a:pt x="806061" y="2893"/>
                  </a:lnTo>
                  <a:lnTo>
                    <a:pt x="872788" y="10956"/>
                  </a:lnTo>
                  <a:lnTo>
                    <a:pt x="925409" y="23262"/>
                  </a:lnTo>
                  <a:lnTo>
                    <a:pt x="959918" y="38884"/>
                  </a:lnTo>
                  <a:lnTo>
                    <a:pt x="972311" y="56896"/>
                  </a:lnTo>
                  <a:lnTo>
                    <a:pt x="972311" y="511555"/>
                  </a:lnTo>
                  <a:lnTo>
                    <a:pt x="959918" y="493606"/>
                  </a:lnTo>
                  <a:lnTo>
                    <a:pt x="925409" y="478021"/>
                  </a:lnTo>
                  <a:lnTo>
                    <a:pt x="872788" y="465735"/>
                  </a:lnTo>
                  <a:lnTo>
                    <a:pt x="806061" y="457679"/>
                  </a:lnTo>
                  <a:lnTo>
                    <a:pt x="729233" y="454787"/>
                  </a:lnTo>
                  <a:lnTo>
                    <a:pt x="652406" y="457679"/>
                  </a:lnTo>
                  <a:lnTo>
                    <a:pt x="585679" y="465735"/>
                  </a:lnTo>
                  <a:lnTo>
                    <a:pt x="533058" y="478021"/>
                  </a:lnTo>
                  <a:lnTo>
                    <a:pt x="486155" y="511555"/>
                  </a:lnTo>
                  <a:lnTo>
                    <a:pt x="473762" y="529567"/>
                  </a:lnTo>
                  <a:lnTo>
                    <a:pt x="439253" y="545189"/>
                  </a:lnTo>
                  <a:lnTo>
                    <a:pt x="386632" y="557495"/>
                  </a:lnTo>
                  <a:lnTo>
                    <a:pt x="319905" y="565558"/>
                  </a:lnTo>
                  <a:lnTo>
                    <a:pt x="243077" y="568451"/>
                  </a:lnTo>
                  <a:lnTo>
                    <a:pt x="166250" y="565558"/>
                  </a:lnTo>
                  <a:lnTo>
                    <a:pt x="99523" y="557495"/>
                  </a:lnTo>
                  <a:lnTo>
                    <a:pt x="46902" y="545189"/>
                  </a:lnTo>
                  <a:lnTo>
                    <a:pt x="12393" y="529567"/>
                  </a:lnTo>
                  <a:lnTo>
                    <a:pt x="0" y="511555"/>
                  </a:lnTo>
                  <a:lnTo>
                    <a:pt x="0" y="56896"/>
                  </a:lnTo>
                  <a:close/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96961" y="1078229"/>
            <a:ext cx="46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Co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ig  </a:t>
            </a:r>
            <a:r>
              <a:rPr dirty="0" sz="1200" spc="-5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78626" y="1916938"/>
            <a:ext cx="1279525" cy="445770"/>
            <a:chOff x="6278626" y="1916938"/>
            <a:chExt cx="1279525" cy="445770"/>
          </a:xfrm>
        </p:grpSpPr>
        <p:sp>
          <p:nvSpPr>
            <p:cNvPr id="13" name="object 13"/>
            <p:cNvSpPr/>
            <p:nvPr/>
          </p:nvSpPr>
          <p:spPr>
            <a:xfrm>
              <a:off x="6284976" y="1923288"/>
              <a:ext cx="1266825" cy="433070"/>
            </a:xfrm>
            <a:custGeom>
              <a:avLst/>
              <a:gdLst/>
              <a:ahLst/>
              <a:cxnLst/>
              <a:rect l="l" t="t" r="r" b="b"/>
              <a:pathLst>
                <a:path w="1266825" h="433069">
                  <a:moveTo>
                    <a:pt x="1194307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194307" y="432816"/>
                  </a:lnTo>
                  <a:lnTo>
                    <a:pt x="1222402" y="427152"/>
                  </a:lnTo>
                  <a:lnTo>
                    <a:pt x="1245330" y="411702"/>
                  </a:lnTo>
                  <a:lnTo>
                    <a:pt x="1260780" y="388774"/>
                  </a:lnTo>
                  <a:lnTo>
                    <a:pt x="1266444" y="360680"/>
                  </a:lnTo>
                  <a:lnTo>
                    <a:pt x="1266444" y="72136"/>
                  </a:lnTo>
                  <a:lnTo>
                    <a:pt x="1260780" y="44041"/>
                  </a:lnTo>
                  <a:lnTo>
                    <a:pt x="1245330" y="21113"/>
                  </a:lnTo>
                  <a:lnTo>
                    <a:pt x="1222402" y="5663"/>
                  </a:lnTo>
                  <a:lnTo>
                    <a:pt x="1194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84976" y="1923288"/>
              <a:ext cx="1266825" cy="433070"/>
            </a:xfrm>
            <a:custGeom>
              <a:avLst/>
              <a:gdLst/>
              <a:ahLst/>
              <a:cxnLst/>
              <a:rect l="l" t="t" r="r" b="b"/>
              <a:pathLst>
                <a:path w="1266825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194307" y="0"/>
                  </a:lnTo>
                  <a:lnTo>
                    <a:pt x="1222402" y="5663"/>
                  </a:lnTo>
                  <a:lnTo>
                    <a:pt x="1245330" y="21113"/>
                  </a:lnTo>
                  <a:lnTo>
                    <a:pt x="1260780" y="44041"/>
                  </a:lnTo>
                  <a:lnTo>
                    <a:pt x="1266444" y="72136"/>
                  </a:lnTo>
                  <a:lnTo>
                    <a:pt x="1266444" y="360680"/>
                  </a:lnTo>
                  <a:lnTo>
                    <a:pt x="1260780" y="388774"/>
                  </a:lnTo>
                  <a:lnTo>
                    <a:pt x="1245330" y="411702"/>
                  </a:lnTo>
                  <a:lnTo>
                    <a:pt x="1222402" y="427152"/>
                  </a:lnTo>
                  <a:lnTo>
                    <a:pt x="1194307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31407" y="2031619"/>
            <a:ext cx="975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/Configuration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9096" y="1498346"/>
            <a:ext cx="2972435" cy="2729230"/>
            <a:chOff x="4959096" y="1498346"/>
            <a:chExt cx="2972435" cy="2729230"/>
          </a:xfrm>
        </p:grpSpPr>
        <p:sp>
          <p:nvSpPr>
            <p:cNvPr id="17" name="object 17"/>
            <p:cNvSpPr/>
            <p:nvPr/>
          </p:nvSpPr>
          <p:spPr>
            <a:xfrm>
              <a:off x="5894832" y="1562100"/>
              <a:ext cx="389890" cy="578485"/>
            </a:xfrm>
            <a:custGeom>
              <a:avLst/>
              <a:gdLst/>
              <a:ahLst/>
              <a:cxnLst/>
              <a:rect l="l" t="t" r="r" b="b"/>
              <a:pathLst>
                <a:path w="389889" h="578485">
                  <a:moveTo>
                    <a:pt x="0" y="0"/>
                  </a:moveTo>
                  <a:lnTo>
                    <a:pt x="0" y="577976"/>
                  </a:lnTo>
                  <a:lnTo>
                    <a:pt x="389635" y="577976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17436" y="1498346"/>
              <a:ext cx="1014094" cy="431165"/>
            </a:xfrm>
            <a:custGeom>
              <a:avLst/>
              <a:gdLst/>
              <a:ahLst/>
              <a:cxnLst/>
              <a:rect l="l" t="t" r="r" b="b"/>
              <a:pathLst>
                <a:path w="1014095" h="431164">
                  <a:moveTo>
                    <a:pt x="55880" y="360299"/>
                  </a:moveTo>
                  <a:lnTo>
                    <a:pt x="0" y="424560"/>
                  </a:lnTo>
                  <a:lnTo>
                    <a:pt x="84963" y="430656"/>
                  </a:lnTo>
                  <a:lnTo>
                    <a:pt x="74831" y="406145"/>
                  </a:lnTo>
                  <a:lnTo>
                    <a:pt x="61087" y="406145"/>
                  </a:lnTo>
                  <a:lnTo>
                    <a:pt x="56261" y="394461"/>
                  </a:lnTo>
                  <a:lnTo>
                    <a:pt x="67993" y="389603"/>
                  </a:lnTo>
                  <a:lnTo>
                    <a:pt x="55880" y="360299"/>
                  </a:lnTo>
                  <a:close/>
                </a:path>
                <a:path w="1014095" h="431164">
                  <a:moveTo>
                    <a:pt x="67993" y="389603"/>
                  </a:moveTo>
                  <a:lnTo>
                    <a:pt x="56261" y="394461"/>
                  </a:lnTo>
                  <a:lnTo>
                    <a:pt x="61087" y="406145"/>
                  </a:lnTo>
                  <a:lnTo>
                    <a:pt x="72822" y="401286"/>
                  </a:lnTo>
                  <a:lnTo>
                    <a:pt x="67993" y="389603"/>
                  </a:lnTo>
                  <a:close/>
                </a:path>
                <a:path w="1014095" h="431164">
                  <a:moveTo>
                    <a:pt x="72822" y="401286"/>
                  </a:moveTo>
                  <a:lnTo>
                    <a:pt x="61087" y="406145"/>
                  </a:lnTo>
                  <a:lnTo>
                    <a:pt x="74831" y="406145"/>
                  </a:lnTo>
                  <a:lnTo>
                    <a:pt x="72822" y="401286"/>
                  </a:lnTo>
                  <a:close/>
                </a:path>
                <a:path w="1014095" h="431164">
                  <a:moveTo>
                    <a:pt x="1008888" y="0"/>
                  </a:moveTo>
                  <a:lnTo>
                    <a:pt x="67993" y="389603"/>
                  </a:lnTo>
                  <a:lnTo>
                    <a:pt x="72822" y="401286"/>
                  </a:lnTo>
                  <a:lnTo>
                    <a:pt x="1013714" y="11683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9096" y="3723131"/>
              <a:ext cx="792479" cy="50444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59096" y="3723132"/>
            <a:ext cx="79248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869"/>
              </a:spcBef>
            </a:pPr>
            <a:r>
              <a:rPr dirty="0" sz="1800" spc="-5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6623" y="3723132"/>
            <a:ext cx="790955" cy="5044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516623" y="3723132"/>
            <a:ext cx="79121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869"/>
              </a:spcBef>
            </a:pPr>
            <a:r>
              <a:rPr dirty="0" sz="1800" spc="-5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3723132"/>
            <a:ext cx="792479" cy="5044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812023" y="3723132"/>
            <a:ext cx="79248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869"/>
              </a:spcBef>
            </a:pPr>
            <a:r>
              <a:rPr dirty="0" sz="1800" spc="-5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51145" y="2356103"/>
            <a:ext cx="2861945" cy="1372870"/>
          </a:xfrm>
          <a:custGeom>
            <a:avLst/>
            <a:gdLst/>
            <a:ahLst/>
            <a:cxnLst/>
            <a:rect l="l" t="t" r="r" b="b"/>
            <a:pathLst>
              <a:path w="2861945" h="1372870">
                <a:moveTo>
                  <a:pt x="2861437" y="1363853"/>
                </a:moveTo>
                <a:lnTo>
                  <a:pt x="1623187" y="51079"/>
                </a:lnTo>
                <a:lnTo>
                  <a:pt x="1633067" y="41783"/>
                </a:lnTo>
                <a:lnTo>
                  <a:pt x="1646301" y="29337"/>
                </a:lnTo>
                <a:lnTo>
                  <a:pt x="1567522" y="457"/>
                </a:lnTo>
                <a:lnTo>
                  <a:pt x="1567307" y="0"/>
                </a:lnTo>
                <a:lnTo>
                  <a:pt x="1567141" y="317"/>
                </a:lnTo>
                <a:lnTo>
                  <a:pt x="1567180" y="0"/>
                </a:lnTo>
                <a:lnTo>
                  <a:pt x="1566659" y="139"/>
                </a:lnTo>
                <a:lnTo>
                  <a:pt x="1566291" y="0"/>
                </a:lnTo>
                <a:lnTo>
                  <a:pt x="1566354" y="215"/>
                </a:lnTo>
                <a:lnTo>
                  <a:pt x="1484757" y="21463"/>
                </a:lnTo>
                <a:lnTo>
                  <a:pt x="1505699" y="45440"/>
                </a:lnTo>
                <a:lnTo>
                  <a:pt x="0" y="1363345"/>
                </a:lnTo>
                <a:lnTo>
                  <a:pt x="8382" y="1372870"/>
                </a:lnTo>
                <a:lnTo>
                  <a:pt x="1514043" y="54991"/>
                </a:lnTo>
                <a:lnTo>
                  <a:pt x="1530235" y="73520"/>
                </a:lnTo>
                <a:lnTo>
                  <a:pt x="1528953" y="76073"/>
                </a:lnTo>
                <a:lnTo>
                  <a:pt x="1532483" y="76098"/>
                </a:lnTo>
                <a:lnTo>
                  <a:pt x="1534922" y="78867"/>
                </a:lnTo>
                <a:lnTo>
                  <a:pt x="1536052" y="76111"/>
                </a:lnTo>
                <a:lnTo>
                  <a:pt x="1560639" y="76187"/>
                </a:lnTo>
                <a:lnTo>
                  <a:pt x="1555369" y="1368171"/>
                </a:lnTo>
                <a:lnTo>
                  <a:pt x="1568069" y="1368171"/>
                </a:lnTo>
                <a:lnTo>
                  <a:pt x="1573339" y="76225"/>
                </a:lnTo>
                <a:lnTo>
                  <a:pt x="1589214" y="76276"/>
                </a:lnTo>
                <a:lnTo>
                  <a:pt x="1590802" y="81534"/>
                </a:lnTo>
                <a:lnTo>
                  <a:pt x="1596364" y="76301"/>
                </a:lnTo>
                <a:lnTo>
                  <a:pt x="1605153" y="76327"/>
                </a:lnTo>
                <a:lnTo>
                  <a:pt x="1602346" y="70675"/>
                </a:lnTo>
                <a:lnTo>
                  <a:pt x="1613954" y="59753"/>
                </a:lnTo>
                <a:lnTo>
                  <a:pt x="2852166" y="1372489"/>
                </a:lnTo>
                <a:lnTo>
                  <a:pt x="2861437" y="136385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77459" y="3095625"/>
            <a:ext cx="4546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w</a:t>
            </a: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1200" spc="-2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ch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8444" y="3108147"/>
            <a:ext cx="4552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w</a:t>
            </a: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1200" spc="-2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ch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9485" y="3108147"/>
            <a:ext cx="4552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w</a:t>
            </a: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1200" spc="-2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ch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223" y="2722880"/>
            <a:ext cx="28759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Times New Roman"/>
                <a:cs typeface="Times New Roman"/>
              </a:rPr>
              <a:t>2</a:t>
            </a:r>
            <a:r>
              <a:rPr dirty="0" sz="1400" spc="5">
                <a:latin typeface="微软雅黑"/>
                <a:cs typeface="微软雅黑"/>
              </a:rPr>
              <a:t>）</a:t>
            </a:r>
            <a:r>
              <a:rPr dirty="0" sz="1400">
                <a:latin typeface="微软雅黑"/>
                <a:cs typeface="微软雅黑"/>
              </a:rPr>
              <a:t>配置管理可交由</a:t>
            </a:r>
            <a:r>
              <a:rPr dirty="0" sz="1400" spc="-5">
                <a:latin typeface="Times New Roman"/>
                <a:cs typeface="Times New Roman"/>
              </a:rPr>
              <a:t>ZooKeeper</a:t>
            </a:r>
            <a:r>
              <a:rPr dirty="0" sz="1400" spc="-15">
                <a:latin typeface="微软雅黑"/>
                <a:cs typeface="微软雅黑"/>
              </a:rPr>
              <a:t>实</a:t>
            </a:r>
            <a:r>
              <a:rPr dirty="0" sz="1400">
                <a:latin typeface="微软雅黑"/>
                <a:cs typeface="微软雅黑"/>
              </a:rPr>
              <a:t>现。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585" y="3693058"/>
            <a:ext cx="32423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微软雅黑"/>
                <a:cs typeface="微软雅黑"/>
              </a:rPr>
              <a:t>（</a:t>
            </a:r>
            <a:r>
              <a:rPr dirty="0" sz="1400" spc="5">
                <a:latin typeface="Times New Roman"/>
                <a:cs typeface="Times New Roman"/>
              </a:rPr>
              <a:t>2</a:t>
            </a:r>
            <a:r>
              <a:rPr dirty="0" sz="1400" spc="5">
                <a:latin typeface="微软雅黑"/>
                <a:cs typeface="微软雅黑"/>
              </a:rPr>
              <a:t>）</a:t>
            </a:r>
            <a:r>
              <a:rPr dirty="0" sz="1400">
                <a:latin typeface="微软雅黑"/>
                <a:cs typeface="微软雅黑"/>
              </a:rPr>
              <a:t>各个客户端服</a:t>
            </a:r>
            <a:r>
              <a:rPr dirty="0" sz="1400" spc="-15">
                <a:latin typeface="微软雅黑"/>
                <a:cs typeface="微软雅黑"/>
              </a:rPr>
              <a:t>务</a:t>
            </a:r>
            <a:r>
              <a:rPr dirty="0" sz="1400">
                <a:latin typeface="微软雅黑"/>
                <a:cs typeface="微软雅黑"/>
              </a:rPr>
              <a:t>器监</a:t>
            </a:r>
            <a:r>
              <a:rPr dirty="0" sz="1400" spc="-15">
                <a:latin typeface="微软雅黑"/>
                <a:cs typeface="微软雅黑"/>
              </a:rPr>
              <a:t>听</a:t>
            </a:r>
            <a:r>
              <a:rPr dirty="0" sz="1400">
                <a:latin typeface="微软雅黑"/>
                <a:cs typeface="微软雅黑"/>
              </a:rPr>
              <a:t>这个</a:t>
            </a:r>
            <a:r>
              <a:rPr dirty="0" sz="1400" spc="-5">
                <a:latin typeface="Times New Roman"/>
                <a:cs typeface="Times New Roman"/>
              </a:rPr>
              <a:t>Znode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842" y="4083077"/>
            <a:ext cx="4156075" cy="66548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00" spc="50">
                <a:latin typeface="微软雅黑"/>
                <a:cs typeface="微软雅黑"/>
              </a:rPr>
              <a:t>（</a:t>
            </a:r>
            <a:r>
              <a:rPr dirty="0" sz="1400" spc="50">
                <a:latin typeface="Times New Roman"/>
                <a:cs typeface="Times New Roman"/>
              </a:rPr>
              <a:t>3</a:t>
            </a:r>
            <a:r>
              <a:rPr dirty="0" sz="1400" spc="50">
                <a:latin typeface="微软雅黑"/>
                <a:cs typeface="微软雅黑"/>
              </a:rPr>
              <a:t>）</a:t>
            </a:r>
            <a:r>
              <a:rPr dirty="0" sz="1400" spc="45">
                <a:latin typeface="微软雅黑"/>
                <a:cs typeface="微软雅黑"/>
              </a:rPr>
              <a:t>一旦</a:t>
            </a:r>
            <a:r>
              <a:rPr dirty="0" sz="1400" spc="5">
                <a:latin typeface="Times New Roman"/>
                <a:cs typeface="Times New Roman"/>
              </a:rPr>
              <a:t>Znode</a:t>
            </a:r>
            <a:r>
              <a:rPr dirty="0" sz="1400" spc="50">
                <a:latin typeface="微软雅黑"/>
                <a:cs typeface="微软雅黑"/>
              </a:rPr>
              <a:t>中的数据被修</a:t>
            </a:r>
            <a:r>
              <a:rPr dirty="0" sz="1400" spc="35">
                <a:latin typeface="微软雅黑"/>
                <a:cs typeface="微软雅黑"/>
              </a:rPr>
              <a:t>改</a:t>
            </a:r>
            <a:r>
              <a:rPr dirty="0" sz="1400" spc="5">
                <a:latin typeface="微软雅黑"/>
                <a:cs typeface="微软雅黑"/>
              </a:rPr>
              <a:t>，</a:t>
            </a:r>
            <a:r>
              <a:rPr dirty="0" sz="1400" spc="5">
                <a:latin typeface="Times New Roman"/>
                <a:cs typeface="Times New Roman"/>
              </a:rPr>
              <a:t>ZooKeeper</a:t>
            </a:r>
            <a:r>
              <a:rPr dirty="0" sz="1400" spc="45">
                <a:latin typeface="微软雅黑"/>
                <a:cs typeface="微软雅黑"/>
              </a:rPr>
              <a:t>将通知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latin typeface="微软雅黑"/>
                <a:cs typeface="微软雅黑"/>
              </a:rPr>
              <a:t>各个客户端服务</a:t>
            </a:r>
            <a:r>
              <a:rPr dirty="0" sz="1400" spc="5">
                <a:latin typeface="微软雅黑"/>
                <a:cs typeface="微软雅黑"/>
              </a:rPr>
              <a:t>器。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872" y="723391"/>
            <a:ext cx="4361180" cy="16471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1305" indent="-269240">
              <a:lnSpc>
                <a:spcPct val="100000"/>
              </a:lnSpc>
              <a:spcBef>
                <a:spcPts val="105"/>
              </a:spcBef>
              <a:buSzPct val="92857"/>
              <a:buFont typeface="Times New Roman"/>
              <a:buAutoNum type="arabicPlain"/>
              <a:tabLst>
                <a:tab pos="281940" algn="l"/>
              </a:tabLst>
            </a:pPr>
            <a:r>
              <a:rPr dirty="0" sz="1400">
                <a:latin typeface="微软雅黑"/>
                <a:cs typeface="微软雅黑"/>
              </a:rPr>
              <a:t>分布式环境</a:t>
            </a:r>
            <a:r>
              <a:rPr dirty="0" sz="1400" spc="-10">
                <a:latin typeface="微软雅黑"/>
                <a:cs typeface="微软雅黑"/>
              </a:rPr>
              <a:t>下</a:t>
            </a:r>
            <a:r>
              <a:rPr dirty="0" sz="1400">
                <a:latin typeface="微软雅黑"/>
                <a:cs typeface="微软雅黑"/>
              </a:rPr>
              <a:t>，</a:t>
            </a:r>
            <a:r>
              <a:rPr dirty="0" sz="1400" spc="-15">
                <a:latin typeface="微软雅黑"/>
                <a:cs typeface="微软雅黑"/>
              </a:rPr>
              <a:t>配</a:t>
            </a:r>
            <a:r>
              <a:rPr dirty="0" sz="1400">
                <a:latin typeface="微软雅黑"/>
                <a:cs typeface="微软雅黑"/>
              </a:rPr>
              <a:t>置文</a:t>
            </a:r>
            <a:r>
              <a:rPr dirty="0" sz="1400" spc="-15">
                <a:latin typeface="微软雅黑"/>
                <a:cs typeface="微软雅黑"/>
              </a:rPr>
              <a:t>件</a:t>
            </a:r>
            <a:r>
              <a:rPr dirty="0" sz="1400">
                <a:latin typeface="微软雅黑"/>
                <a:cs typeface="微软雅黑"/>
              </a:rPr>
              <a:t>同步</a:t>
            </a:r>
            <a:r>
              <a:rPr dirty="0" sz="1400" spc="-15">
                <a:latin typeface="微软雅黑"/>
                <a:cs typeface="微软雅黑"/>
              </a:rPr>
              <a:t>非</a:t>
            </a:r>
            <a:r>
              <a:rPr dirty="0" sz="1400">
                <a:latin typeface="微软雅黑"/>
                <a:cs typeface="微软雅黑"/>
              </a:rPr>
              <a:t>常常</a:t>
            </a:r>
            <a:r>
              <a:rPr dirty="0" sz="1400" spc="-15">
                <a:latin typeface="微软雅黑"/>
                <a:cs typeface="微软雅黑"/>
              </a:rPr>
              <a:t>见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lvl="1" marL="226060" marR="5080">
              <a:lnSpc>
                <a:spcPct val="150000"/>
              </a:lnSpc>
              <a:spcBef>
                <a:spcPts val="405"/>
              </a:spcBef>
              <a:buSzPct val="92857"/>
              <a:buAutoNum type="arabicPlain"/>
              <a:tabLst>
                <a:tab pos="688975" algn="l"/>
              </a:tabLst>
            </a:pPr>
            <a:r>
              <a:rPr dirty="0" sz="1400" spc="35">
                <a:latin typeface="微软雅黑"/>
                <a:cs typeface="微软雅黑"/>
              </a:rPr>
              <a:t>一般</a:t>
            </a:r>
            <a:r>
              <a:rPr dirty="0" sz="1400" spc="45">
                <a:latin typeface="微软雅黑"/>
                <a:cs typeface="微软雅黑"/>
              </a:rPr>
              <a:t>要</a:t>
            </a:r>
            <a:r>
              <a:rPr dirty="0" sz="1400" spc="35">
                <a:latin typeface="微软雅黑"/>
                <a:cs typeface="微软雅黑"/>
              </a:rPr>
              <a:t>求一个</a:t>
            </a:r>
            <a:r>
              <a:rPr dirty="0" sz="1400" spc="45">
                <a:latin typeface="微软雅黑"/>
                <a:cs typeface="微软雅黑"/>
              </a:rPr>
              <a:t>集</a:t>
            </a:r>
            <a:r>
              <a:rPr dirty="0" sz="1400" spc="35">
                <a:latin typeface="微软雅黑"/>
                <a:cs typeface="微软雅黑"/>
              </a:rPr>
              <a:t>群</a:t>
            </a:r>
            <a:r>
              <a:rPr dirty="0" sz="1400" spc="40">
                <a:latin typeface="微软雅黑"/>
                <a:cs typeface="微软雅黑"/>
              </a:rPr>
              <a:t>中</a:t>
            </a:r>
            <a:r>
              <a:rPr dirty="0" sz="1400" spc="35">
                <a:latin typeface="微软雅黑"/>
                <a:cs typeface="微软雅黑"/>
              </a:rPr>
              <a:t>，</a:t>
            </a:r>
            <a:r>
              <a:rPr dirty="0" sz="1400" spc="45">
                <a:latin typeface="微软雅黑"/>
                <a:cs typeface="微软雅黑"/>
              </a:rPr>
              <a:t>所</a:t>
            </a:r>
            <a:r>
              <a:rPr dirty="0" sz="1400" spc="35">
                <a:latin typeface="微软雅黑"/>
                <a:cs typeface="微软雅黑"/>
              </a:rPr>
              <a:t>有节点</a:t>
            </a:r>
            <a:r>
              <a:rPr dirty="0" sz="1400" spc="45">
                <a:latin typeface="微软雅黑"/>
                <a:cs typeface="微软雅黑"/>
              </a:rPr>
              <a:t>的</a:t>
            </a:r>
            <a:r>
              <a:rPr dirty="0" sz="1400" spc="35">
                <a:latin typeface="微软雅黑"/>
                <a:cs typeface="微软雅黑"/>
              </a:rPr>
              <a:t>配置信</a:t>
            </a:r>
            <a:r>
              <a:rPr dirty="0" sz="1400" spc="45">
                <a:latin typeface="微软雅黑"/>
                <a:cs typeface="微软雅黑"/>
              </a:rPr>
              <a:t>息</a:t>
            </a:r>
            <a:r>
              <a:rPr dirty="0" sz="1400">
                <a:latin typeface="微软雅黑"/>
                <a:cs typeface="微软雅黑"/>
              </a:rPr>
              <a:t>是 一致的，比</a:t>
            </a:r>
            <a:r>
              <a:rPr dirty="0" sz="1400" spc="320">
                <a:latin typeface="微软雅黑"/>
                <a:cs typeface="微软雅黑"/>
              </a:rPr>
              <a:t>如</a:t>
            </a:r>
            <a:r>
              <a:rPr dirty="0" sz="1400">
                <a:latin typeface="Times New Roman"/>
                <a:cs typeface="Times New Roman"/>
              </a:rPr>
              <a:t>Kafka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微软雅黑"/>
                <a:cs typeface="微软雅黑"/>
              </a:rPr>
              <a:t>集群。</a:t>
            </a:r>
            <a:endParaRPr sz="1400">
              <a:latin typeface="微软雅黑"/>
              <a:cs typeface="微软雅黑"/>
            </a:endParaRPr>
          </a:p>
          <a:p>
            <a:pPr lvl="1" marL="211454" marR="17145">
              <a:lnSpc>
                <a:spcPct val="150200"/>
              </a:lnSpc>
              <a:spcBef>
                <a:spcPts val="585"/>
              </a:spcBef>
              <a:buSzPct val="92857"/>
              <a:buAutoNum type="arabicPlain"/>
              <a:tabLst>
                <a:tab pos="674370" algn="l"/>
              </a:tabLst>
            </a:pPr>
            <a:r>
              <a:rPr dirty="0" sz="1400" spc="35">
                <a:latin typeface="微软雅黑"/>
                <a:cs typeface="微软雅黑"/>
              </a:rPr>
              <a:t>对配</a:t>
            </a:r>
            <a:r>
              <a:rPr dirty="0" sz="1400" spc="45">
                <a:latin typeface="微软雅黑"/>
                <a:cs typeface="微软雅黑"/>
              </a:rPr>
              <a:t>置</a:t>
            </a:r>
            <a:r>
              <a:rPr dirty="0" sz="1400" spc="35">
                <a:latin typeface="微软雅黑"/>
                <a:cs typeface="微软雅黑"/>
              </a:rPr>
              <a:t>文件修</a:t>
            </a:r>
            <a:r>
              <a:rPr dirty="0" sz="1400" spc="45">
                <a:latin typeface="微软雅黑"/>
                <a:cs typeface="微软雅黑"/>
              </a:rPr>
              <a:t>改</a:t>
            </a:r>
            <a:r>
              <a:rPr dirty="0" sz="1400" spc="40">
                <a:latin typeface="微软雅黑"/>
                <a:cs typeface="微软雅黑"/>
              </a:rPr>
              <a:t>后</a:t>
            </a:r>
            <a:r>
              <a:rPr dirty="0" sz="1400" spc="35">
                <a:latin typeface="微软雅黑"/>
                <a:cs typeface="微软雅黑"/>
              </a:rPr>
              <a:t>，希</a:t>
            </a:r>
            <a:r>
              <a:rPr dirty="0" sz="1400" spc="45">
                <a:latin typeface="微软雅黑"/>
                <a:cs typeface="微软雅黑"/>
              </a:rPr>
              <a:t>望</a:t>
            </a:r>
            <a:r>
              <a:rPr dirty="0" sz="1400" spc="35">
                <a:latin typeface="微软雅黑"/>
                <a:cs typeface="微软雅黑"/>
              </a:rPr>
              <a:t>能够快</a:t>
            </a:r>
            <a:r>
              <a:rPr dirty="0" sz="1400" spc="45">
                <a:latin typeface="微软雅黑"/>
                <a:cs typeface="微软雅黑"/>
              </a:rPr>
              <a:t>速</a:t>
            </a:r>
            <a:r>
              <a:rPr dirty="0" sz="1400" spc="35">
                <a:latin typeface="微软雅黑"/>
                <a:cs typeface="微软雅黑"/>
              </a:rPr>
              <a:t>同步到</a:t>
            </a:r>
            <a:r>
              <a:rPr dirty="0" sz="1400" spc="45">
                <a:latin typeface="微软雅黑"/>
                <a:cs typeface="微软雅黑"/>
              </a:rPr>
              <a:t>各</a:t>
            </a:r>
            <a:r>
              <a:rPr dirty="0" sz="1400">
                <a:latin typeface="微软雅黑"/>
                <a:cs typeface="微软雅黑"/>
              </a:rPr>
              <a:t>个 节点上。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06" y="3188970"/>
            <a:ext cx="4041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微软雅黑"/>
                <a:cs typeface="微软雅黑"/>
              </a:rPr>
              <a:t>（</a:t>
            </a:r>
            <a:r>
              <a:rPr dirty="0" sz="1400" spc="5">
                <a:latin typeface="Times New Roman"/>
                <a:cs typeface="Times New Roman"/>
              </a:rPr>
              <a:t>1</a:t>
            </a:r>
            <a:r>
              <a:rPr dirty="0" sz="1400" spc="5">
                <a:latin typeface="微软雅黑"/>
                <a:cs typeface="微软雅黑"/>
              </a:rPr>
              <a:t>）</a:t>
            </a:r>
            <a:r>
              <a:rPr dirty="0" sz="1400">
                <a:latin typeface="微软雅黑"/>
                <a:cs typeface="微软雅黑"/>
              </a:rPr>
              <a:t>可将配置信息</a:t>
            </a:r>
            <a:r>
              <a:rPr dirty="0" sz="1400" spc="-15">
                <a:latin typeface="微软雅黑"/>
                <a:cs typeface="微软雅黑"/>
              </a:rPr>
              <a:t>写</a:t>
            </a:r>
            <a:r>
              <a:rPr dirty="0" sz="1400">
                <a:latin typeface="微软雅黑"/>
                <a:cs typeface="微软雅黑"/>
              </a:rPr>
              <a:t>入</a:t>
            </a:r>
            <a:r>
              <a:rPr dirty="0" sz="1400" spc="-5">
                <a:latin typeface="Times New Roman"/>
                <a:cs typeface="Times New Roman"/>
              </a:rPr>
              <a:t>ZooKeeper</a:t>
            </a:r>
            <a:r>
              <a:rPr dirty="0" sz="1400">
                <a:latin typeface="微软雅黑"/>
                <a:cs typeface="微软雅黑"/>
              </a:rPr>
              <a:t>上</a:t>
            </a:r>
            <a:r>
              <a:rPr dirty="0" sz="1400" spc="-15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一个</a:t>
            </a:r>
            <a:r>
              <a:rPr dirty="0" sz="1400" spc="-5">
                <a:latin typeface="Times New Roman"/>
                <a:cs typeface="Times New Roman"/>
              </a:rPr>
              <a:t>Znode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08" y="32131"/>
            <a:ext cx="25711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客户端初始化源码解析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438404"/>
            <a:ext cx="4629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imes New Roman"/>
                <a:cs typeface="Times New Roman"/>
              </a:rPr>
              <a:t>Zk</a:t>
            </a:r>
            <a:r>
              <a:rPr dirty="0" sz="1000" spc="-1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li.sh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734313"/>
            <a:ext cx="19964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org.apache.zookeeper.ZooKeeperMain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1062354"/>
            <a:ext cx="1233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ZooKeeperMain.main()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1615439"/>
            <a:ext cx="1656588" cy="3596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3088" y="1615439"/>
            <a:ext cx="1656714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ZooKeeperMain(args)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0132" y="557783"/>
            <a:ext cx="1656588" cy="3596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80132" y="557783"/>
            <a:ext cx="1656714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connectToZK()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0132" y="1328927"/>
            <a:ext cx="1655064" cy="3611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0132" y="1328927"/>
            <a:ext cx="1655445" cy="36131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ZooKeeperAdmin()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5560" y="1996439"/>
            <a:ext cx="1655064" cy="3596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75560" y="1996439"/>
            <a:ext cx="1655445" cy="360045"/>
          </a:xfrm>
          <a:prstGeom prst="rect">
            <a:avLst/>
          </a:prstGeom>
          <a:ln w="6350">
            <a:solidFill>
              <a:srgbClr val="EC7C30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514984">
              <a:lnSpc>
                <a:spcPct val="100000"/>
              </a:lnSpc>
              <a:spcBef>
                <a:spcPts val="785"/>
              </a:spcBef>
            </a:pPr>
            <a:r>
              <a:rPr dirty="0" sz="1000" spc="-5">
                <a:latin typeface="Arial"/>
                <a:cs typeface="Arial"/>
              </a:rPr>
              <a:t>ZooKeeper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9076" y="1283208"/>
            <a:ext cx="1656588" cy="3596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99076" y="1283208"/>
            <a:ext cx="1656714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98755" marR="191135" indent="514984">
              <a:lnSpc>
                <a:spcPct val="100000"/>
              </a:lnSpc>
              <a:spcBef>
                <a:spcPts val="195"/>
              </a:spcBef>
            </a:pPr>
            <a:r>
              <a:rPr dirty="0" sz="1000" spc="-5">
                <a:latin typeface="Arial"/>
                <a:cs typeface="Arial"/>
              </a:rPr>
              <a:t>new  </a:t>
            </a:r>
            <a:r>
              <a:rPr dirty="0" sz="1000" spc="-5">
                <a:latin typeface="Arial"/>
                <a:cs typeface="Arial"/>
              </a:rPr>
              <a:t>Con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ec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tr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ar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9076" y="2068067"/>
            <a:ext cx="1656588" cy="3596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99076" y="2068067"/>
            <a:ext cx="1656714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29019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createConnection()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2860" y="1044321"/>
            <a:ext cx="1389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）创建</a:t>
            </a:r>
            <a:r>
              <a:rPr dirty="0" sz="1000" spc="-5">
                <a:latin typeface="Times New Roman"/>
                <a:cs typeface="Times New Roman"/>
              </a:rPr>
              <a:t>ZooKeeperAdmin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4988" y="608076"/>
            <a:ext cx="76200" cy="19151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511" y="920496"/>
            <a:ext cx="76200" cy="19151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114044" y="699516"/>
            <a:ext cx="5341620" cy="915669"/>
            <a:chOff x="1114044" y="699516"/>
            <a:chExt cx="5341620" cy="915669"/>
          </a:xfrm>
        </p:grpSpPr>
        <p:sp>
          <p:nvSpPr>
            <p:cNvPr id="22" name="object 22"/>
            <p:cNvSpPr/>
            <p:nvPr/>
          </p:nvSpPr>
          <p:spPr>
            <a:xfrm>
              <a:off x="1114044" y="1293876"/>
              <a:ext cx="76200" cy="321310"/>
            </a:xfrm>
            <a:custGeom>
              <a:avLst/>
              <a:gdLst/>
              <a:ahLst/>
              <a:cxnLst/>
              <a:rect l="l" t="t" r="r" b="b"/>
              <a:pathLst>
                <a:path w="76200" h="321309">
                  <a:moveTo>
                    <a:pt x="31750" y="245110"/>
                  </a:moveTo>
                  <a:lnTo>
                    <a:pt x="0" y="245110"/>
                  </a:lnTo>
                  <a:lnTo>
                    <a:pt x="38100" y="321310"/>
                  </a:lnTo>
                  <a:lnTo>
                    <a:pt x="69850" y="257810"/>
                  </a:lnTo>
                  <a:lnTo>
                    <a:pt x="31750" y="257810"/>
                  </a:lnTo>
                  <a:lnTo>
                    <a:pt x="31750" y="245110"/>
                  </a:lnTo>
                  <a:close/>
                </a:path>
                <a:path w="76200" h="321309">
                  <a:moveTo>
                    <a:pt x="44450" y="0"/>
                  </a:moveTo>
                  <a:lnTo>
                    <a:pt x="31750" y="0"/>
                  </a:lnTo>
                  <a:lnTo>
                    <a:pt x="31750" y="257810"/>
                  </a:lnTo>
                  <a:lnTo>
                    <a:pt x="44450" y="257810"/>
                  </a:lnTo>
                  <a:lnTo>
                    <a:pt x="44450" y="0"/>
                  </a:lnTo>
                  <a:close/>
                </a:path>
                <a:path w="76200" h="321309">
                  <a:moveTo>
                    <a:pt x="76200" y="245110"/>
                  </a:moveTo>
                  <a:lnTo>
                    <a:pt x="44450" y="245110"/>
                  </a:lnTo>
                  <a:lnTo>
                    <a:pt x="44450" y="257810"/>
                  </a:lnTo>
                  <a:lnTo>
                    <a:pt x="69850" y="257810"/>
                  </a:lnTo>
                  <a:lnTo>
                    <a:pt x="76200" y="2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9076" y="699516"/>
              <a:ext cx="1656588" cy="35966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799076" y="699516"/>
            <a:ext cx="1656714" cy="360045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2115" marR="82550" indent="-318770">
              <a:lnSpc>
                <a:spcPct val="100000"/>
              </a:lnSpc>
              <a:spcBef>
                <a:spcPts val="190"/>
              </a:spcBef>
            </a:pP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atc</a:t>
            </a:r>
            <a:r>
              <a:rPr dirty="0" sz="1000" spc="-5">
                <a:latin typeface="Arial"/>
                <a:cs typeface="Arial"/>
              </a:rPr>
              <a:t>h</a:t>
            </a:r>
            <a:r>
              <a:rPr dirty="0" sz="1000" spc="-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er.de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35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at  </a:t>
            </a:r>
            <a:r>
              <a:rPr dirty="0" sz="1000" spc="-5">
                <a:latin typeface="Arial"/>
                <a:cs typeface="Arial"/>
              </a:rPr>
              <a:t>cher =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watcher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69564" y="841247"/>
            <a:ext cx="5180330" cy="1445260"/>
            <a:chOff x="3369564" y="841247"/>
            <a:chExt cx="5180330" cy="1445260"/>
          </a:xfrm>
        </p:grpSpPr>
        <p:sp>
          <p:nvSpPr>
            <p:cNvPr id="26" name="object 26"/>
            <p:cNvSpPr/>
            <p:nvPr/>
          </p:nvSpPr>
          <p:spPr>
            <a:xfrm>
              <a:off x="3369564" y="841247"/>
              <a:ext cx="1429385" cy="1445260"/>
            </a:xfrm>
            <a:custGeom>
              <a:avLst/>
              <a:gdLst/>
              <a:ahLst/>
              <a:cxnLst/>
              <a:rect l="l" t="t" r="r" b="b"/>
              <a:pathLst>
                <a:path w="1429385" h="1445260">
                  <a:moveTo>
                    <a:pt x="76200" y="411988"/>
                  </a:moveTo>
                  <a:lnTo>
                    <a:pt x="44450" y="411988"/>
                  </a:lnTo>
                  <a:lnTo>
                    <a:pt x="44450" y="288544"/>
                  </a:lnTo>
                  <a:lnTo>
                    <a:pt x="44958" y="288544"/>
                  </a:lnTo>
                  <a:lnTo>
                    <a:pt x="44958" y="275844"/>
                  </a:lnTo>
                  <a:lnTo>
                    <a:pt x="44958" y="76200"/>
                  </a:lnTo>
                  <a:lnTo>
                    <a:pt x="32258" y="76200"/>
                  </a:lnTo>
                  <a:lnTo>
                    <a:pt x="32258" y="275844"/>
                  </a:lnTo>
                  <a:lnTo>
                    <a:pt x="31750" y="275844"/>
                  </a:lnTo>
                  <a:lnTo>
                    <a:pt x="31750" y="411988"/>
                  </a:lnTo>
                  <a:lnTo>
                    <a:pt x="0" y="411988"/>
                  </a:lnTo>
                  <a:lnTo>
                    <a:pt x="38100" y="488188"/>
                  </a:lnTo>
                  <a:lnTo>
                    <a:pt x="69850" y="424688"/>
                  </a:lnTo>
                  <a:lnTo>
                    <a:pt x="76200" y="411988"/>
                  </a:lnTo>
                  <a:close/>
                </a:path>
                <a:path w="1429385" h="1445260">
                  <a:moveTo>
                    <a:pt x="1428877" y="38100"/>
                  </a:moveTo>
                  <a:lnTo>
                    <a:pt x="1416177" y="31750"/>
                  </a:lnTo>
                  <a:lnTo>
                    <a:pt x="1352677" y="0"/>
                  </a:lnTo>
                  <a:lnTo>
                    <a:pt x="1352677" y="31750"/>
                  </a:lnTo>
                  <a:lnTo>
                    <a:pt x="1138555" y="31750"/>
                  </a:lnTo>
                  <a:lnTo>
                    <a:pt x="1138555" y="615442"/>
                  </a:lnTo>
                  <a:lnTo>
                    <a:pt x="1138555" y="1327785"/>
                  </a:lnTo>
                  <a:lnTo>
                    <a:pt x="861060" y="1327785"/>
                  </a:lnTo>
                  <a:lnTo>
                    <a:pt x="861060" y="1328166"/>
                  </a:lnTo>
                  <a:lnTo>
                    <a:pt x="861060" y="1328674"/>
                  </a:lnTo>
                  <a:lnTo>
                    <a:pt x="861060" y="1340485"/>
                  </a:lnTo>
                  <a:lnTo>
                    <a:pt x="861060" y="1340866"/>
                  </a:lnTo>
                  <a:lnTo>
                    <a:pt x="861060" y="1341374"/>
                  </a:lnTo>
                  <a:lnTo>
                    <a:pt x="1138555" y="1341374"/>
                  </a:lnTo>
                  <a:lnTo>
                    <a:pt x="1138555" y="1413383"/>
                  </a:lnTo>
                  <a:lnTo>
                    <a:pt x="1352677" y="1413383"/>
                  </a:lnTo>
                  <a:lnTo>
                    <a:pt x="1352677" y="1445133"/>
                  </a:lnTo>
                  <a:lnTo>
                    <a:pt x="1416177" y="1413383"/>
                  </a:lnTo>
                  <a:lnTo>
                    <a:pt x="1428877" y="1407033"/>
                  </a:lnTo>
                  <a:lnTo>
                    <a:pt x="1416177" y="1400683"/>
                  </a:lnTo>
                  <a:lnTo>
                    <a:pt x="1352677" y="1368933"/>
                  </a:lnTo>
                  <a:lnTo>
                    <a:pt x="1352677" y="1400683"/>
                  </a:lnTo>
                  <a:lnTo>
                    <a:pt x="1151255" y="1400683"/>
                  </a:lnTo>
                  <a:lnTo>
                    <a:pt x="1151255" y="628142"/>
                  </a:lnTo>
                  <a:lnTo>
                    <a:pt x="1352677" y="628142"/>
                  </a:lnTo>
                  <a:lnTo>
                    <a:pt x="1352677" y="659892"/>
                  </a:lnTo>
                  <a:lnTo>
                    <a:pt x="1416177" y="628142"/>
                  </a:lnTo>
                  <a:lnTo>
                    <a:pt x="1428877" y="621792"/>
                  </a:lnTo>
                  <a:lnTo>
                    <a:pt x="1416177" y="615442"/>
                  </a:lnTo>
                  <a:lnTo>
                    <a:pt x="1352677" y="583692"/>
                  </a:lnTo>
                  <a:lnTo>
                    <a:pt x="1352677" y="615442"/>
                  </a:lnTo>
                  <a:lnTo>
                    <a:pt x="1151255" y="615442"/>
                  </a:lnTo>
                  <a:lnTo>
                    <a:pt x="1151255" y="44450"/>
                  </a:lnTo>
                  <a:lnTo>
                    <a:pt x="1352677" y="44450"/>
                  </a:lnTo>
                  <a:lnTo>
                    <a:pt x="1352677" y="76200"/>
                  </a:lnTo>
                  <a:lnTo>
                    <a:pt x="1416177" y="44450"/>
                  </a:lnTo>
                  <a:lnTo>
                    <a:pt x="1428877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3052" y="1014983"/>
              <a:ext cx="1656588" cy="36118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866513" y="496316"/>
            <a:ext cx="975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）初始化监听器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3052" y="1014983"/>
            <a:ext cx="1656714" cy="36131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split(connectString,",");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93052" y="1581911"/>
            <a:ext cx="1656588" cy="3596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893052" y="1581911"/>
            <a:ext cx="1656714" cy="360045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serverAddresses.add()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55664" y="1158239"/>
            <a:ext cx="438784" cy="641350"/>
          </a:xfrm>
          <a:custGeom>
            <a:avLst/>
            <a:gdLst/>
            <a:ahLst/>
            <a:cxnLst/>
            <a:rect l="l" t="t" r="r" b="b"/>
            <a:pathLst>
              <a:path w="438784" h="641350">
                <a:moveTo>
                  <a:pt x="438277" y="38100"/>
                </a:moveTo>
                <a:lnTo>
                  <a:pt x="425577" y="31750"/>
                </a:lnTo>
                <a:lnTo>
                  <a:pt x="362077" y="0"/>
                </a:lnTo>
                <a:lnTo>
                  <a:pt x="362077" y="31750"/>
                </a:lnTo>
                <a:lnTo>
                  <a:pt x="212852" y="31750"/>
                </a:lnTo>
                <a:lnTo>
                  <a:pt x="212852" y="298450"/>
                </a:lnTo>
                <a:lnTo>
                  <a:pt x="0" y="298450"/>
                </a:lnTo>
                <a:lnTo>
                  <a:pt x="0" y="299466"/>
                </a:lnTo>
                <a:lnTo>
                  <a:pt x="0" y="311150"/>
                </a:lnTo>
                <a:lnTo>
                  <a:pt x="0" y="312166"/>
                </a:lnTo>
                <a:lnTo>
                  <a:pt x="212852" y="312166"/>
                </a:lnTo>
                <a:lnTo>
                  <a:pt x="212852" y="609473"/>
                </a:lnTo>
                <a:lnTo>
                  <a:pt x="362077" y="609473"/>
                </a:lnTo>
                <a:lnTo>
                  <a:pt x="362077" y="641223"/>
                </a:lnTo>
                <a:lnTo>
                  <a:pt x="425577" y="609473"/>
                </a:lnTo>
                <a:lnTo>
                  <a:pt x="438277" y="603123"/>
                </a:lnTo>
                <a:lnTo>
                  <a:pt x="425577" y="596773"/>
                </a:lnTo>
                <a:lnTo>
                  <a:pt x="362077" y="565023"/>
                </a:lnTo>
                <a:lnTo>
                  <a:pt x="362077" y="596773"/>
                </a:lnTo>
                <a:lnTo>
                  <a:pt x="225552" y="596773"/>
                </a:lnTo>
                <a:lnTo>
                  <a:pt x="225552" y="44450"/>
                </a:lnTo>
                <a:lnTo>
                  <a:pt x="362077" y="44450"/>
                </a:lnTo>
                <a:lnTo>
                  <a:pt x="362077" y="76200"/>
                </a:lnTo>
                <a:lnTo>
                  <a:pt x="425577" y="44450"/>
                </a:lnTo>
                <a:lnTo>
                  <a:pt x="438277" y="38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50384" y="1078484"/>
            <a:ext cx="975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）解析连接地址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50384" y="1687829"/>
            <a:ext cx="1607820" cy="3314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）创建客户端与服务器端通 </a:t>
            </a:r>
            <a:r>
              <a:rPr dirty="0" sz="1000" spc="-5">
                <a:latin typeface="宋体"/>
                <a:cs typeface="宋体"/>
              </a:rPr>
              <a:t>信的终端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88480" y="2068067"/>
            <a:ext cx="1656587" cy="35966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888480" y="2068067"/>
            <a:ext cx="1656714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ClientCnxn()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11267" y="2209800"/>
            <a:ext cx="2078989" cy="794385"/>
            <a:chOff x="4811267" y="2209800"/>
            <a:chExt cx="2078989" cy="794385"/>
          </a:xfrm>
        </p:grpSpPr>
        <p:sp>
          <p:nvSpPr>
            <p:cNvPr id="38" name="object 38"/>
            <p:cNvSpPr/>
            <p:nvPr/>
          </p:nvSpPr>
          <p:spPr>
            <a:xfrm>
              <a:off x="6455663" y="2209800"/>
              <a:ext cx="434340" cy="76200"/>
            </a:xfrm>
            <a:custGeom>
              <a:avLst/>
              <a:gdLst/>
              <a:ahLst/>
              <a:cxnLst/>
              <a:rect l="l" t="t" r="r" b="b"/>
              <a:pathLst>
                <a:path w="434340" h="76200">
                  <a:moveTo>
                    <a:pt x="421386" y="31750"/>
                  </a:moveTo>
                  <a:lnTo>
                    <a:pt x="370586" y="31750"/>
                  </a:lnTo>
                  <a:lnTo>
                    <a:pt x="370586" y="44450"/>
                  </a:lnTo>
                  <a:lnTo>
                    <a:pt x="357886" y="44454"/>
                  </a:lnTo>
                  <a:lnTo>
                    <a:pt x="357886" y="76200"/>
                  </a:lnTo>
                  <a:lnTo>
                    <a:pt x="434086" y="38100"/>
                  </a:lnTo>
                  <a:lnTo>
                    <a:pt x="421386" y="31750"/>
                  </a:lnTo>
                  <a:close/>
                </a:path>
                <a:path w="434340" h="76200">
                  <a:moveTo>
                    <a:pt x="357886" y="31754"/>
                  </a:moveTo>
                  <a:lnTo>
                    <a:pt x="0" y="31876"/>
                  </a:lnTo>
                  <a:lnTo>
                    <a:pt x="0" y="44576"/>
                  </a:lnTo>
                  <a:lnTo>
                    <a:pt x="357886" y="44454"/>
                  </a:lnTo>
                  <a:lnTo>
                    <a:pt x="357886" y="31754"/>
                  </a:lnTo>
                  <a:close/>
                </a:path>
                <a:path w="434340" h="76200">
                  <a:moveTo>
                    <a:pt x="370586" y="31750"/>
                  </a:moveTo>
                  <a:lnTo>
                    <a:pt x="357886" y="31754"/>
                  </a:lnTo>
                  <a:lnTo>
                    <a:pt x="357886" y="44454"/>
                  </a:lnTo>
                  <a:lnTo>
                    <a:pt x="370586" y="44450"/>
                  </a:lnTo>
                  <a:lnTo>
                    <a:pt x="370586" y="31750"/>
                  </a:lnTo>
                  <a:close/>
                </a:path>
                <a:path w="434340" h="76200">
                  <a:moveTo>
                    <a:pt x="357886" y="0"/>
                  </a:moveTo>
                  <a:lnTo>
                    <a:pt x="357886" y="31754"/>
                  </a:lnTo>
                  <a:lnTo>
                    <a:pt x="421386" y="31750"/>
                  </a:lnTo>
                  <a:lnTo>
                    <a:pt x="3578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11267" y="2644140"/>
              <a:ext cx="1655064" cy="35966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811267" y="2644139"/>
            <a:ext cx="165544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03530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SendThread()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90004" y="2644139"/>
            <a:ext cx="1655063" cy="35966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890004" y="2644139"/>
            <a:ext cx="165544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290195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new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EventThread()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17364" y="3147060"/>
            <a:ext cx="1656588" cy="361188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817364" y="3147060"/>
            <a:ext cx="1656714" cy="3613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latin typeface="Arial"/>
                <a:cs typeface="Arial"/>
              </a:rPr>
              <a:t>ZooKeeperThread.run()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11267" y="3863340"/>
            <a:ext cx="1655064" cy="35966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811267" y="3863340"/>
            <a:ext cx="165544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startConnect()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7484" y="3585464"/>
            <a:ext cx="1013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//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启动连接服务端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19543" y="3863340"/>
            <a:ext cx="1656588" cy="35966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7019543" y="3863340"/>
            <a:ext cx="1656714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646430" marR="110489" indent="-524510">
              <a:lnSpc>
                <a:spcPct val="100000"/>
              </a:lnSpc>
              <a:spcBef>
                <a:spcPts val="195"/>
              </a:spcBef>
            </a:pP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tCnxn</a:t>
            </a:r>
            <a:r>
              <a:rPr dirty="0" sz="1000" spc="-15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oc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et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5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an  </a:t>
            </a:r>
            <a:r>
              <a:rPr dirty="0" sz="1000" spc="-5">
                <a:latin typeface="Arial"/>
                <a:cs typeface="Arial"/>
              </a:rPr>
              <a:t>sport()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7323" y="3469894"/>
            <a:ext cx="1363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//</a:t>
            </a:r>
            <a:r>
              <a:rPr dirty="0" sz="1000" spc="-5">
                <a:latin typeface="宋体"/>
                <a:cs typeface="宋体"/>
              </a:rPr>
              <a:t>接收服务端响应并处理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11267" y="4341876"/>
            <a:ext cx="1655064" cy="359664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811267" y="4341876"/>
            <a:ext cx="1655445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785495" marR="91440" indent="-685800">
              <a:lnSpc>
                <a:spcPct val="100000"/>
              </a:lnSpc>
              <a:spcBef>
                <a:spcPts val="195"/>
              </a:spcBef>
            </a:pP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li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tCnxn</a:t>
            </a:r>
            <a:r>
              <a:rPr dirty="0" sz="1000" spc="-15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oc</a:t>
            </a:r>
            <a:r>
              <a:rPr dirty="0" sz="1000" spc="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et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t  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823333" y="4800472"/>
            <a:ext cx="1663064" cy="346710"/>
            <a:chOff x="4823333" y="4800472"/>
            <a:chExt cx="1663064" cy="346710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6508" y="4803647"/>
              <a:ext cx="1656588" cy="33985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826508" y="4803647"/>
              <a:ext cx="1656714" cy="340360"/>
            </a:xfrm>
            <a:custGeom>
              <a:avLst/>
              <a:gdLst/>
              <a:ahLst/>
              <a:cxnLst/>
              <a:rect l="l" t="t" r="r" b="b"/>
              <a:pathLst>
                <a:path w="1656714" h="340360">
                  <a:moveTo>
                    <a:pt x="0" y="339851"/>
                  </a:moveTo>
                  <a:lnTo>
                    <a:pt x="1656588" y="339851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041772" y="4882997"/>
            <a:ext cx="1228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registerAndConnect()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19543" y="4341876"/>
            <a:ext cx="1656588" cy="359664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019543" y="4341876"/>
            <a:ext cx="1656714" cy="36004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doIO()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16368" y="4800472"/>
            <a:ext cx="1663064" cy="346710"/>
            <a:chOff x="7016368" y="4800472"/>
            <a:chExt cx="1663064" cy="346710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9543" y="4803647"/>
              <a:ext cx="1656588" cy="33985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19543" y="4803647"/>
              <a:ext cx="1656714" cy="340360"/>
            </a:xfrm>
            <a:custGeom>
              <a:avLst/>
              <a:gdLst/>
              <a:ahLst/>
              <a:cxnLst/>
              <a:rect l="l" t="t" r="r" b="b"/>
              <a:pathLst>
                <a:path w="1656715" h="340360">
                  <a:moveTo>
                    <a:pt x="1656588" y="339850"/>
                  </a:moveTo>
                  <a:lnTo>
                    <a:pt x="1656588" y="0"/>
                  </a:lnTo>
                  <a:lnTo>
                    <a:pt x="0" y="0"/>
                  </a:lnTo>
                  <a:lnTo>
                    <a:pt x="0" y="339850"/>
                  </a:lnTo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7105015" y="4817465"/>
            <a:ext cx="14890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6115" marR="5080" indent="-65405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5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hread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dResp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ns  </a:t>
            </a:r>
            <a:r>
              <a:rPr dirty="0" sz="1000" spc="-5">
                <a:latin typeface="Arial"/>
                <a:cs typeface="Arial"/>
              </a:rPr>
              <a:t>e()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3088" y="699516"/>
            <a:ext cx="7564120" cy="4104640"/>
            <a:chOff x="323088" y="699516"/>
            <a:chExt cx="7564120" cy="4104640"/>
          </a:xfrm>
        </p:grpSpPr>
        <p:sp>
          <p:nvSpPr>
            <p:cNvPr id="64" name="object 64"/>
            <p:cNvSpPr/>
            <p:nvPr/>
          </p:nvSpPr>
          <p:spPr>
            <a:xfrm>
              <a:off x="5600699" y="2427732"/>
              <a:ext cx="2122805" cy="216535"/>
            </a:xfrm>
            <a:custGeom>
              <a:avLst/>
              <a:gdLst/>
              <a:ahLst/>
              <a:cxnLst/>
              <a:rect l="l" t="t" r="r" b="b"/>
              <a:pathLst>
                <a:path w="2122804" h="216535">
                  <a:moveTo>
                    <a:pt x="31750" y="139954"/>
                  </a:moveTo>
                  <a:lnTo>
                    <a:pt x="0" y="139954"/>
                  </a:lnTo>
                  <a:lnTo>
                    <a:pt x="38100" y="216154"/>
                  </a:lnTo>
                  <a:lnTo>
                    <a:pt x="69850" y="152654"/>
                  </a:lnTo>
                  <a:lnTo>
                    <a:pt x="31750" y="152654"/>
                  </a:lnTo>
                  <a:lnTo>
                    <a:pt x="31750" y="139954"/>
                  </a:lnTo>
                  <a:close/>
                </a:path>
                <a:path w="2122804" h="216535">
                  <a:moveTo>
                    <a:pt x="2110104" y="101726"/>
                  </a:moveTo>
                  <a:lnTo>
                    <a:pt x="31750" y="101726"/>
                  </a:lnTo>
                  <a:lnTo>
                    <a:pt x="31750" y="152654"/>
                  </a:lnTo>
                  <a:lnTo>
                    <a:pt x="44450" y="152654"/>
                  </a:lnTo>
                  <a:lnTo>
                    <a:pt x="44450" y="114426"/>
                  </a:lnTo>
                  <a:lnTo>
                    <a:pt x="38100" y="114426"/>
                  </a:lnTo>
                  <a:lnTo>
                    <a:pt x="44450" y="108076"/>
                  </a:lnTo>
                  <a:lnTo>
                    <a:pt x="2110104" y="108076"/>
                  </a:lnTo>
                  <a:lnTo>
                    <a:pt x="2110104" y="101726"/>
                  </a:lnTo>
                  <a:close/>
                </a:path>
                <a:path w="2122804" h="216535">
                  <a:moveTo>
                    <a:pt x="76200" y="139954"/>
                  </a:moveTo>
                  <a:lnTo>
                    <a:pt x="44450" y="139954"/>
                  </a:lnTo>
                  <a:lnTo>
                    <a:pt x="44450" y="152654"/>
                  </a:lnTo>
                  <a:lnTo>
                    <a:pt x="69850" y="152654"/>
                  </a:lnTo>
                  <a:lnTo>
                    <a:pt x="76200" y="139954"/>
                  </a:lnTo>
                  <a:close/>
                </a:path>
                <a:path w="2122804" h="216535">
                  <a:moveTo>
                    <a:pt x="44450" y="108076"/>
                  </a:moveTo>
                  <a:lnTo>
                    <a:pt x="38100" y="114426"/>
                  </a:lnTo>
                  <a:lnTo>
                    <a:pt x="44450" y="114426"/>
                  </a:lnTo>
                  <a:lnTo>
                    <a:pt x="44450" y="108076"/>
                  </a:lnTo>
                  <a:close/>
                </a:path>
                <a:path w="2122804" h="216535">
                  <a:moveTo>
                    <a:pt x="2122804" y="101726"/>
                  </a:moveTo>
                  <a:lnTo>
                    <a:pt x="2116454" y="101726"/>
                  </a:lnTo>
                  <a:lnTo>
                    <a:pt x="2110104" y="108076"/>
                  </a:lnTo>
                  <a:lnTo>
                    <a:pt x="44450" y="108076"/>
                  </a:lnTo>
                  <a:lnTo>
                    <a:pt x="44450" y="114426"/>
                  </a:lnTo>
                  <a:lnTo>
                    <a:pt x="2122804" y="114426"/>
                  </a:lnTo>
                  <a:lnTo>
                    <a:pt x="2122804" y="101726"/>
                  </a:lnTo>
                  <a:close/>
                </a:path>
                <a:path w="2122804" h="216535">
                  <a:moveTo>
                    <a:pt x="2122804" y="0"/>
                  </a:moveTo>
                  <a:lnTo>
                    <a:pt x="2110104" y="0"/>
                  </a:lnTo>
                  <a:lnTo>
                    <a:pt x="2110104" y="108076"/>
                  </a:lnTo>
                  <a:lnTo>
                    <a:pt x="2116454" y="101726"/>
                  </a:lnTo>
                  <a:lnTo>
                    <a:pt x="2122804" y="101726"/>
                  </a:lnTo>
                  <a:lnTo>
                    <a:pt x="21228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79563" y="2427732"/>
              <a:ext cx="76200" cy="21615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03621" y="3003550"/>
              <a:ext cx="76200" cy="14427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602097" y="3508120"/>
              <a:ext cx="2284095" cy="355600"/>
            </a:xfrm>
            <a:custGeom>
              <a:avLst/>
              <a:gdLst/>
              <a:ahLst/>
              <a:cxnLst/>
              <a:rect l="l" t="t" r="r" b="b"/>
              <a:pathLst>
                <a:path w="2284095" h="355600">
                  <a:moveTo>
                    <a:pt x="2284095" y="279146"/>
                  </a:moveTo>
                  <a:lnTo>
                    <a:pt x="2252345" y="279146"/>
                  </a:lnTo>
                  <a:lnTo>
                    <a:pt x="2252345" y="184150"/>
                  </a:lnTo>
                  <a:lnTo>
                    <a:pt x="2252345" y="171450"/>
                  </a:lnTo>
                  <a:lnTo>
                    <a:pt x="49149" y="171450"/>
                  </a:lnTo>
                  <a:lnTo>
                    <a:pt x="49149" y="7543"/>
                  </a:lnTo>
                  <a:lnTo>
                    <a:pt x="49276" y="254"/>
                  </a:lnTo>
                  <a:lnTo>
                    <a:pt x="49149" y="254"/>
                  </a:lnTo>
                  <a:lnTo>
                    <a:pt x="43561" y="139"/>
                  </a:lnTo>
                  <a:lnTo>
                    <a:pt x="36576" y="0"/>
                  </a:lnTo>
                  <a:lnTo>
                    <a:pt x="36563" y="139"/>
                  </a:lnTo>
                  <a:lnTo>
                    <a:pt x="36449" y="7289"/>
                  </a:lnTo>
                  <a:lnTo>
                    <a:pt x="31711" y="279095"/>
                  </a:lnTo>
                  <a:lnTo>
                    <a:pt x="0" y="278511"/>
                  </a:lnTo>
                  <a:lnTo>
                    <a:pt x="36703" y="355346"/>
                  </a:lnTo>
                  <a:lnTo>
                    <a:pt x="69773" y="291973"/>
                  </a:lnTo>
                  <a:lnTo>
                    <a:pt x="76073" y="279908"/>
                  </a:lnTo>
                  <a:lnTo>
                    <a:pt x="44411" y="279336"/>
                  </a:lnTo>
                  <a:lnTo>
                    <a:pt x="46062" y="184150"/>
                  </a:lnTo>
                  <a:lnTo>
                    <a:pt x="2239645" y="184150"/>
                  </a:lnTo>
                  <a:lnTo>
                    <a:pt x="2239645" y="279146"/>
                  </a:lnTo>
                  <a:lnTo>
                    <a:pt x="2207895" y="279146"/>
                  </a:lnTo>
                  <a:lnTo>
                    <a:pt x="2245995" y="355346"/>
                  </a:lnTo>
                  <a:lnTo>
                    <a:pt x="2277745" y="291846"/>
                  </a:lnTo>
                  <a:lnTo>
                    <a:pt x="2284095" y="27914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00699" y="4223004"/>
              <a:ext cx="76200" cy="11836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05145" y="4700574"/>
              <a:ext cx="75310" cy="10265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10499" y="4223004"/>
              <a:ext cx="76200" cy="11836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10499" y="4701539"/>
              <a:ext cx="76200" cy="10241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979676" y="699516"/>
              <a:ext cx="600710" cy="1102995"/>
            </a:xfrm>
            <a:custGeom>
              <a:avLst/>
              <a:gdLst/>
              <a:ahLst/>
              <a:cxnLst/>
              <a:rect l="l" t="t" r="r" b="b"/>
              <a:pathLst>
                <a:path w="600710" h="1102995">
                  <a:moveTo>
                    <a:pt x="437896" y="1090041"/>
                  </a:moveTo>
                  <a:lnTo>
                    <a:pt x="0" y="1090041"/>
                  </a:lnTo>
                  <a:lnTo>
                    <a:pt x="0" y="1102741"/>
                  </a:lnTo>
                  <a:lnTo>
                    <a:pt x="450596" y="1102741"/>
                  </a:lnTo>
                  <a:lnTo>
                    <a:pt x="450596" y="1096391"/>
                  </a:lnTo>
                  <a:lnTo>
                    <a:pt x="437896" y="1096391"/>
                  </a:lnTo>
                  <a:lnTo>
                    <a:pt x="437896" y="1090041"/>
                  </a:lnTo>
                  <a:close/>
                </a:path>
                <a:path w="600710" h="1102995">
                  <a:moveTo>
                    <a:pt x="524256" y="31750"/>
                  </a:moveTo>
                  <a:lnTo>
                    <a:pt x="437896" y="31750"/>
                  </a:lnTo>
                  <a:lnTo>
                    <a:pt x="437896" y="1096391"/>
                  </a:lnTo>
                  <a:lnTo>
                    <a:pt x="444246" y="1090041"/>
                  </a:lnTo>
                  <a:lnTo>
                    <a:pt x="450596" y="1090041"/>
                  </a:lnTo>
                  <a:lnTo>
                    <a:pt x="450596" y="44450"/>
                  </a:lnTo>
                  <a:lnTo>
                    <a:pt x="444246" y="44450"/>
                  </a:lnTo>
                  <a:lnTo>
                    <a:pt x="450596" y="38100"/>
                  </a:lnTo>
                  <a:lnTo>
                    <a:pt x="524256" y="38100"/>
                  </a:lnTo>
                  <a:lnTo>
                    <a:pt x="524256" y="31750"/>
                  </a:lnTo>
                  <a:close/>
                </a:path>
                <a:path w="600710" h="1102995">
                  <a:moveTo>
                    <a:pt x="450596" y="1090041"/>
                  </a:moveTo>
                  <a:lnTo>
                    <a:pt x="444246" y="1090041"/>
                  </a:lnTo>
                  <a:lnTo>
                    <a:pt x="437896" y="1096391"/>
                  </a:lnTo>
                  <a:lnTo>
                    <a:pt x="450596" y="1096391"/>
                  </a:lnTo>
                  <a:lnTo>
                    <a:pt x="450596" y="1090041"/>
                  </a:lnTo>
                  <a:close/>
                </a:path>
                <a:path w="600710" h="1102995">
                  <a:moveTo>
                    <a:pt x="524256" y="0"/>
                  </a:moveTo>
                  <a:lnTo>
                    <a:pt x="524256" y="76200"/>
                  </a:lnTo>
                  <a:lnTo>
                    <a:pt x="587756" y="44450"/>
                  </a:lnTo>
                  <a:lnTo>
                    <a:pt x="536956" y="44450"/>
                  </a:lnTo>
                  <a:lnTo>
                    <a:pt x="536956" y="31750"/>
                  </a:lnTo>
                  <a:lnTo>
                    <a:pt x="587756" y="31750"/>
                  </a:lnTo>
                  <a:lnTo>
                    <a:pt x="524256" y="0"/>
                  </a:lnTo>
                  <a:close/>
                </a:path>
                <a:path w="600710" h="1102995">
                  <a:moveTo>
                    <a:pt x="450596" y="38100"/>
                  </a:moveTo>
                  <a:lnTo>
                    <a:pt x="444246" y="44450"/>
                  </a:lnTo>
                  <a:lnTo>
                    <a:pt x="450596" y="44450"/>
                  </a:lnTo>
                  <a:lnTo>
                    <a:pt x="450596" y="38100"/>
                  </a:lnTo>
                  <a:close/>
                </a:path>
                <a:path w="600710" h="1102995">
                  <a:moveTo>
                    <a:pt x="524256" y="38100"/>
                  </a:moveTo>
                  <a:lnTo>
                    <a:pt x="450596" y="38100"/>
                  </a:lnTo>
                  <a:lnTo>
                    <a:pt x="450596" y="44450"/>
                  </a:lnTo>
                  <a:lnTo>
                    <a:pt x="524256" y="44450"/>
                  </a:lnTo>
                  <a:lnTo>
                    <a:pt x="524256" y="38100"/>
                  </a:lnTo>
                  <a:close/>
                </a:path>
                <a:path w="600710" h="1102995">
                  <a:moveTo>
                    <a:pt x="587756" y="31750"/>
                  </a:moveTo>
                  <a:lnTo>
                    <a:pt x="536956" y="31750"/>
                  </a:lnTo>
                  <a:lnTo>
                    <a:pt x="536956" y="44450"/>
                  </a:lnTo>
                  <a:lnTo>
                    <a:pt x="587756" y="44450"/>
                  </a:lnTo>
                  <a:lnTo>
                    <a:pt x="600456" y="38100"/>
                  </a:lnTo>
                  <a:lnTo>
                    <a:pt x="587756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3088" y="2645664"/>
              <a:ext cx="1656588" cy="429768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323088" y="2645664"/>
            <a:ext cx="1656714" cy="42989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1075"/>
              </a:lnSpc>
            </a:pPr>
            <a:r>
              <a:rPr dirty="0" sz="1000" spc="-5">
                <a:latin typeface="Arial"/>
                <a:cs typeface="Arial"/>
              </a:rPr>
              <a:t>new</a:t>
            </a:r>
            <a:endParaRPr sz="1000">
              <a:latin typeface="Arial"/>
              <a:cs typeface="Arial"/>
            </a:endParaRPr>
          </a:p>
          <a:p>
            <a:pPr algn="ctr" marL="104139" marR="9652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K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rM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arg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 spc="-5">
                <a:latin typeface="Arial"/>
                <a:cs typeface="Arial"/>
              </a:rPr>
              <a:t>.r</a:t>
            </a:r>
            <a:r>
              <a:rPr dirty="0" sz="1000" spc="-5">
                <a:latin typeface="Arial"/>
                <a:cs typeface="Arial"/>
              </a:rPr>
              <a:t>un  </a:t>
            </a:r>
            <a:r>
              <a:rPr dirty="0" sz="1000" spc="-5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575560" y="2680716"/>
            <a:ext cx="1655064" cy="359663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2575560" y="2680716"/>
            <a:ext cx="1655445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44450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Arial"/>
                <a:cs typeface="Arial"/>
              </a:rPr>
              <a:t>executeLine()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14041" y="2463164"/>
            <a:ext cx="1139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//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一行一行读取命令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78" name="object 7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575560" y="3323844"/>
            <a:ext cx="1655064" cy="35966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2575560" y="3323844"/>
            <a:ext cx="1655445" cy="36004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42799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latin typeface="Arial"/>
                <a:cs typeface="Arial"/>
              </a:rPr>
              <a:t>processCmd()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03754" y="3099942"/>
            <a:ext cx="10153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//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处理客户端命令</a:t>
            </a:r>
            <a:endParaRPr sz="1000">
              <a:latin typeface="宋体"/>
              <a:cs typeface="宋体"/>
            </a:endParaRPr>
          </a:p>
        </p:txBody>
      </p:sp>
      <p:pic>
        <p:nvPicPr>
          <p:cNvPr id="81" name="object 8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575560" y="3971544"/>
            <a:ext cx="1655064" cy="361188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2575560" y="3971544"/>
            <a:ext cx="1655445" cy="36131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805"/>
              </a:spcBef>
            </a:pPr>
            <a:r>
              <a:rPr dirty="0" sz="1000" spc="-5">
                <a:latin typeface="Arial"/>
                <a:cs typeface="Arial"/>
              </a:rPr>
              <a:t>processZKCmd()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14041" y="3736949"/>
            <a:ext cx="1013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//</a:t>
            </a:r>
            <a:r>
              <a:rPr dirty="0" sz="1000" spc="-6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解析客户端命令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114044" y="1689988"/>
            <a:ext cx="2328545" cy="2282190"/>
          </a:xfrm>
          <a:custGeom>
            <a:avLst/>
            <a:gdLst/>
            <a:ahLst/>
            <a:cxnLst/>
            <a:rect l="l" t="t" r="r" b="b"/>
            <a:pathLst>
              <a:path w="2328545" h="2282190">
                <a:moveTo>
                  <a:pt x="76200" y="879221"/>
                </a:moveTo>
                <a:lnTo>
                  <a:pt x="44450" y="879221"/>
                </a:lnTo>
                <a:lnTo>
                  <a:pt x="44450" y="285115"/>
                </a:lnTo>
                <a:lnTo>
                  <a:pt x="31750" y="285115"/>
                </a:lnTo>
                <a:lnTo>
                  <a:pt x="31750" y="879221"/>
                </a:lnTo>
                <a:lnTo>
                  <a:pt x="0" y="879221"/>
                </a:lnTo>
                <a:lnTo>
                  <a:pt x="38100" y="955421"/>
                </a:lnTo>
                <a:lnTo>
                  <a:pt x="69850" y="891921"/>
                </a:lnTo>
                <a:lnTo>
                  <a:pt x="76200" y="879221"/>
                </a:lnTo>
                <a:close/>
              </a:path>
              <a:path w="2328545" h="2282190">
                <a:moveTo>
                  <a:pt x="1460881" y="1170559"/>
                </a:moveTo>
                <a:lnTo>
                  <a:pt x="1448181" y="1164209"/>
                </a:lnTo>
                <a:lnTo>
                  <a:pt x="1384681" y="1132459"/>
                </a:lnTo>
                <a:lnTo>
                  <a:pt x="1384681" y="1164209"/>
                </a:lnTo>
                <a:lnTo>
                  <a:pt x="865632" y="1164209"/>
                </a:lnTo>
                <a:lnTo>
                  <a:pt x="865632" y="1176909"/>
                </a:lnTo>
                <a:lnTo>
                  <a:pt x="1384681" y="1176909"/>
                </a:lnTo>
                <a:lnTo>
                  <a:pt x="1384681" y="1208659"/>
                </a:lnTo>
                <a:lnTo>
                  <a:pt x="1448181" y="1176909"/>
                </a:lnTo>
                <a:lnTo>
                  <a:pt x="1460881" y="1170559"/>
                </a:lnTo>
                <a:close/>
              </a:path>
              <a:path w="2328545" h="2282190">
                <a:moveTo>
                  <a:pt x="2327148" y="2205393"/>
                </a:moveTo>
                <a:lnTo>
                  <a:pt x="2295398" y="2205393"/>
                </a:lnTo>
                <a:lnTo>
                  <a:pt x="2295398" y="1993519"/>
                </a:lnTo>
                <a:lnTo>
                  <a:pt x="2282698" y="1993519"/>
                </a:lnTo>
                <a:lnTo>
                  <a:pt x="2282698" y="2205393"/>
                </a:lnTo>
                <a:lnTo>
                  <a:pt x="2250948" y="2205393"/>
                </a:lnTo>
                <a:lnTo>
                  <a:pt x="2289048" y="2281593"/>
                </a:lnTo>
                <a:lnTo>
                  <a:pt x="2320798" y="2218093"/>
                </a:lnTo>
                <a:lnTo>
                  <a:pt x="2327148" y="2205393"/>
                </a:lnTo>
                <a:close/>
              </a:path>
              <a:path w="2328545" h="2282190">
                <a:moveTo>
                  <a:pt x="2327148" y="1548511"/>
                </a:moveTo>
                <a:lnTo>
                  <a:pt x="2295398" y="1548511"/>
                </a:lnTo>
                <a:lnTo>
                  <a:pt x="2295398" y="1350391"/>
                </a:lnTo>
                <a:lnTo>
                  <a:pt x="2282698" y="1350391"/>
                </a:lnTo>
                <a:lnTo>
                  <a:pt x="2282698" y="1548511"/>
                </a:lnTo>
                <a:lnTo>
                  <a:pt x="2250948" y="1548511"/>
                </a:lnTo>
                <a:lnTo>
                  <a:pt x="2289048" y="1624711"/>
                </a:lnTo>
                <a:lnTo>
                  <a:pt x="2320798" y="1561211"/>
                </a:lnTo>
                <a:lnTo>
                  <a:pt x="2327148" y="1548511"/>
                </a:lnTo>
                <a:close/>
              </a:path>
              <a:path w="2328545" h="2282190">
                <a:moveTo>
                  <a:pt x="2328291" y="230632"/>
                </a:moveTo>
                <a:lnTo>
                  <a:pt x="2296604" y="230162"/>
                </a:lnTo>
                <a:lnTo>
                  <a:pt x="2296604" y="229971"/>
                </a:lnTo>
                <a:lnTo>
                  <a:pt x="2300097" y="254"/>
                </a:lnTo>
                <a:lnTo>
                  <a:pt x="2287397" y="0"/>
                </a:lnTo>
                <a:lnTo>
                  <a:pt x="2283904" y="229971"/>
                </a:lnTo>
                <a:lnTo>
                  <a:pt x="2283714" y="242697"/>
                </a:lnTo>
                <a:lnTo>
                  <a:pt x="2283904" y="229971"/>
                </a:lnTo>
                <a:lnTo>
                  <a:pt x="2252091" y="229489"/>
                </a:lnTo>
                <a:lnTo>
                  <a:pt x="2289048" y="306197"/>
                </a:lnTo>
                <a:lnTo>
                  <a:pt x="2321953" y="242824"/>
                </a:lnTo>
                <a:lnTo>
                  <a:pt x="2328291" y="2306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39953" y="2425953"/>
            <a:ext cx="637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宋体"/>
                <a:cs typeface="宋体"/>
              </a:rPr>
              <a:t>）执行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15">
                <a:latin typeface="Times New Roman"/>
                <a:cs typeface="Times New Roman"/>
              </a:rPr>
              <a:t>u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15525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统一集群管理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08321" y="728344"/>
            <a:ext cx="3463290" cy="2527300"/>
            <a:chOff x="5108321" y="728344"/>
            <a:chExt cx="3463290" cy="2527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731519"/>
              <a:ext cx="3456432" cy="25206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11496" y="731519"/>
              <a:ext cx="3456940" cy="2520950"/>
            </a:xfrm>
            <a:custGeom>
              <a:avLst/>
              <a:gdLst/>
              <a:ahLst/>
              <a:cxnLst/>
              <a:rect l="l" t="t" r="r" b="b"/>
              <a:pathLst>
                <a:path w="3456940" h="2520950">
                  <a:moveTo>
                    <a:pt x="0" y="2520696"/>
                  </a:moveTo>
                  <a:lnTo>
                    <a:pt x="3456432" y="2520696"/>
                  </a:lnTo>
                  <a:lnTo>
                    <a:pt x="3456432" y="0"/>
                  </a:lnTo>
                  <a:lnTo>
                    <a:pt x="0" y="0"/>
                  </a:lnTo>
                  <a:lnTo>
                    <a:pt x="0" y="2520696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10096" y="773379"/>
            <a:ext cx="14427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微软雅黑"/>
                <a:cs typeface="微软雅黑"/>
              </a:rPr>
              <a:t>Zookeeper</a:t>
            </a:r>
            <a:r>
              <a:rPr dirty="0" sz="1200" spc="-45" b="1">
                <a:latin typeface="微软雅黑"/>
                <a:cs typeface="微软雅黑"/>
              </a:rPr>
              <a:t> </a:t>
            </a:r>
            <a:r>
              <a:rPr dirty="0" sz="1200" b="1">
                <a:latin typeface="微软雅黑"/>
                <a:cs typeface="微软雅黑"/>
              </a:rPr>
              <a:t>Service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9844" y="1146047"/>
            <a:ext cx="433070" cy="36004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14034" y="1589277"/>
            <a:ext cx="1344930" cy="300990"/>
            <a:chOff x="6114034" y="1589277"/>
            <a:chExt cx="1344930" cy="300990"/>
          </a:xfrm>
        </p:grpSpPr>
        <p:sp>
          <p:nvSpPr>
            <p:cNvPr id="9" name="object 9"/>
            <p:cNvSpPr/>
            <p:nvPr/>
          </p:nvSpPr>
          <p:spPr>
            <a:xfrm>
              <a:off x="6120384" y="1595627"/>
              <a:ext cx="1332230" cy="288290"/>
            </a:xfrm>
            <a:custGeom>
              <a:avLst/>
              <a:gdLst/>
              <a:ahLst/>
              <a:cxnLst/>
              <a:rect l="l" t="t" r="r" b="b"/>
              <a:pathLst>
                <a:path w="1332229" h="288289">
                  <a:moveTo>
                    <a:pt x="1283969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5" y="288036"/>
                  </a:lnTo>
                  <a:lnTo>
                    <a:pt x="1283969" y="288036"/>
                  </a:lnTo>
                  <a:lnTo>
                    <a:pt x="1302668" y="284267"/>
                  </a:lnTo>
                  <a:lnTo>
                    <a:pt x="1317926" y="273986"/>
                  </a:lnTo>
                  <a:lnTo>
                    <a:pt x="1328207" y="258728"/>
                  </a:lnTo>
                  <a:lnTo>
                    <a:pt x="1331975" y="240030"/>
                  </a:lnTo>
                  <a:lnTo>
                    <a:pt x="1331975" y="48006"/>
                  </a:lnTo>
                  <a:lnTo>
                    <a:pt x="1328207" y="29307"/>
                  </a:lnTo>
                  <a:lnTo>
                    <a:pt x="1317926" y="14049"/>
                  </a:lnTo>
                  <a:lnTo>
                    <a:pt x="1302668" y="3768"/>
                  </a:lnTo>
                  <a:lnTo>
                    <a:pt x="1283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20384" y="1595627"/>
              <a:ext cx="1332230" cy="288290"/>
            </a:xfrm>
            <a:custGeom>
              <a:avLst/>
              <a:gdLst/>
              <a:ahLst/>
              <a:cxnLst/>
              <a:rect l="l" t="t" r="r" b="b"/>
              <a:pathLst>
                <a:path w="1332229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1283969" y="0"/>
                  </a:lnTo>
                  <a:lnTo>
                    <a:pt x="1302668" y="3768"/>
                  </a:lnTo>
                  <a:lnTo>
                    <a:pt x="1317926" y="14049"/>
                  </a:lnTo>
                  <a:lnTo>
                    <a:pt x="1328207" y="29307"/>
                  </a:lnTo>
                  <a:lnTo>
                    <a:pt x="1331975" y="48006"/>
                  </a:lnTo>
                  <a:lnTo>
                    <a:pt x="1331975" y="240030"/>
                  </a:lnTo>
                  <a:lnTo>
                    <a:pt x="1328207" y="258728"/>
                  </a:lnTo>
                  <a:lnTo>
                    <a:pt x="1317926" y="273986"/>
                  </a:lnTo>
                  <a:lnTo>
                    <a:pt x="1302668" y="284267"/>
                  </a:lnTo>
                  <a:lnTo>
                    <a:pt x="1283969" y="288036"/>
                  </a:lnTo>
                  <a:lnTo>
                    <a:pt x="48005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33758" y="1631696"/>
            <a:ext cx="1305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/GroupManager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5244" y="1502536"/>
            <a:ext cx="3028315" cy="2685415"/>
            <a:chOff x="3095244" y="1502536"/>
            <a:chExt cx="3028315" cy="2685415"/>
          </a:xfrm>
        </p:grpSpPr>
        <p:sp>
          <p:nvSpPr>
            <p:cNvPr id="13" name="object 13"/>
            <p:cNvSpPr/>
            <p:nvPr/>
          </p:nvSpPr>
          <p:spPr>
            <a:xfrm>
              <a:off x="5826251" y="1505711"/>
              <a:ext cx="294640" cy="234950"/>
            </a:xfrm>
            <a:custGeom>
              <a:avLst/>
              <a:gdLst/>
              <a:ahLst/>
              <a:cxnLst/>
              <a:rect l="l" t="t" r="r" b="b"/>
              <a:pathLst>
                <a:path w="294639" h="234950">
                  <a:moveTo>
                    <a:pt x="0" y="0"/>
                  </a:moveTo>
                  <a:lnTo>
                    <a:pt x="0" y="234441"/>
                  </a:lnTo>
                  <a:lnTo>
                    <a:pt x="294132" y="234441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4" y="3683507"/>
              <a:ext cx="792480" cy="5044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95244" y="3683508"/>
            <a:ext cx="79248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869"/>
              </a:spcBef>
            </a:pPr>
            <a:r>
              <a:rPr dirty="0" sz="1800" spc="-5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3683508"/>
            <a:ext cx="792479" cy="5044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029200" y="3683508"/>
            <a:ext cx="79248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869"/>
              </a:spcBef>
            </a:pPr>
            <a:r>
              <a:rPr dirty="0" sz="1800" spc="-5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3156" y="3666744"/>
            <a:ext cx="792479" cy="5044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963156" y="3666744"/>
            <a:ext cx="79248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1226" y="3304155"/>
            <a:ext cx="773430" cy="46418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Register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and</a:t>
            </a:r>
            <a:r>
              <a:rPr dirty="0" sz="1200" spc="-75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watch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90333" y="2022094"/>
            <a:ext cx="738505" cy="300990"/>
            <a:chOff x="6990333" y="2022094"/>
            <a:chExt cx="738505" cy="300990"/>
          </a:xfrm>
        </p:grpSpPr>
        <p:sp>
          <p:nvSpPr>
            <p:cNvPr id="22" name="object 22"/>
            <p:cNvSpPr/>
            <p:nvPr/>
          </p:nvSpPr>
          <p:spPr>
            <a:xfrm>
              <a:off x="6996683" y="2028444"/>
              <a:ext cx="725805" cy="288290"/>
            </a:xfrm>
            <a:custGeom>
              <a:avLst/>
              <a:gdLst/>
              <a:ahLst/>
              <a:cxnLst/>
              <a:rect l="l" t="t" r="r" b="b"/>
              <a:pathLst>
                <a:path w="725804" h="288289">
                  <a:moveTo>
                    <a:pt x="677418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677418" y="288036"/>
                  </a:lnTo>
                  <a:lnTo>
                    <a:pt x="696116" y="284267"/>
                  </a:lnTo>
                  <a:lnTo>
                    <a:pt x="711374" y="273986"/>
                  </a:lnTo>
                  <a:lnTo>
                    <a:pt x="721655" y="258728"/>
                  </a:lnTo>
                  <a:lnTo>
                    <a:pt x="725424" y="240030"/>
                  </a:lnTo>
                  <a:lnTo>
                    <a:pt x="725424" y="48006"/>
                  </a:lnTo>
                  <a:lnTo>
                    <a:pt x="721655" y="29307"/>
                  </a:lnTo>
                  <a:lnTo>
                    <a:pt x="711374" y="14049"/>
                  </a:lnTo>
                  <a:lnTo>
                    <a:pt x="696116" y="3768"/>
                  </a:lnTo>
                  <a:lnTo>
                    <a:pt x="677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96683" y="2028444"/>
              <a:ext cx="725805" cy="288290"/>
            </a:xfrm>
            <a:custGeom>
              <a:avLst/>
              <a:gdLst/>
              <a:ahLst/>
              <a:cxnLst/>
              <a:rect l="l" t="t" r="r" b="b"/>
              <a:pathLst>
                <a:path w="725804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677418" y="0"/>
                  </a:lnTo>
                  <a:lnTo>
                    <a:pt x="696116" y="3768"/>
                  </a:lnTo>
                  <a:lnTo>
                    <a:pt x="711374" y="14049"/>
                  </a:lnTo>
                  <a:lnTo>
                    <a:pt x="721655" y="29307"/>
                  </a:lnTo>
                  <a:lnTo>
                    <a:pt x="725424" y="48006"/>
                  </a:lnTo>
                  <a:lnTo>
                    <a:pt x="725424" y="240030"/>
                  </a:lnTo>
                  <a:lnTo>
                    <a:pt x="721655" y="258728"/>
                  </a:lnTo>
                  <a:lnTo>
                    <a:pt x="711374" y="273986"/>
                  </a:lnTo>
                  <a:lnTo>
                    <a:pt x="696116" y="284267"/>
                  </a:lnTo>
                  <a:lnTo>
                    <a:pt x="677418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105904" y="2063876"/>
            <a:ext cx="509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/clie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90333" y="2418333"/>
            <a:ext cx="738505" cy="695960"/>
            <a:chOff x="6990333" y="2418333"/>
            <a:chExt cx="738505" cy="695960"/>
          </a:xfrm>
        </p:grpSpPr>
        <p:sp>
          <p:nvSpPr>
            <p:cNvPr id="26" name="object 26"/>
            <p:cNvSpPr/>
            <p:nvPr/>
          </p:nvSpPr>
          <p:spPr>
            <a:xfrm>
              <a:off x="6996683" y="2424683"/>
              <a:ext cx="725805" cy="288290"/>
            </a:xfrm>
            <a:custGeom>
              <a:avLst/>
              <a:gdLst/>
              <a:ahLst/>
              <a:cxnLst/>
              <a:rect l="l" t="t" r="r" b="b"/>
              <a:pathLst>
                <a:path w="725804" h="288289">
                  <a:moveTo>
                    <a:pt x="677418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677418" y="288036"/>
                  </a:lnTo>
                  <a:lnTo>
                    <a:pt x="696116" y="284267"/>
                  </a:lnTo>
                  <a:lnTo>
                    <a:pt x="711374" y="273986"/>
                  </a:lnTo>
                  <a:lnTo>
                    <a:pt x="721655" y="258728"/>
                  </a:lnTo>
                  <a:lnTo>
                    <a:pt x="725424" y="240030"/>
                  </a:lnTo>
                  <a:lnTo>
                    <a:pt x="725424" y="48006"/>
                  </a:lnTo>
                  <a:lnTo>
                    <a:pt x="721655" y="29307"/>
                  </a:lnTo>
                  <a:lnTo>
                    <a:pt x="711374" y="14049"/>
                  </a:lnTo>
                  <a:lnTo>
                    <a:pt x="696116" y="3768"/>
                  </a:lnTo>
                  <a:lnTo>
                    <a:pt x="677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96683" y="2424683"/>
              <a:ext cx="725805" cy="288290"/>
            </a:xfrm>
            <a:custGeom>
              <a:avLst/>
              <a:gdLst/>
              <a:ahLst/>
              <a:cxnLst/>
              <a:rect l="l" t="t" r="r" b="b"/>
              <a:pathLst>
                <a:path w="725804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677418" y="0"/>
                  </a:lnTo>
                  <a:lnTo>
                    <a:pt x="696116" y="3768"/>
                  </a:lnTo>
                  <a:lnTo>
                    <a:pt x="711374" y="14049"/>
                  </a:lnTo>
                  <a:lnTo>
                    <a:pt x="721655" y="29307"/>
                  </a:lnTo>
                  <a:lnTo>
                    <a:pt x="725424" y="48006"/>
                  </a:lnTo>
                  <a:lnTo>
                    <a:pt x="725424" y="240030"/>
                  </a:lnTo>
                  <a:lnTo>
                    <a:pt x="721655" y="258728"/>
                  </a:lnTo>
                  <a:lnTo>
                    <a:pt x="711374" y="273986"/>
                  </a:lnTo>
                  <a:lnTo>
                    <a:pt x="696116" y="284267"/>
                  </a:lnTo>
                  <a:lnTo>
                    <a:pt x="677418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96683" y="2819399"/>
              <a:ext cx="725805" cy="288290"/>
            </a:xfrm>
            <a:custGeom>
              <a:avLst/>
              <a:gdLst/>
              <a:ahLst/>
              <a:cxnLst/>
              <a:rect l="l" t="t" r="r" b="b"/>
              <a:pathLst>
                <a:path w="725804" h="288289">
                  <a:moveTo>
                    <a:pt x="677418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677418" y="288036"/>
                  </a:lnTo>
                  <a:lnTo>
                    <a:pt x="696116" y="284267"/>
                  </a:lnTo>
                  <a:lnTo>
                    <a:pt x="711374" y="273986"/>
                  </a:lnTo>
                  <a:lnTo>
                    <a:pt x="721655" y="258728"/>
                  </a:lnTo>
                  <a:lnTo>
                    <a:pt x="725424" y="240030"/>
                  </a:lnTo>
                  <a:lnTo>
                    <a:pt x="725424" y="48006"/>
                  </a:lnTo>
                  <a:lnTo>
                    <a:pt x="721655" y="29307"/>
                  </a:lnTo>
                  <a:lnTo>
                    <a:pt x="711374" y="14049"/>
                  </a:lnTo>
                  <a:lnTo>
                    <a:pt x="696116" y="3768"/>
                  </a:lnTo>
                  <a:lnTo>
                    <a:pt x="677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996683" y="2819399"/>
              <a:ext cx="725805" cy="288290"/>
            </a:xfrm>
            <a:custGeom>
              <a:avLst/>
              <a:gdLst/>
              <a:ahLst/>
              <a:cxnLst/>
              <a:rect l="l" t="t" r="r" b="b"/>
              <a:pathLst>
                <a:path w="725804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677418" y="0"/>
                  </a:lnTo>
                  <a:lnTo>
                    <a:pt x="696116" y="3768"/>
                  </a:lnTo>
                  <a:lnTo>
                    <a:pt x="711374" y="14049"/>
                  </a:lnTo>
                  <a:lnTo>
                    <a:pt x="721655" y="29307"/>
                  </a:lnTo>
                  <a:lnTo>
                    <a:pt x="725424" y="48006"/>
                  </a:lnTo>
                  <a:lnTo>
                    <a:pt x="725424" y="240030"/>
                  </a:lnTo>
                  <a:lnTo>
                    <a:pt x="721655" y="258728"/>
                  </a:lnTo>
                  <a:lnTo>
                    <a:pt x="711374" y="273986"/>
                  </a:lnTo>
                  <a:lnTo>
                    <a:pt x="696116" y="284267"/>
                  </a:lnTo>
                  <a:lnTo>
                    <a:pt x="677418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05904" y="2460751"/>
            <a:ext cx="509270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/clie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/clie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88944" y="2166873"/>
            <a:ext cx="3909060" cy="1523365"/>
          </a:xfrm>
          <a:custGeom>
            <a:avLst/>
            <a:gdLst/>
            <a:ahLst/>
            <a:cxnLst/>
            <a:rect l="l" t="t" r="r" b="b"/>
            <a:pathLst>
              <a:path w="3909059" h="1523364">
                <a:moveTo>
                  <a:pt x="3507994" y="402590"/>
                </a:moveTo>
                <a:lnTo>
                  <a:pt x="3423793" y="415671"/>
                </a:lnTo>
                <a:lnTo>
                  <a:pt x="3442157" y="441553"/>
                </a:lnTo>
                <a:lnTo>
                  <a:pt x="1932813" y="1512824"/>
                </a:lnTo>
                <a:lnTo>
                  <a:pt x="1940179" y="1523238"/>
                </a:lnTo>
                <a:lnTo>
                  <a:pt x="3449472" y="451878"/>
                </a:lnTo>
                <a:lnTo>
                  <a:pt x="3467862" y="477774"/>
                </a:lnTo>
                <a:lnTo>
                  <a:pt x="3491103" y="434213"/>
                </a:lnTo>
                <a:lnTo>
                  <a:pt x="3507994" y="402590"/>
                </a:lnTo>
                <a:close/>
              </a:path>
              <a:path w="3909059" h="1523364">
                <a:moveTo>
                  <a:pt x="3507994" y="4826"/>
                </a:moveTo>
                <a:lnTo>
                  <a:pt x="3422904" y="0"/>
                </a:lnTo>
                <a:lnTo>
                  <a:pt x="3435489" y="29171"/>
                </a:lnTo>
                <a:lnTo>
                  <a:pt x="0" y="1511173"/>
                </a:lnTo>
                <a:lnTo>
                  <a:pt x="5080" y="1522857"/>
                </a:lnTo>
                <a:lnTo>
                  <a:pt x="3440544" y="40868"/>
                </a:lnTo>
                <a:lnTo>
                  <a:pt x="3453130" y="69977"/>
                </a:lnTo>
                <a:lnTo>
                  <a:pt x="3491738" y="24130"/>
                </a:lnTo>
                <a:lnTo>
                  <a:pt x="3507994" y="4826"/>
                </a:lnTo>
                <a:close/>
              </a:path>
              <a:path w="3909059" h="1523364">
                <a:moveTo>
                  <a:pt x="3908552" y="1016762"/>
                </a:moveTo>
                <a:lnTo>
                  <a:pt x="3902202" y="1004062"/>
                </a:lnTo>
                <a:lnTo>
                  <a:pt x="3870452" y="940562"/>
                </a:lnTo>
                <a:lnTo>
                  <a:pt x="3832352" y="1016762"/>
                </a:lnTo>
                <a:lnTo>
                  <a:pt x="3864102" y="1016762"/>
                </a:lnTo>
                <a:lnTo>
                  <a:pt x="3864102" y="1499108"/>
                </a:lnTo>
                <a:lnTo>
                  <a:pt x="3876802" y="1499108"/>
                </a:lnTo>
                <a:lnTo>
                  <a:pt x="3876802" y="1016762"/>
                </a:lnTo>
                <a:lnTo>
                  <a:pt x="3908552" y="10167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947917" y="3312033"/>
            <a:ext cx="77343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Register  </a:t>
            </a: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and</a:t>
            </a:r>
            <a:r>
              <a:rPr dirty="0" sz="1200" spc="-10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watch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00492" y="3304155"/>
            <a:ext cx="773430" cy="46418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Register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and</a:t>
            </a:r>
            <a:r>
              <a:rPr dirty="0" sz="1200" spc="-75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微软雅黑"/>
                <a:cs typeface="微软雅黑"/>
              </a:rPr>
              <a:t>watch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86371" y="1883664"/>
            <a:ext cx="211454" cy="1080135"/>
          </a:xfrm>
          <a:custGeom>
            <a:avLst/>
            <a:gdLst/>
            <a:ahLst/>
            <a:cxnLst/>
            <a:rect l="l" t="t" r="r" b="b"/>
            <a:pathLst>
              <a:path w="211454" h="1080135">
                <a:moveTo>
                  <a:pt x="0" y="0"/>
                </a:moveTo>
                <a:lnTo>
                  <a:pt x="0" y="288036"/>
                </a:lnTo>
                <a:lnTo>
                  <a:pt x="211074" y="288036"/>
                </a:lnTo>
              </a:path>
              <a:path w="211454" h="1080135">
                <a:moveTo>
                  <a:pt x="0" y="0"/>
                </a:moveTo>
                <a:lnTo>
                  <a:pt x="0" y="684784"/>
                </a:lnTo>
                <a:lnTo>
                  <a:pt x="211074" y="684784"/>
                </a:lnTo>
              </a:path>
              <a:path w="211454" h="1080135">
                <a:moveTo>
                  <a:pt x="0" y="0"/>
                </a:moveTo>
                <a:lnTo>
                  <a:pt x="0" y="1080135"/>
                </a:lnTo>
                <a:lnTo>
                  <a:pt x="211074" y="1080135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04291" y="617321"/>
            <a:ext cx="4496435" cy="665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400" spc="40">
                <a:latin typeface="Times New Roman"/>
                <a:cs typeface="Times New Roman"/>
              </a:rPr>
              <a:t>1</a:t>
            </a:r>
            <a:r>
              <a:rPr dirty="0" sz="1400" spc="40">
                <a:latin typeface="微软雅黑"/>
                <a:cs typeface="微软雅黑"/>
              </a:rPr>
              <a:t>）</a:t>
            </a:r>
            <a:r>
              <a:rPr dirty="0" sz="1400" spc="35">
                <a:latin typeface="微软雅黑"/>
                <a:cs typeface="微软雅黑"/>
              </a:rPr>
              <a:t>分</a:t>
            </a:r>
            <a:r>
              <a:rPr dirty="0" sz="1400" spc="25">
                <a:latin typeface="微软雅黑"/>
                <a:cs typeface="微软雅黑"/>
              </a:rPr>
              <a:t>布</a:t>
            </a:r>
            <a:r>
              <a:rPr dirty="0" sz="1400" spc="35">
                <a:latin typeface="微软雅黑"/>
                <a:cs typeface="微软雅黑"/>
              </a:rPr>
              <a:t>式环境</a:t>
            </a:r>
            <a:r>
              <a:rPr dirty="0" sz="1400" spc="20">
                <a:latin typeface="微软雅黑"/>
                <a:cs typeface="微软雅黑"/>
              </a:rPr>
              <a:t>中，</a:t>
            </a:r>
            <a:r>
              <a:rPr dirty="0" sz="1400" spc="35">
                <a:latin typeface="微软雅黑"/>
                <a:cs typeface="微软雅黑"/>
              </a:rPr>
              <a:t>实时掌握</a:t>
            </a:r>
            <a:r>
              <a:rPr dirty="0" sz="1400" spc="20">
                <a:latin typeface="微软雅黑"/>
                <a:cs typeface="微软雅黑"/>
              </a:rPr>
              <a:t>每</a:t>
            </a:r>
            <a:r>
              <a:rPr dirty="0" sz="1400" spc="35">
                <a:latin typeface="微软雅黑"/>
                <a:cs typeface="微软雅黑"/>
              </a:rPr>
              <a:t>个节</a:t>
            </a:r>
            <a:r>
              <a:rPr dirty="0" sz="1400" spc="20">
                <a:latin typeface="微软雅黑"/>
                <a:cs typeface="微软雅黑"/>
              </a:rPr>
              <a:t>点</a:t>
            </a:r>
            <a:r>
              <a:rPr dirty="0" sz="1400" spc="35">
                <a:latin typeface="微软雅黑"/>
                <a:cs typeface="微软雅黑"/>
              </a:rPr>
              <a:t>的状态是</a:t>
            </a:r>
            <a:r>
              <a:rPr dirty="0" sz="1400" spc="20">
                <a:latin typeface="微软雅黑"/>
                <a:cs typeface="微软雅黑"/>
              </a:rPr>
              <a:t>必</a:t>
            </a:r>
            <a:r>
              <a:rPr dirty="0" sz="1400" spc="35">
                <a:latin typeface="微软雅黑"/>
                <a:cs typeface="微软雅黑"/>
              </a:rPr>
              <a:t>要</a:t>
            </a:r>
            <a:r>
              <a:rPr dirty="0" sz="1400" spc="55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279400">
              <a:lnSpc>
                <a:spcPct val="100000"/>
              </a:lnSpc>
              <a:spcBef>
                <a:spcPts val="840"/>
              </a:spcBef>
            </a:pPr>
            <a:r>
              <a:rPr dirty="0" sz="1400" spc="5">
                <a:latin typeface="微软雅黑"/>
                <a:cs typeface="微软雅黑"/>
              </a:rPr>
              <a:t>（</a:t>
            </a:r>
            <a:r>
              <a:rPr dirty="0" sz="1400" spc="5">
                <a:latin typeface="Times New Roman"/>
                <a:cs typeface="Times New Roman"/>
              </a:rPr>
              <a:t>1</a:t>
            </a:r>
            <a:r>
              <a:rPr dirty="0" sz="1400" spc="5">
                <a:latin typeface="微软雅黑"/>
                <a:cs typeface="微软雅黑"/>
              </a:rPr>
              <a:t>）</a:t>
            </a:r>
            <a:r>
              <a:rPr dirty="0" sz="1400">
                <a:latin typeface="微软雅黑"/>
                <a:cs typeface="微软雅黑"/>
              </a:rPr>
              <a:t>可根据节点实</a:t>
            </a:r>
            <a:r>
              <a:rPr dirty="0" sz="1400" spc="-15">
                <a:latin typeface="微软雅黑"/>
                <a:cs typeface="微软雅黑"/>
              </a:rPr>
              <a:t>时</a:t>
            </a:r>
            <a:r>
              <a:rPr dirty="0" sz="1400">
                <a:latin typeface="微软雅黑"/>
                <a:cs typeface="微软雅黑"/>
              </a:rPr>
              <a:t>状态</a:t>
            </a:r>
            <a:r>
              <a:rPr dirty="0" sz="1400" spc="-15">
                <a:latin typeface="微软雅黑"/>
                <a:cs typeface="微软雅黑"/>
              </a:rPr>
              <a:t>做</a:t>
            </a:r>
            <a:r>
              <a:rPr dirty="0" sz="1400">
                <a:latin typeface="微软雅黑"/>
                <a:cs typeface="微软雅黑"/>
              </a:rPr>
              <a:t>出一</a:t>
            </a:r>
            <a:r>
              <a:rPr dirty="0" sz="1400" spc="-15">
                <a:latin typeface="微软雅黑"/>
                <a:cs typeface="微软雅黑"/>
              </a:rPr>
              <a:t>些</a:t>
            </a:r>
            <a:r>
              <a:rPr dirty="0" sz="1400">
                <a:latin typeface="微软雅黑"/>
                <a:cs typeface="微软雅黑"/>
              </a:rPr>
              <a:t>调整。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340" y="1421358"/>
            <a:ext cx="4456430" cy="9861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81305" indent="-269240">
              <a:lnSpc>
                <a:spcPct val="100000"/>
              </a:lnSpc>
              <a:spcBef>
                <a:spcPts val="940"/>
              </a:spcBef>
              <a:buSzPct val="92857"/>
              <a:buAutoNum type="arabicPlain" startAt="2"/>
              <a:tabLst>
                <a:tab pos="281940" algn="l"/>
              </a:tabLst>
            </a:pPr>
            <a:r>
              <a:rPr dirty="0" sz="1400">
                <a:latin typeface="Times New Roman"/>
                <a:cs typeface="Times New Roman"/>
              </a:rPr>
              <a:t>ZooKeeper</a:t>
            </a:r>
            <a:r>
              <a:rPr dirty="0" sz="1400">
                <a:latin typeface="微软雅黑"/>
                <a:cs typeface="微软雅黑"/>
              </a:rPr>
              <a:t>可</a:t>
            </a:r>
            <a:r>
              <a:rPr dirty="0" sz="1400" spc="-15">
                <a:latin typeface="微软雅黑"/>
                <a:cs typeface="微软雅黑"/>
              </a:rPr>
              <a:t>以</a:t>
            </a:r>
            <a:r>
              <a:rPr dirty="0" sz="1400">
                <a:latin typeface="微软雅黑"/>
                <a:cs typeface="微软雅黑"/>
              </a:rPr>
              <a:t>实现</a:t>
            </a:r>
            <a:r>
              <a:rPr dirty="0" sz="1400" spc="-15">
                <a:latin typeface="微软雅黑"/>
                <a:cs typeface="微软雅黑"/>
              </a:rPr>
              <a:t>实</a:t>
            </a:r>
            <a:r>
              <a:rPr dirty="0" sz="1400">
                <a:latin typeface="微软雅黑"/>
                <a:cs typeface="微软雅黑"/>
              </a:rPr>
              <a:t>时监</a:t>
            </a:r>
            <a:r>
              <a:rPr dirty="0" sz="1400" spc="-15">
                <a:latin typeface="微软雅黑"/>
                <a:cs typeface="微软雅黑"/>
              </a:rPr>
              <a:t>控</a:t>
            </a:r>
            <a:r>
              <a:rPr dirty="0" sz="1400">
                <a:latin typeface="微软雅黑"/>
                <a:cs typeface="微软雅黑"/>
              </a:rPr>
              <a:t>节点</a:t>
            </a:r>
            <a:r>
              <a:rPr dirty="0" sz="1400" spc="-15">
                <a:latin typeface="微软雅黑"/>
                <a:cs typeface="微软雅黑"/>
              </a:rPr>
              <a:t>状</a:t>
            </a:r>
            <a:r>
              <a:rPr dirty="0" sz="1400">
                <a:latin typeface="微软雅黑"/>
                <a:cs typeface="微软雅黑"/>
              </a:rPr>
              <a:t>态变化</a:t>
            </a:r>
            <a:endParaRPr sz="1400">
              <a:latin typeface="微软雅黑"/>
              <a:cs typeface="微软雅黑"/>
            </a:endParaRPr>
          </a:p>
          <a:p>
            <a:pPr lvl="1" marL="744220" indent="-464820">
              <a:lnSpc>
                <a:spcPct val="100000"/>
              </a:lnSpc>
              <a:spcBef>
                <a:spcPts val="840"/>
              </a:spcBef>
              <a:buSzPct val="92857"/>
              <a:buAutoNum type="arabicPlain"/>
              <a:tabLst>
                <a:tab pos="744220" algn="l"/>
              </a:tabLst>
            </a:pPr>
            <a:r>
              <a:rPr dirty="0" sz="1400" spc="45">
                <a:latin typeface="微软雅黑"/>
                <a:cs typeface="微软雅黑"/>
              </a:rPr>
              <a:t>可将节点信息写</a:t>
            </a:r>
            <a:r>
              <a:rPr dirty="0" sz="1400" spc="50">
                <a:latin typeface="微软雅黑"/>
                <a:cs typeface="微软雅黑"/>
              </a:rPr>
              <a:t>入</a:t>
            </a:r>
            <a:r>
              <a:rPr dirty="0" sz="1400">
                <a:latin typeface="Times New Roman"/>
                <a:cs typeface="Times New Roman"/>
              </a:rPr>
              <a:t>ZooKeeper</a:t>
            </a:r>
            <a:r>
              <a:rPr dirty="0" sz="1400" spc="35">
                <a:latin typeface="微软雅黑"/>
                <a:cs typeface="微软雅黑"/>
              </a:rPr>
              <a:t>上</a:t>
            </a:r>
            <a:r>
              <a:rPr dirty="0" sz="1400" spc="45">
                <a:latin typeface="微软雅黑"/>
                <a:cs typeface="微软雅黑"/>
              </a:rPr>
              <a:t>的一</a:t>
            </a:r>
            <a:r>
              <a:rPr dirty="0" sz="1400" spc="55">
                <a:latin typeface="微软雅黑"/>
                <a:cs typeface="微软雅黑"/>
              </a:rPr>
              <a:t>个</a:t>
            </a:r>
            <a:r>
              <a:rPr dirty="0" sz="1400" spc="5">
                <a:latin typeface="Times New Roman"/>
                <a:cs typeface="Times New Roman"/>
              </a:rPr>
              <a:t>ZNode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lvl="1" marL="726440" indent="-447675">
              <a:lnSpc>
                <a:spcPct val="100000"/>
              </a:lnSpc>
              <a:spcBef>
                <a:spcPts val="840"/>
              </a:spcBef>
              <a:buSzPct val="92857"/>
              <a:buAutoNum type="arabicPlain"/>
              <a:tabLst>
                <a:tab pos="727075" algn="l"/>
              </a:tabLst>
            </a:pPr>
            <a:r>
              <a:rPr dirty="0" sz="1400">
                <a:latin typeface="微软雅黑"/>
                <a:cs typeface="微软雅黑"/>
              </a:rPr>
              <a:t>监听这个</a:t>
            </a:r>
            <a:r>
              <a:rPr dirty="0" sz="1400" spc="-5">
                <a:latin typeface="Times New Roman"/>
                <a:cs typeface="Times New Roman"/>
              </a:rPr>
              <a:t>ZNode</a:t>
            </a:r>
            <a:r>
              <a:rPr dirty="0" sz="1400">
                <a:latin typeface="微软雅黑"/>
                <a:cs typeface="微软雅黑"/>
              </a:rPr>
              <a:t>可获</a:t>
            </a:r>
            <a:r>
              <a:rPr dirty="0" sz="1400" spc="-15">
                <a:latin typeface="微软雅黑"/>
                <a:cs typeface="微软雅黑"/>
              </a:rPr>
              <a:t>取</a:t>
            </a:r>
            <a:r>
              <a:rPr dirty="0" sz="1400">
                <a:latin typeface="微软雅黑"/>
                <a:cs typeface="微软雅黑"/>
              </a:rPr>
              <a:t>它的</a:t>
            </a:r>
            <a:r>
              <a:rPr dirty="0" sz="1400" spc="-15">
                <a:latin typeface="微软雅黑"/>
                <a:cs typeface="微软雅黑"/>
              </a:rPr>
              <a:t>实</a:t>
            </a:r>
            <a:r>
              <a:rPr dirty="0" sz="1400">
                <a:latin typeface="微软雅黑"/>
                <a:cs typeface="微软雅黑"/>
              </a:rPr>
              <a:t>时状</a:t>
            </a:r>
            <a:r>
              <a:rPr dirty="0" sz="1400" spc="-15">
                <a:latin typeface="微软雅黑"/>
                <a:cs typeface="微软雅黑"/>
              </a:rPr>
              <a:t>态</a:t>
            </a:r>
            <a:r>
              <a:rPr dirty="0" sz="1400">
                <a:latin typeface="微软雅黑"/>
                <a:cs typeface="微软雅黑"/>
              </a:rPr>
              <a:t>变化。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20618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服务器动态上下线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6392" y="851916"/>
            <a:ext cx="899160" cy="1080770"/>
            <a:chOff x="3136392" y="851916"/>
            <a:chExt cx="899160" cy="1080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6392" y="851916"/>
              <a:ext cx="899159" cy="10805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34512" y="1139952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20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502920" y="504444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34512" y="1139952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0" y="504444"/>
                  </a:moveTo>
                  <a:lnTo>
                    <a:pt x="502920" y="504444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34511" y="1139952"/>
            <a:ext cx="502920" cy="5048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99060" marR="92075">
              <a:lnSpc>
                <a:spcPct val="100000"/>
              </a:lnSpc>
              <a:spcBef>
                <a:spcPts val="500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6392" y="851916"/>
            <a:ext cx="899160" cy="108077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微软雅黑"/>
                <a:cs typeface="微软雅黑"/>
              </a:rPr>
              <a:t>服务器1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702945"/>
            <a:ext cx="171450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 spc="10" b="1">
                <a:latin typeface="微软雅黑"/>
                <a:cs typeface="微软雅黑"/>
              </a:rPr>
              <a:t>客户端能实时洞</a:t>
            </a:r>
            <a:r>
              <a:rPr dirty="0" sz="1200" b="1">
                <a:latin typeface="微软雅黑"/>
                <a:cs typeface="微软雅黑"/>
              </a:rPr>
              <a:t>察</a:t>
            </a:r>
            <a:r>
              <a:rPr dirty="0" sz="1200" spc="10" b="1">
                <a:latin typeface="微软雅黑"/>
                <a:cs typeface="微软雅黑"/>
              </a:rPr>
              <a:t>到</a:t>
            </a:r>
            <a:r>
              <a:rPr dirty="0" sz="1200" b="1">
                <a:latin typeface="微软雅黑"/>
                <a:cs typeface="微软雅黑"/>
              </a:rPr>
              <a:t>服务 器上下线的变化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84647" y="870203"/>
            <a:ext cx="899160" cy="1079500"/>
            <a:chOff x="5184647" y="870203"/>
            <a:chExt cx="899160" cy="1079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4647" y="870203"/>
              <a:ext cx="899160" cy="10789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82767" y="115823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20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502920" y="50292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82767" y="115823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502920"/>
                  </a:moveTo>
                  <a:lnTo>
                    <a:pt x="502920" y="502920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382767" y="1158239"/>
            <a:ext cx="502920" cy="5029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99695" marR="91440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647" y="870203"/>
            <a:ext cx="899160" cy="10795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275"/>
              </a:spcBef>
            </a:pPr>
            <a:r>
              <a:rPr dirty="0" sz="1200" b="1">
                <a:latin typeface="微软雅黑"/>
                <a:cs typeface="微软雅黑"/>
              </a:rPr>
              <a:t>服务器2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36535" y="870203"/>
            <a:ext cx="901065" cy="1079500"/>
            <a:chOff x="7336535" y="870203"/>
            <a:chExt cx="901065" cy="10795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6535" y="870203"/>
              <a:ext cx="900683" cy="10789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34655" y="115823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504444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504444" y="50292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34655" y="115823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0" y="502920"/>
                  </a:moveTo>
                  <a:lnTo>
                    <a:pt x="504444" y="502920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34656" y="1158239"/>
            <a:ext cx="504825" cy="5029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00330" marR="92075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latin typeface="微软雅黑"/>
                <a:cs typeface="微软雅黑"/>
              </a:rPr>
              <a:t>业务 功能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6535" y="870203"/>
            <a:ext cx="901065" cy="1079500"/>
          </a:xfrm>
          <a:prstGeom prst="rect">
            <a:avLst/>
          </a:prstGeom>
          <a:ln w="6350">
            <a:solidFill>
              <a:srgbClr val="4471C4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75"/>
              </a:spcBef>
            </a:pPr>
            <a:r>
              <a:rPr dirty="0" sz="1200" b="1">
                <a:latin typeface="微软雅黑"/>
                <a:cs typeface="微软雅黑"/>
              </a:rPr>
              <a:t>服务器3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08321" y="3936365"/>
            <a:ext cx="1253490" cy="582930"/>
            <a:chOff x="5108321" y="3936365"/>
            <a:chExt cx="1253490" cy="58293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1496" y="3939540"/>
              <a:ext cx="1246631" cy="5760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11496" y="3939540"/>
              <a:ext cx="1247140" cy="576580"/>
            </a:xfrm>
            <a:custGeom>
              <a:avLst/>
              <a:gdLst/>
              <a:ahLst/>
              <a:cxnLst/>
              <a:rect l="l" t="t" r="r" b="b"/>
              <a:pathLst>
                <a:path w="1247139" h="576579">
                  <a:moveTo>
                    <a:pt x="0" y="288036"/>
                  </a:moveTo>
                  <a:lnTo>
                    <a:pt x="12661" y="229986"/>
                  </a:lnTo>
                  <a:lnTo>
                    <a:pt x="48976" y="175918"/>
                  </a:lnTo>
                  <a:lnTo>
                    <a:pt x="106439" y="126991"/>
                  </a:lnTo>
                  <a:lnTo>
                    <a:pt x="142319" y="104817"/>
                  </a:lnTo>
                  <a:lnTo>
                    <a:pt x="182546" y="84362"/>
                  </a:lnTo>
                  <a:lnTo>
                    <a:pt x="226808" y="65772"/>
                  </a:lnTo>
                  <a:lnTo>
                    <a:pt x="274792" y="49191"/>
                  </a:lnTo>
                  <a:lnTo>
                    <a:pt x="326184" y="34763"/>
                  </a:lnTo>
                  <a:lnTo>
                    <a:pt x="380672" y="22634"/>
                  </a:lnTo>
                  <a:lnTo>
                    <a:pt x="437942" y="12949"/>
                  </a:lnTo>
                  <a:lnTo>
                    <a:pt x="497681" y="5851"/>
                  </a:lnTo>
                  <a:lnTo>
                    <a:pt x="559577" y="1487"/>
                  </a:lnTo>
                  <a:lnTo>
                    <a:pt x="623315" y="0"/>
                  </a:lnTo>
                  <a:lnTo>
                    <a:pt x="687054" y="1487"/>
                  </a:lnTo>
                  <a:lnTo>
                    <a:pt x="748950" y="5851"/>
                  </a:lnTo>
                  <a:lnTo>
                    <a:pt x="808689" y="12949"/>
                  </a:lnTo>
                  <a:lnTo>
                    <a:pt x="865959" y="22634"/>
                  </a:lnTo>
                  <a:lnTo>
                    <a:pt x="920447" y="34763"/>
                  </a:lnTo>
                  <a:lnTo>
                    <a:pt x="971839" y="49191"/>
                  </a:lnTo>
                  <a:lnTo>
                    <a:pt x="1019823" y="65772"/>
                  </a:lnTo>
                  <a:lnTo>
                    <a:pt x="1064085" y="84362"/>
                  </a:lnTo>
                  <a:lnTo>
                    <a:pt x="1104312" y="104817"/>
                  </a:lnTo>
                  <a:lnTo>
                    <a:pt x="1140192" y="126991"/>
                  </a:lnTo>
                  <a:lnTo>
                    <a:pt x="1171411" y="150739"/>
                  </a:lnTo>
                  <a:lnTo>
                    <a:pt x="1218613" y="202382"/>
                  </a:lnTo>
                  <a:lnTo>
                    <a:pt x="1243414" y="258585"/>
                  </a:lnTo>
                  <a:lnTo>
                    <a:pt x="1246631" y="288036"/>
                  </a:lnTo>
                  <a:lnTo>
                    <a:pt x="1243414" y="317486"/>
                  </a:lnTo>
                  <a:lnTo>
                    <a:pt x="1218613" y="373689"/>
                  </a:lnTo>
                  <a:lnTo>
                    <a:pt x="1171411" y="425332"/>
                  </a:lnTo>
                  <a:lnTo>
                    <a:pt x="1140192" y="449080"/>
                  </a:lnTo>
                  <a:lnTo>
                    <a:pt x="1104312" y="471254"/>
                  </a:lnTo>
                  <a:lnTo>
                    <a:pt x="1064085" y="491709"/>
                  </a:lnTo>
                  <a:lnTo>
                    <a:pt x="1019823" y="510299"/>
                  </a:lnTo>
                  <a:lnTo>
                    <a:pt x="971839" y="526880"/>
                  </a:lnTo>
                  <a:lnTo>
                    <a:pt x="920447" y="541308"/>
                  </a:lnTo>
                  <a:lnTo>
                    <a:pt x="865959" y="553437"/>
                  </a:lnTo>
                  <a:lnTo>
                    <a:pt x="808689" y="563122"/>
                  </a:lnTo>
                  <a:lnTo>
                    <a:pt x="748950" y="570220"/>
                  </a:lnTo>
                  <a:lnTo>
                    <a:pt x="687054" y="574584"/>
                  </a:lnTo>
                  <a:lnTo>
                    <a:pt x="623315" y="576072"/>
                  </a:lnTo>
                  <a:lnTo>
                    <a:pt x="559577" y="574584"/>
                  </a:lnTo>
                  <a:lnTo>
                    <a:pt x="497681" y="570220"/>
                  </a:lnTo>
                  <a:lnTo>
                    <a:pt x="437942" y="563122"/>
                  </a:lnTo>
                  <a:lnTo>
                    <a:pt x="380672" y="553437"/>
                  </a:lnTo>
                  <a:lnTo>
                    <a:pt x="326184" y="541308"/>
                  </a:lnTo>
                  <a:lnTo>
                    <a:pt x="274792" y="526880"/>
                  </a:lnTo>
                  <a:lnTo>
                    <a:pt x="226808" y="510299"/>
                  </a:lnTo>
                  <a:lnTo>
                    <a:pt x="182546" y="491709"/>
                  </a:lnTo>
                  <a:lnTo>
                    <a:pt x="142319" y="471254"/>
                  </a:lnTo>
                  <a:lnTo>
                    <a:pt x="106439" y="449080"/>
                  </a:lnTo>
                  <a:lnTo>
                    <a:pt x="75220" y="425332"/>
                  </a:lnTo>
                  <a:lnTo>
                    <a:pt x="28018" y="373689"/>
                  </a:lnTo>
                  <a:lnTo>
                    <a:pt x="3217" y="317486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79831" y="2106167"/>
            <a:ext cx="8428355" cy="2906395"/>
            <a:chOff x="179831" y="2106167"/>
            <a:chExt cx="8428355" cy="2906395"/>
          </a:xfrm>
        </p:grpSpPr>
        <p:sp>
          <p:nvSpPr>
            <p:cNvPr id="26" name="object 26"/>
            <p:cNvSpPr/>
            <p:nvPr/>
          </p:nvSpPr>
          <p:spPr>
            <a:xfrm>
              <a:off x="2999231" y="2787395"/>
              <a:ext cx="5605780" cy="89535"/>
            </a:xfrm>
            <a:custGeom>
              <a:avLst/>
              <a:gdLst/>
              <a:ahLst/>
              <a:cxnLst/>
              <a:rect l="l" t="t" r="r" b="b"/>
              <a:pathLst>
                <a:path w="5605780" h="89535">
                  <a:moveTo>
                    <a:pt x="0" y="89408"/>
                  </a:moveTo>
                  <a:lnTo>
                    <a:pt x="5605653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831" y="2106167"/>
              <a:ext cx="2232660" cy="14737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3615" y="3924300"/>
              <a:ext cx="1620011" cy="10850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23615" y="3924300"/>
              <a:ext cx="1620520" cy="1085215"/>
            </a:xfrm>
            <a:custGeom>
              <a:avLst/>
              <a:gdLst/>
              <a:ahLst/>
              <a:cxnLst/>
              <a:rect l="l" t="t" r="r" b="b"/>
              <a:pathLst>
                <a:path w="1620520" h="1085214">
                  <a:moveTo>
                    <a:pt x="0" y="542544"/>
                  </a:moveTo>
                  <a:lnTo>
                    <a:pt x="2034" y="503797"/>
                  </a:lnTo>
                  <a:lnTo>
                    <a:pt x="8044" y="465785"/>
                  </a:lnTo>
                  <a:lnTo>
                    <a:pt x="17895" y="428601"/>
                  </a:lnTo>
                  <a:lnTo>
                    <a:pt x="31448" y="392336"/>
                  </a:lnTo>
                  <a:lnTo>
                    <a:pt x="48566" y="357081"/>
                  </a:lnTo>
                  <a:lnTo>
                    <a:pt x="69113" y="322929"/>
                  </a:lnTo>
                  <a:lnTo>
                    <a:pt x="92950" y="289972"/>
                  </a:lnTo>
                  <a:lnTo>
                    <a:pt x="119941" y="258300"/>
                  </a:lnTo>
                  <a:lnTo>
                    <a:pt x="149949" y="228007"/>
                  </a:lnTo>
                  <a:lnTo>
                    <a:pt x="182837" y="199184"/>
                  </a:lnTo>
                  <a:lnTo>
                    <a:pt x="218467" y="171922"/>
                  </a:lnTo>
                  <a:lnTo>
                    <a:pt x="256702" y="146313"/>
                  </a:lnTo>
                  <a:lnTo>
                    <a:pt x="297405" y="122450"/>
                  </a:lnTo>
                  <a:lnTo>
                    <a:pt x="340439" y="100424"/>
                  </a:lnTo>
                  <a:lnTo>
                    <a:pt x="385667" y="80326"/>
                  </a:lnTo>
                  <a:lnTo>
                    <a:pt x="432951" y="62249"/>
                  </a:lnTo>
                  <a:lnTo>
                    <a:pt x="482155" y="46285"/>
                  </a:lnTo>
                  <a:lnTo>
                    <a:pt x="533141" y="32525"/>
                  </a:lnTo>
                  <a:lnTo>
                    <a:pt x="585772" y="21060"/>
                  </a:lnTo>
                  <a:lnTo>
                    <a:pt x="639912" y="11984"/>
                  </a:lnTo>
                  <a:lnTo>
                    <a:pt x="695422" y="5387"/>
                  </a:lnTo>
                  <a:lnTo>
                    <a:pt x="752165" y="1362"/>
                  </a:lnTo>
                  <a:lnTo>
                    <a:pt x="810006" y="0"/>
                  </a:lnTo>
                  <a:lnTo>
                    <a:pt x="867846" y="1362"/>
                  </a:lnTo>
                  <a:lnTo>
                    <a:pt x="924589" y="5387"/>
                  </a:lnTo>
                  <a:lnTo>
                    <a:pt x="980099" y="11984"/>
                  </a:lnTo>
                  <a:lnTo>
                    <a:pt x="1034239" y="21060"/>
                  </a:lnTo>
                  <a:lnTo>
                    <a:pt x="1086870" y="32525"/>
                  </a:lnTo>
                  <a:lnTo>
                    <a:pt x="1137856" y="46285"/>
                  </a:lnTo>
                  <a:lnTo>
                    <a:pt x="1187060" y="62249"/>
                  </a:lnTo>
                  <a:lnTo>
                    <a:pt x="1234344" y="80326"/>
                  </a:lnTo>
                  <a:lnTo>
                    <a:pt x="1279572" y="100424"/>
                  </a:lnTo>
                  <a:lnTo>
                    <a:pt x="1322606" y="122450"/>
                  </a:lnTo>
                  <a:lnTo>
                    <a:pt x="1363309" y="146313"/>
                  </a:lnTo>
                  <a:lnTo>
                    <a:pt x="1401544" y="171922"/>
                  </a:lnTo>
                  <a:lnTo>
                    <a:pt x="1437174" y="199184"/>
                  </a:lnTo>
                  <a:lnTo>
                    <a:pt x="1470062" y="228007"/>
                  </a:lnTo>
                  <a:lnTo>
                    <a:pt x="1500070" y="258300"/>
                  </a:lnTo>
                  <a:lnTo>
                    <a:pt x="1527061" y="289972"/>
                  </a:lnTo>
                  <a:lnTo>
                    <a:pt x="1550898" y="322929"/>
                  </a:lnTo>
                  <a:lnTo>
                    <a:pt x="1571445" y="357081"/>
                  </a:lnTo>
                  <a:lnTo>
                    <a:pt x="1588563" y="392336"/>
                  </a:lnTo>
                  <a:lnTo>
                    <a:pt x="1602116" y="428601"/>
                  </a:lnTo>
                  <a:lnTo>
                    <a:pt x="1611967" y="465785"/>
                  </a:lnTo>
                  <a:lnTo>
                    <a:pt x="1617977" y="503797"/>
                  </a:lnTo>
                  <a:lnTo>
                    <a:pt x="1620011" y="542544"/>
                  </a:lnTo>
                  <a:lnTo>
                    <a:pt x="1617977" y="581290"/>
                  </a:lnTo>
                  <a:lnTo>
                    <a:pt x="1611967" y="619302"/>
                  </a:lnTo>
                  <a:lnTo>
                    <a:pt x="1602116" y="656486"/>
                  </a:lnTo>
                  <a:lnTo>
                    <a:pt x="1588563" y="692751"/>
                  </a:lnTo>
                  <a:lnTo>
                    <a:pt x="1571445" y="728006"/>
                  </a:lnTo>
                  <a:lnTo>
                    <a:pt x="1550898" y="762158"/>
                  </a:lnTo>
                  <a:lnTo>
                    <a:pt x="1527061" y="795115"/>
                  </a:lnTo>
                  <a:lnTo>
                    <a:pt x="1500070" y="826787"/>
                  </a:lnTo>
                  <a:lnTo>
                    <a:pt x="1470062" y="857080"/>
                  </a:lnTo>
                  <a:lnTo>
                    <a:pt x="1437174" y="885903"/>
                  </a:lnTo>
                  <a:lnTo>
                    <a:pt x="1401544" y="913165"/>
                  </a:lnTo>
                  <a:lnTo>
                    <a:pt x="1363309" y="938774"/>
                  </a:lnTo>
                  <a:lnTo>
                    <a:pt x="1322606" y="962637"/>
                  </a:lnTo>
                  <a:lnTo>
                    <a:pt x="1279572" y="984663"/>
                  </a:lnTo>
                  <a:lnTo>
                    <a:pt x="1234344" y="1004761"/>
                  </a:lnTo>
                  <a:lnTo>
                    <a:pt x="1187060" y="1022838"/>
                  </a:lnTo>
                  <a:lnTo>
                    <a:pt x="1137856" y="1038802"/>
                  </a:lnTo>
                  <a:lnTo>
                    <a:pt x="1086870" y="1052562"/>
                  </a:lnTo>
                  <a:lnTo>
                    <a:pt x="1034239" y="1064027"/>
                  </a:lnTo>
                  <a:lnTo>
                    <a:pt x="980099" y="1073103"/>
                  </a:lnTo>
                  <a:lnTo>
                    <a:pt x="924589" y="1079700"/>
                  </a:lnTo>
                  <a:lnTo>
                    <a:pt x="867846" y="1083725"/>
                  </a:lnTo>
                  <a:lnTo>
                    <a:pt x="810006" y="1085088"/>
                  </a:lnTo>
                  <a:lnTo>
                    <a:pt x="752165" y="1083725"/>
                  </a:lnTo>
                  <a:lnTo>
                    <a:pt x="695422" y="1079700"/>
                  </a:lnTo>
                  <a:lnTo>
                    <a:pt x="639912" y="1073103"/>
                  </a:lnTo>
                  <a:lnTo>
                    <a:pt x="585772" y="1064027"/>
                  </a:lnTo>
                  <a:lnTo>
                    <a:pt x="533141" y="1052562"/>
                  </a:lnTo>
                  <a:lnTo>
                    <a:pt x="482155" y="1038802"/>
                  </a:lnTo>
                  <a:lnTo>
                    <a:pt x="432951" y="1022838"/>
                  </a:lnTo>
                  <a:lnTo>
                    <a:pt x="385667" y="1004761"/>
                  </a:lnTo>
                  <a:lnTo>
                    <a:pt x="340439" y="984663"/>
                  </a:lnTo>
                  <a:lnTo>
                    <a:pt x="297405" y="962637"/>
                  </a:lnTo>
                  <a:lnTo>
                    <a:pt x="256702" y="938774"/>
                  </a:lnTo>
                  <a:lnTo>
                    <a:pt x="218467" y="913165"/>
                  </a:lnTo>
                  <a:lnTo>
                    <a:pt x="182837" y="885903"/>
                  </a:lnTo>
                  <a:lnTo>
                    <a:pt x="149949" y="857080"/>
                  </a:lnTo>
                  <a:lnTo>
                    <a:pt x="119941" y="826787"/>
                  </a:lnTo>
                  <a:lnTo>
                    <a:pt x="92950" y="795115"/>
                  </a:lnTo>
                  <a:lnTo>
                    <a:pt x="69113" y="762158"/>
                  </a:lnTo>
                  <a:lnTo>
                    <a:pt x="48566" y="728006"/>
                  </a:lnTo>
                  <a:lnTo>
                    <a:pt x="31448" y="692751"/>
                  </a:lnTo>
                  <a:lnTo>
                    <a:pt x="17895" y="656486"/>
                  </a:lnTo>
                  <a:lnTo>
                    <a:pt x="8044" y="619302"/>
                  </a:lnTo>
                  <a:lnTo>
                    <a:pt x="2034" y="581290"/>
                  </a:lnTo>
                  <a:lnTo>
                    <a:pt x="0" y="542544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405373" y="4103623"/>
            <a:ext cx="659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客户端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33360" y="3921125"/>
            <a:ext cx="1202690" cy="582930"/>
            <a:chOff x="7333360" y="3921125"/>
            <a:chExt cx="1202690" cy="58293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6535" y="3924300"/>
              <a:ext cx="1196340" cy="5760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36535" y="3924300"/>
              <a:ext cx="1196340" cy="576580"/>
            </a:xfrm>
            <a:custGeom>
              <a:avLst/>
              <a:gdLst/>
              <a:ahLst/>
              <a:cxnLst/>
              <a:rect l="l" t="t" r="r" b="b"/>
              <a:pathLst>
                <a:path w="1196340" h="576579">
                  <a:moveTo>
                    <a:pt x="0" y="288036"/>
                  </a:moveTo>
                  <a:lnTo>
                    <a:pt x="13798" y="226244"/>
                  </a:lnTo>
                  <a:lnTo>
                    <a:pt x="53245" y="169072"/>
                  </a:lnTo>
                  <a:lnTo>
                    <a:pt x="81675" y="142657"/>
                  </a:lnTo>
                  <a:lnTo>
                    <a:pt x="115421" y="117924"/>
                  </a:lnTo>
                  <a:lnTo>
                    <a:pt x="154120" y="95049"/>
                  </a:lnTo>
                  <a:lnTo>
                    <a:pt x="197405" y="74206"/>
                  </a:lnTo>
                  <a:lnTo>
                    <a:pt x="244912" y="55573"/>
                  </a:lnTo>
                  <a:lnTo>
                    <a:pt x="296276" y="39324"/>
                  </a:lnTo>
                  <a:lnTo>
                    <a:pt x="351132" y="25636"/>
                  </a:lnTo>
                  <a:lnTo>
                    <a:pt x="409114" y="14684"/>
                  </a:lnTo>
                  <a:lnTo>
                    <a:pt x="469858" y="6643"/>
                  </a:lnTo>
                  <a:lnTo>
                    <a:pt x="532998" y="1690"/>
                  </a:lnTo>
                  <a:lnTo>
                    <a:pt x="598170" y="0"/>
                  </a:lnTo>
                  <a:lnTo>
                    <a:pt x="663341" y="1690"/>
                  </a:lnTo>
                  <a:lnTo>
                    <a:pt x="726481" y="6643"/>
                  </a:lnTo>
                  <a:lnTo>
                    <a:pt x="787225" y="14684"/>
                  </a:lnTo>
                  <a:lnTo>
                    <a:pt x="845207" y="25636"/>
                  </a:lnTo>
                  <a:lnTo>
                    <a:pt x="900063" y="39324"/>
                  </a:lnTo>
                  <a:lnTo>
                    <a:pt x="951427" y="55573"/>
                  </a:lnTo>
                  <a:lnTo>
                    <a:pt x="998934" y="74206"/>
                  </a:lnTo>
                  <a:lnTo>
                    <a:pt x="1042219" y="95049"/>
                  </a:lnTo>
                  <a:lnTo>
                    <a:pt x="1080918" y="117924"/>
                  </a:lnTo>
                  <a:lnTo>
                    <a:pt x="1114664" y="142657"/>
                  </a:lnTo>
                  <a:lnTo>
                    <a:pt x="1143094" y="169072"/>
                  </a:lnTo>
                  <a:lnTo>
                    <a:pt x="1182541" y="226244"/>
                  </a:lnTo>
                  <a:lnTo>
                    <a:pt x="1196340" y="288036"/>
                  </a:lnTo>
                  <a:lnTo>
                    <a:pt x="1192829" y="319421"/>
                  </a:lnTo>
                  <a:lnTo>
                    <a:pt x="1165841" y="379078"/>
                  </a:lnTo>
                  <a:lnTo>
                    <a:pt x="1114664" y="433414"/>
                  </a:lnTo>
                  <a:lnTo>
                    <a:pt x="1080918" y="458147"/>
                  </a:lnTo>
                  <a:lnTo>
                    <a:pt x="1042219" y="481022"/>
                  </a:lnTo>
                  <a:lnTo>
                    <a:pt x="998934" y="501865"/>
                  </a:lnTo>
                  <a:lnTo>
                    <a:pt x="951427" y="520498"/>
                  </a:lnTo>
                  <a:lnTo>
                    <a:pt x="900063" y="536747"/>
                  </a:lnTo>
                  <a:lnTo>
                    <a:pt x="845207" y="550435"/>
                  </a:lnTo>
                  <a:lnTo>
                    <a:pt x="787225" y="561387"/>
                  </a:lnTo>
                  <a:lnTo>
                    <a:pt x="726481" y="569428"/>
                  </a:lnTo>
                  <a:lnTo>
                    <a:pt x="663341" y="574381"/>
                  </a:lnTo>
                  <a:lnTo>
                    <a:pt x="598170" y="576072"/>
                  </a:lnTo>
                  <a:lnTo>
                    <a:pt x="532998" y="574381"/>
                  </a:lnTo>
                  <a:lnTo>
                    <a:pt x="469858" y="569428"/>
                  </a:lnTo>
                  <a:lnTo>
                    <a:pt x="409114" y="561387"/>
                  </a:lnTo>
                  <a:lnTo>
                    <a:pt x="351132" y="550435"/>
                  </a:lnTo>
                  <a:lnTo>
                    <a:pt x="296276" y="536747"/>
                  </a:lnTo>
                  <a:lnTo>
                    <a:pt x="244912" y="520498"/>
                  </a:lnTo>
                  <a:lnTo>
                    <a:pt x="197405" y="501865"/>
                  </a:lnTo>
                  <a:lnTo>
                    <a:pt x="154120" y="481022"/>
                  </a:lnTo>
                  <a:lnTo>
                    <a:pt x="115421" y="458147"/>
                  </a:lnTo>
                  <a:lnTo>
                    <a:pt x="81675" y="433414"/>
                  </a:lnTo>
                  <a:lnTo>
                    <a:pt x="53245" y="406999"/>
                  </a:lnTo>
                  <a:lnTo>
                    <a:pt x="13798" y="349827"/>
                  </a:lnTo>
                  <a:lnTo>
                    <a:pt x="0" y="288036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605776" y="4087469"/>
            <a:ext cx="659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客户端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16955" y="2293391"/>
            <a:ext cx="1497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1</a:t>
            </a:r>
            <a:r>
              <a:rPr dirty="0" sz="1000" spc="155" b="1">
                <a:latin typeface="微软雅黑"/>
                <a:cs typeface="微软雅黑"/>
              </a:rPr>
              <a:t> </a:t>
            </a:r>
            <a:r>
              <a:rPr dirty="0" sz="1000" spc="40" b="1">
                <a:latin typeface="微软雅黑"/>
                <a:cs typeface="微软雅黑"/>
              </a:rPr>
              <a:t>服务端启动时去注册信 </a:t>
            </a:r>
            <a:r>
              <a:rPr dirty="0" sz="1000" spc="-5" b="1">
                <a:latin typeface="微软雅黑"/>
                <a:cs typeface="微软雅黑"/>
              </a:rPr>
              <a:t>息（创建都是临时节点）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12492" y="1927351"/>
            <a:ext cx="5375910" cy="941069"/>
          </a:xfrm>
          <a:custGeom>
            <a:avLst/>
            <a:gdLst/>
            <a:ahLst/>
            <a:cxnLst/>
            <a:rect l="l" t="t" r="r" b="b"/>
            <a:pathLst>
              <a:path w="5375909" h="941069">
                <a:moveTo>
                  <a:pt x="5375783" y="28067"/>
                </a:moveTo>
                <a:lnTo>
                  <a:pt x="5373751" y="15621"/>
                </a:lnTo>
                <a:lnTo>
                  <a:pt x="117386" y="889508"/>
                </a:lnTo>
                <a:lnTo>
                  <a:pt x="3224022" y="27940"/>
                </a:lnTo>
                <a:lnTo>
                  <a:pt x="3220720" y="15748"/>
                </a:lnTo>
                <a:lnTo>
                  <a:pt x="74828" y="888174"/>
                </a:lnTo>
                <a:lnTo>
                  <a:pt x="72161" y="884745"/>
                </a:lnTo>
                <a:lnTo>
                  <a:pt x="69723" y="870026"/>
                </a:lnTo>
                <a:lnTo>
                  <a:pt x="1177925" y="10033"/>
                </a:lnTo>
                <a:lnTo>
                  <a:pt x="1170178" y="0"/>
                </a:lnTo>
                <a:lnTo>
                  <a:pt x="63360" y="858824"/>
                </a:lnTo>
                <a:lnTo>
                  <a:pt x="63246" y="858393"/>
                </a:lnTo>
                <a:lnTo>
                  <a:pt x="59143" y="862101"/>
                </a:lnTo>
                <a:lnTo>
                  <a:pt x="56299" y="864298"/>
                </a:lnTo>
                <a:lnTo>
                  <a:pt x="36830" y="839216"/>
                </a:lnTo>
                <a:lnTo>
                  <a:pt x="533" y="914933"/>
                </a:lnTo>
                <a:lnTo>
                  <a:pt x="0" y="915416"/>
                </a:lnTo>
                <a:lnTo>
                  <a:pt x="254" y="915504"/>
                </a:lnTo>
                <a:lnTo>
                  <a:pt x="0" y="916051"/>
                </a:lnTo>
                <a:lnTo>
                  <a:pt x="1244" y="915809"/>
                </a:lnTo>
                <a:lnTo>
                  <a:pt x="81407" y="940562"/>
                </a:lnTo>
                <a:lnTo>
                  <a:pt x="79832" y="931075"/>
                </a:lnTo>
                <a:lnTo>
                  <a:pt x="83566" y="931799"/>
                </a:lnTo>
                <a:lnTo>
                  <a:pt x="77266" y="909104"/>
                </a:lnTo>
                <a:lnTo>
                  <a:pt x="5375783" y="280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9831" y="2106167"/>
            <a:ext cx="2232660" cy="147383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535"/>
              </a:spcBef>
            </a:pPr>
            <a:r>
              <a:rPr dirty="0" sz="1200" spc="-5" b="1">
                <a:latin typeface="微软雅黑"/>
                <a:cs typeface="微软雅黑"/>
              </a:rPr>
              <a:t>Zookeeper</a:t>
            </a:r>
            <a:r>
              <a:rPr dirty="0" sz="1200" b="1">
                <a:latin typeface="微软雅黑"/>
                <a:cs typeface="微软雅黑"/>
              </a:rPr>
              <a:t>集群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</a:pPr>
            <a:r>
              <a:rPr dirty="0" sz="800" b="1">
                <a:latin typeface="微软雅黑"/>
                <a:cs typeface="微软雅黑"/>
              </a:rPr>
              <a:t>/servers/server1 hadoop101 80 </a:t>
            </a:r>
            <a:r>
              <a:rPr dirty="0" sz="800" spc="45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nodes</a:t>
            </a:r>
            <a:endParaRPr sz="800">
              <a:latin typeface="微软雅黑"/>
              <a:cs typeface="微软雅黑"/>
            </a:endParaRPr>
          </a:p>
          <a:p>
            <a:pPr marL="424815">
              <a:lnSpc>
                <a:spcPct val="100000"/>
              </a:lnSpc>
              <a:spcBef>
                <a:spcPts val="195"/>
              </a:spcBef>
            </a:pPr>
            <a:r>
              <a:rPr dirty="0" sz="800" strike="sngStrike">
                <a:latin typeface="Times New Roman"/>
                <a:cs typeface="Times New Roman"/>
              </a:rPr>
              <a:t> </a:t>
            </a:r>
            <a:r>
              <a:rPr dirty="0" sz="800" spc="-10" strike="sngStrike">
                <a:latin typeface="Times New Roman"/>
                <a:cs typeface="Times New Roman"/>
              </a:rPr>
              <a:t> </a:t>
            </a:r>
            <a:r>
              <a:rPr dirty="0" sz="800" b="1" strike="sngStrike">
                <a:latin typeface="微软雅黑"/>
                <a:cs typeface="微软雅黑"/>
              </a:rPr>
              <a:t>/server2 hadoop102  90</a:t>
            </a:r>
            <a:r>
              <a:rPr dirty="0" sz="800" spc="-175" b="1" strike="sngStrike">
                <a:latin typeface="微软雅黑"/>
                <a:cs typeface="微软雅黑"/>
              </a:rPr>
              <a:t> </a:t>
            </a:r>
            <a:r>
              <a:rPr dirty="0" sz="800" b="1" strike="sngStrike">
                <a:latin typeface="微软雅黑"/>
                <a:cs typeface="微软雅黑"/>
              </a:rPr>
              <a:t>nodes </a:t>
            </a:r>
            <a:endParaRPr sz="800">
              <a:latin typeface="微软雅黑"/>
              <a:cs typeface="微软雅黑"/>
            </a:endParaRPr>
          </a:p>
          <a:p>
            <a:pPr marL="474980">
              <a:lnSpc>
                <a:spcPct val="100000"/>
              </a:lnSpc>
              <a:spcBef>
                <a:spcPts val="190"/>
              </a:spcBef>
            </a:pPr>
            <a:r>
              <a:rPr dirty="0" sz="800" b="1">
                <a:latin typeface="微软雅黑"/>
                <a:cs typeface="微软雅黑"/>
              </a:rPr>
              <a:t>/server3 hadoop103  95</a:t>
            </a:r>
            <a:r>
              <a:rPr dirty="0" sz="800" spc="-175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nodes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95041" y="3221253"/>
            <a:ext cx="1568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2</a:t>
            </a:r>
            <a:r>
              <a:rPr dirty="0" sz="1000" spc="114" b="1">
                <a:latin typeface="微软雅黑"/>
                <a:cs typeface="微软雅黑"/>
              </a:rPr>
              <a:t> </a:t>
            </a:r>
            <a:r>
              <a:rPr dirty="0" sz="1000" spc="5" b="1">
                <a:latin typeface="微软雅黑"/>
                <a:cs typeface="微软雅黑"/>
              </a:rPr>
              <a:t>获</a:t>
            </a:r>
            <a:r>
              <a:rPr dirty="0" sz="1000" spc="-5" b="1">
                <a:latin typeface="微软雅黑"/>
                <a:cs typeface="微软雅黑"/>
              </a:rPr>
              <a:t>取</a:t>
            </a:r>
            <a:r>
              <a:rPr dirty="0" sz="1000" spc="5" b="1">
                <a:latin typeface="微软雅黑"/>
                <a:cs typeface="微软雅黑"/>
              </a:rPr>
              <a:t>到当</a:t>
            </a:r>
            <a:r>
              <a:rPr dirty="0" sz="1000" spc="-5" b="1">
                <a:latin typeface="微软雅黑"/>
                <a:cs typeface="微软雅黑"/>
              </a:rPr>
              <a:t>前</a:t>
            </a:r>
            <a:r>
              <a:rPr dirty="0" sz="1000" spc="5" b="1">
                <a:latin typeface="微软雅黑"/>
                <a:cs typeface="微软雅黑"/>
              </a:rPr>
              <a:t>在线</a:t>
            </a:r>
            <a:r>
              <a:rPr dirty="0" sz="1000" spc="-5" b="1">
                <a:latin typeface="微软雅黑"/>
                <a:cs typeface="微软雅黑"/>
              </a:rPr>
              <a:t>服</a:t>
            </a:r>
            <a:r>
              <a:rPr dirty="0" sz="1000" spc="5" b="1">
                <a:latin typeface="微软雅黑"/>
                <a:cs typeface="微软雅黑"/>
              </a:rPr>
              <a:t>务器</a:t>
            </a:r>
            <a:r>
              <a:rPr dirty="0" sz="1000" spc="-5" b="1">
                <a:latin typeface="微软雅黑"/>
                <a:cs typeface="微软雅黑"/>
              </a:rPr>
              <a:t>列 表，并且注册监听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29178" y="2116962"/>
            <a:ext cx="10267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3</a:t>
            </a:r>
            <a:r>
              <a:rPr dirty="0" sz="1000" spc="-75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服务器节点下线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10716" y="4129532"/>
            <a:ext cx="954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微软雅黑"/>
                <a:cs typeface="微软雅黑"/>
              </a:rPr>
              <a:t>4</a:t>
            </a:r>
            <a:r>
              <a:rPr dirty="0" sz="1000" spc="150" b="1">
                <a:latin typeface="微软雅黑"/>
                <a:cs typeface="微软雅黑"/>
              </a:rPr>
              <a:t> </a:t>
            </a:r>
            <a:r>
              <a:rPr dirty="0" sz="1000" spc="25" b="1">
                <a:latin typeface="微软雅黑"/>
                <a:cs typeface="微软雅黑"/>
              </a:rPr>
              <a:t>服务</a:t>
            </a:r>
            <a:r>
              <a:rPr dirty="0" sz="1000" spc="40" b="1">
                <a:latin typeface="微软雅黑"/>
                <a:cs typeface="微软雅黑"/>
              </a:rPr>
              <a:t>器</a:t>
            </a:r>
            <a:r>
              <a:rPr dirty="0" sz="1000" spc="25" b="1">
                <a:latin typeface="微软雅黑"/>
                <a:cs typeface="微软雅黑"/>
              </a:rPr>
              <a:t>节点</a:t>
            </a:r>
            <a:r>
              <a:rPr dirty="0" sz="1000" spc="-5" b="1">
                <a:latin typeface="微软雅黑"/>
                <a:cs typeface="微软雅黑"/>
              </a:rPr>
              <a:t>上 下线事件通知</a:t>
            </a:r>
            <a:endParaRPr sz="1000">
              <a:latin typeface="微软雅黑"/>
              <a:cs typeface="微软雅黑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295400" y="744981"/>
            <a:ext cx="5069840" cy="3721100"/>
            <a:chOff x="1295400" y="744981"/>
            <a:chExt cx="5069840" cy="3721100"/>
          </a:xfrm>
        </p:grpSpPr>
        <p:sp>
          <p:nvSpPr>
            <p:cNvPr id="42" name="object 42"/>
            <p:cNvSpPr/>
            <p:nvPr/>
          </p:nvSpPr>
          <p:spPr>
            <a:xfrm>
              <a:off x="1295400" y="3552316"/>
              <a:ext cx="2539365" cy="913765"/>
            </a:xfrm>
            <a:custGeom>
              <a:avLst/>
              <a:gdLst/>
              <a:ahLst/>
              <a:cxnLst/>
              <a:rect l="l" t="t" r="r" b="b"/>
              <a:pathLst>
                <a:path w="2539365" h="913764">
                  <a:moveTo>
                    <a:pt x="2538984" y="364998"/>
                  </a:moveTo>
                  <a:lnTo>
                    <a:pt x="76339" y="31559"/>
                  </a:lnTo>
                  <a:lnTo>
                    <a:pt x="76581" y="29845"/>
                  </a:lnTo>
                  <a:lnTo>
                    <a:pt x="80645" y="0"/>
                  </a:lnTo>
                  <a:lnTo>
                    <a:pt x="0" y="27559"/>
                  </a:lnTo>
                  <a:lnTo>
                    <a:pt x="12522" y="36118"/>
                  </a:lnTo>
                  <a:lnTo>
                    <a:pt x="7747" y="45466"/>
                  </a:lnTo>
                  <a:lnTo>
                    <a:pt x="1657527" y="884453"/>
                  </a:lnTo>
                  <a:lnTo>
                    <a:pt x="1643126" y="912761"/>
                  </a:lnTo>
                  <a:lnTo>
                    <a:pt x="1728343" y="913345"/>
                  </a:lnTo>
                  <a:lnTo>
                    <a:pt x="1711236" y="890231"/>
                  </a:lnTo>
                  <a:lnTo>
                    <a:pt x="1677670" y="844842"/>
                  </a:lnTo>
                  <a:lnTo>
                    <a:pt x="1663268" y="873137"/>
                  </a:lnTo>
                  <a:lnTo>
                    <a:pt x="71958" y="63741"/>
                  </a:lnTo>
                  <a:lnTo>
                    <a:pt x="74637" y="44119"/>
                  </a:lnTo>
                  <a:lnTo>
                    <a:pt x="2537206" y="377583"/>
                  </a:lnTo>
                  <a:lnTo>
                    <a:pt x="2538984" y="36499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838700" y="751331"/>
              <a:ext cx="1520190" cy="1379855"/>
            </a:xfrm>
            <a:custGeom>
              <a:avLst/>
              <a:gdLst/>
              <a:ahLst/>
              <a:cxnLst/>
              <a:rect l="l" t="t" r="r" b="b"/>
              <a:pathLst>
                <a:path w="1520189" h="1379855">
                  <a:moveTo>
                    <a:pt x="0" y="0"/>
                  </a:moveTo>
                  <a:lnTo>
                    <a:pt x="1520063" y="1299336"/>
                  </a:lnTo>
                </a:path>
                <a:path w="1520189" h="1379855">
                  <a:moveTo>
                    <a:pt x="1411732" y="0"/>
                  </a:moveTo>
                  <a:lnTo>
                    <a:pt x="143255" y="1379727"/>
                  </a:lnTo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481196" y="4024723"/>
            <a:ext cx="958215" cy="9131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775"/>
              </a:spcBef>
            </a:pPr>
            <a:r>
              <a:rPr dirty="0" sz="1200" spc="-5" b="1">
                <a:latin typeface="微软雅黑"/>
                <a:cs typeface="微软雅黑"/>
              </a:rPr>
              <a:t>客户端</a:t>
            </a:r>
            <a:r>
              <a:rPr dirty="0" sz="1200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 b="1">
                <a:latin typeface="微软雅黑"/>
                <a:cs typeface="微软雅黑"/>
              </a:rPr>
              <a:t>5</a:t>
            </a:r>
            <a:r>
              <a:rPr dirty="0" sz="800" spc="-110" b="1">
                <a:latin typeface="微软雅黑"/>
                <a:cs typeface="微软雅黑"/>
              </a:rPr>
              <a:t> </a:t>
            </a:r>
            <a:r>
              <a:rPr dirty="0" sz="800" b="1">
                <a:latin typeface="微软雅黑"/>
                <a:cs typeface="微软雅黑"/>
              </a:rPr>
              <a:t>process(){</a:t>
            </a:r>
            <a:endParaRPr sz="800">
              <a:latin typeface="微软雅黑"/>
              <a:cs typeface="微软雅黑"/>
            </a:endParaRPr>
          </a:p>
          <a:p>
            <a:pPr marL="12700" marR="5080">
              <a:lnSpc>
                <a:spcPct val="120000"/>
              </a:lnSpc>
            </a:pPr>
            <a:r>
              <a:rPr dirty="0" sz="800" spc="10" b="1">
                <a:latin typeface="微软雅黑"/>
                <a:cs typeface="微软雅黑"/>
              </a:rPr>
              <a:t>重新再去获取服务器 </a:t>
            </a:r>
            <a:r>
              <a:rPr dirty="0" sz="800" b="1">
                <a:latin typeface="微软雅黑"/>
                <a:cs typeface="微软雅黑"/>
              </a:rPr>
              <a:t>列表，并注册监听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800" b="1">
                <a:latin typeface="微软雅黑"/>
                <a:cs typeface="微软雅黑"/>
              </a:rPr>
              <a:t>}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2527"/>
            <a:ext cx="12979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软负载均衡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64536" y="1056005"/>
            <a:ext cx="4831715" cy="2775585"/>
            <a:chOff x="2264536" y="1056005"/>
            <a:chExt cx="4831715" cy="2775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711" y="1059180"/>
              <a:ext cx="4824984" cy="2769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7711" y="1059180"/>
              <a:ext cx="4825365" cy="2769235"/>
            </a:xfrm>
            <a:custGeom>
              <a:avLst/>
              <a:gdLst/>
              <a:ahLst/>
              <a:cxnLst/>
              <a:rect l="l" t="t" r="r" b="b"/>
              <a:pathLst>
                <a:path w="4825365" h="2769235">
                  <a:moveTo>
                    <a:pt x="0" y="2769108"/>
                  </a:moveTo>
                  <a:lnTo>
                    <a:pt x="4824984" y="2769108"/>
                  </a:lnTo>
                  <a:lnTo>
                    <a:pt x="4824984" y="0"/>
                  </a:lnTo>
                  <a:lnTo>
                    <a:pt x="0" y="0"/>
                  </a:lnTo>
                  <a:lnTo>
                    <a:pt x="0" y="2769108"/>
                  </a:lnTo>
                  <a:close/>
                </a:path>
              </a:pathLst>
            </a:custGeom>
            <a:ln w="634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766060" y="1420367"/>
            <a:ext cx="431800" cy="36004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459" y="1776857"/>
            <a:ext cx="4298315" cy="2955290"/>
            <a:chOff x="251459" y="1776857"/>
            <a:chExt cx="4298315" cy="2955290"/>
          </a:xfrm>
        </p:grpSpPr>
        <p:sp>
          <p:nvSpPr>
            <p:cNvPr id="8" name="object 8"/>
            <p:cNvSpPr/>
            <p:nvPr/>
          </p:nvSpPr>
          <p:spPr>
            <a:xfrm>
              <a:off x="3276599" y="1869948"/>
              <a:ext cx="1266825" cy="288290"/>
            </a:xfrm>
            <a:custGeom>
              <a:avLst/>
              <a:gdLst/>
              <a:ahLst/>
              <a:cxnLst/>
              <a:rect l="l" t="t" r="r" b="b"/>
              <a:pathLst>
                <a:path w="1266825" h="288289">
                  <a:moveTo>
                    <a:pt x="1218438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5" y="288035"/>
                  </a:lnTo>
                  <a:lnTo>
                    <a:pt x="1218438" y="288035"/>
                  </a:lnTo>
                  <a:lnTo>
                    <a:pt x="1237136" y="284267"/>
                  </a:lnTo>
                  <a:lnTo>
                    <a:pt x="1252394" y="273986"/>
                  </a:lnTo>
                  <a:lnTo>
                    <a:pt x="1262675" y="258728"/>
                  </a:lnTo>
                  <a:lnTo>
                    <a:pt x="1266444" y="240029"/>
                  </a:lnTo>
                  <a:lnTo>
                    <a:pt x="1266444" y="48006"/>
                  </a:lnTo>
                  <a:lnTo>
                    <a:pt x="1262675" y="29307"/>
                  </a:lnTo>
                  <a:lnTo>
                    <a:pt x="1252394" y="14049"/>
                  </a:lnTo>
                  <a:lnTo>
                    <a:pt x="1237136" y="3768"/>
                  </a:lnTo>
                  <a:lnTo>
                    <a:pt x="1218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6599" y="1869948"/>
              <a:ext cx="1266825" cy="288290"/>
            </a:xfrm>
            <a:custGeom>
              <a:avLst/>
              <a:gdLst/>
              <a:ahLst/>
              <a:cxnLst/>
              <a:rect l="l" t="t" r="r" b="b"/>
              <a:pathLst>
                <a:path w="1266825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1218438" y="0"/>
                  </a:lnTo>
                  <a:lnTo>
                    <a:pt x="1237136" y="3768"/>
                  </a:lnTo>
                  <a:lnTo>
                    <a:pt x="1252394" y="14049"/>
                  </a:lnTo>
                  <a:lnTo>
                    <a:pt x="1262675" y="29307"/>
                  </a:lnTo>
                  <a:lnTo>
                    <a:pt x="1266444" y="48006"/>
                  </a:lnTo>
                  <a:lnTo>
                    <a:pt x="1266444" y="240029"/>
                  </a:lnTo>
                  <a:lnTo>
                    <a:pt x="1262675" y="258728"/>
                  </a:lnTo>
                  <a:lnTo>
                    <a:pt x="1252394" y="273986"/>
                  </a:lnTo>
                  <a:lnTo>
                    <a:pt x="1237136" y="284267"/>
                  </a:lnTo>
                  <a:lnTo>
                    <a:pt x="1218438" y="288035"/>
                  </a:lnTo>
                  <a:lnTo>
                    <a:pt x="48005" y="288035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82467" y="1780032"/>
              <a:ext cx="294640" cy="234950"/>
            </a:xfrm>
            <a:custGeom>
              <a:avLst/>
              <a:gdLst/>
              <a:ahLst/>
              <a:cxnLst/>
              <a:rect l="l" t="t" r="r" b="b"/>
              <a:pathLst>
                <a:path w="294639" h="234950">
                  <a:moveTo>
                    <a:pt x="0" y="0"/>
                  </a:moveTo>
                  <a:lnTo>
                    <a:pt x="0" y="234441"/>
                  </a:lnTo>
                  <a:lnTo>
                    <a:pt x="294131" y="234441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4227576"/>
              <a:ext cx="864108" cy="5044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1459" y="4227576"/>
            <a:ext cx="864235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"/>
                <a:cs typeface="Arial"/>
              </a:rPr>
              <a:t>client1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952" y="4223003"/>
            <a:ext cx="891540" cy="5044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20952" y="4223003"/>
            <a:ext cx="891540" cy="5048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"/>
                <a:cs typeface="Arial"/>
              </a:rPr>
              <a:t>client2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2155" y="4223003"/>
            <a:ext cx="922019" cy="5029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72155" y="4223003"/>
            <a:ext cx="922019" cy="50292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860"/>
              </a:spcBef>
            </a:pPr>
            <a:r>
              <a:rPr dirty="0" sz="1800" spc="-5">
                <a:latin typeface="Arial"/>
                <a:cs typeface="Arial"/>
              </a:rPr>
              <a:t>client3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6552" y="3884472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访问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43502" y="2264410"/>
            <a:ext cx="1511300" cy="386080"/>
            <a:chOff x="4143502" y="2264410"/>
            <a:chExt cx="1511300" cy="386080"/>
          </a:xfrm>
        </p:grpSpPr>
        <p:sp>
          <p:nvSpPr>
            <p:cNvPr id="19" name="object 19"/>
            <p:cNvSpPr/>
            <p:nvPr/>
          </p:nvSpPr>
          <p:spPr>
            <a:xfrm>
              <a:off x="4149852" y="2270760"/>
              <a:ext cx="1498600" cy="373380"/>
            </a:xfrm>
            <a:custGeom>
              <a:avLst/>
              <a:gdLst/>
              <a:ahLst/>
              <a:cxnLst/>
              <a:rect l="l" t="t" r="r" b="b"/>
              <a:pathLst>
                <a:path w="1498600" h="373380">
                  <a:moveTo>
                    <a:pt x="1435862" y="0"/>
                  </a:moveTo>
                  <a:lnTo>
                    <a:pt x="62230" y="0"/>
                  </a:lnTo>
                  <a:lnTo>
                    <a:pt x="37986" y="4883"/>
                  </a:lnTo>
                  <a:lnTo>
                    <a:pt x="18208" y="18208"/>
                  </a:lnTo>
                  <a:lnTo>
                    <a:pt x="4883" y="37986"/>
                  </a:lnTo>
                  <a:lnTo>
                    <a:pt x="0" y="62229"/>
                  </a:lnTo>
                  <a:lnTo>
                    <a:pt x="0" y="311150"/>
                  </a:lnTo>
                  <a:lnTo>
                    <a:pt x="4883" y="335393"/>
                  </a:lnTo>
                  <a:lnTo>
                    <a:pt x="18208" y="355171"/>
                  </a:lnTo>
                  <a:lnTo>
                    <a:pt x="37986" y="368496"/>
                  </a:lnTo>
                  <a:lnTo>
                    <a:pt x="62230" y="373379"/>
                  </a:lnTo>
                  <a:lnTo>
                    <a:pt x="1435862" y="373379"/>
                  </a:lnTo>
                  <a:lnTo>
                    <a:pt x="1460105" y="368496"/>
                  </a:lnTo>
                  <a:lnTo>
                    <a:pt x="1479883" y="355171"/>
                  </a:lnTo>
                  <a:lnTo>
                    <a:pt x="1493208" y="335393"/>
                  </a:lnTo>
                  <a:lnTo>
                    <a:pt x="1498092" y="311150"/>
                  </a:lnTo>
                  <a:lnTo>
                    <a:pt x="1498092" y="62229"/>
                  </a:lnTo>
                  <a:lnTo>
                    <a:pt x="1493208" y="37986"/>
                  </a:lnTo>
                  <a:lnTo>
                    <a:pt x="1479883" y="18208"/>
                  </a:lnTo>
                  <a:lnTo>
                    <a:pt x="1460105" y="4883"/>
                  </a:lnTo>
                  <a:lnTo>
                    <a:pt x="1435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49852" y="2270760"/>
              <a:ext cx="1498600" cy="373380"/>
            </a:xfrm>
            <a:custGeom>
              <a:avLst/>
              <a:gdLst/>
              <a:ahLst/>
              <a:cxnLst/>
              <a:rect l="l" t="t" r="r" b="b"/>
              <a:pathLst>
                <a:path w="1498600" h="373380">
                  <a:moveTo>
                    <a:pt x="0" y="62229"/>
                  </a:moveTo>
                  <a:lnTo>
                    <a:pt x="4883" y="37986"/>
                  </a:lnTo>
                  <a:lnTo>
                    <a:pt x="18208" y="18208"/>
                  </a:lnTo>
                  <a:lnTo>
                    <a:pt x="37986" y="4883"/>
                  </a:lnTo>
                  <a:lnTo>
                    <a:pt x="62230" y="0"/>
                  </a:lnTo>
                  <a:lnTo>
                    <a:pt x="1435862" y="0"/>
                  </a:lnTo>
                  <a:lnTo>
                    <a:pt x="1460105" y="4883"/>
                  </a:lnTo>
                  <a:lnTo>
                    <a:pt x="1479883" y="18208"/>
                  </a:lnTo>
                  <a:lnTo>
                    <a:pt x="1493208" y="37986"/>
                  </a:lnTo>
                  <a:lnTo>
                    <a:pt x="1498092" y="62229"/>
                  </a:lnTo>
                  <a:lnTo>
                    <a:pt x="1498092" y="311150"/>
                  </a:lnTo>
                  <a:lnTo>
                    <a:pt x="1493208" y="335393"/>
                  </a:lnTo>
                  <a:lnTo>
                    <a:pt x="1479883" y="355171"/>
                  </a:lnTo>
                  <a:lnTo>
                    <a:pt x="1460105" y="368496"/>
                  </a:lnTo>
                  <a:lnTo>
                    <a:pt x="1435862" y="373379"/>
                  </a:lnTo>
                  <a:lnTo>
                    <a:pt x="62230" y="373379"/>
                  </a:lnTo>
                  <a:lnTo>
                    <a:pt x="37986" y="368496"/>
                  </a:lnTo>
                  <a:lnTo>
                    <a:pt x="18208" y="355171"/>
                  </a:lnTo>
                  <a:lnTo>
                    <a:pt x="4883" y="335393"/>
                  </a:lnTo>
                  <a:lnTo>
                    <a:pt x="0" y="311150"/>
                  </a:lnTo>
                  <a:lnTo>
                    <a:pt x="0" y="62229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89974" y="1906016"/>
            <a:ext cx="2217420" cy="74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/service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013460" marR="5080" indent="116839">
              <a:lnSpc>
                <a:spcPct val="100800"/>
              </a:lnSpc>
            </a:pPr>
            <a:r>
              <a:rPr dirty="0" sz="1200">
                <a:latin typeface="Arial"/>
                <a:cs typeface="Arial"/>
              </a:rPr>
              <a:t>/</a:t>
            </a:r>
            <a:r>
              <a:rPr dirty="0" sz="1200">
                <a:latin typeface="微软雅黑"/>
                <a:cs typeface="微软雅黑"/>
              </a:rPr>
              <a:t>注册登录服务 </a:t>
            </a:r>
            <a:r>
              <a:rPr dirty="0" sz="1200" spc="-20">
                <a:latin typeface="Arial"/>
                <a:cs typeface="Arial"/>
                <a:hlinkClick r:id="rId6"/>
              </a:rPr>
              <a:t>ww</a:t>
            </a:r>
            <a:r>
              <a:rPr dirty="0" sz="1200" spc="-80">
                <a:latin typeface="Arial"/>
                <a:cs typeface="Arial"/>
                <a:hlinkClick r:id="rId6"/>
              </a:rPr>
              <a:t>w</a:t>
            </a:r>
            <a:r>
              <a:rPr dirty="0" sz="1200">
                <a:latin typeface="Arial"/>
                <a:cs typeface="Arial"/>
                <a:hlinkClick r:id="rId6"/>
              </a:rPr>
              <a:t>.</a:t>
            </a:r>
            <a:r>
              <a:rPr dirty="0" sz="1200" spc="5">
                <a:latin typeface="Arial"/>
                <a:cs typeface="Arial"/>
                <a:hlinkClick r:id="rId6"/>
              </a:rPr>
              <a:t>a</a:t>
            </a:r>
            <a:r>
              <a:rPr dirty="0" sz="1200">
                <a:latin typeface="Arial"/>
                <a:cs typeface="Arial"/>
                <a:hlinkClick r:id="rId6"/>
              </a:rPr>
              <a:t>t</a:t>
            </a:r>
            <a:r>
              <a:rPr dirty="0" sz="1200" spc="-5">
                <a:latin typeface="Arial"/>
                <a:cs typeface="Arial"/>
                <a:hlinkClick r:id="rId6"/>
              </a:rPr>
              <a:t>g</a:t>
            </a:r>
            <a:r>
              <a:rPr dirty="0" sz="1200" spc="-5">
                <a:latin typeface="Arial"/>
                <a:cs typeface="Arial"/>
                <a:hlinkClick r:id="rId6"/>
              </a:rPr>
              <a:t>u</a:t>
            </a:r>
            <a:r>
              <a:rPr dirty="0" sz="1200" spc="-5">
                <a:latin typeface="Arial"/>
                <a:cs typeface="Arial"/>
                <a:hlinkClick r:id="rId6"/>
              </a:rPr>
              <a:t>i</a:t>
            </a:r>
            <a:r>
              <a:rPr dirty="0" sz="1200" spc="-15">
                <a:latin typeface="Arial"/>
                <a:cs typeface="Arial"/>
                <a:hlinkClick r:id="rId6"/>
              </a:rPr>
              <a:t>g</a:t>
            </a:r>
            <a:r>
              <a:rPr dirty="0" sz="1200" spc="-5">
                <a:latin typeface="Arial"/>
                <a:cs typeface="Arial"/>
                <a:hlinkClick r:id="rId6"/>
              </a:rPr>
              <a:t>u</a:t>
            </a:r>
            <a:r>
              <a:rPr dirty="0" sz="1200">
                <a:latin typeface="Arial"/>
                <a:cs typeface="Arial"/>
                <a:hlinkClick r:id="rId6"/>
              </a:rPr>
              <a:t>.c</a:t>
            </a:r>
            <a:r>
              <a:rPr dirty="0" sz="1200" spc="5">
                <a:latin typeface="Arial"/>
                <a:cs typeface="Arial"/>
                <a:hlinkClick r:id="rId6"/>
              </a:rPr>
              <a:t>o</a:t>
            </a:r>
            <a:r>
              <a:rPr dirty="0" sz="1200">
                <a:latin typeface="Arial"/>
                <a:cs typeface="Arial"/>
                <a:hlinkClick r:id="rId6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1380" y="2456687"/>
            <a:ext cx="3469004" cy="1776730"/>
          </a:xfrm>
          <a:custGeom>
            <a:avLst/>
            <a:gdLst/>
            <a:ahLst/>
            <a:cxnLst/>
            <a:rect l="l" t="t" r="r" b="b"/>
            <a:pathLst>
              <a:path w="3469004" h="1776729">
                <a:moveTo>
                  <a:pt x="3468725" y="0"/>
                </a:moveTo>
                <a:lnTo>
                  <a:pt x="3467570" y="12"/>
                </a:lnTo>
                <a:lnTo>
                  <a:pt x="3383508" y="762"/>
                </a:lnTo>
                <a:lnTo>
                  <a:pt x="3391624" y="16675"/>
                </a:lnTo>
                <a:lnTo>
                  <a:pt x="3384270" y="18288"/>
                </a:lnTo>
                <a:lnTo>
                  <a:pt x="3394418" y="30835"/>
                </a:lnTo>
                <a:lnTo>
                  <a:pt x="0" y="1765185"/>
                </a:lnTo>
                <a:lnTo>
                  <a:pt x="5778" y="1776488"/>
                </a:lnTo>
                <a:lnTo>
                  <a:pt x="3402558" y="40906"/>
                </a:lnTo>
                <a:lnTo>
                  <a:pt x="3404273" y="43014"/>
                </a:lnTo>
                <a:lnTo>
                  <a:pt x="1280642" y="1761159"/>
                </a:lnTo>
                <a:lnTo>
                  <a:pt x="1288516" y="1771040"/>
                </a:lnTo>
                <a:lnTo>
                  <a:pt x="3409442" y="55079"/>
                </a:lnTo>
                <a:lnTo>
                  <a:pt x="3411905" y="56362"/>
                </a:lnTo>
                <a:lnTo>
                  <a:pt x="3418179" y="68580"/>
                </a:lnTo>
                <a:lnTo>
                  <a:pt x="3421405" y="64198"/>
                </a:lnTo>
                <a:lnTo>
                  <a:pt x="3425558" y="69342"/>
                </a:lnTo>
                <a:lnTo>
                  <a:pt x="2546959" y="1762556"/>
                </a:lnTo>
                <a:lnTo>
                  <a:pt x="2558135" y="1768411"/>
                </a:lnTo>
                <a:lnTo>
                  <a:pt x="3439261" y="70573"/>
                </a:lnTo>
                <a:lnTo>
                  <a:pt x="3467455" y="85217"/>
                </a:lnTo>
                <a:lnTo>
                  <a:pt x="3467925" y="53467"/>
                </a:lnTo>
                <a:lnTo>
                  <a:pt x="346872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69947" y="3879900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微软雅黑"/>
                <a:cs typeface="微软雅黑"/>
              </a:rPr>
              <a:t>访问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2533" y="3919220"/>
            <a:ext cx="3302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微软雅黑"/>
                <a:cs typeface="微软雅黑"/>
              </a:rPr>
              <a:t>访问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9059" y="2157983"/>
            <a:ext cx="240665" cy="299085"/>
          </a:xfrm>
          <a:custGeom>
            <a:avLst/>
            <a:gdLst/>
            <a:ahLst/>
            <a:cxnLst/>
            <a:rect l="l" t="t" r="r" b="b"/>
            <a:pathLst>
              <a:path w="240664" h="299085">
                <a:moveTo>
                  <a:pt x="0" y="0"/>
                </a:moveTo>
                <a:lnTo>
                  <a:pt x="0" y="298958"/>
                </a:lnTo>
                <a:lnTo>
                  <a:pt x="240284" y="298958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05400" y="2726435"/>
            <a:ext cx="1914525" cy="276225"/>
          </a:xfrm>
          <a:prstGeom prst="rect">
            <a:avLst/>
          </a:prstGeom>
          <a:solidFill>
            <a:srgbClr val="FFFFFF"/>
          </a:solidFill>
          <a:ln w="12700">
            <a:solidFill>
              <a:srgbClr val="4471C4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15"/>
              </a:spcBef>
            </a:pPr>
            <a:r>
              <a:rPr dirty="0" sz="1200" spc="-5">
                <a:latin typeface="Arial"/>
                <a:cs typeface="Arial"/>
              </a:rPr>
              <a:t>192.168.22.13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微软雅黑"/>
                <a:cs typeface="微软雅黑"/>
              </a:rPr>
              <a:t>访问数</a:t>
            </a:r>
            <a:r>
              <a:rPr dirty="0" sz="1200" spc="-5"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400" y="3444240"/>
            <a:ext cx="1914525" cy="277495"/>
          </a:xfrm>
          <a:prstGeom prst="rect">
            <a:avLst/>
          </a:prstGeom>
          <a:solidFill>
            <a:srgbClr val="FFFFFF"/>
          </a:solidFill>
          <a:ln w="12700">
            <a:solidFill>
              <a:srgbClr val="4471C4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315"/>
              </a:spcBef>
            </a:pPr>
            <a:r>
              <a:rPr dirty="0" sz="1200" spc="-5">
                <a:latin typeface="Arial"/>
                <a:cs typeface="Arial"/>
              </a:rPr>
              <a:t>192.168.22.15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微软雅黑"/>
                <a:cs typeface="微软雅黑"/>
              </a:rPr>
              <a:t>访问数</a:t>
            </a:r>
            <a:r>
              <a:rPr dirty="0" sz="1200" spc="-5"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400" y="3084576"/>
            <a:ext cx="1914525" cy="277495"/>
          </a:xfrm>
          <a:prstGeom prst="rect">
            <a:avLst/>
          </a:prstGeom>
          <a:solidFill>
            <a:srgbClr val="FFFFFF"/>
          </a:solidFill>
          <a:ln w="12700">
            <a:solidFill>
              <a:srgbClr val="4471C4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320"/>
              </a:spcBef>
            </a:pPr>
            <a:r>
              <a:rPr dirty="0" sz="1200" spc="-5">
                <a:latin typeface="Arial"/>
                <a:cs typeface="Arial"/>
              </a:rPr>
              <a:t>192.168.22.14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微软雅黑"/>
                <a:cs typeface="微软雅黑"/>
              </a:rPr>
              <a:t>访问数</a:t>
            </a:r>
            <a:r>
              <a:rPr dirty="0" sz="120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96484" y="2648585"/>
            <a:ext cx="213360" cy="937260"/>
            <a:chOff x="4896484" y="2648585"/>
            <a:chExt cx="213360" cy="937260"/>
          </a:xfrm>
        </p:grpSpPr>
        <p:sp>
          <p:nvSpPr>
            <p:cNvPr id="30" name="object 30"/>
            <p:cNvSpPr/>
            <p:nvPr/>
          </p:nvSpPr>
          <p:spPr>
            <a:xfrm>
              <a:off x="4899659" y="2651760"/>
              <a:ext cx="207010" cy="571500"/>
            </a:xfrm>
            <a:custGeom>
              <a:avLst/>
              <a:gdLst/>
              <a:ahLst/>
              <a:cxnLst/>
              <a:rect l="l" t="t" r="r" b="b"/>
              <a:pathLst>
                <a:path w="207010" h="571500">
                  <a:moveTo>
                    <a:pt x="0" y="0"/>
                  </a:moveTo>
                  <a:lnTo>
                    <a:pt x="0" y="212089"/>
                  </a:lnTo>
                  <a:lnTo>
                    <a:pt x="206755" y="212089"/>
                  </a:lnTo>
                </a:path>
                <a:path w="207010" h="571500">
                  <a:moveTo>
                    <a:pt x="0" y="38100"/>
                  </a:moveTo>
                  <a:lnTo>
                    <a:pt x="0" y="570991"/>
                  </a:lnTo>
                  <a:lnTo>
                    <a:pt x="206755" y="570991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99659" y="2667000"/>
              <a:ext cx="207010" cy="915669"/>
            </a:xfrm>
            <a:custGeom>
              <a:avLst/>
              <a:gdLst/>
              <a:ahLst/>
              <a:cxnLst/>
              <a:rect l="l" t="t" r="r" b="b"/>
              <a:pathLst>
                <a:path w="207010" h="915670">
                  <a:moveTo>
                    <a:pt x="0" y="0"/>
                  </a:moveTo>
                  <a:lnTo>
                    <a:pt x="0" y="915416"/>
                  </a:lnTo>
                  <a:lnTo>
                    <a:pt x="206755" y="915416"/>
                  </a:lnTo>
                </a:path>
              </a:pathLst>
            </a:custGeom>
            <a:ln w="63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49935" y="568197"/>
            <a:ext cx="7168515" cy="762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在</a:t>
            </a:r>
            <a:r>
              <a:rPr dirty="0" sz="1400" spc="-5">
                <a:latin typeface="微软雅黑"/>
                <a:cs typeface="微软雅黑"/>
              </a:rPr>
              <a:t>Zookeeper</a:t>
            </a:r>
            <a:r>
              <a:rPr dirty="0" sz="1400">
                <a:latin typeface="微软雅黑"/>
                <a:cs typeface="微软雅黑"/>
              </a:rPr>
              <a:t>中记录每台服务器</a:t>
            </a:r>
            <a:r>
              <a:rPr dirty="0" sz="1400" spc="-15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访问</a:t>
            </a:r>
            <a:r>
              <a:rPr dirty="0" sz="1400" spc="-10">
                <a:latin typeface="微软雅黑"/>
                <a:cs typeface="微软雅黑"/>
              </a:rPr>
              <a:t>数</a:t>
            </a:r>
            <a:r>
              <a:rPr dirty="0" sz="1400">
                <a:latin typeface="微软雅黑"/>
                <a:cs typeface="微软雅黑"/>
              </a:rPr>
              <a:t>，让</a:t>
            </a:r>
            <a:r>
              <a:rPr dirty="0" sz="1400" spc="-15">
                <a:latin typeface="微软雅黑"/>
                <a:cs typeface="微软雅黑"/>
              </a:rPr>
              <a:t>访</a:t>
            </a:r>
            <a:r>
              <a:rPr dirty="0" sz="1400">
                <a:latin typeface="微软雅黑"/>
                <a:cs typeface="微软雅黑"/>
              </a:rPr>
              <a:t>问数</a:t>
            </a:r>
            <a:r>
              <a:rPr dirty="0" sz="1400" spc="-15">
                <a:latin typeface="微软雅黑"/>
                <a:cs typeface="微软雅黑"/>
              </a:rPr>
              <a:t>最</a:t>
            </a:r>
            <a:r>
              <a:rPr dirty="0" sz="1400">
                <a:latin typeface="微软雅黑"/>
                <a:cs typeface="微软雅黑"/>
              </a:rPr>
              <a:t>少的</a:t>
            </a:r>
            <a:r>
              <a:rPr dirty="0" sz="1400" spc="-15">
                <a:latin typeface="微软雅黑"/>
                <a:cs typeface="微软雅黑"/>
              </a:rPr>
              <a:t>服</a:t>
            </a:r>
            <a:r>
              <a:rPr dirty="0" sz="1400">
                <a:latin typeface="微软雅黑"/>
                <a:cs typeface="微软雅黑"/>
              </a:rPr>
              <a:t>务器</a:t>
            </a:r>
            <a:r>
              <a:rPr dirty="0" sz="1400" spc="-15">
                <a:latin typeface="微软雅黑"/>
                <a:cs typeface="微软雅黑"/>
              </a:rPr>
              <a:t>去</a:t>
            </a:r>
            <a:r>
              <a:rPr dirty="0" sz="1400">
                <a:latin typeface="微软雅黑"/>
                <a:cs typeface="微软雅黑"/>
              </a:rPr>
              <a:t>处理</a:t>
            </a:r>
            <a:r>
              <a:rPr dirty="0" sz="1400" spc="-15">
                <a:latin typeface="微软雅黑"/>
                <a:cs typeface="微软雅黑"/>
              </a:rPr>
              <a:t>最</a:t>
            </a:r>
            <a:r>
              <a:rPr dirty="0" sz="1400">
                <a:latin typeface="微软雅黑"/>
                <a:cs typeface="微软雅黑"/>
              </a:rPr>
              <a:t>新的</a:t>
            </a:r>
            <a:r>
              <a:rPr dirty="0" sz="1400" spc="-15">
                <a:latin typeface="微软雅黑"/>
                <a:cs typeface="微软雅黑"/>
              </a:rPr>
              <a:t>客</a:t>
            </a:r>
            <a:r>
              <a:rPr dirty="0" sz="1400">
                <a:latin typeface="微软雅黑"/>
                <a:cs typeface="微软雅黑"/>
              </a:rPr>
              <a:t>户端</a:t>
            </a:r>
            <a:r>
              <a:rPr dirty="0" sz="1400" spc="-15">
                <a:latin typeface="微软雅黑"/>
                <a:cs typeface="微软雅黑"/>
              </a:rPr>
              <a:t>请</a:t>
            </a:r>
            <a:r>
              <a:rPr dirty="0" sz="1400">
                <a:latin typeface="微软雅黑"/>
                <a:cs typeface="微软雅黑"/>
              </a:rPr>
              <a:t>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50">
              <a:latin typeface="微软雅黑"/>
              <a:cs typeface="微软雅黑"/>
            </a:endParaRPr>
          </a:p>
          <a:p>
            <a:pPr algn="ctr" marL="967740">
              <a:lnSpc>
                <a:spcPct val="100000"/>
              </a:lnSpc>
            </a:pPr>
            <a:r>
              <a:rPr dirty="0" sz="1200" spc="-5" b="1">
                <a:latin typeface="微软雅黑"/>
                <a:cs typeface="微软雅黑"/>
              </a:rPr>
              <a:t>Zookeeper </a:t>
            </a:r>
            <a:r>
              <a:rPr dirty="0" sz="1200" spc="5" b="1">
                <a:latin typeface="微软雅黑"/>
                <a:cs typeface="微软雅黑"/>
              </a:rPr>
              <a:t>Service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9337"/>
            <a:ext cx="42322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Zookeeper</a:t>
            </a:r>
            <a:r>
              <a:rPr dirty="0" sz="2000" b="1">
                <a:latin typeface="微软雅黑"/>
                <a:cs typeface="微软雅黑"/>
              </a:rPr>
              <a:t>选举</a:t>
            </a:r>
            <a:r>
              <a:rPr dirty="0" sz="2000" spc="-15" b="1">
                <a:latin typeface="微软雅黑"/>
                <a:cs typeface="微软雅黑"/>
              </a:rPr>
              <a:t>机</a:t>
            </a:r>
            <a:r>
              <a:rPr dirty="0" sz="2000" b="1">
                <a:latin typeface="微软雅黑"/>
                <a:cs typeface="微软雅黑"/>
              </a:rPr>
              <a:t>制</a:t>
            </a:r>
            <a:r>
              <a:rPr dirty="0" sz="2000" spc="-5" b="1">
                <a:latin typeface="微软雅黑"/>
                <a:cs typeface="微软雅黑"/>
              </a:rPr>
              <a:t>——</a:t>
            </a:r>
            <a:r>
              <a:rPr dirty="0" sz="2000" b="1">
                <a:latin typeface="微软雅黑"/>
                <a:cs typeface="微软雅黑"/>
              </a:rPr>
              <a:t>第一</a:t>
            </a:r>
            <a:r>
              <a:rPr dirty="0" sz="2000" spc="-15" b="1">
                <a:latin typeface="微软雅黑"/>
                <a:cs typeface="微软雅黑"/>
              </a:rPr>
              <a:t>次</a:t>
            </a:r>
            <a:r>
              <a:rPr dirty="0" sz="2000" b="1">
                <a:latin typeface="微软雅黑"/>
                <a:cs typeface="微软雅黑"/>
              </a:rPr>
              <a:t>启动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284" y="553084"/>
            <a:ext cx="4831715" cy="1373505"/>
            <a:chOff x="248284" y="553084"/>
            <a:chExt cx="4831715" cy="1373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556259"/>
              <a:ext cx="4824984" cy="13670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459" y="556259"/>
              <a:ext cx="4825365" cy="1367155"/>
            </a:xfrm>
            <a:custGeom>
              <a:avLst/>
              <a:gdLst/>
              <a:ahLst/>
              <a:cxnLst/>
              <a:rect l="l" t="t" r="r" b="b"/>
              <a:pathLst>
                <a:path w="4825365" h="1367155">
                  <a:moveTo>
                    <a:pt x="0" y="1367027"/>
                  </a:moveTo>
                  <a:lnTo>
                    <a:pt x="4824984" y="1367027"/>
                  </a:lnTo>
                  <a:lnTo>
                    <a:pt x="4824984" y="0"/>
                  </a:lnTo>
                  <a:lnTo>
                    <a:pt x="0" y="0"/>
                  </a:lnTo>
                  <a:lnTo>
                    <a:pt x="0" y="1367027"/>
                  </a:lnTo>
                  <a:close/>
                </a:path>
              </a:pathLst>
            </a:custGeom>
            <a:ln w="63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" y="1132331"/>
              <a:ext cx="792480" cy="4693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7868" y="1132331"/>
              <a:ext cx="792480" cy="469900"/>
            </a:xfrm>
            <a:custGeom>
              <a:avLst/>
              <a:gdLst/>
              <a:ahLst/>
              <a:cxnLst/>
              <a:rect l="l" t="t" r="r" b="b"/>
              <a:pathLst>
                <a:path w="792480" h="469900">
                  <a:moveTo>
                    <a:pt x="0" y="469391"/>
                  </a:moveTo>
                  <a:lnTo>
                    <a:pt x="792480" y="469391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3488" y="1166876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er1  </a:t>
            </a:r>
            <a:r>
              <a:rPr dirty="0" sz="1200" spc="-5">
                <a:latin typeface="Arial"/>
                <a:cs typeface="Arial"/>
              </a:rPr>
              <a:t>myid=1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3852" y="1129157"/>
            <a:ext cx="798830" cy="473075"/>
            <a:chOff x="1363852" y="1129157"/>
            <a:chExt cx="798830" cy="4730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027" y="1132332"/>
              <a:ext cx="792479" cy="4663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7027" y="1132332"/>
              <a:ext cx="792480" cy="466725"/>
            </a:xfrm>
            <a:custGeom>
              <a:avLst/>
              <a:gdLst/>
              <a:ahLst/>
              <a:cxnLst/>
              <a:rect l="l" t="t" r="r" b="b"/>
              <a:pathLst>
                <a:path w="792480" h="466725">
                  <a:moveTo>
                    <a:pt x="0" y="466344"/>
                  </a:moveTo>
                  <a:lnTo>
                    <a:pt x="792479" y="466344"/>
                  </a:lnTo>
                  <a:lnTo>
                    <a:pt x="792479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83867" y="1165605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er2  </a:t>
            </a:r>
            <a:r>
              <a:rPr dirty="0" sz="1200" spc="-5">
                <a:latin typeface="Arial"/>
                <a:cs typeface="Arial"/>
              </a:rPr>
              <a:t>myid=2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64536" y="1129157"/>
            <a:ext cx="798830" cy="471170"/>
            <a:chOff x="2264536" y="1129157"/>
            <a:chExt cx="798830" cy="47117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11" y="1132332"/>
              <a:ext cx="792480" cy="4648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67711" y="1132332"/>
              <a:ext cx="792480" cy="464820"/>
            </a:xfrm>
            <a:custGeom>
              <a:avLst/>
              <a:gdLst/>
              <a:ahLst/>
              <a:cxnLst/>
              <a:rect l="l" t="t" r="r" b="b"/>
              <a:pathLst>
                <a:path w="792480" h="464819">
                  <a:moveTo>
                    <a:pt x="0" y="464820"/>
                  </a:moveTo>
                  <a:lnTo>
                    <a:pt x="792480" y="464820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83917" y="1164716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er3  </a:t>
            </a:r>
            <a:r>
              <a:rPr dirty="0" sz="1200" spc="-5">
                <a:latin typeface="Arial"/>
                <a:cs typeface="Arial"/>
              </a:rPr>
              <a:t>myid=3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65220" y="1129157"/>
            <a:ext cx="797560" cy="471170"/>
            <a:chOff x="3165220" y="1129157"/>
            <a:chExt cx="797560" cy="47117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8395" y="1132332"/>
              <a:ext cx="790956" cy="4648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68395" y="1132332"/>
              <a:ext cx="791210" cy="464820"/>
            </a:xfrm>
            <a:custGeom>
              <a:avLst/>
              <a:gdLst/>
              <a:ahLst/>
              <a:cxnLst/>
              <a:rect l="l" t="t" r="r" b="b"/>
              <a:pathLst>
                <a:path w="791210" h="464819">
                  <a:moveTo>
                    <a:pt x="0" y="464820"/>
                  </a:moveTo>
                  <a:lnTo>
                    <a:pt x="790956" y="464820"/>
                  </a:lnTo>
                  <a:lnTo>
                    <a:pt x="790956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284346" y="1164716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er4  </a:t>
            </a:r>
            <a:r>
              <a:rPr dirty="0" sz="1200" spc="-5">
                <a:latin typeface="Arial"/>
                <a:cs typeface="Arial"/>
              </a:rPr>
              <a:t>myid=4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82669" y="1129157"/>
            <a:ext cx="798830" cy="471170"/>
            <a:chOff x="4082669" y="1129157"/>
            <a:chExt cx="798830" cy="47117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5844" y="1132332"/>
              <a:ext cx="792479" cy="4648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85844" y="1132332"/>
              <a:ext cx="792480" cy="464820"/>
            </a:xfrm>
            <a:custGeom>
              <a:avLst/>
              <a:gdLst/>
              <a:ahLst/>
              <a:cxnLst/>
              <a:rect l="l" t="t" r="r" b="b"/>
              <a:pathLst>
                <a:path w="792479" h="464819">
                  <a:moveTo>
                    <a:pt x="0" y="464820"/>
                  </a:moveTo>
                  <a:lnTo>
                    <a:pt x="792479" y="464820"/>
                  </a:lnTo>
                  <a:lnTo>
                    <a:pt x="792479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202684" y="1164716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er5  </a:t>
            </a:r>
            <a:r>
              <a:rPr dirty="0" sz="1200" spc="-5">
                <a:latin typeface="Arial"/>
                <a:cs typeface="Arial"/>
              </a:rPr>
              <a:t>myid=5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612" y="890778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2311" y="884046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0901" y="890778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leader	</a:t>
            </a: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2909" y="890778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39028" y="1496441"/>
            <a:ext cx="725805" cy="367665"/>
            <a:chOff x="5439028" y="1496441"/>
            <a:chExt cx="725805" cy="36766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2203" y="1499616"/>
              <a:ext cx="719328" cy="3611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42203" y="1499616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4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659130" y="0"/>
                  </a:lnTo>
                  <a:lnTo>
                    <a:pt x="682573" y="4726"/>
                  </a:lnTo>
                  <a:lnTo>
                    <a:pt x="701706" y="17621"/>
                  </a:lnTo>
                  <a:lnTo>
                    <a:pt x="714601" y="36754"/>
                  </a:lnTo>
                  <a:lnTo>
                    <a:pt x="719328" y="60198"/>
                  </a:lnTo>
                  <a:lnTo>
                    <a:pt x="719328" y="300989"/>
                  </a:lnTo>
                  <a:lnTo>
                    <a:pt x="714601" y="324433"/>
                  </a:lnTo>
                  <a:lnTo>
                    <a:pt x="701706" y="343566"/>
                  </a:lnTo>
                  <a:lnTo>
                    <a:pt x="682573" y="356461"/>
                  </a:lnTo>
                  <a:lnTo>
                    <a:pt x="659130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8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594096" y="1572005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32933" y="556133"/>
            <a:ext cx="725805" cy="366395"/>
            <a:chOff x="5432933" y="556133"/>
            <a:chExt cx="725805" cy="36639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6108" y="559308"/>
              <a:ext cx="719327" cy="3596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36108" y="559308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659383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7" y="59943"/>
                  </a:lnTo>
                  <a:lnTo>
                    <a:pt x="719327" y="299719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3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588253" y="631063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8324" y="734948"/>
            <a:ext cx="567055" cy="950594"/>
          </a:xfrm>
          <a:custGeom>
            <a:avLst/>
            <a:gdLst/>
            <a:ahLst/>
            <a:cxnLst/>
            <a:rect l="l" t="t" r="r" b="b"/>
            <a:pathLst>
              <a:path w="567054" h="950594">
                <a:moveTo>
                  <a:pt x="562737" y="8382"/>
                </a:moveTo>
                <a:lnTo>
                  <a:pt x="553339" y="0"/>
                </a:lnTo>
                <a:lnTo>
                  <a:pt x="46037" y="568020"/>
                </a:lnTo>
                <a:lnTo>
                  <a:pt x="22352" y="546862"/>
                </a:lnTo>
                <a:lnTo>
                  <a:pt x="0" y="629031"/>
                </a:lnTo>
                <a:lnTo>
                  <a:pt x="79121" y="597535"/>
                </a:lnTo>
                <a:lnTo>
                  <a:pt x="66167" y="585978"/>
                </a:lnTo>
                <a:lnTo>
                  <a:pt x="55486" y="576453"/>
                </a:lnTo>
                <a:lnTo>
                  <a:pt x="562737" y="8382"/>
                </a:lnTo>
                <a:close/>
              </a:path>
              <a:path w="567054" h="950594">
                <a:moveTo>
                  <a:pt x="566801" y="939165"/>
                </a:moveTo>
                <a:lnTo>
                  <a:pt x="69557" y="660730"/>
                </a:lnTo>
                <a:lnTo>
                  <a:pt x="73012" y="654558"/>
                </a:lnTo>
                <a:lnTo>
                  <a:pt x="85090" y="632968"/>
                </a:lnTo>
                <a:lnTo>
                  <a:pt x="0" y="629031"/>
                </a:lnTo>
                <a:lnTo>
                  <a:pt x="47879" y="699516"/>
                </a:lnTo>
                <a:lnTo>
                  <a:pt x="63373" y="671804"/>
                </a:lnTo>
                <a:lnTo>
                  <a:pt x="560578" y="950341"/>
                </a:lnTo>
                <a:lnTo>
                  <a:pt x="566801" y="9391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973326" y="558749"/>
            <a:ext cx="13798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Zookeeper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9211" y="985469"/>
            <a:ext cx="911225" cy="33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每次写操作都有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微软雅黑"/>
                <a:cs typeface="微软雅黑"/>
              </a:rPr>
              <a:t>事务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微软雅黑"/>
                <a:cs typeface="微软雅黑"/>
              </a:rPr>
              <a:t>（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>
                <a:latin typeface="Arial"/>
                <a:cs typeface="Arial"/>
              </a:rPr>
              <a:t>x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9188" y="1610105"/>
            <a:ext cx="711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Times New Roman"/>
                <a:cs typeface="Times New Roman"/>
              </a:rPr>
              <a:t>O</a:t>
            </a:r>
            <a:r>
              <a:rPr dirty="0" sz="1200" spc="-1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K</a:t>
            </a:r>
            <a:r>
              <a:rPr dirty="0" sz="1200" spc="-35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90014" y="1625930"/>
            <a:ext cx="7124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Times New Roman"/>
                <a:cs typeface="Times New Roman"/>
              </a:rPr>
              <a:t>OOK</a:t>
            </a:r>
            <a:r>
              <a:rPr dirty="0" sz="1200" spc="-3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2840" y="1903602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2711" y="1965832"/>
            <a:ext cx="160527" cy="14351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662429" y="1915109"/>
            <a:ext cx="3175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1800">
                <a:latin typeface="Arial"/>
                <a:cs typeface="Arial"/>
              </a:rPr>
              <a:t>1</a:t>
            </a:r>
            <a:r>
              <a:rPr dirty="0" baseline="4629" sz="1800" spc="307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92442" y="1965832"/>
            <a:ext cx="1318895" cy="143510"/>
            <a:chOff x="692442" y="1965832"/>
            <a:chExt cx="1318895" cy="14351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442" y="1965832"/>
              <a:ext cx="160451" cy="14351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0643" y="1965832"/>
              <a:ext cx="160528" cy="14351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959611" y="192189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86354" y="1904441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55114" y="19282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1950" y="2625242"/>
            <a:ext cx="8754110" cy="2413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19125" indent="-340360">
              <a:lnSpc>
                <a:spcPct val="100000"/>
              </a:lnSpc>
              <a:spcBef>
                <a:spcPts val="700"/>
              </a:spcBef>
              <a:buSzPct val="90000"/>
              <a:buAutoNum type="arabicPlain"/>
              <a:tabLst>
                <a:tab pos="619760" algn="l"/>
              </a:tabLst>
            </a:pPr>
            <a:r>
              <a:rPr dirty="0" sz="1000" spc="55">
                <a:latin typeface="宋体"/>
                <a:cs typeface="宋体"/>
              </a:rPr>
              <a:t>服务器</a:t>
            </a:r>
            <a:r>
              <a:rPr dirty="0" sz="1000" spc="60">
                <a:latin typeface="Times New Roman"/>
                <a:cs typeface="Times New Roman"/>
              </a:rPr>
              <a:t>1</a:t>
            </a:r>
            <a:r>
              <a:rPr dirty="0" sz="1000" spc="55">
                <a:latin typeface="宋体"/>
                <a:cs typeface="宋体"/>
              </a:rPr>
              <a:t>启动，发起一次选举。服务器</a:t>
            </a:r>
            <a:r>
              <a:rPr dirty="0" sz="1000" spc="60">
                <a:latin typeface="Times New Roman"/>
                <a:cs typeface="Times New Roman"/>
              </a:rPr>
              <a:t>1</a:t>
            </a:r>
            <a:r>
              <a:rPr dirty="0" sz="1000" spc="55">
                <a:latin typeface="宋体"/>
                <a:cs typeface="宋体"/>
              </a:rPr>
              <a:t>投自己一票。此时服务器</a:t>
            </a:r>
            <a:r>
              <a:rPr dirty="0" sz="1000" spc="60">
                <a:latin typeface="Times New Roman"/>
                <a:cs typeface="Times New Roman"/>
              </a:rPr>
              <a:t>1</a:t>
            </a:r>
            <a:r>
              <a:rPr dirty="0" sz="1000" spc="55">
                <a:latin typeface="宋体"/>
                <a:cs typeface="宋体"/>
              </a:rPr>
              <a:t>票数一</a:t>
            </a:r>
            <a:r>
              <a:rPr dirty="0" sz="1000" spc="45">
                <a:latin typeface="宋体"/>
                <a:cs typeface="宋体"/>
              </a:rPr>
              <a:t>票</a:t>
            </a:r>
            <a:r>
              <a:rPr dirty="0" sz="1000" spc="55">
                <a:latin typeface="宋体"/>
                <a:cs typeface="宋体"/>
              </a:rPr>
              <a:t>，不够半数以上（</a:t>
            </a:r>
            <a:r>
              <a:rPr dirty="0" sz="1000" spc="55">
                <a:latin typeface="Times New Roman"/>
                <a:cs typeface="Times New Roman"/>
              </a:rPr>
              <a:t>3</a:t>
            </a:r>
            <a:r>
              <a:rPr dirty="0" sz="1000" spc="55">
                <a:latin typeface="宋体"/>
                <a:cs typeface="宋体"/>
              </a:rPr>
              <a:t>票），选举无法完成，服务器</a:t>
            </a:r>
            <a:r>
              <a:rPr dirty="0" sz="1000" spc="60">
                <a:latin typeface="Times New Roman"/>
                <a:cs typeface="Times New Roman"/>
              </a:rPr>
              <a:t>1</a:t>
            </a:r>
            <a:r>
              <a:rPr dirty="0" sz="1000" spc="55">
                <a:latin typeface="宋体"/>
                <a:cs typeface="宋体"/>
              </a:rPr>
              <a:t>状态保持为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000" spc="-5">
                <a:latin typeface="Times New Roman"/>
                <a:cs typeface="Times New Roman"/>
              </a:rPr>
              <a:t>LOOKING</a:t>
            </a:r>
            <a:r>
              <a:rPr dirty="0" sz="1000" spc="-5">
                <a:latin typeface="宋体"/>
                <a:cs typeface="宋体"/>
              </a:rPr>
              <a:t>；</a:t>
            </a:r>
            <a:endParaRPr sz="1000">
              <a:latin typeface="宋体"/>
              <a:cs typeface="宋体"/>
            </a:endParaRPr>
          </a:p>
          <a:p>
            <a:pPr marL="596900" indent="-318135">
              <a:lnSpc>
                <a:spcPct val="100000"/>
              </a:lnSpc>
              <a:spcBef>
                <a:spcPts val="25"/>
              </a:spcBef>
              <a:buSzPct val="90000"/>
              <a:buAutoNum type="arabicPlain" startAt="2"/>
              <a:tabLst>
                <a:tab pos="597535" algn="l"/>
              </a:tabLst>
            </a:pP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5">
                <a:latin typeface="宋体"/>
                <a:cs typeface="宋体"/>
              </a:rPr>
              <a:t>启</a:t>
            </a:r>
            <a:r>
              <a:rPr dirty="0" sz="1000" spc="-5">
                <a:latin typeface="宋体"/>
                <a:cs typeface="宋体"/>
              </a:rPr>
              <a:t>动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再</a:t>
            </a:r>
            <a:r>
              <a:rPr dirty="0" sz="1000" spc="5">
                <a:latin typeface="宋体"/>
                <a:cs typeface="宋体"/>
              </a:rPr>
              <a:t>发起</a:t>
            </a:r>
            <a:r>
              <a:rPr dirty="0" sz="1000" spc="-5">
                <a:latin typeface="宋体"/>
                <a:cs typeface="宋体"/>
              </a:rPr>
              <a:t>一次</a:t>
            </a:r>
            <a:r>
              <a:rPr dirty="0" sz="1000" spc="5">
                <a:latin typeface="宋体"/>
                <a:cs typeface="宋体"/>
              </a:rPr>
              <a:t>选</a:t>
            </a:r>
            <a:r>
              <a:rPr dirty="0" sz="1000" spc="-5">
                <a:latin typeface="宋体"/>
                <a:cs typeface="宋体"/>
              </a:rPr>
              <a:t>举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服务器</a:t>
            </a:r>
            <a:r>
              <a:rPr dirty="0" sz="1000" spc="1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和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分</a:t>
            </a:r>
            <a:r>
              <a:rPr dirty="0" sz="1000" spc="5">
                <a:latin typeface="宋体"/>
                <a:cs typeface="宋体"/>
              </a:rPr>
              <a:t>别</a:t>
            </a:r>
            <a:r>
              <a:rPr dirty="0" sz="1000" spc="-5">
                <a:latin typeface="宋体"/>
                <a:cs typeface="宋体"/>
              </a:rPr>
              <a:t>投自</a:t>
            </a:r>
            <a:r>
              <a:rPr dirty="0" sz="1000" spc="5">
                <a:latin typeface="宋体"/>
                <a:cs typeface="宋体"/>
              </a:rPr>
              <a:t>己</a:t>
            </a:r>
            <a:r>
              <a:rPr dirty="0" sz="1000" spc="-5">
                <a:latin typeface="宋体"/>
                <a:cs typeface="宋体"/>
              </a:rPr>
              <a:t>一票</a:t>
            </a:r>
            <a:r>
              <a:rPr dirty="0" sz="1000" spc="5">
                <a:latin typeface="宋体"/>
                <a:cs typeface="宋体"/>
              </a:rPr>
              <a:t>并</a:t>
            </a:r>
            <a:r>
              <a:rPr dirty="0" sz="1000" spc="-5">
                <a:latin typeface="宋体"/>
                <a:cs typeface="宋体"/>
              </a:rPr>
              <a:t>交</a:t>
            </a:r>
            <a:r>
              <a:rPr dirty="0" sz="1000" spc="5">
                <a:latin typeface="宋体"/>
                <a:cs typeface="宋体"/>
              </a:rPr>
              <a:t>换</a:t>
            </a:r>
            <a:r>
              <a:rPr dirty="0" sz="1000" spc="-5">
                <a:latin typeface="宋体"/>
                <a:cs typeface="宋体"/>
              </a:rPr>
              <a:t>选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信</a:t>
            </a:r>
            <a:r>
              <a:rPr dirty="0" sz="1000" spc="5">
                <a:latin typeface="宋体"/>
                <a:cs typeface="宋体"/>
              </a:rPr>
              <a:t>息</a:t>
            </a:r>
            <a:r>
              <a:rPr dirty="0" sz="1000"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此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服务器</a:t>
            </a:r>
            <a:r>
              <a:rPr dirty="0" sz="1000" spc="1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发现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服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务器</a:t>
            </a:r>
            <a:r>
              <a:rPr dirty="0" sz="1000" spc="1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000" spc="-10">
                <a:solidFill>
                  <a:srgbClr val="FF0000"/>
                </a:solidFill>
                <a:latin typeface="Times New Roman"/>
                <a:cs typeface="Times New Roman"/>
              </a:rPr>
              <a:t>myid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比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自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己目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前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投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票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推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举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的（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服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务器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大，更改选票为推举服务器</a:t>
            </a:r>
            <a:r>
              <a:rPr dirty="0" sz="10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此时服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票数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宋体"/>
                <a:cs typeface="宋体"/>
              </a:rPr>
              <a:t>票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服务</a:t>
            </a:r>
            <a:r>
              <a:rPr dirty="0" sz="1000" spc="-10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数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票，</a:t>
            </a:r>
            <a:r>
              <a:rPr dirty="0" sz="1000" spc="5">
                <a:latin typeface="宋体"/>
                <a:cs typeface="宋体"/>
              </a:rPr>
              <a:t>没</a:t>
            </a:r>
            <a:r>
              <a:rPr dirty="0" sz="1000" spc="-5">
                <a:latin typeface="宋体"/>
                <a:cs typeface="宋体"/>
              </a:rPr>
              <a:t>有半</a:t>
            </a:r>
            <a:r>
              <a:rPr dirty="0" sz="1000" spc="5">
                <a:latin typeface="宋体"/>
                <a:cs typeface="宋体"/>
              </a:rPr>
              <a:t>数</a:t>
            </a:r>
            <a:r>
              <a:rPr dirty="0" sz="1000" spc="-5">
                <a:latin typeface="宋体"/>
                <a:cs typeface="宋体"/>
              </a:rPr>
              <a:t>以上</a:t>
            </a:r>
            <a:r>
              <a:rPr dirty="0" sz="1000" spc="5">
                <a:latin typeface="宋体"/>
                <a:cs typeface="宋体"/>
              </a:rPr>
              <a:t>结</a:t>
            </a:r>
            <a:r>
              <a:rPr dirty="0" sz="1000">
                <a:latin typeface="宋体"/>
                <a:cs typeface="宋体"/>
              </a:rPr>
              <a:t>果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选</a:t>
            </a:r>
            <a:r>
              <a:rPr dirty="0" sz="1000" spc="-5">
                <a:latin typeface="宋体"/>
                <a:cs typeface="宋体"/>
              </a:rPr>
              <a:t>举无</a:t>
            </a:r>
            <a:r>
              <a:rPr dirty="0" sz="1000" spc="5">
                <a:latin typeface="宋体"/>
                <a:cs typeface="宋体"/>
              </a:rPr>
              <a:t>法</a:t>
            </a:r>
            <a:r>
              <a:rPr dirty="0" sz="1000" spc="-5">
                <a:latin typeface="宋体"/>
                <a:cs typeface="宋体"/>
              </a:rPr>
              <a:t>完成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服务器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5">
                <a:latin typeface="宋体"/>
                <a:cs typeface="宋体"/>
              </a:rPr>
              <a:t>状</a:t>
            </a:r>
            <a:r>
              <a:rPr dirty="0" sz="1000" spc="-5">
                <a:latin typeface="宋体"/>
                <a:cs typeface="宋体"/>
              </a:rPr>
              <a:t>态保</a:t>
            </a:r>
            <a:r>
              <a:rPr dirty="0" sz="1000" spc="5">
                <a:latin typeface="宋体"/>
                <a:cs typeface="宋体"/>
              </a:rPr>
              <a:t>持</a:t>
            </a:r>
            <a:r>
              <a:rPr dirty="0" sz="1000">
                <a:latin typeface="Times New Roman"/>
                <a:cs typeface="Times New Roman"/>
              </a:rPr>
              <a:t>LOOKING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133350" indent="266700">
              <a:lnSpc>
                <a:spcPct val="150000"/>
              </a:lnSpc>
              <a:buSzPct val="90000"/>
              <a:buAutoNum type="arabicPlain" startAt="3"/>
              <a:tabLst>
                <a:tab pos="597535" algn="l"/>
              </a:tabLst>
            </a:pP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 spc="1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启</a:t>
            </a:r>
            <a:r>
              <a:rPr dirty="0" sz="1000" spc="5">
                <a:latin typeface="宋体"/>
                <a:cs typeface="宋体"/>
              </a:rPr>
              <a:t>动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发</a:t>
            </a:r>
            <a:r>
              <a:rPr dirty="0" sz="1000" spc="-5">
                <a:latin typeface="宋体"/>
                <a:cs typeface="宋体"/>
              </a:rPr>
              <a:t>起</a:t>
            </a:r>
            <a:r>
              <a:rPr dirty="0" sz="1000" spc="5">
                <a:latin typeface="宋体"/>
                <a:cs typeface="宋体"/>
              </a:rPr>
              <a:t>一</a:t>
            </a:r>
            <a:r>
              <a:rPr dirty="0" sz="1000" spc="-5">
                <a:latin typeface="宋体"/>
                <a:cs typeface="宋体"/>
              </a:rPr>
              <a:t>次选</a:t>
            </a:r>
            <a:r>
              <a:rPr dirty="0" sz="1000" spc="5">
                <a:latin typeface="宋体"/>
                <a:cs typeface="宋体"/>
              </a:rPr>
              <a:t>举</a:t>
            </a:r>
            <a:r>
              <a:rPr dirty="0" sz="1000" spc="-5">
                <a:latin typeface="宋体"/>
                <a:cs typeface="宋体"/>
              </a:rPr>
              <a:t>。</a:t>
            </a:r>
            <a:r>
              <a:rPr dirty="0" sz="1000" spc="5">
                <a:latin typeface="宋体"/>
                <a:cs typeface="宋体"/>
              </a:rPr>
              <a:t>此</a:t>
            </a:r>
            <a:r>
              <a:rPr dirty="0" sz="1000" spc="-5">
                <a:latin typeface="宋体"/>
                <a:cs typeface="宋体"/>
              </a:rPr>
              <a:t>时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 spc="15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和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5">
                <a:latin typeface="宋体"/>
                <a:cs typeface="宋体"/>
              </a:rPr>
              <a:t>都</a:t>
            </a:r>
            <a:r>
              <a:rPr dirty="0" sz="1000" spc="-5">
                <a:latin typeface="宋体"/>
                <a:cs typeface="宋体"/>
              </a:rPr>
              <a:t>会更</a:t>
            </a:r>
            <a:r>
              <a:rPr dirty="0" sz="1000" spc="5">
                <a:latin typeface="宋体"/>
                <a:cs typeface="宋体"/>
              </a:rPr>
              <a:t>改</a:t>
            </a:r>
            <a:r>
              <a:rPr dirty="0" sz="1000" spc="-5">
                <a:latin typeface="宋体"/>
                <a:cs typeface="宋体"/>
              </a:rPr>
              <a:t>选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 spc="1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。</a:t>
            </a:r>
            <a:r>
              <a:rPr dirty="0" sz="1000" spc="5">
                <a:latin typeface="宋体"/>
                <a:cs typeface="宋体"/>
              </a:rPr>
              <a:t>此</a:t>
            </a:r>
            <a:r>
              <a:rPr dirty="0" sz="1000" spc="-5">
                <a:latin typeface="宋体"/>
                <a:cs typeface="宋体"/>
              </a:rPr>
              <a:t>次投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结</a:t>
            </a:r>
            <a:r>
              <a:rPr dirty="0" sz="1000" spc="5">
                <a:latin typeface="宋体"/>
                <a:cs typeface="宋体"/>
              </a:rPr>
              <a:t>果</a:t>
            </a:r>
            <a:r>
              <a:rPr dirty="0" sz="1000" spc="-5">
                <a:latin typeface="宋体"/>
                <a:cs typeface="宋体"/>
              </a:rPr>
              <a:t>：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</a:t>
            </a:r>
            <a:r>
              <a:rPr dirty="0" sz="1000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 spc="10">
                <a:latin typeface="Times New Roman"/>
                <a:cs typeface="Times New Roman"/>
              </a:rPr>
              <a:t>0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，服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 spc="1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票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此时服 务器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的票数已经超过半数，服务器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当</a:t>
            </a:r>
            <a:r>
              <a:rPr dirty="0" sz="1000" spc="5">
                <a:latin typeface="宋体"/>
                <a:cs typeface="宋体"/>
              </a:rPr>
              <a:t>选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。服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更改</a:t>
            </a:r>
            <a:r>
              <a:rPr dirty="0" sz="1000" spc="5">
                <a:latin typeface="宋体"/>
                <a:cs typeface="宋体"/>
              </a:rPr>
              <a:t>状</a:t>
            </a:r>
            <a:r>
              <a:rPr dirty="0" sz="1000" spc="-5">
                <a:latin typeface="宋体"/>
                <a:cs typeface="宋体"/>
              </a:rPr>
              <a:t>态为</a:t>
            </a:r>
            <a:r>
              <a:rPr dirty="0" sz="1000">
                <a:latin typeface="Times New Roman"/>
                <a:cs typeface="Times New Roman"/>
              </a:rPr>
              <a:t>FOLLOWING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服务器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5">
                <a:latin typeface="宋体"/>
                <a:cs typeface="宋体"/>
              </a:rPr>
              <a:t>更</a:t>
            </a:r>
            <a:r>
              <a:rPr dirty="0" sz="1000" spc="-5">
                <a:latin typeface="宋体"/>
                <a:cs typeface="宋体"/>
              </a:rPr>
              <a:t>改状</a:t>
            </a:r>
            <a:r>
              <a:rPr dirty="0" sz="1000" spc="5">
                <a:latin typeface="宋体"/>
                <a:cs typeface="宋体"/>
              </a:rPr>
              <a:t>态为</a:t>
            </a:r>
            <a:r>
              <a:rPr dirty="0" sz="1000" spc="-5">
                <a:latin typeface="Times New Roman"/>
                <a:cs typeface="Times New Roman"/>
              </a:rPr>
              <a:t>LEADING</a:t>
            </a:r>
            <a:r>
              <a:rPr dirty="0" sz="1000" spc="-5">
                <a:latin typeface="宋体"/>
                <a:cs typeface="宋体"/>
              </a:rPr>
              <a:t>；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"/>
              <a:buAutoNum type="arabicPlain" startAt="3"/>
            </a:pPr>
            <a:endParaRPr sz="1250">
              <a:latin typeface="宋体"/>
              <a:cs typeface="宋体"/>
            </a:endParaRPr>
          </a:p>
          <a:p>
            <a:pPr marL="596900" indent="-318135">
              <a:lnSpc>
                <a:spcPct val="100000"/>
              </a:lnSpc>
              <a:buSzPct val="90000"/>
              <a:buAutoNum type="arabicPlain" startAt="3"/>
              <a:tabLst>
                <a:tab pos="597535" algn="l"/>
              </a:tabLst>
            </a:pPr>
            <a:r>
              <a:rPr dirty="0" sz="1000" spc="-5">
                <a:latin typeface="宋体"/>
                <a:cs typeface="宋体"/>
              </a:rPr>
              <a:t>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启</a:t>
            </a:r>
            <a:r>
              <a:rPr dirty="0" sz="1000" spc="5">
                <a:latin typeface="宋体"/>
                <a:cs typeface="宋体"/>
              </a:rPr>
              <a:t>动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5">
                <a:latin typeface="宋体"/>
                <a:cs typeface="宋体"/>
              </a:rPr>
              <a:t>发</a:t>
            </a:r>
            <a:r>
              <a:rPr dirty="0" sz="1000" spc="-5">
                <a:latin typeface="宋体"/>
                <a:cs typeface="宋体"/>
              </a:rPr>
              <a:t>起</a:t>
            </a:r>
            <a:r>
              <a:rPr dirty="0" sz="1000" spc="5">
                <a:latin typeface="宋体"/>
                <a:cs typeface="宋体"/>
              </a:rPr>
              <a:t>一</a:t>
            </a:r>
            <a:r>
              <a:rPr dirty="0" sz="1000" spc="-5">
                <a:latin typeface="宋体"/>
                <a:cs typeface="宋体"/>
              </a:rPr>
              <a:t>次选</a:t>
            </a:r>
            <a:r>
              <a:rPr dirty="0" sz="1000" spc="5">
                <a:latin typeface="宋体"/>
                <a:cs typeface="宋体"/>
              </a:rPr>
              <a:t>举</a:t>
            </a:r>
            <a:r>
              <a:rPr dirty="0" sz="1000" spc="-5">
                <a:latin typeface="宋体"/>
                <a:cs typeface="宋体"/>
              </a:rPr>
              <a:t>。此</a:t>
            </a:r>
            <a:r>
              <a:rPr dirty="0" sz="1000" spc="5">
                <a:latin typeface="宋体"/>
                <a:cs typeface="宋体"/>
              </a:rPr>
              <a:t>时</a:t>
            </a:r>
            <a:r>
              <a:rPr dirty="0" sz="1000" spc="-5">
                <a:latin typeface="宋体"/>
                <a:cs typeface="宋体"/>
              </a:rPr>
              <a:t>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已经不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>
                <a:latin typeface="Times New Roman"/>
                <a:cs typeface="Times New Roman"/>
              </a:rPr>
              <a:t>LOOKING</a:t>
            </a:r>
            <a:r>
              <a:rPr dirty="0" sz="1000" spc="5">
                <a:latin typeface="宋体"/>
                <a:cs typeface="宋体"/>
              </a:rPr>
              <a:t>状</a:t>
            </a:r>
            <a:r>
              <a:rPr dirty="0" sz="1000" spc="-5">
                <a:latin typeface="宋体"/>
                <a:cs typeface="宋体"/>
              </a:rPr>
              <a:t>态</a:t>
            </a:r>
            <a:r>
              <a:rPr dirty="0" sz="1000" spc="10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不会更</a:t>
            </a:r>
            <a:r>
              <a:rPr dirty="0" sz="1000" spc="5">
                <a:latin typeface="宋体"/>
                <a:cs typeface="宋体"/>
              </a:rPr>
              <a:t>改</a:t>
            </a:r>
            <a:r>
              <a:rPr dirty="0" sz="1000" spc="-5">
                <a:latin typeface="宋体"/>
                <a:cs typeface="宋体"/>
              </a:rPr>
              <a:t>选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信息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交换</a:t>
            </a:r>
            <a:r>
              <a:rPr dirty="0" sz="1000" spc="5">
                <a:latin typeface="宋体"/>
                <a:cs typeface="宋体"/>
              </a:rPr>
              <a:t>选</a:t>
            </a:r>
            <a:r>
              <a:rPr dirty="0" sz="1000" spc="-5">
                <a:latin typeface="宋体"/>
                <a:cs typeface="宋体"/>
              </a:rPr>
              <a:t>票信息</a:t>
            </a:r>
            <a:r>
              <a:rPr dirty="0" sz="1000" spc="5">
                <a:latin typeface="宋体"/>
                <a:cs typeface="宋体"/>
              </a:rPr>
              <a:t>结</a:t>
            </a:r>
            <a:r>
              <a:rPr dirty="0" sz="1000" spc="-5">
                <a:latin typeface="宋体"/>
                <a:cs typeface="宋体"/>
              </a:rPr>
              <a:t>果</a:t>
            </a:r>
            <a:r>
              <a:rPr dirty="0" sz="1000" spc="5">
                <a:latin typeface="宋体"/>
                <a:cs typeface="宋体"/>
              </a:rPr>
              <a:t>：</a:t>
            </a:r>
            <a:r>
              <a:rPr dirty="0" sz="1000" spc="-5">
                <a:latin typeface="宋体"/>
                <a:cs typeface="宋体"/>
              </a:rPr>
              <a:t>服务</a:t>
            </a:r>
            <a:r>
              <a:rPr dirty="0" sz="1000">
                <a:latin typeface="宋体"/>
                <a:cs typeface="宋体"/>
              </a:rPr>
              <a:t>器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 spc="10">
                <a:latin typeface="Times New Roman"/>
                <a:cs typeface="Times New Roman"/>
              </a:rPr>
              <a:t>3</a:t>
            </a:r>
            <a:r>
              <a:rPr dirty="0" sz="1000" spc="5">
                <a:latin typeface="宋体"/>
                <a:cs typeface="宋体"/>
              </a:rPr>
              <a:t>票</a:t>
            </a:r>
            <a:r>
              <a:rPr dirty="0" sz="1000" spc="-5">
                <a:latin typeface="宋体"/>
                <a:cs typeface="宋体"/>
              </a:rPr>
              <a:t>，服务器</a:t>
            </a:r>
            <a:r>
              <a:rPr dirty="0" sz="1000" spc="1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为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票。此时服务器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服从多数，更改选票信</a:t>
            </a:r>
            <a:r>
              <a:rPr dirty="0" sz="1000" spc="5">
                <a:latin typeface="宋体"/>
                <a:cs typeface="宋体"/>
              </a:rPr>
              <a:t>息</a:t>
            </a:r>
            <a:r>
              <a:rPr dirty="0" sz="1000" spc="-5">
                <a:latin typeface="宋体"/>
                <a:cs typeface="宋体"/>
              </a:rPr>
              <a:t>为服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，并</a:t>
            </a:r>
            <a:r>
              <a:rPr dirty="0" sz="1000" spc="5">
                <a:latin typeface="宋体"/>
                <a:cs typeface="宋体"/>
              </a:rPr>
              <a:t>更</a:t>
            </a:r>
            <a:r>
              <a:rPr dirty="0" sz="1000" spc="-5">
                <a:latin typeface="宋体"/>
                <a:cs typeface="宋体"/>
              </a:rPr>
              <a:t>改状</a:t>
            </a:r>
            <a:r>
              <a:rPr dirty="0" sz="1000" spc="5">
                <a:latin typeface="宋体"/>
                <a:cs typeface="宋体"/>
              </a:rPr>
              <a:t>态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>
                <a:latin typeface="Times New Roman"/>
                <a:cs typeface="Times New Roman"/>
              </a:rPr>
              <a:t>FOLLOWING</a:t>
            </a:r>
            <a:r>
              <a:rPr dirty="0" sz="1000">
                <a:latin typeface="宋体"/>
                <a:cs typeface="宋体"/>
              </a:rPr>
              <a:t>；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宋体"/>
              <a:cs typeface="宋体"/>
            </a:endParaRPr>
          </a:p>
          <a:p>
            <a:pPr marL="596900" indent="-318135">
              <a:lnSpc>
                <a:spcPct val="100000"/>
              </a:lnSpc>
              <a:buSzPct val="90000"/>
              <a:buAutoNum type="arabicPlain" startAt="5"/>
              <a:tabLst>
                <a:tab pos="597535" algn="l"/>
              </a:tabLst>
            </a:pPr>
            <a:r>
              <a:rPr dirty="0" sz="1000" spc="-5">
                <a:latin typeface="宋体"/>
                <a:cs typeface="宋体"/>
              </a:rPr>
              <a:t>服务器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宋体"/>
                <a:cs typeface="宋体"/>
              </a:rPr>
              <a:t>启动，同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一样当小弟。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03618" y="470154"/>
            <a:ext cx="2433955" cy="1345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5461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SID</a:t>
            </a:r>
            <a:r>
              <a:rPr dirty="0" sz="1000" spc="-5"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服务器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用来唯一标识一台 </a:t>
            </a:r>
            <a:r>
              <a:rPr dirty="0" sz="1000" spc="-15">
                <a:latin typeface="Times New Roman"/>
                <a:cs typeface="Times New Roman"/>
              </a:rPr>
              <a:t>Z</a:t>
            </a:r>
            <a:r>
              <a:rPr dirty="0" sz="1000">
                <a:latin typeface="Times New Roman"/>
                <a:cs typeface="Times New Roman"/>
              </a:rPr>
              <a:t>oo</a:t>
            </a:r>
            <a:r>
              <a:rPr dirty="0" sz="1000" spc="-5">
                <a:latin typeface="Times New Roman"/>
                <a:cs typeface="Times New Roman"/>
              </a:rPr>
              <a:t>Kee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宋体"/>
                <a:cs typeface="宋体"/>
              </a:rPr>
              <a:t>集群中的机器，每台</a:t>
            </a:r>
            <a:r>
              <a:rPr dirty="0" sz="1000" spc="5">
                <a:latin typeface="宋体"/>
                <a:cs typeface="宋体"/>
              </a:rPr>
              <a:t>机</a:t>
            </a:r>
            <a:r>
              <a:rPr dirty="0" sz="1000" spc="-5">
                <a:latin typeface="宋体"/>
                <a:cs typeface="宋体"/>
              </a:rPr>
              <a:t>器不</a:t>
            </a:r>
            <a:r>
              <a:rPr dirty="0" sz="1000" spc="5">
                <a:latin typeface="宋体"/>
                <a:cs typeface="宋体"/>
              </a:rPr>
              <a:t>能</a:t>
            </a:r>
            <a:r>
              <a:rPr dirty="0" sz="1000" spc="-5">
                <a:latin typeface="宋体"/>
                <a:cs typeface="宋体"/>
              </a:rPr>
              <a:t>重 </a:t>
            </a:r>
            <a:r>
              <a:rPr dirty="0" sz="1000" spc="-5">
                <a:latin typeface="宋体"/>
                <a:cs typeface="宋体"/>
              </a:rPr>
              <a:t>复，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000" spc="-15">
                <a:solidFill>
                  <a:srgbClr val="FF0000"/>
                </a:solidFill>
                <a:latin typeface="Times New Roman"/>
                <a:cs typeface="Times New Roman"/>
              </a:rPr>
              <a:t>myid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一致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dirty="0" sz="1000" spc="-35" b="1">
                <a:latin typeface="Times New Roman"/>
                <a:cs typeface="Times New Roman"/>
              </a:rPr>
              <a:t>Z</a:t>
            </a:r>
            <a:r>
              <a:rPr dirty="0" sz="1000" spc="-5" b="1">
                <a:latin typeface="Times New Roman"/>
                <a:cs typeface="Times New Roman"/>
              </a:rPr>
              <a:t>XI</a:t>
            </a:r>
            <a:r>
              <a:rPr dirty="0" sz="1000" spc="-10" b="1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宋体"/>
                <a:cs typeface="宋体"/>
              </a:rPr>
              <a:t>：事务</a:t>
            </a:r>
            <a:r>
              <a:rPr dirty="0" sz="1000" spc="-5">
                <a:latin typeface="Times New Roman"/>
                <a:cs typeface="Times New Roman"/>
              </a:rPr>
              <a:t>ID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  <a:r>
              <a:rPr dirty="0" sz="1000" spc="1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是一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事务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000" spc="5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，用来 标识一次服务器状态的变更。</a:t>
            </a:r>
            <a:r>
              <a:rPr dirty="0" sz="1000" spc="-5">
                <a:latin typeface="宋体"/>
                <a:cs typeface="宋体"/>
              </a:rPr>
              <a:t>在某</a:t>
            </a:r>
            <a:r>
              <a:rPr dirty="0" sz="1000" spc="5">
                <a:latin typeface="宋体"/>
                <a:cs typeface="宋体"/>
              </a:rPr>
              <a:t>一</a:t>
            </a:r>
            <a:r>
              <a:rPr dirty="0" sz="1000" spc="-5">
                <a:latin typeface="宋体"/>
                <a:cs typeface="宋体"/>
              </a:rPr>
              <a:t>时刻， </a:t>
            </a:r>
            <a:r>
              <a:rPr dirty="0" sz="1000" spc="-5">
                <a:latin typeface="宋体"/>
                <a:cs typeface="宋体"/>
              </a:rPr>
              <a:t>集群中的每台机器的</a:t>
            </a:r>
            <a:r>
              <a:rPr dirty="0" sz="1000" spc="-5">
                <a:latin typeface="Times New Roman"/>
                <a:cs typeface="Times New Roman"/>
              </a:rPr>
              <a:t>ZXID</a:t>
            </a:r>
            <a:r>
              <a:rPr dirty="0" sz="1000" spc="5">
                <a:latin typeface="宋体"/>
                <a:cs typeface="宋体"/>
              </a:rPr>
              <a:t>值</a:t>
            </a:r>
            <a:r>
              <a:rPr dirty="0" sz="1000" spc="-5">
                <a:latin typeface="宋体"/>
                <a:cs typeface="宋体"/>
              </a:rPr>
              <a:t>不一</a:t>
            </a:r>
            <a:r>
              <a:rPr dirty="0" sz="1000" spc="5">
                <a:latin typeface="宋体"/>
                <a:cs typeface="宋体"/>
              </a:rPr>
              <a:t>定</a:t>
            </a:r>
            <a:r>
              <a:rPr dirty="0" sz="1000" spc="-5">
                <a:latin typeface="宋体"/>
                <a:cs typeface="宋体"/>
              </a:rPr>
              <a:t>完全一 致，这和</a:t>
            </a:r>
            <a:r>
              <a:rPr dirty="0" sz="1000" spc="-5">
                <a:latin typeface="Times New Roman"/>
                <a:cs typeface="Times New Roman"/>
              </a:rPr>
              <a:t>ZooKeeper</a:t>
            </a:r>
            <a:r>
              <a:rPr dirty="0" sz="1000" spc="-5">
                <a:latin typeface="宋体"/>
                <a:cs typeface="宋体"/>
              </a:rPr>
              <a:t>服务器对于</a:t>
            </a:r>
            <a:r>
              <a:rPr dirty="0" sz="1000" spc="5">
                <a:latin typeface="宋体"/>
                <a:cs typeface="宋体"/>
              </a:rPr>
              <a:t>客</a:t>
            </a:r>
            <a:r>
              <a:rPr dirty="0" sz="1000" spc="-5">
                <a:latin typeface="宋体"/>
                <a:cs typeface="宋体"/>
              </a:rPr>
              <a:t>户端</a:t>
            </a:r>
            <a:r>
              <a:rPr dirty="0" sz="1000" spc="5">
                <a:latin typeface="宋体"/>
                <a:cs typeface="宋体"/>
              </a:rPr>
              <a:t>“</a:t>
            </a:r>
            <a:r>
              <a:rPr dirty="0" sz="1000" spc="-5">
                <a:latin typeface="宋体"/>
                <a:cs typeface="宋体"/>
              </a:rPr>
              <a:t>更 </a:t>
            </a:r>
            <a:r>
              <a:rPr dirty="0" sz="1000" spc="-10">
                <a:latin typeface="宋体"/>
                <a:cs typeface="宋体"/>
              </a:rPr>
              <a:t>新请求”的处理逻辑有关。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27368" y="1888616"/>
            <a:ext cx="24060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Epoch</a:t>
            </a:r>
            <a:r>
              <a:rPr dirty="0" sz="1000" spc="-5"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每个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Leader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任期的代号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没有 </a:t>
            </a:r>
            <a:r>
              <a:rPr dirty="0" sz="1000" spc="-15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宋体"/>
                <a:cs typeface="宋体"/>
              </a:rPr>
              <a:t>时同一轮投票过程</a:t>
            </a:r>
            <a:r>
              <a:rPr dirty="0" sz="1000" spc="5">
                <a:latin typeface="宋体"/>
                <a:cs typeface="宋体"/>
              </a:rPr>
              <a:t>中</a:t>
            </a:r>
            <a:r>
              <a:rPr dirty="0" sz="1000" spc="-5">
                <a:latin typeface="宋体"/>
                <a:cs typeface="宋体"/>
              </a:rPr>
              <a:t>的逻</a:t>
            </a:r>
            <a:r>
              <a:rPr dirty="0" sz="1000" spc="5">
                <a:latin typeface="宋体"/>
                <a:cs typeface="宋体"/>
              </a:rPr>
              <a:t>辑</a:t>
            </a:r>
            <a:r>
              <a:rPr dirty="0" sz="1000" spc="-5">
                <a:latin typeface="宋体"/>
                <a:cs typeface="宋体"/>
              </a:rPr>
              <a:t>时钟</a:t>
            </a:r>
            <a:r>
              <a:rPr dirty="0" sz="1000" spc="5">
                <a:latin typeface="宋体"/>
                <a:cs typeface="宋体"/>
              </a:rPr>
              <a:t>值</a:t>
            </a:r>
            <a:r>
              <a:rPr dirty="0" sz="1000" spc="-5">
                <a:latin typeface="宋体"/>
                <a:cs typeface="宋体"/>
              </a:rPr>
              <a:t>是 </a:t>
            </a:r>
            <a:r>
              <a:rPr dirty="0" sz="1000" spc="-5">
                <a:latin typeface="宋体"/>
                <a:cs typeface="宋体"/>
              </a:rPr>
              <a:t>相同的。每投完一次票这个数据就</a:t>
            </a:r>
            <a:r>
              <a:rPr dirty="0" sz="1000" spc="5">
                <a:latin typeface="宋体"/>
                <a:cs typeface="宋体"/>
              </a:rPr>
              <a:t>会</a:t>
            </a:r>
            <a:r>
              <a:rPr dirty="0" sz="1000" spc="-5">
                <a:latin typeface="宋体"/>
                <a:cs typeface="宋体"/>
              </a:rPr>
              <a:t>增加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9337"/>
            <a:ext cx="44869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Zookeeper</a:t>
            </a:r>
            <a:r>
              <a:rPr dirty="0" sz="2000" b="1">
                <a:latin typeface="微软雅黑"/>
                <a:cs typeface="微软雅黑"/>
              </a:rPr>
              <a:t>选举</a:t>
            </a:r>
            <a:r>
              <a:rPr dirty="0" sz="2000" spc="-15" b="1">
                <a:latin typeface="微软雅黑"/>
                <a:cs typeface="微软雅黑"/>
              </a:rPr>
              <a:t>机</a:t>
            </a:r>
            <a:r>
              <a:rPr dirty="0" sz="2000" b="1">
                <a:latin typeface="微软雅黑"/>
                <a:cs typeface="微软雅黑"/>
              </a:rPr>
              <a:t>制</a:t>
            </a:r>
            <a:r>
              <a:rPr dirty="0" sz="2000" spc="-5" b="1">
                <a:latin typeface="微软雅黑"/>
                <a:cs typeface="微软雅黑"/>
              </a:rPr>
              <a:t>——</a:t>
            </a:r>
            <a:r>
              <a:rPr dirty="0" sz="2000" b="1">
                <a:latin typeface="微软雅黑"/>
                <a:cs typeface="微软雅黑"/>
              </a:rPr>
              <a:t>非第</a:t>
            </a:r>
            <a:r>
              <a:rPr dirty="0" sz="2000" spc="-15" b="1">
                <a:latin typeface="微软雅黑"/>
                <a:cs typeface="微软雅黑"/>
              </a:rPr>
              <a:t>一</a:t>
            </a:r>
            <a:r>
              <a:rPr dirty="0" sz="2000" b="1">
                <a:latin typeface="微软雅黑"/>
                <a:cs typeface="微软雅黑"/>
              </a:rPr>
              <a:t>次启动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284" y="553084"/>
            <a:ext cx="4831715" cy="1373505"/>
            <a:chOff x="248284" y="553084"/>
            <a:chExt cx="4831715" cy="1373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556259"/>
              <a:ext cx="4824984" cy="13670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459" y="556259"/>
              <a:ext cx="4825365" cy="1367155"/>
            </a:xfrm>
            <a:custGeom>
              <a:avLst/>
              <a:gdLst/>
              <a:ahLst/>
              <a:cxnLst/>
              <a:rect l="l" t="t" r="r" b="b"/>
              <a:pathLst>
                <a:path w="4825365" h="1367155">
                  <a:moveTo>
                    <a:pt x="0" y="1367027"/>
                  </a:moveTo>
                  <a:lnTo>
                    <a:pt x="4824984" y="1367027"/>
                  </a:lnTo>
                  <a:lnTo>
                    <a:pt x="4824984" y="0"/>
                  </a:lnTo>
                  <a:lnTo>
                    <a:pt x="0" y="0"/>
                  </a:lnTo>
                  <a:lnTo>
                    <a:pt x="0" y="1367027"/>
                  </a:lnTo>
                  <a:close/>
                </a:path>
              </a:pathLst>
            </a:custGeom>
            <a:ln w="634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" y="1132331"/>
              <a:ext cx="792480" cy="4693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7868" y="1132332"/>
            <a:ext cx="792480" cy="46990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47955" marR="123189" indent="-2032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er1  </a:t>
            </a:r>
            <a:r>
              <a:rPr dirty="0" sz="1200" spc="-5">
                <a:latin typeface="Arial"/>
                <a:cs typeface="Arial"/>
              </a:rPr>
              <a:t>myid=1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7027" y="1132332"/>
            <a:ext cx="792479" cy="466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7027" y="1132332"/>
            <a:ext cx="792480" cy="466725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49225" marR="121920" indent="-2032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er2  </a:t>
            </a:r>
            <a:r>
              <a:rPr dirty="0" sz="1200" spc="-5">
                <a:latin typeface="Arial"/>
                <a:cs typeface="Arial"/>
              </a:rPr>
              <a:t>myid=2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7711" y="1132332"/>
            <a:ext cx="792480" cy="4648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67711" y="1132332"/>
            <a:ext cx="792480" cy="46482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148590" marR="122555" indent="-2032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er3  </a:t>
            </a:r>
            <a:r>
              <a:rPr dirty="0" sz="1200" spc="-5">
                <a:latin typeface="Arial"/>
                <a:cs typeface="Arial"/>
              </a:rPr>
              <a:t>myid=3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8395" y="1132332"/>
            <a:ext cx="790956" cy="4648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68395" y="1132332"/>
            <a:ext cx="791210" cy="46482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147955" marR="121285" indent="-2032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er4  </a:t>
            </a:r>
            <a:r>
              <a:rPr dirty="0" sz="1200" spc="-5">
                <a:latin typeface="Arial"/>
                <a:cs typeface="Arial"/>
              </a:rPr>
              <a:t>myid=4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85844" y="1132332"/>
            <a:ext cx="792479" cy="4648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85844" y="1132332"/>
            <a:ext cx="792480" cy="464820"/>
          </a:xfrm>
          <a:prstGeom prst="rect">
            <a:avLst/>
          </a:prstGeom>
          <a:ln w="6350">
            <a:solidFill>
              <a:srgbClr val="6FAC4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149225" marR="121920" indent="-20320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r>
              <a:rPr dirty="0" sz="1200" spc="-2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er5  </a:t>
            </a:r>
            <a:r>
              <a:rPr dirty="0" sz="1200" spc="-5">
                <a:latin typeface="Arial"/>
                <a:cs typeface="Arial"/>
              </a:rPr>
              <a:t>myid=5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612" y="890778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2311" y="884046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0901" y="890778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leader	</a:t>
            </a: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2909" y="890778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follower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39028" y="1496441"/>
            <a:ext cx="725805" cy="367665"/>
            <a:chOff x="5439028" y="1496441"/>
            <a:chExt cx="725805" cy="36766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2203" y="1499616"/>
              <a:ext cx="719328" cy="3611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42203" y="1499616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4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659130" y="0"/>
                  </a:lnTo>
                  <a:lnTo>
                    <a:pt x="682573" y="4726"/>
                  </a:lnTo>
                  <a:lnTo>
                    <a:pt x="701706" y="17621"/>
                  </a:lnTo>
                  <a:lnTo>
                    <a:pt x="714601" y="36754"/>
                  </a:lnTo>
                  <a:lnTo>
                    <a:pt x="719328" y="60198"/>
                  </a:lnTo>
                  <a:lnTo>
                    <a:pt x="719328" y="300989"/>
                  </a:lnTo>
                  <a:lnTo>
                    <a:pt x="714601" y="324433"/>
                  </a:lnTo>
                  <a:lnTo>
                    <a:pt x="701706" y="343566"/>
                  </a:lnTo>
                  <a:lnTo>
                    <a:pt x="682573" y="356461"/>
                  </a:lnTo>
                  <a:lnTo>
                    <a:pt x="659130" y="361188"/>
                  </a:lnTo>
                  <a:lnTo>
                    <a:pt x="60198" y="361188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8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594096" y="1572005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32933" y="556133"/>
            <a:ext cx="725805" cy="366395"/>
            <a:chOff x="5432933" y="556133"/>
            <a:chExt cx="725805" cy="36639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6108" y="559308"/>
              <a:ext cx="719327" cy="3596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436108" y="559308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4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659383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7" y="59943"/>
                  </a:lnTo>
                  <a:lnTo>
                    <a:pt x="719327" y="299719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3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63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588253" y="631063"/>
            <a:ext cx="415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ie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8324" y="734948"/>
            <a:ext cx="567055" cy="950594"/>
          </a:xfrm>
          <a:custGeom>
            <a:avLst/>
            <a:gdLst/>
            <a:ahLst/>
            <a:cxnLst/>
            <a:rect l="l" t="t" r="r" b="b"/>
            <a:pathLst>
              <a:path w="567054" h="950594">
                <a:moveTo>
                  <a:pt x="562737" y="8382"/>
                </a:moveTo>
                <a:lnTo>
                  <a:pt x="553339" y="0"/>
                </a:lnTo>
                <a:lnTo>
                  <a:pt x="46037" y="568020"/>
                </a:lnTo>
                <a:lnTo>
                  <a:pt x="22352" y="546862"/>
                </a:lnTo>
                <a:lnTo>
                  <a:pt x="0" y="629031"/>
                </a:lnTo>
                <a:lnTo>
                  <a:pt x="79121" y="597535"/>
                </a:lnTo>
                <a:lnTo>
                  <a:pt x="66167" y="585978"/>
                </a:lnTo>
                <a:lnTo>
                  <a:pt x="55486" y="576453"/>
                </a:lnTo>
                <a:lnTo>
                  <a:pt x="562737" y="8382"/>
                </a:lnTo>
                <a:close/>
              </a:path>
              <a:path w="567054" h="950594">
                <a:moveTo>
                  <a:pt x="566801" y="939165"/>
                </a:moveTo>
                <a:lnTo>
                  <a:pt x="69557" y="660730"/>
                </a:lnTo>
                <a:lnTo>
                  <a:pt x="73012" y="654558"/>
                </a:lnTo>
                <a:lnTo>
                  <a:pt x="85090" y="632968"/>
                </a:lnTo>
                <a:lnTo>
                  <a:pt x="0" y="629031"/>
                </a:lnTo>
                <a:lnTo>
                  <a:pt x="47879" y="699516"/>
                </a:lnTo>
                <a:lnTo>
                  <a:pt x="63373" y="671804"/>
                </a:lnTo>
                <a:lnTo>
                  <a:pt x="560578" y="950341"/>
                </a:lnTo>
                <a:lnTo>
                  <a:pt x="566801" y="9391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73326" y="558749"/>
            <a:ext cx="13798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Zookeeper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9211" y="985469"/>
            <a:ext cx="911225" cy="33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微软雅黑"/>
                <a:cs typeface="微软雅黑"/>
              </a:rPr>
              <a:t>每次写操作都有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微软雅黑"/>
                <a:cs typeface="微软雅黑"/>
              </a:rPr>
              <a:t>事务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微软雅黑"/>
                <a:cs typeface="微软雅黑"/>
              </a:rPr>
              <a:t>（</a:t>
            </a:r>
            <a:r>
              <a:rPr dirty="0" sz="1000" spc="-25">
                <a:latin typeface="Arial"/>
                <a:cs typeface="Arial"/>
              </a:rPr>
              <a:t>z</a:t>
            </a:r>
            <a:r>
              <a:rPr dirty="0" sz="1000">
                <a:latin typeface="Arial"/>
                <a:cs typeface="Arial"/>
              </a:rPr>
              <a:t>x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03618" y="470154"/>
            <a:ext cx="2433955" cy="1345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5461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SID</a:t>
            </a:r>
            <a:r>
              <a:rPr dirty="0" sz="1000" spc="-5"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服务器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用来唯一标识一台 </a:t>
            </a:r>
            <a:r>
              <a:rPr dirty="0" sz="1000" spc="-15">
                <a:latin typeface="Times New Roman"/>
                <a:cs typeface="Times New Roman"/>
              </a:rPr>
              <a:t>Z</a:t>
            </a:r>
            <a:r>
              <a:rPr dirty="0" sz="1000">
                <a:latin typeface="Times New Roman"/>
                <a:cs typeface="Times New Roman"/>
              </a:rPr>
              <a:t>oo</a:t>
            </a:r>
            <a:r>
              <a:rPr dirty="0" sz="1000" spc="-5">
                <a:latin typeface="Times New Roman"/>
                <a:cs typeface="Times New Roman"/>
              </a:rPr>
              <a:t>Kee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宋体"/>
                <a:cs typeface="宋体"/>
              </a:rPr>
              <a:t>集群中的机器，每台</a:t>
            </a:r>
            <a:r>
              <a:rPr dirty="0" sz="1000" spc="5">
                <a:latin typeface="宋体"/>
                <a:cs typeface="宋体"/>
              </a:rPr>
              <a:t>机</a:t>
            </a:r>
            <a:r>
              <a:rPr dirty="0" sz="1000" spc="-5">
                <a:latin typeface="宋体"/>
                <a:cs typeface="宋体"/>
              </a:rPr>
              <a:t>器不</a:t>
            </a:r>
            <a:r>
              <a:rPr dirty="0" sz="1000" spc="5">
                <a:latin typeface="宋体"/>
                <a:cs typeface="宋体"/>
              </a:rPr>
              <a:t>能</a:t>
            </a:r>
            <a:r>
              <a:rPr dirty="0" sz="1000" spc="-5">
                <a:latin typeface="宋体"/>
                <a:cs typeface="宋体"/>
              </a:rPr>
              <a:t>重 </a:t>
            </a:r>
            <a:r>
              <a:rPr dirty="0" sz="1000" spc="-5">
                <a:latin typeface="宋体"/>
                <a:cs typeface="宋体"/>
              </a:rPr>
              <a:t>复，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000" spc="-15">
                <a:solidFill>
                  <a:srgbClr val="FF0000"/>
                </a:solidFill>
                <a:latin typeface="Times New Roman"/>
                <a:cs typeface="Times New Roman"/>
              </a:rPr>
              <a:t>myid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一致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dirty="0" sz="1000" spc="-35" b="1">
                <a:latin typeface="Times New Roman"/>
                <a:cs typeface="Times New Roman"/>
              </a:rPr>
              <a:t>Z</a:t>
            </a:r>
            <a:r>
              <a:rPr dirty="0" sz="1000" spc="-5" b="1">
                <a:latin typeface="Times New Roman"/>
                <a:cs typeface="Times New Roman"/>
              </a:rPr>
              <a:t>XI</a:t>
            </a:r>
            <a:r>
              <a:rPr dirty="0" sz="1000" spc="-10" b="1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宋体"/>
                <a:cs typeface="宋体"/>
              </a:rPr>
              <a:t>：事务</a:t>
            </a:r>
            <a:r>
              <a:rPr dirty="0" sz="1000" spc="-5">
                <a:latin typeface="Times New Roman"/>
                <a:cs typeface="Times New Roman"/>
              </a:rPr>
              <a:t>ID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  <a:r>
              <a:rPr dirty="0" sz="1000" spc="1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是一</a:t>
            </a:r>
            <a:r>
              <a:rPr dirty="0" sz="1000" spc="5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事务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000" spc="5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，用来 标识一次服务器状态的变更。</a:t>
            </a:r>
            <a:r>
              <a:rPr dirty="0" sz="1000" spc="-5">
                <a:latin typeface="宋体"/>
                <a:cs typeface="宋体"/>
              </a:rPr>
              <a:t>在某</a:t>
            </a:r>
            <a:r>
              <a:rPr dirty="0" sz="1000" spc="5">
                <a:latin typeface="宋体"/>
                <a:cs typeface="宋体"/>
              </a:rPr>
              <a:t>一</a:t>
            </a:r>
            <a:r>
              <a:rPr dirty="0" sz="1000" spc="-5">
                <a:latin typeface="宋体"/>
                <a:cs typeface="宋体"/>
              </a:rPr>
              <a:t>时刻， </a:t>
            </a:r>
            <a:r>
              <a:rPr dirty="0" sz="1000" spc="-5">
                <a:latin typeface="宋体"/>
                <a:cs typeface="宋体"/>
              </a:rPr>
              <a:t>集群中的每台机器的</a:t>
            </a:r>
            <a:r>
              <a:rPr dirty="0" sz="1000" spc="-5">
                <a:latin typeface="Times New Roman"/>
                <a:cs typeface="Times New Roman"/>
              </a:rPr>
              <a:t>ZXID</a:t>
            </a:r>
            <a:r>
              <a:rPr dirty="0" sz="1000" spc="5">
                <a:latin typeface="宋体"/>
                <a:cs typeface="宋体"/>
              </a:rPr>
              <a:t>值</a:t>
            </a:r>
            <a:r>
              <a:rPr dirty="0" sz="1000" spc="-5">
                <a:latin typeface="宋体"/>
                <a:cs typeface="宋体"/>
              </a:rPr>
              <a:t>不一</a:t>
            </a:r>
            <a:r>
              <a:rPr dirty="0" sz="1000" spc="5">
                <a:latin typeface="宋体"/>
                <a:cs typeface="宋体"/>
              </a:rPr>
              <a:t>定</a:t>
            </a:r>
            <a:r>
              <a:rPr dirty="0" sz="1000" spc="-5">
                <a:latin typeface="宋体"/>
                <a:cs typeface="宋体"/>
              </a:rPr>
              <a:t>完全一 致，这和</a:t>
            </a:r>
            <a:r>
              <a:rPr dirty="0" sz="1000" spc="-5">
                <a:latin typeface="Times New Roman"/>
                <a:cs typeface="Times New Roman"/>
              </a:rPr>
              <a:t>ZooKeeper</a:t>
            </a:r>
            <a:r>
              <a:rPr dirty="0" sz="1000" spc="-5">
                <a:latin typeface="宋体"/>
                <a:cs typeface="宋体"/>
              </a:rPr>
              <a:t>服务器对于</a:t>
            </a:r>
            <a:r>
              <a:rPr dirty="0" sz="1000" spc="5">
                <a:latin typeface="宋体"/>
                <a:cs typeface="宋体"/>
              </a:rPr>
              <a:t>客</a:t>
            </a:r>
            <a:r>
              <a:rPr dirty="0" sz="1000" spc="-5">
                <a:latin typeface="宋体"/>
                <a:cs typeface="宋体"/>
              </a:rPr>
              <a:t>户端</a:t>
            </a:r>
            <a:r>
              <a:rPr dirty="0" sz="1000" spc="5">
                <a:latin typeface="宋体"/>
                <a:cs typeface="宋体"/>
              </a:rPr>
              <a:t>“</a:t>
            </a:r>
            <a:r>
              <a:rPr dirty="0" sz="1000" spc="-5">
                <a:latin typeface="宋体"/>
                <a:cs typeface="宋体"/>
              </a:rPr>
              <a:t>更 </a:t>
            </a:r>
            <a:r>
              <a:rPr dirty="0" sz="1000" spc="-10">
                <a:latin typeface="宋体"/>
                <a:cs typeface="宋体"/>
              </a:rPr>
              <a:t>新请求”的处理逻辑有关。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27368" y="1888616"/>
            <a:ext cx="24060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Times New Roman"/>
                <a:cs typeface="Times New Roman"/>
              </a:rPr>
              <a:t>Epoch</a:t>
            </a:r>
            <a:r>
              <a:rPr dirty="0" sz="1000" spc="-5">
                <a:latin typeface="宋体"/>
                <a:cs typeface="宋体"/>
              </a:rPr>
              <a:t>：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每个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Leader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任期的代号</a:t>
            </a:r>
            <a:r>
              <a:rPr dirty="0" sz="1000" spc="5">
                <a:latin typeface="宋体"/>
                <a:cs typeface="宋体"/>
              </a:rPr>
              <a:t>。</a:t>
            </a:r>
            <a:r>
              <a:rPr dirty="0" sz="1000" spc="-5">
                <a:latin typeface="宋体"/>
                <a:cs typeface="宋体"/>
              </a:rPr>
              <a:t>没有 </a:t>
            </a:r>
            <a:r>
              <a:rPr dirty="0" sz="1000" spc="-15">
                <a:latin typeface="Times New Roman"/>
                <a:cs typeface="Times New Roman"/>
              </a:rPr>
              <a:t>L</a:t>
            </a:r>
            <a:r>
              <a:rPr dirty="0" sz="1000" spc="-5">
                <a:latin typeface="Times New Roman"/>
                <a:cs typeface="Times New Roman"/>
              </a:rPr>
              <a:t>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宋体"/>
                <a:cs typeface="宋体"/>
              </a:rPr>
              <a:t>时同一轮投票过程</a:t>
            </a:r>
            <a:r>
              <a:rPr dirty="0" sz="1000" spc="5">
                <a:latin typeface="宋体"/>
                <a:cs typeface="宋体"/>
              </a:rPr>
              <a:t>中</a:t>
            </a:r>
            <a:r>
              <a:rPr dirty="0" sz="1000" spc="-5">
                <a:latin typeface="宋体"/>
                <a:cs typeface="宋体"/>
              </a:rPr>
              <a:t>的逻</a:t>
            </a:r>
            <a:r>
              <a:rPr dirty="0" sz="1000" spc="5">
                <a:latin typeface="宋体"/>
                <a:cs typeface="宋体"/>
              </a:rPr>
              <a:t>辑</a:t>
            </a:r>
            <a:r>
              <a:rPr dirty="0" sz="1000" spc="-5">
                <a:latin typeface="宋体"/>
                <a:cs typeface="宋体"/>
              </a:rPr>
              <a:t>时钟</a:t>
            </a:r>
            <a:r>
              <a:rPr dirty="0" sz="1000" spc="5">
                <a:latin typeface="宋体"/>
                <a:cs typeface="宋体"/>
              </a:rPr>
              <a:t>值</a:t>
            </a:r>
            <a:r>
              <a:rPr dirty="0" sz="1000" spc="-5">
                <a:latin typeface="宋体"/>
                <a:cs typeface="宋体"/>
              </a:rPr>
              <a:t>是 </a:t>
            </a:r>
            <a:r>
              <a:rPr dirty="0" sz="1000" spc="-5">
                <a:latin typeface="宋体"/>
                <a:cs typeface="宋体"/>
              </a:rPr>
              <a:t>相同的。每投完一次票这个数据就</a:t>
            </a:r>
            <a:r>
              <a:rPr dirty="0" sz="1000" spc="5">
                <a:latin typeface="宋体"/>
                <a:cs typeface="宋体"/>
              </a:rPr>
              <a:t>会</a:t>
            </a:r>
            <a:r>
              <a:rPr dirty="0" sz="1000" spc="-5">
                <a:latin typeface="宋体"/>
                <a:cs typeface="宋体"/>
              </a:rPr>
              <a:t>增加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786" y="2147061"/>
            <a:ext cx="5210810" cy="905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18135">
              <a:lnSpc>
                <a:spcPct val="100000"/>
              </a:lnSpc>
              <a:spcBef>
                <a:spcPts val="95"/>
              </a:spcBef>
              <a:buSzPct val="90000"/>
              <a:buAutoNum type="arabicPlain"/>
              <a:tabLst>
                <a:tab pos="337820" algn="l"/>
              </a:tabLst>
            </a:pPr>
            <a:r>
              <a:rPr dirty="0" sz="1000" spc="-5">
                <a:latin typeface="宋体"/>
                <a:cs typeface="宋体"/>
              </a:rPr>
              <a:t>当</a:t>
            </a:r>
            <a:r>
              <a:rPr dirty="0" sz="1000" spc="-5">
                <a:latin typeface="Times New Roman"/>
                <a:cs typeface="Times New Roman"/>
              </a:rPr>
              <a:t>ZooKeeper</a:t>
            </a:r>
            <a:r>
              <a:rPr dirty="0" sz="1000" spc="-5">
                <a:latin typeface="宋体"/>
                <a:cs typeface="宋体"/>
              </a:rPr>
              <a:t>集群中的一台服</a:t>
            </a:r>
            <a:r>
              <a:rPr dirty="0" sz="1000" spc="5">
                <a:latin typeface="宋体"/>
                <a:cs typeface="宋体"/>
              </a:rPr>
              <a:t>务</a:t>
            </a:r>
            <a:r>
              <a:rPr dirty="0" sz="1000" spc="-5">
                <a:latin typeface="宋体"/>
                <a:cs typeface="宋体"/>
              </a:rPr>
              <a:t>器出</a:t>
            </a:r>
            <a:r>
              <a:rPr dirty="0" sz="1000" spc="5">
                <a:latin typeface="宋体"/>
                <a:cs typeface="宋体"/>
              </a:rPr>
              <a:t>现</a:t>
            </a:r>
            <a:r>
              <a:rPr dirty="0" sz="1000" spc="-5">
                <a:latin typeface="宋体"/>
                <a:cs typeface="宋体"/>
              </a:rPr>
              <a:t>以下</a:t>
            </a:r>
            <a:r>
              <a:rPr dirty="0" sz="1000" spc="5">
                <a:latin typeface="宋体"/>
                <a:cs typeface="宋体"/>
              </a:rPr>
              <a:t>两</a:t>
            </a:r>
            <a:r>
              <a:rPr dirty="0" sz="1000" spc="-5">
                <a:latin typeface="宋体"/>
                <a:cs typeface="宋体"/>
              </a:rPr>
              <a:t>种情</a:t>
            </a:r>
            <a:r>
              <a:rPr dirty="0" sz="1000" spc="5">
                <a:latin typeface="宋体"/>
                <a:cs typeface="宋体"/>
              </a:rPr>
              <a:t>况</a:t>
            </a:r>
            <a:r>
              <a:rPr dirty="0" sz="1000" spc="-5">
                <a:latin typeface="宋体"/>
                <a:cs typeface="宋体"/>
              </a:rPr>
              <a:t>之一</a:t>
            </a:r>
            <a:r>
              <a:rPr dirty="0" sz="1000" spc="15">
                <a:latin typeface="宋体"/>
                <a:cs typeface="宋体"/>
              </a:rPr>
              <a:t>时</a:t>
            </a:r>
            <a:r>
              <a:rPr dirty="0" sz="1000" spc="-5">
                <a:latin typeface="宋体"/>
                <a:cs typeface="宋体"/>
              </a:rPr>
              <a:t>，就</a:t>
            </a:r>
            <a:r>
              <a:rPr dirty="0" sz="1000" spc="5">
                <a:latin typeface="宋体"/>
                <a:cs typeface="宋体"/>
              </a:rPr>
              <a:t>会</a:t>
            </a:r>
            <a:r>
              <a:rPr dirty="0" sz="1000" spc="-5">
                <a:latin typeface="宋体"/>
                <a:cs typeface="宋体"/>
              </a:rPr>
              <a:t>开始</a:t>
            </a:r>
            <a:r>
              <a:rPr dirty="0" sz="1000" spc="5">
                <a:latin typeface="宋体"/>
                <a:cs typeface="宋体"/>
              </a:rPr>
              <a:t>进入</a:t>
            </a: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5">
                <a:latin typeface="宋体"/>
                <a:cs typeface="宋体"/>
              </a:rPr>
              <a:t>选</a:t>
            </a:r>
            <a:r>
              <a:rPr dirty="0" sz="1000" spc="-5">
                <a:latin typeface="宋体"/>
                <a:cs typeface="宋体"/>
              </a:rPr>
              <a:t>举：</a:t>
            </a:r>
            <a:endParaRPr sz="1000">
              <a:latin typeface="宋体"/>
              <a:cs typeface="宋体"/>
            </a:endParaRPr>
          </a:p>
          <a:p>
            <a:pPr lvl="1" marL="264160" indent="-1727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dirty="0" sz="1000" spc="-10">
                <a:latin typeface="宋体"/>
                <a:cs typeface="宋体"/>
              </a:rPr>
              <a:t>服务器初始化启</a:t>
            </a:r>
            <a:r>
              <a:rPr dirty="0" sz="1000" spc="-5">
                <a:latin typeface="宋体"/>
                <a:cs typeface="宋体"/>
              </a:rPr>
              <a:t>动。</a:t>
            </a:r>
            <a:endParaRPr sz="1000">
              <a:latin typeface="宋体"/>
              <a:cs typeface="宋体"/>
            </a:endParaRPr>
          </a:p>
          <a:p>
            <a:pPr lvl="1" marL="264160" indent="-1727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64160" algn="l"/>
                <a:tab pos="264795" algn="l"/>
              </a:tabLst>
            </a:pPr>
            <a:r>
              <a:rPr dirty="0" sz="1000" spc="-5">
                <a:latin typeface="宋体"/>
                <a:cs typeface="宋体"/>
              </a:rPr>
              <a:t>服务器运行期间无法和</a:t>
            </a:r>
            <a:r>
              <a:rPr dirty="0" sz="1000" spc="-5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保</a:t>
            </a:r>
            <a:r>
              <a:rPr dirty="0" sz="1000" spc="5">
                <a:latin typeface="宋体"/>
                <a:cs typeface="宋体"/>
              </a:rPr>
              <a:t>持</a:t>
            </a:r>
            <a:r>
              <a:rPr dirty="0" sz="1000" spc="-5">
                <a:latin typeface="宋体"/>
                <a:cs typeface="宋体"/>
              </a:rPr>
              <a:t>连接。</a:t>
            </a:r>
            <a:endParaRPr sz="1000">
              <a:latin typeface="宋体"/>
              <a:cs typeface="宋体"/>
            </a:endParaRPr>
          </a:p>
          <a:p>
            <a:pPr marL="330200" indent="-318135">
              <a:lnSpc>
                <a:spcPct val="100000"/>
              </a:lnSpc>
              <a:spcBef>
                <a:spcPts val="720"/>
              </a:spcBef>
              <a:buSzPct val="90000"/>
              <a:buAutoNum type="arabicPlain"/>
              <a:tabLst>
                <a:tab pos="330835" algn="l"/>
              </a:tabLst>
            </a:pPr>
            <a:r>
              <a:rPr dirty="0" sz="1000" spc="-5">
                <a:latin typeface="宋体"/>
                <a:cs typeface="宋体"/>
              </a:rPr>
              <a:t>而当</a:t>
            </a:r>
            <a:r>
              <a:rPr dirty="0" sz="1000" spc="5">
                <a:latin typeface="宋体"/>
                <a:cs typeface="宋体"/>
              </a:rPr>
              <a:t>一</a:t>
            </a:r>
            <a:r>
              <a:rPr dirty="0" sz="1000" spc="-5">
                <a:latin typeface="宋体"/>
                <a:cs typeface="宋体"/>
              </a:rPr>
              <a:t>台机</a:t>
            </a:r>
            <a:r>
              <a:rPr dirty="0" sz="1000" spc="5">
                <a:latin typeface="宋体"/>
                <a:cs typeface="宋体"/>
              </a:rPr>
              <a:t>器</a:t>
            </a:r>
            <a:r>
              <a:rPr dirty="0" sz="1000" spc="-5">
                <a:latin typeface="宋体"/>
                <a:cs typeface="宋体"/>
              </a:rPr>
              <a:t>进</a:t>
            </a:r>
            <a:r>
              <a:rPr dirty="0" sz="1000" spc="10">
                <a:latin typeface="宋体"/>
                <a:cs typeface="宋体"/>
              </a:rPr>
              <a:t>入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选举</a:t>
            </a:r>
            <a:r>
              <a:rPr dirty="0" sz="1000" spc="5">
                <a:latin typeface="宋体"/>
                <a:cs typeface="宋体"/>
              </a:rPr>
              <a:t>流</a:t>
            </a:r>
            <a:r>
              <a:rPr dirty="0" sz="1000" spc="-5">
                <a:latin typeface="宋体"/>
                <a:cs typeface="宋体"/>
              </a:rPr>
              <a:t>程时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当前</a:t>
            </a:r>
            <a:r>
              <a:rPr dirty="0" sz="1000" spc="5">
                <a:latin typeface="宋体"/>
                <a:cs typeface="宋体"/>
              </a:rPr>
              <a:t>集群</a:t>
            </a:r>
            <a:r>
              <a:rPr dirty="0" sz="1000" spc="-5">
                <a:latin typeface="宋体"/>
                <a:cs typeface="宋体"/>
              </a:rPr>
              <a:t>也可能</a:t>
            </a:r>
            <a:r>
              <a:rPr dirty="0" sz="1000" spc="5">
                <a:latin typeface="宋体"/>
                <a:cs typeface="宋体"/>
              </a:rPr>
              <a:t>会</a:t>
            </a:r>
            <a:r>
              <a:rPr dirty="0" sz="1000" spc="-5">
                <a:latin typeface="宋体"/>
                <a:cs typeface="宋体"/>
              </a:rPr>
              <a:t>处于</a:t>
            </a:r>
            <a:r>
              <a:rPr dirty="0" sz="1000" spc="5">
                <a:latin typeface="宋体"/>
                <a:cs typeface="宋体"/>
              </a:rPr>
              <a:t>以</a:t>
            </a:r>
            <a:r>
              <a:rPr dirty="0" sz="1000" spc="-5">
                <a:latin typeface="宋体"/>
                <a:cs typeface="宋体"/>
              </a:rPr>
              <a:t>下两</a:t>
            </a:r>
            <a:r>
              <a:rPr dirty="0" sz="1000" spc="5">
                <a:latin typeface="宋体"/>
                <a:cs typeface="宋体"/>
              </a:rPr>
              <a:t>种</a:t>
            </a:r>
            <a:r>
              <a:rPr dirty="0" sz="1000" spc="-5">
                <a:latin typeface="宋体"/>
                <a:cs typeface="宋体"/>
              </a:rPr>
              <a:t>状</a:t>
            </a:r>
            <a:r>
              <a:rPr dirty="0" sz="1000" spc="5">
                <a:latin typeface="宋体"/>
                <a:cs typeface="宋体"/>
              </a:rPr>
              <a:t>态</a:t>
            </a:r>
            <a:r>
              <a:rPr dirty="0" sz="1000" spc="-5">
                <a:latin typeface="宋体"/>
                <a:cs typeface="宋体"/>
              </a:rPr>
              <a:t>：</a:t>
            </a:r>
            <a:endParaRPr sz="1000">
              <a:latin typeface="宋体"/>
              <a:cs typeface="宋体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02407" y="1656714"/>
            <a:ext cx="2057400" cy="193675"/>
            <a:chOff x="2502407" y="1656714"/>
            <a:chExt cx="2057400" cy="19367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3023" y="1656714"/>
              <a:ext cx="176784" cy="1932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407" y="1656714"/>
              <a:ext cx="176784" cy="19329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98449" y="3057246"/>
            <a:ext cx="8349615" cy="11569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1000" spc="-10">
                <a:latin typeface="宋体"/>
                <a:cs typeface="宋体"/>
              </a:rPr>
              <a:t>集群中本来就已经存在一个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宋体"/>
                <a:cs typeface="宋体"/>
              </a:rPr>
              <a:t>对于第一种已经存在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的情</a:t>
            </a:r>
            <a:r>
              <a:rPr dirty="0" sz="1000" spc="5">
                <a:latin typeface="宋体"/>
                <a:cs typeface="宋体"/>
              </a:rPr>
              <a:t>况</a:t>
            </a:r>
            <a:r>
              <a:rPr dirty="0" sz="1000" spc="-5">
                <a:latin typeface="宋体"/>
                <a:cs typeface="宋体"/>
              </a:rPr>
              <a:t>，机</a:t>
            </a:r>
            <a:r>
              <a:rPr dirty="0" sz="1000" spc="5">
                <a:latin typeface="宋体"/>
                <a:cs typeface="宋体"/>
              </a:rPr>
              <a:t>器</a:t>
            </a:r>
            <a:r>
              <a:rPr dirty="0" sz="1000" spc="-5">
                <a:latin typeface="宋体"/>
                <a:cs typeface="宋体"/>
              </a:rPr>
              <a:t>试图</a:t>
            </a:r>
            <a:r>
              <a:rPr dirty="0" sz="1000" spc="5">
                <a:latin typeface="宋体"/>
                <a:cs typeface="宋体"/>
              </a:rPr>
              <a:t>去</a:t>
            </a:r>
            <a:r>
              <a:rPr dirty="0" sz="1000" spc="-5">
                <a:latin typeface="宋体"/>
                <a:cs typeface="宋体"/>
              </a:rPr>
              <a:t>选</a:t>
            </a:r>
            <a:r>
              <a:rPr dirty="0" sz="1000" spc="10">
                <a:latin typeface="宋体"/>
                <a:cs typeface="宋体"/>
              </a:rPr>
              <a:t>举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时，</a:t>
            </a:r>
            <a:r>
              <a:rPr dirty="0" sz="1000" spc="5">
                <a:latin typeface="宋体"/>
                <a:cs typeface="宋体"/>
              </a:rPr>
              <a:t>会</a:t>
            </a:r>
            <a:r>
              <a:rPr dirty="0" sz="1000" spc="-5">
                <a:latin typeface="宋体"/>
                <a:cs typeface="宋体"/>
              </a:rPr>
              <a:t>被告</a:t>
            </a:r>
            <a:r>
              <a:rPr dirty="0" sz="1000" spc="5">
                <a:latin typeface="宋体"/>
                <a:cs typeface="宋体"/>
              </a:rPr>
              <a:t>知</a:t>
            </a:r>
            <a:r>
              <a:rPr dirty="0" sz="1000" spc="-5">
                <a:latin typeface="宋体"/>
                <a:cs typeface="宋体"/>
              </a:rPr>
              <a:t>当前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务器</a:t>
            </a:r>
            <a:r>
              <a:rPr dirty="0" sz="1000" spc="10">
                <a:latin typeface="宋体"/>
                <a:cs typeface="宋体"/>
              </a:rPr>
              <a:t>的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信</a:t>
            </a:r>
            <a:r>
              <a:rPr dirty="0" sz="1000" spc="5">
                <a:latin typeface="宋体"/>
                <a:cs typeface="宋体"/>
              </a:rPr>
              <a:t>息</a:t>
            </a:r>
            <a:r>
              <a:rPr dirty="0" sz="1000" spc="-5">
                <a:latin typeface="宋体"/>
                <a:cs typeface="宋体"/>
              </a:rPr>
              <a:t>，对</a:t>
            </a:r>
            <a:r>
              <a:rPr dirty="0" sz="1000" spc="5">
                <a:latin typeface="宋体"/>
                <a:cs typeface="宋体"/>
              </a:rPr>
              <a:t>于</a:t>
            </a:r>
            <a:r>
              <a:rPr dirty="0" sz="1000" spc="-5">
                <a:latin typeface="宋体"/>
                <a:cs typeface="宋体"/>
              </a:rPr>
              <a:t>该机</a:t>
            </a:r>
            <a:r>
              <a:rPr dirty="0" sz="1000" spc="5">
                <a:latin typeface="宋体"/>
                <a:cs typeface="宋体"/>
              </a:rPr>
              <a:t>器</a:t>
            </a:r>
            <a:r>
              <a:rPr dirty="0" sz="1000" spc="-5">
                <a:latin typeface="宋体"/>
                <a:cs typeface="宋体"/>
              </a:rPr>
              <a:t>来说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仅仅</a:t>
            </a:r>
            <a:r>
              <a:rPr dirty="0" sz="1000" spc="5">
                <a:latin typeface="宋体"/>
                <a:cs typeface="宋体"/>
              </a:rPr>
              <a:t>需</a:t>
            </a:r>
            <a:r>
              <a:rPr dirty="0" sz="1000" spc="-5">
                <a:latin typeface="宋体"/>
                <a:cs typeface="宋体"/>
              </a:rPr>
              <a:t>要</a:t>
            </a:r>
            <a:r>
              <a:rPr dirty="0" sz="1000" spc="15">
                <a:latin typeface="宋体"/>
                <a:cs typeface="宋体"/>
              </a:rPr>
              <a:t>和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机器</a:t>
            </a:r>
            <a:r>
              <a:rPr dirty="0" sz="1000" spc="5">
                <a:latin typeface="宋体"/>
                <a:cs typeface="宋体"/>
              </a:rPr>
              <a:t>建</a:t>
            </a:r>
            <a:r>
              <a:rPr dirty="0" sz="1000" spc="-5">
                <a:latin typeface="宋体"/>
                <a:cs typeface="宋体"/>
              </a:rPr>
              <a:t>立连</a:t>
            </a:r>
            <a:endParaRPr sz="1000">
              <a:latin typeface="宋体"/>
              <a:cs typeface="宋体"/>
            </a:endParaRPr>
          </a:p>
          <a:p>
            <a:pPr marL="189230">
              <a:lnSpc>
                <a:spcPct val="100000"/>
              </a:lnSpc>
            </a:pPr>
            <a:r>
              <a:rPr dirty="0" sz="1000" spc="-10">
                <a:latin typeface="宋体"/>
                <a:cs typeface="宋体"/>
              </a:rPr>
              <a:t>接，并进行状态同步即可。</a:t>
            </a:r>
            <a:endParaRPr sz="1000">
              <a:latin typeface="宋体"/>
              <a:cs typeface="宋体"/>
            </a:endParaRPr>
          </a:p>
          <a:p>
            <a:pPr marL="184785" indent="-17272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dirty="0" sz="1000" b="1">
                <a:latin typeface="宋体"/>
                <a:cs typeface="宋体"/>
              </a:rPr>
              <a:t>集群中确实</a:t>
            </a:r>
            <a:r>
              <a:rPr dirty="0" sz="1000" spc="-10" b="1">
                <a:latin typeface="宋体"/>
                <a:cs typeface="宋体"/>
              </a:rPr>
              <a:t>不存</a:t>
            </a:r>
            <a:r>
              <a:rPr dirty="0" sz="1000" spc="5" b="1">
                <a:latin typeface="宋体"/>
                <a:cs typeface="宋体"/>
              </a:rPr>
              <a:t>在</a:t>
            </a:r>
            <a:r>
              <a:rPr dirty="0" sz="1000" spc="-5" b="1">
                <a:latin typeface="Times New Roman"/>
                <a:cs typeface="Times New Roman"/>
              </a:rPr>
              <a:t>Leader</a:t>
            </a:r>
            <a:r>
              <a:rPr dirty="0" sz="1000" spc="-10" b="1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  <a:p>
            <a:pPr marL="154305">
              <a:lnSpc>
                <a:spcPct val="100000"/>
              </a:lnSpc>
              <a:spcBef>
                <a:spcPts val="565"/>
              </a:spcBef>
            </a:pPr>
            <a:r>
              <a:rPr dirty="0" sz="1000" spc="-5">
                <a:latin typeface="宋体"/>
                <a:cs typeface="宋体"/>
              </a:rPr>
              <a:t>假</a:t>
            </a:r>
            <a:r>
              <a:rPr dirty="0" sz="1000" spc="5">
                <a:latin typeface="宋体"/>
                <a:cs typeface="宋体"/>
              </a:rPr>
              <a:t>设</a:t>
            </a:r>
            <a:r>
              <a:rPr dirty="0" sz="1000">
                <a:latin typeface="Times New Roman"/>
                <a:cs typeface="Times New Roman"/>
              </a:rPr>
              <a:t>ZooKeeper</a:t>
            </a:r>
            <a:r>
              <a:rPr dirty="0" sz="1000" spc="-5">
                <a:latin typeface="宋体"/>
                <a:cs typeface="宋体"/>
              </a:rPr>
              <a:t>由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宋体"/>
                <a:cs typeface="宋体"/>
              </a:rPr>
              <a:t>台</a:t>
            </a:r>
            <a:r>
              <a:rPr dirty="0" sz="1000" spc="5">
                <a:latin typeface="宋体"/>
                <a:cs typeface="宋体"/>
              </a:rPr>
              <a:t>服</a:t>
            </a:r>
            <a:r>
              <a:rPr dirty="0" sz="1000" spc="-5">
                <a:latin typeface="宋体"/>
                <a:cs typeface="宋体"/>
              </a:rPr>
              <a:t>务</a:t>
            </a:r>
            <a:r>
              <a:rPr dirty="0" sz="1000" spc="5">
                <a:latin typeface="宋体"/>
                <a:cs typeface="宋体"/>
              </a:rPr>
              <a:t>器</a:t>
            </a:r>
            <a:r>
              <a:rPr dirty="0" sz="1000" spc="-5">
                <a:latin typeface="宋体"/>
                <a:cs typeface="宋体"/>
              </a:rPr>
              <a:t>组成</a:t>
            </a:r>
            <a:r>
              <a:rPr dirty="0" sz="1000">
                <a:latin typeface="宋体"/>
                <a:cs typeface="宋体"/>
              </a:rPr>
              <a:t>，</a:t>
            </a:r>
            <a:r>
              <a:rPr dirty="0" sz="1000">
                <a:latin typeface="Times New Roman"/>
                <a:cs typeface="Times New Roman"/>
              </a:rPr>
              <a:t>SID</a:t>
            </a:r>
            <a:r>
              <a:rPr dirty="0" sz="1000" spc="-5">
                <a:latin typeface="宋体"/>
                <a:cs typeface="宋体"/>
              </a:rPr>
              <a:t>分别为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 spc="-5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ZXID</a:t>
            </a:r>
            <a:r>
              <a:rPr dirty="0" sz="1000" spc="5">
                <a:latin typeface="宋体"/>
                <a:cs typeface="宋体"/>
              </a:rPr>
              <a:t>分</a:t>
            </a:r>
            <a:r>
              <a:rPr dirty="0" sz="1000" spc="-5">
                <a:latin typeface="宋体"/>
                <a:cs typeface="宋体"/>
              </a:rPr>
              <a:t>别为</a:t>
            </a:r>
            <a:r>
              <a:rPr dirty="0" sz="100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 spc="1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7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r>
              <a:rPr dirty="0" sz="1000" spc="-5">
                <a:latin typeface="宋体"/>
                <a:cs typeface="宋体"/>
              </a:rPr>
              <a:t>，并且</a:t>
            </a:r>
            <a:r>
              <a:rPr dirty="0" sz="1000" spc="5">
                <a:latin typeface="宋体"/>
                <a:cs typeface="宋体"/>
              </a:rPr>
              <a:t>此</a:t>
            </a:r>
            <a:r>
              <a:rPr dirty="0" sz="1000" spc="-5">
                <a:latin typeface="宋体"/>
                <a:cs typeface="宋体"/>
              </a:rPr>
              <a:t>时</a:t>
            </a:r>
            <a:r>
              <a:rPr dirty="0" sz="1000" spc="-5">
                <a:latin typeface="Times New Roman"/>
                <a:cs typeface="Times New Roman"/>
              </a:rPr>
              <a:t>SID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5">
                <a:latin typeface="宋体"/>
                <a:cs typeface="宋体"/>
              </a:rPr>
              <a:t>的</a:t>
            </a:r>
            <a:r>
              <a:rPr dirty="0" sz="1000" spc="-5">
                <a:latin typeface="宋体"/>
                <a:cs typeface="宋体"/>
              </a:rPr>
              <a:t>服务器</a:t>
            </a:r>
            <a:r>
              <a:rPr dirty="0" sz="1000" spc="5">
                <a:latin typeface="宋体"/>
                <a:cs typeface="宋体"/>
              </a:rPr>
              <a:t>是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。</a:t>
            </a:r>
            <a:r>
              <a:rPr dirty="0" sz="1000" spc="5">
                <a:latin typeface="宋体"/>
                <a:cs typeface="宋体"/>
              </a:rPr>
              <a:t>某</a:t>
            </a:r>
            <a:r>
              <a:rPr dirty="0" sz="1000" spc="-5">
                <a:latin typeface="宋体"/>
                <a:cs typeface="宋体"/>
              </a:rPr>
              <a:t>一时</a:t>
            </a:r>
            <a:r>
              <a:rPr dirty="0" sz="1000" spc="5">
                <a:latin typeface="宋体"/>
                <a:cs typeface="宋体"/>
              </a:rPr>
              <a:t>刻</a:t>
            </a:r>
            <a:r>
              <a:rPr dirty="0" sz="1000" spc="-5">
                <a:latin typeface="宋体"/>
                <a:cs typeface="宋体"/>
              </a:rPr>
              <a:t>，</a:t>
            </a:r>
            <a:endParaRPr sz="1000">
              <a:latin typeface="宋体"/>
              <a:cs typeface="宋体"/>
            </a:endParaRPr>
          </a:p>
          <a:p>
            <a:pPr marL="154305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宋体"/>
                <a:cs typeface="宋体"/>
              </a:rPr>
              <a:t>和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宋体"/>
                <a:cs typeface="宋体"/>
              </a:rPr>
              <a:t>服务器出现故障，因此开始进行</a:t>
            </a:r>
            <a:r>
              <a:rPr dirty="0" sz="1000">
                <a:latin typeface="Times New Roman"/>
                <a:cs typeface="Times New Roman"/>
              </a:rPr>
              <a:t>Leader</a:t>
            </a:r>
            <a:r>
              <a:rPr dirty="0" sz="1000" spc="-5">
                <a:latin typeface="宋体"/>
                <a:cs typeface="宋体"/>
              </a:rPr>
              <a:t>选</a:t>
            </a:r>
            <a:r>
              <a:rPr dirty="0" sz="1000" spc="5">
                <a:latin typeface="宋体"/>
                <a:cs typeface="宋体"/>
              </a:rPr>
              <a:t>举</a:t>
            </a:r>
            <a:r>
              <a:rPr dirty="0" sz="1000" spc="-5">
                <a:latin typeface="宋体"/>
                <a:cs typeface="宋体"/>
              </a:rPr>
              <a:t>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5233" y="4450181"/>
            <a:ext cx="1813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SID</a:t>
            </a:r>
            <a:r>
              <a:rPr dirty="0" sz="1000" spc="-5">
                <a:latin typeface="宋体"/>
                <a:cs typeface="宋体"/>
              </a:rPr>
              <a:t>为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、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宋体"/>
                <a:cs typeface="宋体"/>
              </a:rPr>
              <a:t>的机器投票情况：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7685" y="4197197"/>
            <a:ext cx="1503045" cy="46228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620"/>
              </a:spcBef>
            </a:pPr>
            <a:r>
              <a:rPr dirty="0" sz="1000" spc="-5">
                <a:latin typeface="宋体"/>
                <a:cs typeface="宋体"/>
              </a:rPr>
              <a:t>（</a:t>
            </a:r>
            <a:r>
              <a:rPr dirty="0" sz="1000" spc="-5">
                <a:latin typeface="Times New Roman"/>
                <a:cs typeface="Times New Roman"/>
              </a:rPr>
              <a:t>EPOCH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ZXID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SID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000" spc="-5">
                <a:latin typeface="宋体"/>
                <a:cs typeface="宋体"/>
              </a:rPr>
              <a:t>（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）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1642" y="4805273"/>
            <a:ext cx="2476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FF0000"/>
                </a:solidFill>
                <a:latin typeface="宋体"/>
                <a:cs typeface="宋体"/>
              </a:rPr>
              <a:t>选举</a:t>
            </a:r>
            <a:r>
              <a:rPr dirty="0" sz="1000" spc="-5" b="1">
                <a:solidFill>
                  <a:srgbClr val="FF0000"/>
                </a:solidFill>
                <a:latin typeface="Times New Roman"/>
                <a:cs typeface="Times New Roman"/>
              </a:rPr>
              <a:t>Leader</a:t>
            </a:r>
            <a:r>
              <a:rPr dirty="0" sz="1000" b="1">
                <a:solidFill>
                  <a:srgbClr val="FF0000"/>
                </a:solidFill>
                <a:latin typeface="宋体"/>
                <a:cs typeface="宋体"/>
              </a:rPr>
              <a:t>规</a:t>
            </a:r>
            <a:r>
              <a:rPr dirty="0" sz="1000" spc="-10" b="1">
                <a:solidFill>
                  <a:srgbClr val="FF0000"/>
                </a:solidFill>
                <a:latin typeface="宋体"/>
                <a:cs typeface="宋体"/>
              </a:rPr>
              <a:t>则：</a:t>
            </a:r>
            <a:r>
              <a:rPr dirty="0" sz="1000" spc="43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①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EPOCH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大的直接胜出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84828" y="4230115"/>
            <a:ext cx="4047490" cy="7524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25"/>
              </a:spcBef>
            </a:pPr>
            <a:r>
              <a:rPr dirty="0" sz="1000" spc="-5">
                <a:latin typeface="宋体"/>
                <a:cs typeface="宋体"/>
              </a:rPr>
              <a:t>（</a:t>
            </a:r>
            <a:r>
              <a:rPr dirty="0" sz="1000" spc="-5">
                <a:latin typeface="Times New Roman"/>
                <a:cs typeface="Times New Roman"/>
              </a:rPr>
              <a:t>EPOCH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ZXID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SID </a:t>
            </a:r>
            <a:r>
              <a:rPr dirty="0" sz="1000" spc="-5">
                <a:latin typeface="宋体"/>
                <a:cs typeface="宋体"/>
              </a:rPr>
              <a:t>） </a:t>
            </a:r>
            <a:r>
              <a:rPr dirty="0" baseline="-5555" sz="1500" spc="-7">
                <a:latin typeface="宋体"/>
                <a:cs typeface="宋体"/>
              </a:rPr>
              <a:t>（</a:t>
            </a:r>
            <a:r>
              <a:rPr dirty="0" baseline="-5555" sz="1500" spc="-7">
                <a:latin typeface="Times New Roman"/>
                <a:cs typeface="Times New Roman"/>
              </a:rPr>
              <a:t>EPOCH</a:t>
            </a:r>
            <a:r>
              <a:rPr dirty="0" baseline="-5555" sz="1500" spc="-7">
                <a:latin typeface="宋体"/>
                <a:cs typeface="宋体"/>
              </a:rPr>
              <a:t>，</a:t>
            </a:r>
            <a:r>
              <a:rPr dirty="0" baseline="-5555" sz="1500" spc="-7">
                <a:latin typeface="Times New Roman"/>
                <a:cs typeface="Times New Roman"/>
              </a:rPr>
              <a:t>ZXID</a:t>
            </a:r>
            <a:r>
              <a:rPr dirty="0" baseline="-5555" sz="1500" spc="-7">
                <a:latin typeface="宋体"/>
                <a:cs typeface="宋体"/>
              </a:rPr>
              <a:t>，</a:t>
            </a:r>
            <a:r>
              <a:rPr dirty="0" baseline="-5555" sz="1500" spc="-7">
                <a:latin typeface="Times New Roman"/>
                <a:cs typeface="Times New Roman"/>
              </a:rPr>
              <a:t>SID</a:t>
            </a:r>
            <a:r>
              <a:rPr dirty="0" baseline="-5555" sz="1500" spc="232">
                <a:latin typeface="Times New Roman"/>
                <a:cs typeface="Times New Roman"/>
              </a:rPr>
              <a:t> </a:t>
            </a:r>
            <a:r>
              <a:rPr dirty="0" baseline="-5555" sz="1500" spc="-7">
                <a:latin typeface="宋体"/>
                <a:cs typeface="宋体"/>
              </a:rPr>
              <a:t>）</a:t>
            </a:r>
            <a:endParaRPr baseline="-5555" sz="1500">
              <a:latin typeface="宋体"/>
              <a:cs typeface="宋体"/>
            </a:endParaRPr>
          </a:p>
          <a:p>
            <a:pPr marL="85725">
              <a:lnSpc>
                <a:spcPct val="100000"/>
              </a:lnSpc>
              <a:spcBef>
                <a:spcPts val="530"/>
              </a:spcBef>
              <a:tabLst>
                <a:tab pos="1611630" algn="l"/>
              </a:tabLst>
            </a:pPr>
            <a:r>
              <a:rPr dirty="0" sz="1000" spc="-5">
                <a:latin typeface="宋体"/>
                <a:cs typeface="宋体"/>
              </a:rPr>
              <a:t>（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宋体"/>
                <a:cs typeface="宋体"/>
              </a:rPr>
              <a:t>，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宋体"/>
                <a:cs typeface="宋体"/>
              </a:rPr>
              <a:t>）	</a:t>
            </a:r>
            <a:r>
              <a:rPr dirty="0" baseline="2777" sz="1500" spc="-7">
                <a:latin typeface="宋体"/>
                <a:cs typeface="宋体"/>
              </a:rPr>
              <a:t>（</a:t>
            </a:r>
            <a:r>
              <a:rPr dirty="0" baseline="2777" sz="1500" spc="-7">
                <a:latin typeface="Times New Roman"/>
                <a:cs typeface="Times New Roman"/>
              </a:rPr>
              <a:t>1</a:t>
            </a:r>
            <a:r>
              <a:rPr dirty="0" baseline="2777" sz="1500" spc="-7">
                <a:latin typeface="宋体"/>
                <a:cs typeface="宋体"/>
              </a:rPr>
              <a:t>，</a:t>
            </a:r>
            <a:r>
              <a:rPr dirty="0" baseline="2777" sz="1500" spc="-7">
                <a:latin typeface="Times New Roman"/>
                <a:cs typeface="Times New Roman"/>
              </a:rPr>
              <a:t>7</a:t>
            </a:r>
            <a:r>
              <a:rPr dirty="0" baseline="2777" sz="1500" spc="-7">
                <a:latin typeface="宋体"/>
                <a:cs typeface="宋体"/>
              </a:rPr>
              <a:t>，</a:t>
            </a:r>
            <a:r>
              <a:rPr dirty="0" baseline="2777" sz="1500" spc="-7">
                <a:latin typeface="Times New Roman"/>
                <a:cs typeface="Times New Roman"/>
              </a:rPr>
              <a:t>4</a:t>
            </a:r>
            <a:r>
              <a:rPr dirty="0" baseline="2777" sz="1500" spc="-7">
                <a:latin typeface="宋体"/>
                <a:cs typeface="宋体"/>
              </a:rPr>
              <a:t>）</a:t>
            </a:r>
            <a:endParaRPr baseline="2777" sz="15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宋体"/>
              <a:cs typeface="宋体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  <a:tabLst>
                <a:tab pos="2165350" algn="l"/>
              </a:tabLst>
            </a:pP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②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EPOCH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相同，事务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大的胜出	③事务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相同，服务</a:t>
            </a:r>
            <a:r>
              <a:rPr dirty="0" sz="1000" spc="-15">
                <a:solidFill>
                  <a:srgbClr val="FF0000"/>
                </a:solidFill>
                <a:latin typeface="宋体"/>
                <a:cs typeface="宋体"/>
              </a:rPr>
              <a:t>器</a:t>
            </a:r>
            <a:r>
              <a:rPr dirty="0" sz="1000" spc="-5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1000" spc="-5">
                <a:solidFill>
                  <a:srgbClr val="FF0000"/>
                </a:solidFill>
                <a:latin typeface="宋体"/>
                <a:cs typeface="宋体"/>
              </a:rPr>
              <a:t>大的胜出</a:t>
            </a:r>
            <a:endParaRPr sz="1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2021-12-01T05:58:24Z</dcterms:created>
  <dcterms:modified xsi:type="dcterms:W3CDTF">2021-12-01T05:58:24Z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