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7" r:id="rId3"/>
    <p:sldId id="270" r:id="rId4"/>
    <p:sldId id="261" r:id="rId5"/>
    <p:sldId id="268" r:id="rId6"/>
    <p:sldId id="258" r:id="rId7"/>
    <p:sldId id="260" r:id="rId8"/>
    <p:sldId id="278" r:id="rId9"/>
    <p:sldId id="280" r:id="rId10"/>
    <p:sldId id="281" r:id="rId11"/>
    <p:sldId id="271" r:id="rId12"/>
    <p:sldId id="286" r:id="rId13"/>
    <p:sldId id="285" r:id="rId14"/>
    <p:sldId id="273" r:id="rId15"/>
    <p:sldId id="259" r:id="rId16"/>
    <p:sldId id="262" r:id="rId17"/>
    <p:sldId id="265" r:id="rId18"/>
    <p:sldId id="287" r:id="rId19"/>
    <p:sldId id="263" r:id="rId20"/>
    <p:sldId id="272" r:id="rId21"/>
    <p:sldId id="274" r:id="rId22"/>
    <p:sldId id="277" r:id="rId23"/>
    <p:sldId id="289" r:id="rId24"/>
    <p:sldId id="279" r:id="rId25"/>
    <p:sldId id="276" r:id="rId26"/>
    <p:sldId id="269" r:id="rId27"/>
    <p:sldId id="275" r:id="rId28"/>
    <p:sldId id="288" r:id="rId29"/>
    <p:sldId id="284" r:id="rId30"/>
    <p:sldId id="283" r:id="rId31"/>
    <p:sldId id="26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680"/>
  </p:normalViewPr>
  <p:slideViewPr>
    <p:cSldViewPr snapToGrid="0">
      <p:cViewPr>
        <p:scale>
          <a:sx n="117" d="100"/>
          <a:sy n="117" d="100"/>
        </p:scale>
        <p:origin x="36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072896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65215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21317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8372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4170903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16ACD4C-5BFD-824B-BDCF-F11299F7E332}" type="datetimeFigureOut">
              <a:rPr lang="en-US" smtClean="0"/>
              <a:t>8/2/22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560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766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ACD4C-5BFD-824B-BDCF-F11299F7E332}" type="datetimeFigureOut">
              <a:rPr lang="en-US" smtClean="0"/>
              <a:t>8/2/22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90295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ACD4C-5BFD-824B-BDCF-F11299F7E332}" type="datetimeFigureOut">
              <a:rPr lang="en-US" smtClean="0"/>
              <a:t>8/2/22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83084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ACD4C-5BFD-824B-BDCF-F11299F7E332}" type="datetimeFigureOut">
              <a:rPr lang="en-US" smtClean="0"/>
              <a:t>8/2/22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9420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516ACD4C-5BFD-824B-BDCF-F11299F7E332}" type="datetimeFigureOut">
              <a:rPr lang="en-US" smtClean="0"/>
              <a:t>8/2/22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2386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16ACD4C-5BFD-824B-BDCF-F11299F7E332}" type="datetimeFigureOut">
              <a:rPr lang="en-US" smtClean="0"/>
              <a:t>8/2/22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5BF54DE-94EE-064F-AD14-B1687EA2175B}" type="slidenum">
              <a:rPr lang="en-US" smtClean="0"/>
              <a:t>‹#›</a:t>
            </a:fld>
            <a:endParaRPr lang="en-US"/>
          </a:p>
        </p:txBody>
      </p:sp>
    </p:spTree>
    <p:extLst>
      <p:ext uri="{BB962C8B-B14F-4D97-AF65-F5344CB8AC3E}">
        <p14:creationId xmlns:p14="http://schemas.microsoft.com/office/powerpoint/2010/main" val="873320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rieri.com/salary/job/call-center-agent/Portug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flickr.com/people/67515208@N00" TargetMode="External"/><Relationship Id="rId2" Type="http://schemas.openxmlformats.org/officeDocument/2006/relationships/hyperlink" Target="https://www.flickr.com/photos/villagehero/3804434979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descr="A statue in front of a building&#10;&#10;Description automatically generated with medium confidence">
            <a:extLst>
              <a:ext uri="{FF2B5EF4-FFF2-40B4-BE49-F238E27FC236}">
                <a16:creationId xmlns:a16="http://schemas.microsoft.com/office/drawing/2014/main" id="{E4D5EF66-D69F-44CD-0CBD-DC53FF12E399}"/>
              </a:ext>
            </a:extLst>
          </p:cNvPr>
          <p:cNvPicPr>
            <a:picLocks noChangeAspect="1"/>
          </p:cNvPicPr>
          <p:nvPr/>
        </p:nvPicPr>
        <p:blipFill rotWithShape="1">
          <a:blip r:embed="rId2">
            <a:duotone>
              <a:schemeClr val="accent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4D51E8D-720B-9E8B-FA8F-A8187EF746BB}"/>
              </a:ext>
            </a:extLst>
          </p:cNvPr>
          <p:cNvSpPr>
            <a:spLocks noGrp="1"/>
          </p:cNvSpPr>
          <p:nvPr>
            <p:ph type="ctrTitle"/>
          </p:nvPr>
        </p:nvSpPr>
        <p:spPr>
          <a:xfrm>
            <a:off x="1600200" y="2386744"/>
            <a:ext cx="8991600" cy="1645920"/>
          </a:xfrm>
          <a:solidFill>
            <a:srgbClr val="FFFFFF"/>
          </a:solidFill>
        </p:spPr>
        <p:txBody>
          <a:bodyPr>
            <a:normAutofit/>
          </a:bodyPr>
          <a:lstStyle/>
          <a:p>
            <a:r>
              <a:rPr lang="en-US" dirty="0"/>
              <a:t>Bank marketing</a:t>
            </a:r>
          </a:p>
        </p:txBody>
      </p:sp>
      <p:sp>
        <p:nvSpPr>
          <p:cNvPr id="3" name="Subtitle 2">
            <a:extLst>
              <a:ext uri="{FF2B5EF4-FFF2-40B4-BE49-F238E27FC236}">
                <a16:creationId xmlns:a16="http://schemas.microsoft.com/office/drawing/2014/main" id="{AADD7902-2304-A65A-29F5-BC2C79F374D5}"/>
              </a:ext>
            </a:extLst>
          </p:cNvPr>
          <p:cNvSpPr>
            <a:spLocks noGrp="1"/>
          </p:cNvSpPr>
          <p:nvPr>
            <p:ph type="subTitle" idx="1"/>
          </p:nvPr>
        </p:nvSpPr>
        <p:spPr>
          <a:xfrm>
            <a:off x="2695194" y="4352544"/>
            <a:ext cx="6801612" cy="1239894"/>
          </a:xfrm>
        </p:spPr>
        <p:txBody>
          <a:bodyPr>
            <a:normAutofit/>
          </a:bodyPr>
          <a:lstStyle/>
          <a:p>
            <a:r>
              <a:rPr lang="en-US">
                <a:solidFill>
                  <a:schemeClr val="tx1"/>
                </a:solidFill>
              </a:rPr>
              <a:t>Predicting Term Deposit Subscription</a:t>
            </a:r>
          </a:p>
        </p:txBody>
      </p:sp>
    </p:spTree>
    <p:extLst>
      <p:ext uri="{BB962C8B-B14F-4D97-AF65-F5344CB8AC3E}">
        <p14:creationId xmlns:p14="http://schemas.microsoft.com/office/powerpoint/2010/main" val="233502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EBE-F2E7-353B-B7C5-D443F755248E}"/>
              </a:ext>
            </a:extLst>
          </p:cNvPr>
          <p:cNvSpPr>
            <a:spLocks noGrp="1"/>
          </p:cNvSpPr>
          <p:nvPr>
            <p:ph type="title"/>
          </p:nvPr>
        </p:nvSpPr>
        <p:spPr>
          <a:xfrm>
            <a:off x="804672" y="964692"/>
            <a:ext cx="3066937" cy="1188720"/>
          </a:xfrm>
        </p:spPr>
        <p:txBody>
          <a:bodyPr>
            <a:normAutofit/>
          </a:bodyPr>
          <a:lstStyle/>
          <a:p>
            <a:r>
              <a:rPr lang="en-US" dirty="0"/>
              <a:t>Deposits by month</a:t>
            </a:r>
          </a:p>
        </p:txBody>
      </p:sp>
      <p:sp>
        <p:nvSpPr>
          <p:cNvPr id="8" name="Content Placeholder 7">
            <a:extLst>
              <a:ext uri="{FF2B5EF4-FFF2-40B4-BE49-F238E27FC236}">
                <a16:creationId xmlns:a16="http://schemas.microsoft.com/office/drawing/2014/main" id="{E8FAF2AA-3378-CCE0-9B98-17DF575F7A5B}"/>
              </a:ext>
            </a:extLst>
          </p:cNvPr>
          <p:cNvSpPr>
            <a:spLocks noGrp="1"/>
          </p:cNvSpPr>
          <p:nvPr>
            <p:ph idx="1"/>
          </p:nvPr>
        </p:nvSpPr>
        <p:spPr>
          <a:xfrm>
            <a:off x="803244" y="2638044"/>
            <a:ext cx="3063765" cy="3263206"/>
          </a:xfrm>
        </p:spPr>
        <p:txBody>
          <a:bodyPr>
            <a:normAutofit/>
          </a:bodyPr>
          <a:lstStyle/>
          <a:p>
            <a:r>
              <a:rPr lang="en-US" dirty="0"/>
              <a:t>High frequency of yeses in April, March, October, September, and December</a:t>
            </a:r>
          </a:p>
          <a:p>
            <a:r>
              <a:rPr lang="en-US" dirty="0"/>
              <a:t>A lot of activity in May, but most people say no: perhaps rework the timing of calls to have more calls be placed in April, March, October, September, and December</a:t>
            </a:r>
          </a:p>
          <a:p>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id="{88E3B023-A976-20B2-7117-9F428A6703A0}"/>
              </a:ext>
            </a:extLst>
          </p:cNvPr>
          <p:cNvPicPr>
            <a:picLocks noChangeAspect="1"/>
          </p:cNvPicPr>
          <p:nvPr/>
        </p:nvPicPr>
        <p:blipFill>
          <a:blip r:embed="rId2"/>
          <a:stretch>
            <a:fillRect/>
          </a:stretch>
        </p:blipFill>
        <p:spPr>
          <a:xfrm>
            <a:off x="4823366" y="1876205"/>
            <a:ext cx="6227064" cy="3113531"/>
          </a:xfrm>
          <a:prstGeom prst="rect">
            <a:avLst/>
          </a:prstGeom>
        </p:spPr>
      </p:pic>
    </p:spTree>
    <p:extLst>
      <p:ext uri="{BB962C8B-B14F-4D97-AF65-F5344CB8AC3E}">
        <p14:creationId xmlns:p14="http://schemas.microsoft.com/office/powerpoint/2010/main" val="428167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p:txBody>
          <a:bodyPr/>
          <a:lstStyle/>
          <a:p>
            <a:r>
              <a:rPr lang="en-US" dirty="0"/>
              <a:t>Business Concerns</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p:txBody>
          <a:bodyPr>
            <a:normAutofit fontScale="85000" lnSpcReduction="10000"/>
          </a:bodyPr>
          <a:lstStyle/>
          <a:p>
            <a:r>
              <a:rPr lang="en-US" dirty="0"/>
              <a:t>“It is difficult to financially quantify costs, since long term deposits have different amounts, interest rates and subscription periods.” (</a:t>
            </a:r>
            <a:r>
              <a:rPr lang="en-US" dirty="0">
                <a:solidFill>
                  <a:srgbClr val="123654"/>
                </a:solidFill>
              </a:rPr>
              <a:t>Moro et al., 2014)</a:t>
            </a:r>
            <a:endParaRPr lang="en-US" dirty="0"/>
          </a:p>
          <a:p>
            <a:r>
              <a:rPr lang="en-US" dirty="0"/>
              <a:t>Client stress and intrusiveness associated with outbound calls should also be considered, as the bank is maximizing lifetime value of doing business with the customer</a:t>
            </a:r>
          </a:p>
          <a:p>
            <a:r>
              <a:rPr lang="en-US" dirty="0"/>
              <a:t>“The 2008 financial crisis increased the pressure for Portuguese banks to increase long term deposits.”(</a:t>
            </a:r>
            <a:r>
              <a:rPr lang="en-US" dirty="0">
                <a:solidFill>
                  <a:srgbClr val="123654"/>
                </a:solidFill>
              </a:rPr>
              <a:t>Moro et al., 2014)</a:t>
            </a:r>
            <a:endParaRPr lang="en-US" dirty="0"/>
          </a:p>
          <a:p>
            <a:r>
              <a:rPr lang="en-US" dirty="0"/>
              <a:t>According to </a:t>
            </a:r>
            <a:r>
              <a:rPr lang="en-US" dirty="0">
                <a:hlinkClick r:id="rId2"/>
              </a:rPr>
              <a:t>https://www.erieri.com/salary/job/call-center-agent/Portugal</a:t>
            </a:r>
            <a:r>
              <a:rPr lang="en-US" dirty="0"/>
              <a:t>, the average salary of  a call center agent in Portugal is €8/hour (about $8.08/hour).   Assume there are down times, so the lowest price per hour is about $10.</a:t>
            </a:r>
          </a:p>
          <a:p>
            <a:r>
              <a:rPr lang="en-US" dirty="0"/>
              <a:t>According to </a:t>
            </a:r>
            <a:r>
              <a:rPr lang="en-US" dirty="0" err="1"/>
              <a:t>salaryexplorer.com</a:t>
            </a:r>
            <a:r>
              <a:rPr lang="en-US" dirty="0"/>
              <a:t>, an average bank worker in Portugal earns about €18.70/hour ($18.87/hour).  Assume there are down times, so the lowest price per hour is $20.</a:t>
            </a:r>
          </a:p>
          <a:p>
            <a:endParaRPr lang="en-US" dirty="0"/>
          </a:p>
        </p:txBody>
      </p:sp>
    </p:spTree>
    <p:extLst>
      <p:ext uri="{BB962C8B-B14F-4D97-AF65-F5344CB8AC3E}">
        <p14:creationId xmlns:p14="http://schemas.microsoft.com/office/powerpoint/2010/main" val="178402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a:xfrm>
            <a:off x="8312677" y="964692"/>
            <a:ext cx="3066937" cy="1188720"/>
          </a:xfrm>
        </p:spPr>
        <p:txBody>
          <a:bodyPr>
            <a:normAutofit/>
          </a:bodyPr>
          <a:lstStyle/>
          <a:p>
            <a:r>
              <a:rPr lang="en-US" dirty="0"/>
              <a:t>Cost comparison</a:t>
            </a:r>
          </a:p>
        </p:txBody>
      </p:sp>
      <p:sp>
        <p:nvSpPr>
          <p:cNvPr id="38" name="Rectangle 33">
            <a:extLst>
              <a:ext uri="{FF2B5EF4-FFF2-40B4-BE49-F238E27FC236}">
                <a16:creationId xmlns:a16="http://schemas.microsoft.com/office/drawing/2014/main" id="{19279462-C377-4545-808A-BE333D100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5">
            <a:extLst>
              <a:ext uri="{FF2B5EF4-FFF2-40B4-BE49-F238E27FC236}">
                <a16:creationId xmlns:a16="http://schemas.microsoft.com/office/drawing/2014/main" id="{15B67055-73BA-466D-9A33-028775706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a:xfrm>
            <a:off x="8311249" y="2638044"/>
            <a:ext cx="3063765" cy="3263206"/>
          </a:xfrm>
        </p:spPr>
        <p:txBody>
          <a:bodyPr>
            <a:normAutofit/>
          </a:bodyPr>
          <a:lstStyle/>
          <a:p>
            <a:pPr>
              <a:lnSpc>
                <a:spcPct val="90000"/>
              </a:lnSpc>
            </a:pPr>
            <a:r>
              <a:rPr lang="en-US" sz="1100" dirty="0"/>
              <a:t>Assuming an approximately uniform distribution of yeses and noes</a:t>
            </a:r>
          </a:p>
          <a:p>
            <a:pPr>
              <a:lnSpc>
                <a:spcPct val="90000"/>
              </a:lnSpc>
            </a:pPr>
            <a:r>
              <a:rPr lang="en-US" sz="1100" dirty="0"/>
              <a:t>Intangible costs are long-term reputational damage to the company from customers being (repeatedly) inconvenienced with offers that are of no interest to them, the ensuing loss in long-term customer value, opportunity costs of having employees work on more promising directions (offer a more appropriate products to customers), etc.</a:t>
            </a:r>
          </a:p>
          <a:p>
            <a:pPr>
              <a:lnSpc>
                <a:spcPct val="90000"/>
              </a:lnSpc>
            </a:pPr>
            <a:r>
              <a:rPr lang="en-US" sz="1100" dirty="0"/>
              <a:t>LB is lower bound</a:t>
            </a:r>
          </a:p>
          <a:p>
            <a:pPr>
              <a:lnSpc>
                <a:spcPct val="90000"/>
              </a:lnSpc>
            </a:pPr>
            <a:r>
              <a:rPr lang="en-US" sz="1100" dirty="0"/>
              <a:t>UB is upper bound</a:t>
            </a:r>
          </a:p>
          <a:p>
            <a:pPr>
              <a:lnSpc>
                <a:spcPct val="90000"/>
              </a:lnSpc>
            </a:pPr>
            <a:r>
              <a:rPr lang="en-US" sz="1100" dirty="0"/>
              <a:t>Mixed strategy is strategy of identifying as positives any clients for which the model predicts their probability of saying a yes as at least 30%</a:t>
            </a:r>
          </a:p>
          <a:p>
            <a:pPr marL="0" indent="0">
              <a:lnSpc>
                <a:spcPct val="90000"/>
              </a:lnSpc>
              <a:buNone/>
            </a:pPr>
            <a:endParaRPr lang="en-US" sz="1100" dirty="0"/>
          </a:p>
          <a:p>
            <a:pPr lvl="1">
              <a:lnSpc>
                <a:spcPct val="90000"/>
              </a:lnSpc>
            </a:pPr>
            <a:endParaRPr lang="en-US" sz="1100" dirty="0"/>
          </a:p>
          <a:p>
            <a:pPr lvl="1">
              <a:lnSpc>
                <a:spcPct val="90000"/>
              </a:lnSpc>
            </a:pPr>
            <a:endParaRPr lang="en-US" sz="1100" dirty="0"/>
          </a:p>
        </p:txBody>
      </p:sp>
      <p:graphicFrame>
        <p:nvGraphicFramePr>
          <p:cNvPr id="4" name="Table 4">
            <a:extLst>
              <a:ext uri="{FF2B5EF4-FFF2-40B4-BE49-F238E27FC236}">
                <a16:creationId xmlns:a16="http://schemas.microsoft.com/office/drawing/2014/main" id="{485E78D6-B0E6-19CE-1340-EC739355B5CF}"/>
              </a:ext>
            </a:extLst>
          </p:cNvPr>
          <p:cNvGraphicFramePr>
            <a:graphicFrameLocks noGrp="1"/>
          </p:cNvGraphicFramePr>
          <p:nvPr>
            <p:extLst>
              <p:ext uri="{D42A27DB-BD31-4B8C-83A1-F6EECF244321}">
                <p14:modId xmlns:p14="http://schemas.microsoft.com/office/powerpoint/2010/main" val="4162853071"/>
              </p:ext>
            </p:extLst>
          </p:nvPr>
        </p:nvGraphicFramePr>
        <p:xfrm>
          <a:off x="978416" y="2068220"/>
          <a:ext cx="6558191" cy="3898652"/>
        </p:xfrm>
        <a:graphic>
          <a:graphicData uri="http://schemas.openxmlformats.org/drawingml/2006/table">
            <a:tbl>
              <a:tblPr firstRow="1" bandRow="1">
                <a:noFill/>
                <a:tableStyleId>{5C22544A-7EE6-4342-B048-85BDC9FD1C3A}</a:tableStyleId>
              </a:tblPr>
              <a:tblGrid>
                <a:gridCol w="758566">
                  <a:extLst>
                    <a:ext uri="{9D8B030D-6E8A-4147-A177-3AD203B41FA5}">
                      <a16:colId xmlns:a16="http://schemas.microsoft.com/office/drawing/2014/main" val="2780349557"/>
                    </a:ext>
                  </a:extLst>
                </a:gridCol>
                <a:gridCol w="1067303">
                  <a:extLst>
                    <a:ext uri="{9D8B030D-6E8A-4147-A177-3AD203B41FA5}">
                      <a16:colId xmlns:a16="http://schemas.microsoft.com/office/drawing/2014/main" val="1762101800"/>
                    </a:ext>
                  </a:extLst>
                </a:gridCol>
                <a:gridCol w="1210054">
                  <a:extLst>
                    <a:ext uri="{9D8B030D-6E8A-4147-A177-3AD203B41FA5}">
                      <a16:colId xmlns:a16="http://schemas.microsoft.com/office/drawing/2014/main" val="1257051223"/>
                    </a:ext>
                  </a:extLst>
                </a:gridCol>
                <a:gridCol w="1761134">
                  <a:extLst>
                    <a:ext uri="{9D8B030D-6E8A-4147-A177-3AD203B41FA5}">
                      <a16:colId xmlns:a16="http://schemas.microsoft.com/office/drawing/2014/main" val="2918621000"/>
                    </a:ext>
                  </a:extLst>
                </a:gridCol>
                <a:gridCol w="1761134">
                  <a:extLst>
                    <a:ext uri="{9D8B030D-6E8A-4147-A177-3AD203B41FA5}">
                      <a16:colId xmlns:a16="http://schemas.microsoft.com/office/drawing/2014/main" val="107609493"/>
                    </a:ext>
                  </a:extLst>
                </a:gridCol>
              </a:tblGrid>
              <a:tr h="546088">
                <a:tc>
                  <a:txBody>
                    <a:bodyPr/>
                    <a:lstStyle/>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r>
                        <a:rPr lang="en-US" sz="1000" b="1" cap="none" spc="0">
                          <a:solidFill>
                            <a:schemeClr val="tx1"/>
                          </a:solidFill>
                        </a:rPr>
                        <a:t>Cost of  Yeses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Cost of  Noes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LB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UB (in $)</a:t>
                      </a:r>
                    </a:p>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991058661"/>
                  </a:ext>
                </a:extLst>
              </a:tr>
              <a:tr h="417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a:solidFill>
                            <a:schemeClr val="tx1"/>
                          </a:solidFill>
                        </a:rPr>
                        <a:t>No ML</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a:solidFill>
                            <a:schemeClr val="tx1"/>
                          </a:solidFill>
                        </a:rPr>
                        <a:t>452 </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a:solidFill>
                            <a:schemeClr val="tx1"/>
                          </a:solidFill>
                        </a:rPr>
                        <a:t>1420</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a:solidFill>
                            <a:schemeClr val="tx1"/>
                          </a:solidFill>
                        </a:rPr>
                        <a:t>$18700+</a:t>
                      </a:r>
                    </a:p>
                    <a:p>
                      <a:r>
                        <a:rPr lang="en-US" sz="1000" cap="none" spc="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a:solidFill>
                            <a:schemeClr val="tx1"/>
                          </a:solidFill>
                        </a:rPr>
                        <a:t>$37400+</a:t>
                      </a:r>
                    </a:p>
                    <a:p>
                      <a:r>
                        <a:rPr lang="en-US" sz="1000" cap="none" spc="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39977761"/>
                  </a:ext>
                </a:extLst>
              </a:tr>
              <a:tr h="546088">
                <a:tc>
                  <a:txBody>
                    <a:bodyPr/>
                    <a:lstStyle/>
                    <a:p>
                      <a:r>
                        <a:rPr lang="en-US" sz="1000" cap="none" spc="0" dirty="0">
                          <a:solidFill>
                            <a:schemeClr val="tx1"/>
                          </a:solidFill>
                        </a:rPr>
                        <a:t>ML</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a:solidFill>
                            <a:schemeClr val="tx1"/>
                          </a:solidFill>
                        </a:rPr>
                        <a:t>452</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a:solidFill>
                            <a:schemeClr val="tx1"/>
                          </a:solidFill>
                        </a:rPr>
                        <a:t>280</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$7320+</a:t>
                      </a:r>
                    </a:p>
                    <a:p>
                      <a:r>
                        <a:rPr lang="en-US" sz="1000" cap="none" spc="0" dirty="0">
                          <a:solidFill>
                            <a:schemeClr val="tx1"/>
                          </a:solidFill>
                        </a:rPr>
                        <a:t>C(intangible low)</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$14640+</a:t>
                      </a:r>
                    </a:p>
                    <a:p>
                      <a:r>
                        <a:rPr lang="en-US" sz="1000" cap="none" spc="0" dirty="0">
                          <a:solidFill>
                            <a:schemeClr val="tx1"/>
                          </a:solidFill>
                        </a:rPr>
                        <a:t>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91678605"/>
                  </a:ext>
                </a:extLst>
              </a:tr>
              <a:tr h="546088">
                <a:tc>
                  <a:txBody>
                    <a:bodyPr/>
                    <a:lstStyle/>
                    <a:p>
                      <a:r>
                        <a:rPr lang="en-US" sz="1000" cap="none" spc="0" dirty="0">
                          <a:solidFill>
                            <a:schemeClr val="tx1"/>
                          </a:solidFill>
                        </a:rPr>
                        <a:t>Mixed</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571</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807</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$13783+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C(intangible medium)</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$27567+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C(intangible medium)</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78379153"/>
                  </a:ext>
                </a:extLst>
              </a:tr>
              <a:tr h="802468">
                <a:tc>
                  <a:txBody>
                    <a:bodyPr/>
                    <a:lstStyle/>
                    <a:p>
                      <a:r>
                        <a:rPr lang="en-US" sz="1000" cap="none" spc="0" dirty="0">
                          <a:solidFill>
                            <a:schemeClr val="tx1"/>
                          </a:solidFill>
                        </a:rPr>
                        <a:t>Difference</a:t>
                      </a:r>
                    </a:p>
                    <a:p>
                      <a:r>
                        <a:rPr lang="en-US" sz="1000" cap="none" spc="0" dirty="0">
                          <a:solidFill>
                            <a:schemeClr val="tx1"/>
                          </a:solidFill>
                        </a:rPr>
                        <a:t>(No ML-ML)</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0</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1140</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$11380+(C(intangible high)-C(intangible low))</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$22760+(C(intangible high)-C(intangible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06133276"/>
                  </a:ext>
                </a:extLst>
              </a:tr>
              <a:tr h="802468">
                <a:tc>
                  <a:txBody>
                    <a:bodyPr/>
                    <a:lstStyle/>
                    <a:p>
                      <a:r>
                        <a:rPr lang="en-US" sz="1000" cap="none" spc="0" dirty="0">
                          <a:solidFill>
                            <a:schemeClr val="tx1"/>
                          </a:solidFill>
                        </a:rPr>
                        <a:t>Difference</a:t>
                      </a:r>
                    </a:p>
                    <a:p>
                      <a:r>
                        <a:rPr lang="en-US" sz="1000" cap="none" spc="0" dirty="0">
                          <a:solidFill>
                            <a:schemeClr val="tx1"/>
                          </a:solidFill>
                        </a:rPr>
                        <a:t>(Mixed-ML)</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119</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527</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$6463+(C(intangible medium)-C(intangible 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$12926+(C(intangible medium)-C(intangible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49515448"/>
                  </a:ext>
                </a:extLst>
              </a:tr>
            </a:tbl>
          </a:graphicData>
        </a:graphic>
      </p:graphicFrame>
    </p:spTree>
    <p:extLst>
      <p:ext uri="{BB962C8B-B14F-4D97-AF65-F5344CB8AC3E}">
        <p14:creationId xmlns:p14="http://schemas.microsoft.com/office/powerpoint/2010/main" val="278129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E21D-1891-95C3-450E-297D52D6DEB7}"/>
              </a:ext>
            </a:extLst>
          </p:cNvPr>
          <p:cNvSpPr>
            <a:spLocks noGrp="1"/>
          </p:cNvSpPr>
          <p:nvPr>
            <p:ph type="title"/>
          </p:nvPr>
        </p:nvSpPr>
        <p:spPr/>
        <p:txBody>
          <a:bodyPr/>
          <a:lstStyle/>
          <a:p>
            <a:r>
              <a:rPr lang="en-US" dirty="0"/>
              <a:t>Business recommendation</a:t>
            </a:r>
          </a:p>
        </p:txBody>
      </p:sp>
      <p:sp>
        <p:nvSpPr>
          <p:cNvPr id="3" name="Content Placeholder 2">
            <a:extLst>
              <a:ext uri="{FF2B5EF4-FFF2-40B4-BE49-F238E27FC236}">
                <a16:creationId xmlns:a16="http://schemas.microsoft.com/office/drawing/2014/main" id="{DB108EFE-6A90-5369-F69B-798C08BA08D8}"/>
              </a:ext>
            </a:extLst>
          </p:cNvPr>
          <p:cNvSpPr>
            <a:spLocks noGrp="1"/>
          </p:cNvSpPr>
          <p:nvPr>
            <p:ph idx="1"/>
          </p:nvPr>
        </p:nvSpPr>
        <p:spPr/>
        <p:txBody>
          <a:bodyPr>
            <a:normAutofit fontScale="92500" lnSpcReduction="20000"/>
          </a:bodyPr>
          <a:lstStyle/>
          <a:p>
            <a:r>
              <a:rPr lang="en-US" dirty="0"/>
              <a:t>Adopt the ML strategy if long-term customer value and intangible costs are a significant concern and campaign resources are limited. This will allow getting 63% of all potential yeses at low cost.</a:t>
            </a:r>
          </a:p>
          <a:p>
            <a:pPr lvl="1"/>
            <a:r>
              <a:rPr lang="en-US" dirty="0"/>
              <a:t>Try to reach out to these customers in April, March, October, September, or December</a:t>
            </a:r>
          </a:p>
          <a:p>
            <a:pPr lvl="1"/>
            <a:r>
              <a:rPr lang="en-US" dirty="0"/>
              <a:t>After these customers are contacted, design a different product that would have a higher success rate with the remainder of potential contacts</a:t>
            </a:r>
          </a:p>
          <a:p>
            <a:r>
              <a:rPr lang="en-US" dirty="0"/>
              <a:t>Adopt a mixed strategy of contacting clients for which the model predicts their probability of saying a yes as at least 30% if intangible costs and campaign resources are moderate. This will allow getting 80% of all potential yeses at moderate cost.</a:t>
            </a:r>
          </a:p>
          <a:p>
            <a:r>
              <a:rPr lang="en-US" dirty="0"/>
              <a:t>Adopt a strategy of contacting all customers if have large campaign resources, are less concerned with intangible costs, and the cost of missing some of the yeses is particularly high. This will allow getting 100% of all potential yeses at higher cost.</a:t>
            </a:r>
          </a:p>
          <a:p>
            <a:endParaRPr lang="en-US" dirty="0"/>
          </a:p>
        </p:txBody>
      </p:sp>
    </p:spTree>
    <p:extLst>
      <p:ext uri="{BB962C8B-B14F-4D97-AF65-F5344CB8AC3E}">
        <p14:creationId xmlns:p14="http://schemas.microsoft.com/office/powerpoint/2010/main" val="93986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p:txBody>
          <a:bodyPr>
            <a:normAutofit fontScale="85000" lnSpcReduction="20000"/>
          </a:bodyPr>
          <a:lstStyle/>
          <a:p>
            <a:r>
              <a:rPr lang="en-US" dirty="0"/>
              <a:t>Call direction (inbound vs outbound) is not available in the UCI dataset and would be very helpful to have for the business.  Moro et al. had this feature and found it to be the most important feature after the Euribor 3-month rate.</a:t>
            </a:r>
          </a:p>
          <a:p>
            <a:r>
              <a:rPr lang="en-US" dirty="0"/>
              <a:t>Deduce the dates from Euribor 3-month rate and perform separate analyses for pre- and post-financial crisis</a:t>
            </a:r>
          </a:p>
          <a:p>
            <a:r>
              <a:rPr lang="en-US" dirty="0"/>
              <a:t>What other data can be obtained to allow us to build a better model? </a:t>
            </a:r>
          </a:p>
          <a:p>
            <a:pPr lvl="1"/>
            <a:r>
              <a:rPr lang="en-US" dirty="0"/>
              <a:t>Could we do some quality assurance on the calls using NLP to detect the sentiment in the call and the variation in this sentiment throughout the call?</a:t>
            </a:r>
          </a:p>
          <a:p>
            <a:pPr lvl="1"/>
            <a:r>
              <a:rPr lang="en-US" dirty="0"/>
              <a:t>Could we use the data to match our ‘no’ customers with a more appropriate product?</a:t>
            </a:r>
          </a:p>
          <a:p>
            <a:r>
              <a:rPr lang="en-US" dirty="0"/>
              <a:t>AB Testing with profit per person metric with and without ML model. Which strategy works best given the bank’s profitability and long-term customer value metrics?</a:t>
            </a:r>
          </a:p>
          <a:p>
            <a:pPr lvl="1"/>
            <a:r>
              <a:rPr lang="en-US" dirty="0"/>
              <a:t>Monitor for model drift</a:t>
            </a:r>
          </a:p>
        </p:txBody>
      </p:sp>
    </p:spTree>
    <p:extLst>
      <p:ext uri="{BB962C8B-B14F-4D97-AF65-F5344CB8AC3E}">
        <p14:creationId xmlns:p14="http://schemas.microsoft.com/office/powerpoint/2010/main" val="258251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93163-DD1E-50E0-18A0-0C34E118ADD1}"/>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Appendix</a:t>
            </a:r>
          </a:p>
        </p:txBody>
      </p:sp>
      <p:pic>
        <p:nvPicPr>
          <p:cNvPr id="7" name="Graphic 6" descr="Paperclip">
            <a:extLst>
              <a:ext uri="{FF2B5EF4-FFF2-40B4-BE49-F238E27FC236}">
                <a16:creationId xmlns:a16="http://schemas.microsoft.com/office/drawing/2014/main" id="{23B22555-CB79-DDD7-3CAF-2ABB0DC29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34820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25000" lnSpcReduction="20000"/>
          </a:bodyPr>
          <a:lstStyle/>
          <a:p>
            <a:pPr>
              <a:lnSpc>
                <a:spcPct val="90000"/>
              </a:lnSpc>
            </a:pPr>
            <a:r>
              <a:rPr lang="en-US" sz="4400" dirty="0">
                <a:solidFill>
                  <a:srgbClr val="404040"/>
                </a:solidFill>
              </a:rPr>
              <a:t>Input variables:</a:t>
            </a:r>
          </a:p>
          <a:p>
            <a:pPr>
              <a:lnSpc>
                <a:spcPct val="90000"/>
              </a:lnSpc>
            </a:pPr>
            <a:r>
              <a:rPr lang="en-US" sz="4400" dirty="0">
                <a:solidFill>
                  <a:srgbClr val="404040"/>
                </a:solidFill>
              </a:rPr>
              <a:t># bank client data:</a:t>
            </a:r>
          </a:p>
          <a:p>
            <a:pPr>
              <a:lnSpc>
                <a:spcPct val="90000"/>
              </a:lnSpc>
            </a:pPr>
            <a:r>
              <a:rPr lang="en-US" sz="4400" dirty="0">
                <a:solidFill>
                  <a:srgbClr val="404040"/>
                </a:solidFill>
              </a:rPr>
              <a:t>1 - age (numeric)</a:t>
            </a:r>
          </a:p>
          <a:p>
            <a:pPr>
              <a:lnSpc>
                <a:spcPct val="90000"/>
              </a:lnSpc>
            </a:pPr>
            <a:r>
              <a:rPr lang="en-US" sz="4400" dirty="0">
                <a:solidFill>
                  <a:srgbClr val="404040"/>
                </a:solidFill>
              </a:rPr>
              <a:t>2 - job : type of job (categorical: 'admin.','blue-collar','entrepreneur','housemaid','management','retired','self-employed','services','student','technician','unemployed','unknown')</a:t>
            </a:r>
          </a:p>
          <a:p>
            <a:pPr>
              <a:lnSpc>
                <a:spcPct val="90000"/>
              </a:lnSpc>
            </a:pPr>
            <a:r>
              <a:rPr lang="en-US" sz="4400" dirty="0">
                <a:solidFill>
                  <a:srgbClr val="404040"/>
                </a:solidFill>
              </a:rPr>
              <a:t>3 - marital : marital status (categorical: '</a:t>
            </a:r>
            <a:r>
              <a:rPr lang="en-US" sz="4400" dirty="0" err="1">
                <a:solidFill>
                  <a:srgbClr val="404040"/>
                </a:solidFill>
              </a:rPr>
              <a:t>divorced','married','single','unknown</a:t>
            </a:r>
            <a:r>
              <a:rPr lang="en-US" sz="4400" dirty="0">
                <a:solidFill>
                  <a:srgbClr val="404040"/>
                </a:solidFill>
              </a:rPr>
              <a:t>'; note: 'divorced' means divorced or widowed)</a:t>
            </a:r>
          </a:p>
          <a:p>
            <a:pPr>
              <a:lnSpc>
                <a:spcPct val="90000"/>
              </a:lnSpc>
            </a:pPr>
            <a:r>
              <a:rPr lang="en-US" sz="4400" dirty="0">
                <a:solidFill>
                  <a:srgbClr val="404040"/>
                </a:solidFill>
              </a:rPr>
              <a:t>4 - education (categorical: 'basic.4y','basic.6y','basic.9y','high.school','illiterate','professional.course','university.degree','unknown')</a:t>
            </a:r>
          </a:p>
          <a:p>
            <a:pPr>
              <a:lnSpc>
                <a:spcPct val="90000"/>
              </a:lnSpc>
            </a:pPr>
            <a:r>
              <a:rPr lang="en-US" sz="4400" dirty="0">
                <a:solidFill>
                  <a:srgbClr val="404040"/>
                </a:solidFill>
              </a:rPr>
              <a:t>5 - default: has credit in default?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6 - housing: has housing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7 - loan: has personal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 related with the last contact of the current campaign:</a:t>
            </a:r>
          </a:p>
          <a:p>
            <a:pPr>
              <a:lnSpc>
                <a:spcPct val="90000"/>
              </a:lnSpc>
            </a:pPr>
            <a:r>
              <a:rPr lang="en-US" sz="4400" dirty="0">
                <a:solidFill>
                  <a:srgbClr val="404040"/>
                </a:solidFill>
              </a:rPr>
              <a:t>8 - contact: contact communication type (categorical: '</a:t>
            </a:r>
            <a:r>
              <a:rPr lang="en-US" sz="4400" dirty="0" err="1">
                <a:solidFill>
                  <a:srgbClr val="404040"/>
                </a:solidFill>
              </a:rPr>
              <a:t>cellular','telephone</a:t>
            </a:r>
            <a:r>
              <a:rPr lang="en-US" sz="4400" dirty="0">
                <a:solidFill>
                  <a:srgbClr val="404040"/>
                </a:solidFill>
              </a:rPr>
              <a:t>')</a:t>
            </a:r>
          </a:p>
          <a:p>
            <a:pPr>
              <a:lnSpc>
                <a:spcPct val="90000"/>
              </a:lnSpc>
            </a:pPr>
            <a:r>
              <a:rPr lang="en-US" sz="4400" dirty="0">
                <a:solidFill>
                  <a:srgbClr val="404040"/>
                </a:solidFill>
              </a:rPr>
              <a:t>9 - month: last contact month of year (categorical: '</a:t>
            </a:r>
            <a:r>
              <a:rPr lang="en-US" sz="4400" dirty="0" err="1">
                <a:solidFill>
                  <a:srgbClr val="404040"/>
                </a:solidFill>
              </a:rPr>
              <a:t>jan</a:t>
            </a:r>
            <a:r>
              <a:rPr lang="en-US" sz="4400" dirty="0">
                <a:solidFill>
                  <a:srgbClr val="404040"/>
                </a:solidFill>
              </a:rPr>
              <a:t>', '</a:t>
            </a:r>
            <a:r>
              <a:rPr lang="en-US" sz="4400" dirty="0" err="1">
                <a:solidFill>
                  <a:srgbClr val="404040"/>
                </a:solidFill>
              </a:rPr>
              <a:t>feb</a:t>
            </a:r>
            <a:r>
              <a:rPr lang="en-US" sz="4400" dirty="0">
                <a:solidFill>
                  <a:srgbClr val="404040"/>
                </a:solidFill>
              </a:rPr>
              <a:t>', 'mar', ..., '</a:t>
            </a:r>
            <a:r>
              <a:rPr lang="en-US" sz="4400" dirty="0" err="1">
                <a:solidFill>
                  <a:srgbClr val="404040"/>
                </a:solidFill>
              </a:rPr>
              <a:t>nov</a:t>
            </a:r>
            <a:r>
              <a:rPr lang="en-US" sz="4400" dirty="0">
                <a:solidFill>
                  <a:srgbClr val="404040"/>
                </a:solidFill>
              </a:rPr>
              <a:t>', 'dec')</a:t>
            </a:r>
          </a:p>
          <a:p>
            <a:pPr>
              <a:lnSpc>
                <a:spcPct val="90000"/>
              </a:lnSpc>
            </a:pPr>
            <a:r>
              <a:rPr lang="en-US" sz="4400" dirty="0">
                <a:solidFill>
                  <a:srgbClr val="404040"/>
                </a:solidFill>
              </a:rPr>
              <a:t>10 - </a:t>
            </a:r>
            <a:r>
              <a:rPr lang="en-US" sz="4400" dirty="0" err="1">
                <a:solidFill>
                  <a:srgbClr val="404040"/>
                </a:solidFill>
              </a:rPr>
              <a:t>day_of_week</a:t>
            </a:r>
            <a:r>
              <a:rPr lang="en-US" sz="4400" dirty="0">
                <a:solidFill>
                  <a:srgbClr val="404040"/>
                </a:solidFill>
              </a:rPr>
              <a:t>: last contact day of the week (categorical: '</a:t>
            </a:r>
            <a:r>
              <a:rPr lang="en-US" sz="4400" dirty="0" err="1">
                <a:solidFill>
                  <a:srgbClr val="404040"/>
                </a:solidFill>
              </a:rPr>
              <a:t>mon</a:t>
            </a:r>
            <a:r>
              <a:rPr lang="en-US" sz="4400" dirty="0">
                <a:solidFill>
                  <a:srgbClr val="404040"/>
                </a:solidFill>
              </a:rPr>
              <a:t>','</a:t>
            </a:r>
            <a:r>
              <a:rPr lang="en-US" sz="4400" dirty="0" err="1">
                <a:solidFill>
                  <a:srgbClr val="404040"/>
                </a:solidFill>
              </a:rPr>
              <a:t>tue</a:t>
            </a:r>
            <a:r>
              <a:rPr lang="en-US" sz="4400" dirty="0">
                <a:solidFill>
                  <a:srgbClr val="404040"/>
                </a:solidFill>
              </a:rPr>
              <a:t>','wed','</a:t>
            </a:r>
            <a:r>
              <a:rPr lang="en-US" sz="4400" dirty="0" err="1">
                <a:solidFill>
                  <a:srgbClr val="404040"/>
                </a:solidFill>
              </a:rPr>
              <a:t>thu</a:t>
            </a:r>
            <a:r>
              <a:rPr lang="en-US" sz="4400" dirty="0">
                <a:solidFill>
                  <a:srgbClr val="404040"/>
                </a:solidFill>
              </a:rPr>
              <a:t>','</a:t>
            </a:r>
            <a:r>
              <a:rPr lang="en-US" sz="4400" dirty="0" err="1">
                <a:solidFill>
                  <a:srgbClr val="404040"/>
                </a:solidFill>
              </a:rPr>
              <a:t>fri</a:t>
            </a:r>
            <a:r>
              <a:rPr lang="en-US" sz="4400" dirty="0">
                <a:solidFill>
                  <a:srgbClr val="404040"/>
                </a:solidFill>
              </a:rPr>
              <a:t>')</a:t>
            </a:r>
          </a:p>
          <a:p>
            <a:pPr>
              <a:lnSpc>
                <a:spcPct val="90000"/>
              </a:lnSpc>
            </a:pPr>
            <a:r>
              <a:rPr lang="en-US" sz="4400" dirty="0">
                <a:solidFill>
                  <a:srgbClr val="404040"/>
                </a:solidFill>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400501830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70000" lnSpcReduction="20000"/>
          </a:bodyPr>
          <a:lstStyle/>
          <a:p>
            <a:pPr lvl="0">
              <a:lnSpc>
                <a:spcPct val="90000"/>
              </a:lnSpc>
              <a:buClr>
                <a:srgbClr val="58B6C0"/>
              </a:buClr>
            </a:pPr>
            <a:r>
              <a:rPr lang="en-US" sz="1600" dirty="0">
                <a:solidFill>
                  <a:prstClr val="black"/>
                </a:solidFill>
              </a:rPr>
              <a:t># other attributes:</a:t>
            </a:r>
          </a:p>
          <a:p>
            <a:pPr lvl="0">
              <a:lnSpc>
                <a:spcPct val="90000"/>
              </a:lnSpc>
              <a:buClr>
                <a:srgbClr val="58B6C0"/>
              </a:buClr>
            </a:pPr>
            <a:r>
              <a:rPr lang="en-US" sz="1600" dirty="0">
                <a:solidFill>
                  <a:prstClr val="black"/>
                </a:solidFill>
              </a:rPr>
              <a:t>12 - campaign: number of contacts performed during this campaign and for this client (numeric, includes last contact)</a:t>
            </a:r>
          </a:p>
          <a:p>
            <a:pPr lvl="0">
              <a:lnSpc>
                <a:spcPct val="90000"/>
              </a:lnSpc>
              <a:buClr>
                <a:srgbClr val="58B6C0"/>
              </a:buClr>
            </a:pPr>
            <a:r>
              <a:rPr lang="en-US" sz="1600" dirty="0">
                <a:solidFill>
                  <a:prstClr val="black"/>
                </a:solidFill>
              </a:rPr>
              <a:t>13 - </a:t>
            </a:r>
            <a:r>
              <a:rPr lang="en-US" sz="1600" dirty="0" err="1">
                <a:solidFill>
                  <a:prstClr val="black"/>
                </a:solidFill>
              </a:rPr>
              <a:t>pdays</a:t>
            </a:r>
            <a:r>
              <a:rPr lang="en-US" sz="1600" dirty="0">
                <a:solidFill>
                  <a:prstClr val="black"/>
                </a:solidFill>
              </a:rPr>
              <a:t>: number of days that passed by after the client was last contacted from a previous campaign (numeric; 999 means client was not previously contacted)</a:t>
            </a:r>
          </a:p>
          <a:p>
            <a:pPr lvl="0">
              <a:lnSpc>
                <a:spcPct val="90000"/>
              </a:lnSpc>
              <a:buClr>
                <a:srgbClr val="58B6C0"/>
              </a:buClr>
            </a:pPr>
            <a:r>
              <a:rPr lang="en-US" sz="1600" dirty="0">
                <a:solidFill>
                  <a:prstClr val="black"/>
                </a:solidFill>
              </a:rPr>
              <a:t>14 - previous: number of contacts performed before this campaign and for this client (numeric)</a:t>
            </a:r>
          </a:p>
          <a:p>
            <a:pPr lvl="0">
              <a:lnSpc>
                <a:spcPct val="90000"/>
              </a:lnSpc>
              <a:buClr>
                <a:srgbClr val="58B6C0"/>
              </a:buClr>
            </a:pPr>
            <a:r>
              <a:rPr lang="en-US" sz="1600" dirty="0">
                <a:solidFill>
                  <a:prstClr val="black"/>
                </a:solidFill>
              </a:rPr>
              <a:t>15 - </a:t>
            </a:r>
            <a:r>
              <a:rPr lang="en-US" sz="1600" dirty="0" err="1">
                <a:solidFill>
                  <a:prstClr val="black"/>
                </a:solidFill>
              </a:rPr>
              <a:t>poutcome</a:t>
            </a:r>
            <a:r>
              <a:rPr lang="en-US" sz="1600" dirty="0">
                <a:solidFill>
                  <a:prstClr val="black"/>
                </a:solidFill>
              </a:rPr>
              <a:t>: outcome of the previous marketing campaign (categorical: '</a:t>
            </a:r>
            <a:r>
              <a:rPr lang="en-US" sz="1600" dirty="0" err="1">
                <a:solidFill>
                  <a:prstClr val="black"/>
                </a:solidFill>
              </a:rPr>
              <a:t>failure','nonexistent','success</a:t>
            </a:r>
            <a:r>
              <a:rPr lang="en-US" sz="1600" dirty="0">
                <a:solidFill>
                  <a:prstClr val="black"/>
                </a:solidFill>
              </a:rPr>
              <a:t>')</a:t>
            </a:r>
          </a:p>
          <a:p>
            <a:pPr lvl="0">
              <a:lnSpc>
                <a:spcPct val="90000"/>
              </a:lnSpc>
              <a:buClr>
                <a:srgbClr val="58B6C0"/>
              </a:buClr>
            </a:pPr>
            <a:r>
              <a:rPr lang="en-US" sz="1600" dirty="0">
                <a:solidFill>
                  <a:prstClr val="black"/>
                </a:solidFill>
              </a:rPr>
              <a:t># social and economic context attributes</a:t>
            </a:r>
          </a:p>
          <a:p>
            <a:pPr lvl="0">
              <a:lnSpc>
                <a:spcPct val="90000"/>
              </a:lnSpc>
              <a:buClr>
                <a:srgbClr val="58B6C0"/>
              </a:buClr>
            </a:pPr>
            <a:r>
              <a:rPr lang="en-US" sz="1600" dirty="0">
                <a:solidFill>
                  <a:prstClr val="black"/>
                </a:solidFill>
              </a:rPr>
              <a:t>16 - </a:t>
            </a:r>
            <a:r>
              <a:rPr lang="en-US" sz="1600" dirty="0" err="1">
                <a:solidFill>
                  <a:prstClr val="black"/>
                </a:solidFill>
              </a:rPr>
              <a:t>emp.var.rate</a:t>
            </a:r>
            <a:r>
              <a:rPr lang="en-US" sz="1600" dirty="0">
                <a:solidFill>
                  <a:prstClr val="black"/>
                </a:solidFill>
              </a:rPr>
              <a:t>: employment variation rate - quarterly indicator (numeric)</a:t>
            </a:r>
          </a:p>
          <a:p>
            <a:pPr lvl="0">
              <a:lnSpc>
                <a:spcPct val="90000"/>
              </a:lnSpc>
              <a:buClr>
                <a:srgbClr val="58B6C0"/>
              </a:buClr>
            </a:pPr>
            <a:r>
              <a:rPr lang="en-US" sz="1600" dirty="0">
                <a:solidFill>
                  <a:prstClr val="black"/>
                </a:solidFill>
              </a:rPr>
              <a:t>17 - </a:t>
            </a:r>
            <a:r>
              <a:rPr lang="en-US" sz="1600" dirty="0" err="1">
                <a:solidFill>
                  <a:prstClr val="black"/>
                </a:solidFill>
              </a:rPr>
              <a:t>cons.price.idx</a:t>
            </a:r>
            <a:r>
              <a:rPr lang="en-US" sz="1600" dirty="0">
                <a:solidFill>
                  <a:prstClr val="black"/>
                </a:solidFill>
              </a:rPr>
              <a:t>: consumer price index - monthly indicator (numeric)</a:t>
            </a:r>
          </a:p>
          <a:p>
            <a:pPr lvl="0">
              <a:lnSpc>
                <a:spcPct val="90000"/>
              </a:lnSpc>
              <a:buClr>
                <a:srgbClr val="58B6C0"/>
              </a:buClr>
            </a:pPr>
            <a:r>
              <a:rPr lang="en-US" sz="1600" dirty="0">
                <a:solidFill>
                  <a:prstClr val="black"/>
                </a:solidFill>
              </a:rPr>
              <a:t>18 - </a:t>
            </a:r>
            <a:r>
              <a:rPr lang="en-US" sz="1600" dirty="0" err="1">
                <a:solidFill>
                  <a:prstClr val="black"/>
                </a:solidFill>
              </a:rPr>
              <a:t>cons.conf.idx</a:t>
            </a:r>
            <a:r>
              <a:rPr lang="en-US" sz="1600" dirty="0">
                <a:solidFill>
                  <a:prstClr val="black"/>
                </a:solidFill>
              </a:rPr>
              <a:t>: consumer confidence index - monthly indicator (numeric)</a:t>
            </a:r>
          </a:p>
          <a:p>
            <a:pPr lvl="0">
              <a:lnSpc>
                <a:spcPct val="90000"/>
              </a:lnSpc>
              <a:buClr>
                <a:srgbClr val="58B6C0"/>
              </a:buClr>
            </a:pPr>
            <a:r>
              <a:rPr lang="en-US" sz="1600" dirty="0">
                <a:solidFill>
                  <a:prstClr val="black"/>
                </a:solidFill>
              </a:rPr>
              <a:t>19 - euribor3m: </a:t>
            </a:r>
            <a:r>
              <a:rPr lang="en-US" sz="1600" dirty="0" err="1">
                <a:solidFill>
                  <a:prstClr val="black"/>
                </a:solidFill>
              </a:rPr>
              <a:t>euribor</a:t>
            </a:r>
            <a:r>
              <a:rPr lang="en-US" sz="1600" dirty="0">
                <a:solidFill>
                  <a:prstClr val="black"/>
                </a:solidFill>
              </a:rPr>
              <a:t> 3 month rate - daily indicator (numeric)</a:t>
            </a:r>
          </a:p>
          <a:p>
            <a:pPr lvl="0">
              <a:lnSpc>
                <a:spcPct val="90000"/>
              </a:lnSpc>
              <a:buClr>
                <a:srgbClr val="58B6C0"/>
              </a:buClr>
            </a:pPr>
            <a:r>
              <a:rPr lang="en-US" sz="1600" dirty="0">
                <a:solidFill>
                  <a:prstClr val="black"/>
                </a:solidFill>
              </a:rPr>
              <a:t>20 - </a:t>
            </a:r>
            <a:r>
              <a:rPr lang="en-US" sz="1600" dirty="0" err="1">
                <a:solidFill>
                  <a:prstClr val="black"/>
                </a:solidFill>
              </a:rPr>
              <a:t>nr.employed</a:t>
            </a:r>
            <a:r>
              <a:rPr lang="en-US" sz="1600" dirty="0">
                <a:solidFill>
                  <a:prstClr val="black"/>
                </a:solidFill>
              </a:rPr>
              <a:t>: number of employees - quarterly indicator (numeric)</a:t>
            </a:r>
          </a:p>
          <a:p>
            <a:pPr lvl="0">
              <a:lnSpc>
                <a:spcPct val="90000"/>
              </a:lnSpc>
              <a:buClr>
                <a:srgbClr val="58B6C0"/>
              </a:buClr>
            </a:pPr>
            <a:endParaRPr lang="en-US" sz="1600" dirty="0">
              <a:solidFill>
                <a:prstClr val="black"/>
              </a:solidFill>
            </a:endParaRPr>
          </a:p>
          <a:p>
            <a:pPr lvl="0">
              <a:lnSpc>
                <a:spcPct val="90000"/>
              </a:lnSpc>
              <a:buClr>
                <a:srgbClr val="58B6C0"/>
              </a:buClr>
            </a:pPr>
            <a:r>
              <a:rPr lang="en-US" sz="1600" dirty="0">
                <a:solidFill>
                  <a:prstClr val="black"/>
                </a:solidFill>
              </a:rPr>
              <a:t>Output variable (desired target):</a:t>
            </a:r>
          </a:p>
          <a:p>
            <a:pPr lvl="0">
              <a:lnSpc>
                <a:spcPct val="90000"/>
              </a:lnSpc>
              <a:buClr>
                <a:srgbClr val="58B6C0"/>
              </a:buClr>
            </a:pPr>
            <a:r>
              <a:rPr lang="en-US" sz="1600" dirty="0">
                <a:solidFill>
                  <a:prstClr val="black"/>
                </a:solidFill>
              </a:rPr>
              <a:t>21 - y - has the client subscribed a term deposit? (binary: '</a:t>
            </a:r>
            <a:r>
              <a:rPr lang="en-US" sz="1600" dirty="0" err="1">
                <a:solidFill>
                  <a:prstClr val="black"/>
                </a:solidFill>
              </a:rPr>
              <a:t>yes','no</a:t>
            </a:r>
            <a:r>
              <a:rPr lang="en-US" sz="1600" dirty="0">
                <a:solidFill>
                  <a:prstClr val="black"/>
                </a:solidFill>
              </a:rPr>
              <a:t>')</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54981597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9BCA-69E8-E6B1-7D40-646E57E4A23A}"/>
              </a:ext>
            </a:extLst>
          </p:cNvPr>
          <p:cNvSpPr>
            <a:spLocks noGrp="1"/>
          </p:cNvSpPr>
          <p:nvPr>
            <p:ph type="title"/>
          </p:nvPr>
        </p:nvSpPr>
        <p:spPr/>
        <p:txBody>
          <a:bodyPr/>
          <a:lstStyle/>
          <a:p>
            <a:r>
              <a:rPr lang="en-US" dirty="0"/>
              <a:t>A note on mosaic plots</a:t>
            </a:r>
          </a:p>
        </p:txBody>
      </p:sp>
      <p:sp>
        <p:nvSpPr>
          <p:cNvPr id="3" name="Content Placeholder 2">
            <a:extLst>
              <a:ext uri="{FF2B5EF4-FFF2-40B4-BE49-F238E27FC236}">
                <a16:creationId xmlns:a16="http://schemas.microsoft.com/office/drawing/2014/main" id="{212B04F5-96C5-17E8-306B-1A3D934C84AC}"/>
              </a:ext>
            </a:extLst>
          </p:cNvPr>
          <p:cNvSpPr>
            <a:spLocks noGrp="1"/>
          </p:cNvSpPr>
          <p:nvPr>
            <p:ph idx="1"/>
          </p:nvPr>
        </p:nvSpPr>
        <p:spPr/>
        <p:txBody>
          <a:bodyPr/>
          <a:lstStyle/>
          <a:p>
            <a:pPr fontAlgn="base"/>
            <a:r>
              <a:rPr lang="en-US" dirty="0"/>
              <a:t>The colors represent the level of the residual for that cell / combination of levels. The legend is presented at the plot's right. More specifically, blue means there are more observations in that cell than would be expected under the null model (independence). Red means there are fewer observations than would have been expected. You can read this as showing you which cells are contributing to the significance of the chi-squared test result.</a:t>
            </a:r>
          </a:p>
          <a:p>
            <a:pPr fontAlgn="base"/>
            <a:r>
              <a:rPr lang="en-US" dirty="0"/>
              <a:t>Source: https://</a:t>
            </a:r>
            <a:r>
              <a:rPr lang="en-US" dirty="0" err="1"/>
              <a:t>stats.stackexchange.com</a:t>
            </a:r>
            <a:r>
              <a:rPr lang="en-US" dirty="0"/>
              <a:t>/questions/147863/how-to-interpret-the-residual-colors-on-a-mosaic-plot</a:t>
            </a:r>
          </a:p>
          <a:p>
            <a:endParaRPr lang="en-US" dirty="0"/>
          </a:p>
        </p:txBody>
      </p:sp>
    </p:spTree>
    <p:extLst>
      <p:ext uri="{BB962C8B-B14F-4D97-AF65-F5344CB8AC3E}">
        <p14:creationId xmlns:p14="http://schemas.microsoft.com/office/powerpoint/2010/main" val="70466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002E-F285-3CEF-C959-1996135F33D4}"/>
              </a:ext>
            </a:extLst>
          </p:cNvPr>
          <p:cNvSpPr>
            <a:spLocks noGrp="1"/>
          </p:cNvSpPr>
          <p:nvPr>
            <p:ph type="title"/>
          </p:nvPr>
        </p:nvSpPr>
        <p:spPr/>
        <p:txBody>
          <a:bodyPr/>
          <a:lstStyle/>
          <a:p>
            <a:r>
              <a:rPr lang="en-US" dirty="0"/>
              <a:t>Duration vs deposits</a:t>
            </a:r>
          </a:p>
        </p:txBody>
      </p:sp>
      <p:pic>
        <p:nvPicPr>
          <p:cNvPr id="4" name="Content Placeholder 3">
            <a:extLst>
              <a:ext uri="{FF2B5EF4-FFF2-40B4-BE49-F238E27FC236}">
                <a16:creationId xmlns:a16="http://schemas.microsoft.com/office/drawing/2014/main" id="{0D9180F0-B392-C9B0-7EB4-A2F6FC18484E}"/>
              </a:ext>
            </a:extLst>
          </p:cNvPr>
          <p:cNvPicPr>
            <a:picLocks noGrp="1" noChangeAspect="1"/>
          </p:cNvPicPr>
          <p:nvPr>
            <p:ph idx="1"/>
          </p:nvPr>
        </p:nvPicPr>
        <p:blipFill>
          <a:blip r:embed="rId2"/>
          <a:stretch>
            <a:fillRect/>
          </a:stretch>
        </p:blipFill>
        <p:spPr>
          <a:xfrm>
            <a:off x="3152847" y="2638425"/>
            <a:ext cx="5886307" cy="3101975"/>
          </a:xfrm>
          <a:prstGeom prst="rect">
            <a:avLst/>
          </a:prstGeom>
        </p:spPr>
      </p:pic>
    </p:spTree>
    <p:extLst>
      <p:ext uri="{BB962C8B-B14F-4D97-AF65-F5344CB8AC3E}">
        <p14:creationId xmlns:p14="http://schemas.microsoft.com/office/powerpoint/2010/main" val="335232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normAutofit fontScale="92500" lnSpcReduction="10000"/>
          </a:bodyPr>
          <a:lstStyle/>
          <a:p>
            <a:r>
              <a:rPr lang="en-US" dirty="0">
                <a:solidFill>
                  <a:srgbClr val="123654"/>
                </a:solidFill>
                <a:latin typeface="Arial" panose="020B0604020202020204" pitchFamily="34" charset="0"/>
              </a:rPr>
              <a:t>Data collected from May 2008 to June 2013</a:t>
            </a:r>
          </a:p>
          <a:p>
            <a:r>
              <a:rPr lang="en-US" dirty="0">
                <a:solidFill>
                  <a:srgbClr val="123654"/>
                </a:solidFill>
                <a:latin typeface="Arial" panose="020B0604020202020204" pitchFamily="34" charset="0"/>
              </a:rPr>
              <a:t>Originally 21 features including demographic variables, number of campaign contacts, success rate of previous campaign, as well as economic indicators (such as Euribor 3-month rate)</a:t>
            </a:r>
          </a:p>
          <a:p>
            <a:r>
              <a:rPr lang="en-US" dirty="0">
                <a:solidFill>
                  <a:srgbClr val="123654"/>
                </a:solidFill>
                <a:latin typeface="Arial" panose="020B0604020202020204" pitchFamily="34" charset="0"/>
              </a:rPr>
              <a:t>[Moro et al., 2014] S. Moro, P. Cortez and P. Rita. A Data-Driven Approach to Predict the Success of Bank Telemarketing. Decision Support Systems, Elsevier, 62:22-31, June 2014</a:t>
            </a:r>
          </a:p>
          <a:p>
            <a:r>
              <a:rPr lang="en-US" dirty="0">
                <a:solidFill>
                  <a:srgbClr val="123654"/>
                </a:solidFill>
                <a:latin typeface="Arial" panose="020B0604020202020204" pitchFamily="34" charset="0"/>
              </a:rPr>
              <a:t>Available here: </a:t>
            </a:r>
            <a:r>
              <a:rPr lang="en-US" dirty="0">
                <a:solidFill>
                  <a:srgbClr val="123654"/>
                </a:solidFill>
                <a:latin typeface="Arial" panose="020B0604020202020204" pitchFamily="34" charset="0"/>
                <a:hlinkClick r:id="rId2"/>
              </a:rPr>
              <a:t>https://archive.ics.uci.edu/ml/datasets/Bank+Marketing#</a:t>
            </a:r>
            <a:endParaRPr lang="en-US" dirty="0">
              <a:solidFill>
                <a:srgbClr val="123654"/>
              </a:solidFill>
              <a:latin typeface="Arial" panose="020B0604020202020204" pitchFamily="34" charset="0"/>
            </a:endParaRPr>
          </a:p>
          <a:p>
            <a:r>
              <a:rPr lang="en-US" dirty="0">
                <a:solidFill>
                  <a:srgbClr val="123654"/>
                </a:solidFill>
                <a:latin typeface="Arial" panose="020B0604020202020204" pitchFamily="34" charset="0"/>
              </a:rPr>
              <a:t>‘Duration’ is leaked and must be dropped. Kaggle dataset has a variable ‘balance’, which is not identified in the UCI dataset or by the article authors.</a:t>
            </a:r>
          </a:p>
          <a:p>
            <a:endParaRPr lang="en-US" dirty="0"/>
          </a:p>
        </p:txBody>
      </p:sp>
    </p:spTree>
    <p:extLst>
      <p:ext uri="{BB962C8B-B14F-4D97-AF65-F5344CB8AC3E}">
        <p14:creationId xmlns:p14="http://schemas.microsoft.com/office/powerpoint/2010/main" val="366264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2D3C-0FFB-5C38-A514-0AFEB50AC7EE}"/>
              </a:ext>
            </a:extLst>
          </p:cNvPr>
          <p:cNvSpPr>
            <a:spLocks noGrp="1"/>
          </p:cNvSpPr>
          <p:nvPr>
            <p:ph type="title"/>
          </p:nvPr>
        </p:nvSpPr>
        <p:spPr>
          <a:xfrm>
            <a:off x="640079" y="640079"/>
            <a:ext cx="3402531" cy="5272242"/>
          </a:xfrm>
        </p:spPr>
        <p:txBody>
          <a:bodyPr>
            <a:normAutofit/>
          </a:bodyPr>
          <a:lstStyle/>
          <a:p>
            <a:r>
              <a:rPr lang="en-US" dirty="0"/>
              <a:t>Summaries useful for date calculations</a:t>
            </a:r>
          </a:p>
        </p:txBody>
      </p:sp>
      <p:sp>
        <p:nvSpPr>
          <p:cNvPr id="8" name="Content Placeholder 7">
            <a:extLst>
              <a:ext uri="{FF2B5EF4-FFF2-40B4-BE49-F238E27FC236}">
                <a16:creationId xmlns:a16="http://schemas.microsoft.com/office/drawing/2014/main" id="{44947E6F-BB73-C6F2-C6AC-A2900EDC78B6}"/>
              </a:ext>
            </a:extLst>
          </p:cNvPr>
          <p:cNvSpPr>
            <a:spLocks noGrp="1"/>
          </p:cNvSpPr>
          <p:nvPr>
            <p:ph idx="1"/>
          </p:nvPr>
        </p:nvSpPr>
        <p:spPr>
          <a:xfrm>
            <a:off x="4672103" y="640079"/>
            <a:ext cx="6883072" cy="2834737"/>
          </a:xfrm>
        </p:spPr>
        <p:txBody>
          <a:bodyPr>
            <a:normAutofit/>
          </a:bodyPr>
          <a:lstStyle/>
          <a:p>
            <a:endParaRPr lang="en-US" dirty="0"/>
          </a:p>
        </p:txBody>
      </p:sp>
      <p:pic>
        <p:nvPicPr>
          <p:cNvPr id="7" name="Picture 6">
            <a:extLst>
              <a:ext uri="{FF2B5EF4-FFF2-40B4-BE49-F238E27FC236}">
                <a16:creationId xmlns:a16="http://schemas.microsoft.com/office/drawing/2014/main" id="{FE790583-8639-BEB9-E564-28BD042EA06B}"/>
              </a:ext>
            </a:extLst>
          </p:cNvPr>
          <p:cNvPicPr>
            <a:picLocks noChangeAspect="1"/>
          </p:cNvPicPr>
          <p:nvPr/>
        </p:nvPicPr>
        <p:blipFill>
          <a:blip r:embed="rId2"/>
          <a:stretch>
            <a:fillRect/>
          </a:stretch>
        </p:blipFill>
        <p:spPr>
          <a:xfrm>
            <a:off x="4210380" y="4496202"/>
            <a:ext cx="7728507" cy="753529"/>
          </a:xfrm>
          <a:prstGeom prst="rect">
            <a:avLst/>
          </a:prstGeom>
          <a:ln w="31750" cap="sq">
            <a:solidFill>
              <a:srgbClr val="FFFFFF"/>
            </a:solidFill>
            <a:miter lim="800000"/>
          </a:ln>
        </p:spPr>
      </p:pic>
      <p:pic>
        <p:nvPicPr>
          <p:cNvPr id="9" name="Picture 8">
            <a:extLst>
              <a:ext uri="{FF2B5EF4-FFF2-40B4-BE49-F238E27FC236}">
                <a16:creationId xmlns:a16="http://schemas.microsoft.com/office/drawing/2014/main" id="{7D49C923-A740-0C48-7FD0-222EE99E9C83}"/>
              </a:ext>
            </a:extLst>
          </p:cNvPr>
          <p:cNvPicPr>
            <a:picLocks noChangeAspect="1"/>
          </p:cNvPicPr>
          <p:nvPr/>
        </p:nvPicPr>
        <p:blipFill>
          <a:blip r:embed="rId3"/>
          <a:stretch>
            <a:fillRect/>
          </a:stretch>
        </p:blipFill>
        <p:spPr>
          <a:xfrm>
            <a:off x="5668308" y="1037142"/>
            <a:ext cx="3975100" cy="3213100"/>
          </a:xfrm>
          <a:prstGeom prst="rect">
            <a:avLst/>
          </a:prstGeom>
        </p:spPr>
      </p:pic>
    </p:spTree>
    <p:extLst>
      <p:ext uri="{BB962C8B-B14F-4D97-AF65-F5344CB8AC3E}">
        <p14:creationId xmlns:p14="http://schemas.microsoft.com/office/powerpoint/2010/main" val="31219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3C00-C40A-DE6C-5357-F862941001B8}"/>
              </a:ext>
            </a:extLst>
          </p:cNvPr>
          <p:cNvSpPr>
            <a:spLocks noGrp="1"/>
          </p:cNvSpPr>
          <p:nvPr>
            <p:ph type="title"/>
          </p:nvPr>
        </p:nvSpPr>
        <p:spPr>
          <a:xfrm>
            <a:off x="640079" y="640079"/>
            <a:ext cx="3402531" cy="5272242"/>
          </a:xfrm>
        </p:spPr>
        <p:txBody>
          <a:bodyPr>
            <a:normAutofit/>
          </a:bodyPr>
          <a:lstStyle/>
          <a:p>
            <a:r>
              <a:rPr lang="en-US" dirty="0"/>
              <a:t>Smaller feature set </a:t>
            </a:r>
            <a:r>
              <a:rPr lang="en-US" dirty="0" err="1"/>
              <a:t>importances</a:t>
            </a:r>
            <a:endParaRPr lang="en-US" dirty="0"/>
          </a:p>
        </p:txBody>
      </p:sp>
      <p:sp>
        <p:nvSpPr>
          <p:cNvPr id="8" name="Content Placeholder 7">
            <a:extLst>
              <a:ext uri="{FF2B5EF4-FFF2-40B4-BE49-F238E27FC236}">
                <a16:creationId xmlns:a16="http://schemas.microsoft.com/office/drawing/2014/main" id="{8D78159B-93A7-CAF1-E52B-12E766788D7A}"/>
              </a:ext>
            </a:extLst>
          </p:cNvPr>
          <p:cNvSpPr>
            <a:spLocks noGrp="1"/>
          </p:cNvSpPr>
          <p:nvPr>
            <p:ph idx="1"/>
          </p:nvPr>
        </p:nvSpPr>
        <p:spPr>
          <a:xfrm>
            <a:off x="4672103" y="640079"/>
            <a:ext cx="6883072" cy="2834737"/>
          </a:xfrm>
        </p:spPr>
        <p:txBody>
          <a:bodyPr>
            <a:normAutofit/>
          </a:bodyPr>
          <a:lstStyle/>
          <a:p>
            <a:r>
              <a:rPr lang="en-US" dirty="0"/>
              <a:t>Interestingly, dropping </a:t>
            </a:r>
            <a:r>
              <a:rPr lang="en-US" dirty="0" err="1"/>
              <a:t>emp.var.rate</a:t>
            </a:r>
            <a:r>
              <a:rPr lang="en-US" dirty="0"/>
              <a:t>, </a:t>
            </a:r>
            <a:r>
              <a:rPr lang="en-US" dirty="0" err="1"/>
              <a:t>cons.conf.idx</a:t>
            </a:r>
            <a:r>
              <a:rPr lang="en-US" dirty="0"/>
              <a:t>, </a:t>
            </a:r>
            <a:r>
              <a:rPr lang="en-US" dirty="0" err="1"/>
              <a:t>nr.employed</a:t>
            </a:r>
            <a:r>
              <a:rPr lang="en-US" dirty="0"/>
              <a:t> produced a model with about the same recall and accuracy. For ease of use, may rely on this model for R Shiny app</a:t>
            </a:r>
          </a:p>
          <a:p>
            <a:pPr lvl="0">
              <a:lnSpc>
                <a:spcPct val="90000"/>
              </a:lnSpc>
              <a:buClr>
                <a:srgbClr val="58B6C0"/>
              </a:buClr>
            </a:pPr>
            <a:r>
              <a:rPr lang="en-US" dirty="0" err="1">
                <a:solidFill>
                  <a:prstClr val="black"/>
                </a:solidFill>
              </a:rPr>
              <a:t>emp.var.rate</a:t>
            </a:r>
            <a:r>
              <a:rPr lang="en-US" dirty="0">
                <a:solidFill>
                  <a:prstClr val="black"/>
                </a:solidFill>
              </a:rPr>
              <a:t>: employment variation rate - quarterly indicator (numeric)</a:t>
            </a:r>
          </a:p>
          <a:p>
            <a:pPr lvl="0">
              <a:lnSpc>
                <a:spcPct val="90000"/>
              </a:lnSpc>
              <a:buClr>
                <a:srgbClr val="58B6C0"/>
              </a:buClr>
            </a:pPr>
            <a:r>
              <a:rPr lang="en-US" dirty="0" err="1">
                <a:solidFill>
                  <a:prstClr val="black"/>
                </a:solidFill>
              </a:rPr>
              <a:t>cons.conf.idx</a:t>
            </a:r>
            <a:r>
              <a:rPr lang="en-US" dirty="0">
                <a:solidFill>
                  <a:prstClr val="black"/>
                </a:solidFill>
              </a:rPr>
              <a:t>: consumer confidence index - monthly indicator (numeric)</a:t>
            </a:r>
          </a:p>
          <a:p>
            <a:pPr lvl="0">
              <a:lnSpc>
                <a:spcPct val="90000"/>
              </a:lnSpc>
              <a:buClr>
                <a:srgbClr val="58B6C0"/>
              </a:buClr>
            </a:pPr>
            <a:r>
              <a:rPr lang="en-US" dirty="0" err="1">
                <a:solidFill>
                  <a:prstClr val="black"/>
                </a:solidFill>
              </a:rPr>
              <a:t>nr.employed</a:t>
            </a:r>
            <a:r>
              <a:rPr lang="en-US" dirty="0">
                <a:solidFill>
                  <a:prstClr val="black"/>
                </a:solidFill>
              </a:rPr>
              <a:t>: number of employees - quarterly indicator (numeric)</a:t>
            </a:r>
          </a:p>
          <a:p>
            <a:pPr lvl="0">
              <a:lnSpc>
                <a:spcPct val="90000"/>
              </a:lnSpc>
              <a:buClr>
                <a:srgbClr val="58B6C0"/>
              </a:buClr>
            </a:pPr>
            <a:endParaRPr lang="en-US" dirty="0">
              <a:solidFill>
                <a:prstClr val="black"/>
              </a:solidFill>
            </a:endParaRPr>
          </a:p>
          <a:p>
            <a:pPr lvl="0">
              <a:lnSpc>
                <a:spcPct val="90000"/>
              </a:lnSpc>
              <a:buClr>
                <a:srgbClr val="58B6C0"/>
              </a:buClr>
            </a:pPr>
            <a:endParaRPr lang="en-US" dirty="0">
              <a:solidFill>
                <a:prstClr val="black"/>
              </a:solidFill>
            </a:endParaRPr>
          </a:p>
          <a:p>
            <a:endParaRPr lang="en-US" dirty="0"/>
          </a:p>
        </p:txBody>
      </p:sp>
      <p:pic>
        <p:nvPicPr>
          <p:cNvPr id="4" name="Content Placeholder 3">
            <a:extLst>
              <a:ext uri="{FF2B5EF4-FFF2-40B4-BE49-F238E27FC236}">
                <a16:creationId xmlns:a16="http://schemas.microsoft.com/office/drawing/2014/main" id="{2B98835B-2000-4E83-9299-5605CF413392}"/>
              </a:ext>
            </a:extLst>
          </p:cNvPr>
          <p:cNvPicPr>
            <a:picLocks noChangeAspect="1"/>
          </p:cNvPicPr>
          <p:nvPr/>
        </p:nvPicPr>
        <p:blipFill>
          <a:blip r:embed="rId2"/>
          <a:stretch>
            <a:fillRect/>
          </a:stretch>
        </p:blipFill>
        <p:spPr>
          <a:xfrm>
            <a:off x="5018314" y="3280889"/>
            <a:ext cx="5971709" cy="3239653"/>
          </a:xfrm>
          <a:prstGeom prst="rect">
            <a:avLst/>
          </a:prstGeom>
          <a:ln w="31750" cap="sq">
            <a:solidFill>
              <a:srgbClr val="FFFFFF"/>
            </a:solidFill>
            <a:miter lim="800000"/>
          </a:ln>
        </p:spPr>
      </p:pic>
    </p:spTree>
    <p:extLst>
      <p:ext uri="{BB962C8B-B14F-4D97-AF65-F5344CB8AC3E}">
        <p14:creationId xmlns:p14="http://schemas.microsoft.com/office/powerpoint/2010/main" val="215970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p:txBody>
          <a:bodyPr/>
          <a:lstStyle/>
          <a:p>
            <a:r>
              <a:rPr lang="en-US" dirty="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p:txBody>
          <a:bodyPr>
            <a:normAutofit fontScale="92500" lnSpcReduction="20000"/>
          </a:bodyPr>
          <a:lstStyle/>
          <a:p>
            <a:r>
              <a:rPr lang="en-US" dirty="0"/>
              <a:t>In periods of rising interest rates, consumers are more likely to purchase term deposits since the increased cost of borrowing makes savings more attractive. Also, with higher market interest rates, the financial institution will need to offer the investor a higher rate of interest, so the investor also earns more.</a:t>
            </a:r>
          </a:p>
          <a:p>
            <a:r>
              <a:rPr lang="en-US" dirty="0"/>
              <a:t>When interest rates decrease, consumers are encouraged to borrow and spend more, thereby stimulating the economy. In a low interest rate environment, demand for term deposits can decrease since investors can typically find alternative investment vehicles that pay a higher rate.</a:t>
            </a:r>
          </a:p>
          <a:p>
            <a:r>
              <a:rPr lang="en-US" dirty="0"/>
              <a:t>Term deposits are an extremely safe investment and are therefore very appealing to conservative, low-risk investors. </a:t>
            </a:r>
          </a:p>
          <a:p>
            <a:r>
              <a:rPr lang="en-US" dirty="0"/>
              <a:t>Source: https://</a:t>
            </a:r>
            <a:r>
              <a:rPr lang="en-US" dirty="0" err="1"/>
              <a:t>www.investopedia.com</a:t>
            </a:r>
            <a:r>
              <a:rPr lang="en-US" dirty="0"/>
              <a:t>/terms/t/</a:t>
            </a:r>
            <a:r>
              <a:rPr lang="en-US" dirty="0" err="1"/>
              <a:t>termdeposit.asp</a:t>
            </a:r>
            <a:br>
              <a:rPr lang="en-US" dirty="0"/>
            </a:br>
            <a:endParaRPr lang="en-US" dirty="0"/>
          </a:p>
        </p:txBody>
      </p:sp>
    </p:spTree>
    <p:extLst>
      <p:ext uri="{BB962C8B-B14F-4D97-AF65-F5344CB8AC3E}">
        <p14:creationId xmlns:p14="http://schemas.microsoft.com/office/powerpoint/2010/main" val="367410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6BE4-C41A-8F27-E263-A4DAB0B3658B}"/>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solidFill>
                  <a:srgbClr val="262626"/>
                </a:solidFill>
              </a:rPr>
              <a:t>model stats</a:t>
            </a:r>
          </a:p>
        </p:txBody>
      </p:sp>
      <p:sp>
        <p:nvSpPr>
          <p:cNvPr id="11" name="Rectangle 8">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EA28444-8A1A-145D-AD83-7029BD2B1824}"/>
              </a:ext>
            </a:extLst>
          </p:cNvPr>
          <p:cNvPicPr>
            <a:picLocks noGrp="1" noChangeAspect="1"/>
          </p:cNvPicPr>
          <p:nvPr>
            <p:ph idx="1"/>
          </p:nvPr>
        </p:nvPicPr>
        <p:blipFill>
          <a:blip r:embed="rId2"/>
          <a:stretch>
            <a:fillRect/>
          </a:stretch>
        </p:blipFill>
        <p:spPr>
          <a:xfrm>
            <a:off x="6660134" y="672738"/>
            <a:ext cx="4092086" cy="5263134"/>
          </a:xfrm>
          <a:prstGeom prst="rect">
            <a:avLst/>
          </a:prstGeom>
        </p:spPr>
      </p:pic>
    </p:spTree>
    <p:extLst>
      <p:ext uri="{BB962C8B-B14F-4D97-AF65-F5344CB8AC3E}">
        <p14:creationId xmlns:p14="http://schemas.microsoft.com/office/powerpoint/2010/main" val="1866641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D3CD-8023-F560-9DBE-7B488B07F55B}"/>
              </a:ext>
            </a:extLst>
          </p:cNvPr>
          <p:cNvSpPr>
            <a:spLocks noGrp="1"/>
          </p:cNvSpPr>
          <p:nvPr>
            <p:ph type="title"/>
          </p:nvPr>
        </p:nvSpPr>
        <p:spPr/>
        <p:txBody>
          <a:bodyPr/>
          <a:lstStyle/>
          <a:p>
            <a:r>
              <a:rPr lang="en-US" dirty="0"/>
              <a:t>Roc curve</a:t>
            </a:r>
          </a:p>
        </p:txBody>
      </p:sp>
      <p:pic>
        <p:nvPicPr>
          <p:cNvPr id="4" name="Content Placeholder 3">
            <a:extLst>
              <a:ext uri="{FF2B5EF4-FFF2-40B4-BE49-F238E27FC236}">
                <a16:creationId xmlns:a16="http://schemas.microsoft.com/office/drawing/2014/main" id="{AE74AF01-29E4-A9D2-1A8B-5FA5817243BB}"/>
              </a:ext>
            </a:extLst>
          </p:cNvPr>
          <p:cNvPicPr>
            <a:picLocks noGrp="1" noChangeAspect="1"/>
          </p:cNvPicPr>
          <p:nvPr>
            <p:ph idx="1"/>
          </p:nvPr>
        </p:nvPicPr>
        <p:blipFill>
          <a:blip r:embed="rId2"/>
          <a:stretch>
            <a:fillRect/>
          </a:stretch>
        </p:blipFill>
        <p:spPr>
          <a:xfrm>
            <a:off x="2479098" y="2638425"/>
            <a:ext cx="7233805" cy="3101975"/>
          </a:xfrm>
          <a:prstGeom prst="rect">
            <a:avLst/>
          </a:prstGeom>
        </p:spPr>
      </p:pic>
    </p:spTree>
    <p:extLst>
      <p:ext uri="{BB962C8B-B14F-4D97-AF65-F5344CB8AC3E}">
        <p14:creationId xmlns:p14="http://schemas.microsoft.com/office/powerpoint/2010/main" val="787895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7406C-EBC6-6D9D-6D65-A9A05A5F7E2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Days since last contact and deposit</a:t>
            </a:r>
          </a:p>
        </p:txBody>
      </p:sp>
      <p:pic>
        <p:nvPicPr>
          <p:cNvPr id="4" name="Content Placeholder 3">
            <a:extLst>
              <a:ext uri="{FF2B5EF4-FFF2-40B4-BE49-F238E27FC236}">
                <a16:creationId xmlns:a16="http://schemas.microsoft.com/office/drawing/2014/main" id="{8A966576-EE7C-50C2-1703-C342B5531A39}"/>
              </a:ext>
            </a:extLst>
          </p:cNvPr>
          <p:cNvPicPr>
            <a:picLocks noGrp="1" noChangeAspect="1"/>
          </p:cNvPicPr>
          <p:nvPr>
            <p:ph idx="1"/>
          </p:nvPr>
        </p:nvPicPr>
        <p:blipFill>
          <a:blip r:embed="rId2"/>
          <a:stretch>
            <a:fillRect/>
          </a:stretch>
        </p:blipFill>
        <p:spPr>
          <a:xfrm>
            <a:off x="2583970" y="640078"/>
            <a:ext cx="7024059" cy="3301307"/>
          </a:xfrm>
          <a:prstGeom prst="rect">
            <a:avLst/>
          </a:prstGeom>
        </p:spPr>
      </p:pic>
    </p:spTree>
    <p:extLst>
      <p:ext uri="{BB962C8B-B14F-4D97-AF65-F5344CB8AC3E}">
        <p14:creationId xmlns:p14="http://schemas.microsoft.com/office/powerpoint/2010/main" val="3429850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Number of contacts vs deposits</a:t>
            </a:r>
          </a:p>
        </p:txBody>
      </p:sp>
      <p:pic>
        <p:nvPicPr>
          <p:cNvPr id="3" name="Content Placeholder 2">
            <a:extLst>
              <a:ext uri="{FF2B5EF4-FFF2-40B4-BE49-F238E27FC236}">
                <a16:creationId xmlns:a16="http://schemas.microsoft.com/office/drawing/2014/main" id="{3899FC30-D07C-4684-6E68-54F251A3F471}"/>
              </a:ext>
            </a:extLst>
          </p:cNvPr>
          <p:cNvPicPr>
            <a:picLocks noGrp="1" noChangeAspect="1"/>
          </p:cNvPicPr>
          <p:nvPr>
            <p:ph idx="1"/>
          </p:nvPr>
        </p:nvPicPr>
        <p:blipFill>
          <a:blip r:embed="rId2"/>
          <a:stretch>
            <a:fillRect/>
          </a:stretch>
        </p:blipFill>
        <p:spPr>
          <a:xfrm>
            <a:off x="2921667" y="640078"/>
            <a:ext cx="6348666" cy="3301307"/>
          </a:xfrm>
          <a:prstGeom prst="rect">
            <a:avLst/>
          </a:prstGeom>
        </p:spPr>
      </p:pic>
    </p:spTree>
    <p:extLst>
      <p:ext uri="{BB962C8B-B14F-4D97-AF65-F5344CB8AC3E}">
        <p14:creationId xmlns:p14="http://schemas.microsoft.com/office/powerpoint/2010/main" val="2788838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09979-7069-1CAC-61FD-71B29F26F40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Number of employees vs deposits</a:t>
            </a:r>
          </a:p>
        </p:txBody>
      </p:sp>
      <p:pic>
        <p:nvPicPr>
          <p:cNvPr id="4" name="Content Placeholder 3">
            <a:extLst>
              <a:ext uri="{FF2B5EF4-FFF2-40B4-BE49-F238E27FC236}">
                <a16:creationId xmlns:a16="http://schemas.microsoft.com/office/drawing/2014/main" id="{4EDCDF1C-2E7E-C5BF-7824-755BAA009B87}"/>
              </a:ext>
            </a:extLst>
          </p:cNvPr>
          <p:cNvPicPr>
            <a:picLocks noGrp="1" noChangeAspect="1"/>
          </p:cNvPicPr>
          <p:nvPr>
            <p:ph idx="1"/>
          </p:nvPr>
        </p:nvPicPr>
        <p:blipFill>
          <a:blip r:embed="rId2"/>
          <a:stretch>
            <a:fillRect/>
          </a:stretch>
        </p:blipFill>
        <p:spPr>
          <a:xfrm>
            <a:off x="2527019" y="640078"/>
            <a:ext cx="7137962" cy="3301307"/>
          </a:xfrm>
          <a:prstGeom prst="rect">
            <a:avLst/>
          </a:prstGeom>
        </p:spPr>
      </p:pic>
    </p:spTree>
    <p:extLst>
      <p:ext uri="{BB962C8B-B14F-4D97-AF65-F5344CB8AC3E}">
        <p14:creationId xmlns:p14="http://schemas.microsoft.com/office/powerpoint/2010/main" val="485437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EE734-6AF8-48D0-8AB1-36FBE5D4FA6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Housing vs deposit</a:t>
            </a:r>
          </a:p>
        </p:txBody>
      </p:sp>
      <p:pic>
        <p:nvPicPr>
          <p:cNvPr id="4" name="Content Placeholder 3" descr="Shape, rectangle&#10;&#10;Description automatically generated">
            <a:extLst>
              <a:ext uri="{FF2B5EF4-FFF2-40B4-BE49-F238E27FC236}">
                <a16:creationId xmlns:a16="http://schemas.microsoft.com/office/drawing/2014/main" id="{7D2793C6-1F18-7329-C8EF-08D5B12C0B70}"/>
              </a:ext>
            </a:extLst>
          </p:cNvPr>
          <p:cNvPicPr>
            <a:picLocks noGrp="1" noChangeAspect="1"/>
          </p:cNvPicPr>
          <p:nvPr>
            <p:ph idx="1"/>
          </p:nvPr>
        </p:nvPicPr>
        <p:blipFill>
          <a:blip r:embed="rId2"/>
          <a:stretch>
            <a:fillRect/>
          </a:stretch>
        </p:blipFill>
        <p:spPr>
          <a:xfrm>
            <a:off x="3412010" y="640078"/>
            <a:ext cx="5367979" cy="3301307"/>
          </a:xfrm>
          <a:prstGeom prst="rect">
            <a:avLst/>
          </a:prstGeom>
        </p:spPr>
      </p:pic>
    </p:spTree>
    <p:extLst>
      <p:ext uri="{BB962C8B-B14F-4D97-AF65-F5344CB8AC3E}">
        <p14:creationId xmlns:p14="http://schemas.microsoft.com/office/powerpoint/2010/main" val="2386493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p:txBody>
          <a:bodyPr/>
          <a:lstStyle/>
          <a:p>
            <a:r>
              <a:rPr lang="en-US" dirty="0"/>
              <a:t>Cost of no-ml strategy</a:t>
            </a:r>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p:txBody>
          <a:bodyPr>
            <a:normAutofit fontScale="92500" lnSpcReduction="20000"/>
          </a:bodyPr>
          <a:lstStyle/>
          <a:p>
            <a:r>
              <a:rPr lang="en-US" dirty="0"/>
              <a:t>Assuming a uniform distribution of yeses and noes, to reach 63% of the possible yeses, the bank would call .63362*41188=26098 customers.</a:t>
            </a:r>
          </a:p>
          <a:p>
            <a:pPr lvl="1"/>
            <a:r>
              <a:rPr lang="en-US" dirty="0"/>
              <a:t>11.265% (2940) will say yes, with a length of call per yes being 553.1912 seconds, for a total of 452 hours. </a:t>
            </a:r>
          </a:p>
          <a:p>
            <a:pPr lvl="1"/>
            <a:r>
              <a:rPr lang="en-US" dirty="0"/>
              <a:t>88.735% (23158) will say no, with a length of call per yes being 220.8448 seconds, for a total of 1420 hours</a:t>
            </a:r>
          </a:p>
          <a:p>
            <a:pPr lvl="1"/>
            <a:r>
              <a:rPr lang="en-US" dirty="0"/>
              <a:t>Lower bound cost of acquiring 63% yeses: $10/</a:t>
            </a:r>
            <a:r>
              <a:rPr lang="en-US" dirty="0" err="1"/>
              <a:t>hr</a:t>
            </a:r>
            <a:r>
              <a:rPr lang="en-US" dirty="0"/>
              <a:t>*(1870)</a:t>
            </a:r>
            <a:r>
              <a:rPr lang="en-US" dirty="0" err="1"/>
              <a:t>hrs</a:t>
            </a:r>
            <a:r>
              <a:rPr lang="en-US" dirty="0"/>
              <a:t>= $18,700+Cost(long-term customer value and reputation costs loses)+Opportunity cost of spending many employee hours on the campaign</a:t>
            </a:r>
          </a:p>
          <a:p>
            <a:pPr lvl="1"/>
            <a:r>
              <a:rPr lang="en-US" dirty="0"/>
              <a:t>Upper bound cost of acquiring 63% yeses: $20/</a:t>
            </a:r>
            <a:r>
              <a:rPr lang="en-US" dirty="0" err="1"/>
              <a:t>hr</a:t>
            </a:r>
            <a:r>
              <a:rPr lang="en-US" dirty="0"/>
              <a:t>*(5850)</a:t>
            </a:r>
            <a:r>
              <a:rPr lang="en-US" dirty="0" err="1"/>
              <a:t>hrs</a:t>
            </a:r>
            <a:r>
              <a:rPr lang="en-US" dirty="0"/>
              <a:t>= $37,400 +Cost(long-term customer value and reputation costs loses) )+Opportunity cost of spending many employee hours on the campaign</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2930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lstStyle/>
          <a:p>
            <a:r>
              <a:rPr lang="en-US" dirty="0"/>
              <a:t>The main objective is to have people agree to make a long-term deposit with the bank</a:t>
            </a:r>
          </a:p>
          <a:p>
            <a:r>
              <a:rPr lang="en-US" dirty="0"/>
              <a:t>Precision: Positive class is ‘yes’, so false positives would be predicting that the person will say yes when they will say no.  Want to avoid these to minimize inconvenience caused to people and cost of our staff’s time, but can tolerate some false positives if this means getting more business.</a:t>
            </a:r>
          </a:p>
          <a:p>
            <a:r>
              <a:rPr lang="en-US" dirty="0"/>
              <a:t>Recall: False negatives are when we predict a ‘no’ when the person will, in fact, say yes.  The cost of this prediction is not getting a client.  In a sales situation, wish to avoid this and would rather make more calls.  </a:t>
            </a:r>
            <a:r>
              <a:rPr lang="en-US" i="1" dirty="0"/>
              <a:t>Thus</a:t>
            </a:r>
            <a:r>
              <a:rPr lang="en-US" dirty="0"/>
              <a:t> </a:t>
            </a:r>
            <a:r>
              <a:rPr lang="en-US" i="1" u="sng" dirty="0"/>
              <a:t>focus</a:t>
            </a:r>
            <a:r>
              <a:rPr lang="en-US" dirty="0"/>
              <a:t> </a:t>
            </a:r>
            <a:r>
              <a:rPr lang="en-US" i="1" dirty="0"/>
              <a:t>on</a:t>
            </a:r>
            <a:r>
              <a:rPr lang="en-US" dirty="0"/>
              <a:t> </a:t>
            </a:r>
            <a:r>
              <a:rPr lang="en-US" i="1" dirty="0"/>
              <a:t>recall over precision.</a:t>
            </a:r>
            <a:endParaRPr lang="en-US" dirty="0"/>
          </a:p>
          <a:p>
            <a:endParaRPr lang="en-US" dirty="0"/>
          </a:p>
        </p:txBody>
      </p:sp>
    </p:spTree>
    <p:extLst>
      <p:ext uri="{BB962C8B-B14F-4D97-AF65-F5344CB8AC3E}">
        <p14:creationId xmlns:p14="http://schemas.microsoft.com/office/powerpoint/2010/main" val="1762334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4F87-5BD0-33F3-6898-D29B8C92871B}"/>
              </a:ext>
            </a:extLst>
          </p:cNvPr>
          <p:cNvSpPr>
            <a:spLocks noGrp="1"/>
          </p:cNvSpPr>
          <p:nvPr>
            <p:ph type="title"/>
          </p:nvPr>
        </p:nvSpPr>
        <p:spPr/>
        <p:txBody>
          <a:bodyPr/>
          <a:lstStyle/>
          <a:p>
            <a:r>
              <a:rPr lang="en-US" dirty="0"/>
              <a:t>Cost of ml strategy</a:t>
            </a:r>
          </a:p>
        </p:txBody>
      </p:sp>
      <p:sp>
        <p:nvSpPr>
          <p:cNvPr id="3" name="Content Placeholder 2">
            <a:extLst>
              <a:ext uri="{FF2B5EF4-FFF2-40B4-BE49-F238E27FC236}">
                <a16:creationId xmlns:a16="http://schemas.microsoft.com/office/drawing/2014/main" id="{E6E33C5E-AB5F-DE4B-1270-B39C2690F045}"/>
              </a:ext>
            </a:extLst>
          </p:cNvPr>
          <p:cNvSpPr>
            <a:spLocks noGrp="1"/>
          </p:cNvSpPr>
          <p:nvPr>
            <p:ph idx="1"/>
          </p:nvPr>
        </p:nvSpPr>
        <p:spPr/>
        <p:txBody>
          <a:bodyPr>
            <a:normAutofit fontScale="92500" lnSpcReduction="10000"/>
          </a:bodyPr>
          <a:lstStyle/>
          <a:p>
            <a:r>
              <a:rPr lang="en-US" dirty="0"/>
              <a:t>Identified a group of 7510 customers, about 2940 of whom will say yes</a:t>
            </a:r>
          </a:p>
          <a:p>
            <a:pPr lvl="1"/>
            <a:r>
              <a:rPr lang="en-US" dirty="0"/>
              <a:t>Cost of 452 hours for the yeses and 280 hours for the noes</a:t>
            </a:r>
          </a:p>
          <a:p>
            <a:pPr lvl="1"/>
            <a:r>
              <a:rPr lang="en-US" dirty="0"/>
              <a:t>Lower bound cost of acquiring 62% yeses: $10/</a:t>
            </a:r>
            <a:r>
              <a:rPr lang="en-US" dirty="0" err="1"/>
              <a:t>hr</a:t>
            </a:r>
            <a:r>
              <a:rPr lang="en-US" dirty="0"/>
              <a:t>*(732)</a:t>
            </a:r>
            <a:r>
              <a:rPr lang="en-US" dirty="0" err="1"/>
              <a:t>hrs</a:t>
            </a:r>
            <a:r>
              <a:rPr lang="en-US" dirty="0"/>
              <a:t>= $7320+Cost(long-term customer value and reputation costs loses) </a:t>
            </a:r>
          </a:p>
          <a:p>
            <a:pPr lvl="2"/>
            <a:r>
              <a:rPr lang="en-US" dirty="0"/>
              <a:t>Smaller than $18,700 and the reputation cost to the company, long-term customer value losses, reputation costs, and opportunity costs are much smaller</a:t>
            </a:r>
          </a:p>
          <a:p>
            <a:pPr lvl="1"/>
            <a:r>
              <a:rPr lang="en-US" dirty="0"/>
              <a:t>Upper bound cost of acquiring 62% yeses: $20/</a:t>
            </a:r>
            <a:r>
              <a:rPr lang="en-US" dirty="0" err="1"/>
              <a:t>hr</a:t>
            </a:r>
            <a:r>
              <a:rPr lang="en-US" dirty="0"/>
              <a:t>*(5850)</a:t>
            </a:r>
            <a:r>
              <a:rPr lang="en-US" dirty="0" err="1"/>
              <a:t>hrs</a:t>
            </a:r>
            <a:r>
              <a:rPr lang="en-US" dirty="0"/>
              <a:t>= $14640 +Cost(long-term customer value and reputation costs loses)+Opportunity cost of spending many employee hours on the campaign</a:t>
            </a:r>
          </a:p>
          <a:p>
            <a:pPr lvl="2"/>
            <a:r>
              <a:rPr lang="en-US" dirty="0"/>
              <a:t>Smaller than $37,400 and the reputation cost to the company, long-term customer value losses, reputation costs, and opportunity costs are much smaller</a:t>
            </a:r>
          </a:p>
          <a:p>
            <a:endParaRPr lang="en-US" dirty="0"/>
          </a:p>
        </p:txBody>
      </p:sp>
    </p:spTree>
    <p:extLst>
      <p:ext uri="{BB962C8B-B14F-4D97-AF65-F5344CB8AC3E}">
        <p14:creationId xmlns:p14="http://schemas.microsoft.com/office/powerpoint/2010/main" val="609018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Image source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F6038610-73C9-FB5C-AF54-B69D2044BA7F}"/>
              </a:ext>
            </a:extLst>
          </p:cNvPr>
          <p:cNvGraphicFramePr>
            <a:graphicFrameLocks noGrp="1"/>
          </p:cNvGraphicFramePr>
          <p:nvPr>
            <p:ph idx="1"/>
            <p:extLst>
              <p:ext uri="{D42A27DB-BD31-4B8C-83A1-F6EECF244321}">
                <p14:modId xmlns:p14="http://schemas.microsoft.com/office/powerpoint/2010/main" val="4179057557"/>
              </p:ext>
            </p:extLst>
          </p:nvPr>
        </p:nvGraphicFramePr>
        <p:xfrm>
          <a:off x="5944093" y="2545920"/>
          <a:ext cx="5618873" cy="1936500"/>
        </p:xfrm>
        <a:graphic>
          <a:graphicData uri="http://schemas.openxmlformats.org/drawingml/2006/table">
            <a:tbl>
              <a:tblPr/>
              <a:tblGrid>
                <a:gridCol w="757134">
                  <a:extLst>
                    <a:ext uri="{9D8B030D-6E8A-4147-A177-3AD203B41FA5}">
                      <a16:colId xmlns:a16="http://schemas.microsoft.com/office/drawing/2014/main" val="4021305298"/>
                    </a:ext>
                  </a:extLst>
                </a:gridCol>
                <a:gridCol w="4861739">
                  <a:extLst>
                    <a:ext uri="{9D8B030D-6E8A-4147-A177-3AD203B41FA5}">
                      <a16:colId xmlns:a16="http://schemas.microsoft.com/office/drawing/2014/main" val="1859078804"/>
                    </a:ext>
                  </a:extLst>
                </a:gridCol>
              </a:tblGrid>
              <a:tr h="335923">
                <a:tc>
                  <a:txBody>
                    <a:bodyPr/>
                    <a:lstStyle/>
                    <a:p>
                      <a:pPr algn="r"/>
                      <a:r>
                        <a:rPr lang="en-US" sz="900" b="1" dirty="0">
                          <a:effectLst/>
                        </a:rPr>
                        <a:t>License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CC </a:t>
                      </a:r>
                      <a:r>
                        <a:rPr lang="en-US" sz="900" dirty="0" err="1">
                          <a:solidFill>
                            <a:schemeClr val="bg1"/>
                          </a:solidFill>
                        </a:rPr>
                        <a:t>LIcensed</a:t>
                      </a:r>
                      <a:endParaRPr lang="en-US" sz="900" dirty="0">
                        <a:solidFill>
                          <a:schemeClr val="bg1"/>
                        </a:solidFill>
                      </a:endParaRP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26713678"/>
                  </a:ext>
                </a:extLst>
              </a:tr>
              <a:tr h="335923">
                <a:tc>
                  <a:txBody>
                    <a:bodyPr/>
                    <a:lstStyle/>
                    <a:p>
                      <a:pPr algn="r"/>
                      <a:r>
                        <a:rPr lang="en-US" sz="900" b="1">
                          <a:effectLst/>
                        </a:rPr>
                        <a:t>Description</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err="1">
                          <a:solidFill>
                            <a:schemeClr val="bg1"/>
                          </a:solidFill>
                        </a:rPr>
                        <a:t>Zarco</a:t>
                      </a:r>
                      <a:r>
                        <a:rPr lang="en-US" sz="900" dirty="0">
                          <a:solidFill>
                            <a:schemeClr val="bg1"/>
                          </a:solidFill>
                        </a:rPr>
                        <a:t> &amp; Bank of Portugal (Funchal)</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86741783"/>
                  </a:ext>
                </a:extLst>
              </a:tr>
              <a:tr h="335923">
                <a:tc>
                  <a:txBody>
                    <a:bodyPr/>
                    <a:lstStyle/>
                    <a:p>
                      <a:pPr algn="r"/>
                      <a:r>
                        <a:rPr lang="en-US" sz="900" b="1">
                          <a:effectLst/>
                        </a:rPr>
                        <a:t>Date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18 September 2017, 11:59</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02327944"/>
                  </a:ext>
                </a:extLst>
              </a:tr>
              <a:tr h="335923">
                <a:tc>
                  <a:txBody>
                    <a:bodyPr/>
                    <a:lstStyle/>
                    <a:p>
                      <a:pPr algn="r"/>
                      <a:r>
                        <a:rPr lang="en-US" sz="900" b="1">
                          <a:effectLst/>
                        </a:rPr>
                        <a:t>Source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a:solidFill>
                            <a:srgbClr val="3366BB"/>
                          </a:solidFill>
                          <a:effectLst/>
                          <a:hlinkClick r:id="rId2"/>
                        </a:rPr>
                        <a:t>Zarco &amp; Bank of Portugal (Funchal)</a:t>
                      </a:r>
                      <a:endParaRPr lang="en-US" sz="900"/>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93082077"/>
                  </a:ext>
                </a:extLst>
              </a:tr>
              <a:tr h="300251">
                <a:tc>
                  <a:txBody>
                    <a:bodyPr/>
                    <a:lstStyle/>
                    <a:p>
                      <a:pPr algn="r"/>
                      <a:r>
                        <a:rPr lang="en-US" sz="900" b="1" dirty="0">
                          <a:effectLst/>
                        </a:rPr>
                        <a:t>Author</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dirty="0">
                          <a:solidFill>
                            <a:srgbClr val="3366BB"/>
                          </a:solidFill>
                          <a:effectLst/>
                          <a:hlinkClick r:id="rId3"/>
                        </a:rPr>
                        <a:t>VillageHero</a:t>
                      </a:r>
                      <a:r>
                        <a:rPr lang="en-US" sz="900" dirty="0"/>
                        <a:t> from</a:t>
                      </a:r>
                    </a:p>
                    <a:p>
                      <a:r>
                        <a:rPr lang="en-US" sz="900" dirty="0"/>
                        <a:t> Ulm, Germany</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63738136"/>
                  </a:ext>
                </a:extLst>
              </a:tr>
              <a:tr h="273416">
                <a:tc>
                  <a:txBody>
                    <a:bodyPr/>
                    <a:lstStyle/>
                    <a:p>
                      <a:pPr algn="r"/>
                      <a:r>
                        <a:rPr lang="en-US" sz="900" b="1" dirty="0">
                          <a:effectLst/>
                        </a:rPr>
                        <a:t>Link</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https://</a:t>
                      </a:r>
                      <a:r>
                        <a:rPr lang="en-US" sz="900" dirty="0" err="1">
                          <a:solidFill>
                            <a:schemeClr val="bg1"/>
                          </a:solidFill>
                        </a:rPr>
                        <a:t>commons.wikimedia.org</a:t>
                      </a:r>
                      <a:r>
                        <a:rPr lang="en-US" sz="900" dirty="0">
                          <a:solidFill>
                            <a:schemeClr val="bg1"/>
                          </a:solidFill>
                        </a:rPr>
                        <a:t>/wiki/File:Zarco_%26_Bank_of_Portugal_(Funchal)_(38044349796).jpg</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38175632"/>
                  </a:ext>
                </a:extLst>
              </a:tr>
            </a:tbl>
          </a:graphicData>
        </a:graphic>
      </p:graphicFrame>
    </p:spTree>
    <p:extLst>
      <p:ext uri="{BB962C8B-B14F-4D97-AF65-F5344CB8AC3E}">
        <p14:creationId xmlns:p14="http://schemas.microsoft.com/office/powerpoint/2010/main" val="649817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06BD-C5A3-2026-AFCD-96627EE9C3F4}"/>
              </a:ext>
            </a:extLst>
          </p:cNvPr>
          <p:cNvSpPr>
            <a:spLocks noGrp="1"/>
          </p:cNvSpPr>
          <p:nvPr>
            <p:ph type="title"/>
          </p:nvPr>
        </p:nvSpPr>
        <p:spPr>
          <a:xfrm>
            <a:off x="804672" y="964692"/>
            <a:ext cx="3066937" cy="1188720"/>
          </a:xfrm>
        </p:spPr>
        <p:txBody>
          <a:bodyPr>
            <a:normAutofit/>
          </a:bodyPr>
          <a:lstStyle/>
          <a:p>
            <a:r>
              <a:rPr lang="en-US" sz="2000" dirty="0"/>
              <a:t>Distributions of categorical variables</a:t>
            </a:r>
          </a:p>
        </p:txBody>
      </p:sp>
      <p:sp>
        <p:nvSpPr>
          <p:cNvPr id="8" name="Content Placeholder 7">
            <a:extLst>
              <a:ext uri="{FF2B5EF4-FFF2-40B4-BE49-F238E27FC236}">
                <a16:creationId xmlns:a16="http://schemas.microsoft.com/office/drawing/2014/main" id="{DA89DF2C-B347-451A-EDDE-2590D147E822}"/>
              </a:ext>
            </a:extLst>
          </p:cNvPr>
          <p:cNvSpPr>
            <a:spLocks noGrp="1"/>
          </p:cNvSpPr>
          <p:nvPr>
            <p:ph idx="1"/>
          </p:nvPr>
        </p:nvSpPr>
        <p:spPr>
          <a:xfrm>
            <a:off x="803244" y="2638044"/>
            <a:ext cx="3063765" cy="3263206"/>
          </a:xfrm>
        </p:spPr>
        <p:txBody>
          <a:bodyPr>
            <a:normAutofit fontScale="92500" lnSpcReduction="20000"/>
          </a:bodyPr>
          <a:lstStyle/>
          <a:p>
            <a:r>
              <a:rPr lang="en-US" dirty="0"/>
              <a:t>‘Deposit’ is highly imbalanced, with 89% saying no and 11% saying yes.  </a:t>
            </a:r>
          </a:p>
          <a:p>
            <a:r>
              <a:rPr lang="en-US" dirty="0"/>
              <a:t>Can achieve 89% accuracy on our prediction by having the model state that the person will not deposit</a:t>
            </a:r>
          </a:p>
          <a:p>
            <a:r>
              <a:rPr lang="en-US" dirty="0"/>
              <a:t>If needed, sacrifice accuracy to get higher recall</a:t>
            </a:r>
          </a:p>
          <a:p>
            <a:r>
              <a:rPr lang="en-US" dirty="0"/>
              <a:t>Excluded the leaked variable duration.  This variable can be used to get a more accurate model.</a:t>
            </a:r>
          </a:p>
          <a:p>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2F039E6-F62F-9A3C-E0B2-BDCF3026BD6D}"/>
              </a:ext>
            </a:extLst>
          </p:cNvPr>
          <p:cNvPicPr>
            <a:picLocks noChangeAspect="1"/>
          </p:cNvPicPr>
          <p:nvPr/>
        </p:nvPicPr>
        <p:blipFill>
          <a:blip r:embed="rId2"/>
          <a:stretch>
            <a:fillRect/>
          </a:stretch>
        </p:blipFill>
        <p:spPr>
          <a:xfrm>
            <a:off x="4823366" y="1642690"/>
            <a:ext cx="6227064" cy="3580561"/>
          </a:xfrm>
          <a:prstGeom prst="rect">
            <a:avLst/>
          </a:prstGeom>
        </p:spPr>
      </p:pic>
    </p:spTree>
    <p:extLst>
      <p:ext uri="{BB962C8B-B14F-4D97-AF65-F5344CB8AC3E}">
        <p14:creationId xmlns:p14="http://schemas.microsoft.com/office/powerpoint/2010/main" val="421668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FAC95-08F5-EA4F-B85C-00377330B149}"/>
              </a:ext>
            </a:extLst>
          </p:cNvPr>
          <p:cNvSpPr>
            <a:spLocks noGrp="1"/>
          </p:cNvSpPr>
          <p:nvPr>
            <p:ph type="title"/>
          </p:nvPr>
        </p:nvSpPr>
        <p:spPr>
          <a:xfrm>
            <a:off x="804672" y="1290025"/>
            <a:ext cx="4475892" cy="1188720"/>
          </a:xfrm>
          <a:solidFill>
            <a:srgbClr val="FFFFFF"/>
          </a:solidFill>
          <a:ln>
            <a:solidFill>
              <a:srgbClr val="404040"/>
            </a:solidFill>
          </a:ln>
        </p:spPr>
        <p:txBody>
          <a:bodyPr vert="horz" lIns="274320" tIns="182880" rIns="274320" bIns="182880" rtlCol="0" anchorCtr="1">
            <a:normAutofit/>
          </a:bodyPr>
          <a:lstStyle/>
          <a:p>
            <a:r>
              <a:rPr lang="en-US">
                <a:solidFill>
                  <a:srgbClr val="262626"/>
                </a:solidFill>
              </a:rPr>
              <a:t>Correlations</a:t>
            </a:r>
          </a:p>
        </p:txBody>
      </p:sp>
      <p:sp>
        <p:nvSpPr>
          <p:cNvPr id="13" name="Content Placeholder 12">
            <a:extLst>
              <a:ext uri="{FF2B5EF4-FFF2-40B4-BE49-F238E27FC236}">
                <a16:creationId xmlns:a16="http://schemas.microsoft.com/office/drawing/2014/main" id="{28F2FA10-57B6-8AD2-FF43-745CF6AA6EA8}"/>
              </a:ext>
            </a:extLst>
          </p:cNvPr>
          <p:cNvSpPr>
            <a:spLocks noGrp="1"/>
          </p:cNvSpPr>
          <p:nvPr>
            <p:ph idx="1"/>
          </p:nvPr>
        </p:nvSpPr>
        <p:spPr>
          <a:xfrm>
            <a:off x="804672" y="2858703"/>
            <a:ext cx="4475892" cy="3042547"/>
          </a:xfrm>
        </p:spPr>
        <p:txBody>
          <a:bodyPr>
            <a:normAutofit fontScale="92500" lnSpcReduction="10000"/>
          </a:bodyPr>
          <a:lstStyle/>
          <a:p>
            <a:r>
              <a:rPr lang="en-US" sz="1700">
                <a:solidFill>
                  <a:srgbClr val="FFFFFF"/>
                </a:solidFill>
              </a:rPr>
              <a:t>High positive correlations between eurobor3m and consumer price index</a:t>
            </a:r>
          </a:p>
          <a:p>
            <a:r>
              <a:rPr lang="en-US" sz="1700">
                <a:solidFill>
                  <a:srgbClr val="FFFFFF"/>
                </a:solidFill>
              </a:rPr>
              <a:t>Low correlations between euribor3m and</a:t>
            </a:r>
          </a:p>
          <a:p>
            <a:pPr lvl="1"/>
            <a:r>
              <a:rPr lang="en-US" sz="1700">
                <a:solidFill>
                  <a:srgbClr val="FFFFFF"/>
                </a:solidFill>
              </a:rPr>
              <a:t> pdays ( number of days that passed by after the client was last contacted from a previous campaign) </a:t>
            </a:r>
          </a:p>
          <a:p>
            <a:pPr lvl="1"/>
            <a:r>
              <a:rPr lang="en-US" sz="1700">
                <a:solidFill>
                  <a:srgbClr val="FFFFFF"/>
                </a:solidFill>
              </a:rPr>
              <a:t>previous (number of contacts performed before this campaign and for this client (numeric))</a:t>
            </a:r>
          </a:p>
          <a:p>
            <a:pPr lvl="1"/>
            <a:r>
              <a:rPr lang="en-US" sz="1700">
                <a:solidFill>
                  <a:srgbClr val="FFFFFF"/>
                </a:solidFill>
              </a:rPr>
              <a:t>Main economic indicators are highly correlated</a:t>
            </a:r>
          </a:p>
          <a:p>
            <a:endParaRPr lang="en-US" sz="1700">
              <a:solidFill>
                <a:srgbClr val="FFFFFF"/>
              </a:solidFill>
            </a:endParaRPr>
          </a:p>
          <a:p>
            <a:endParaRPr lang="en-US" sz="1700">
              <a:solidFill>
                <a:srgbClr val="FFFFFF"/>
              </a:solidFill>
            </a:endParaRPr>
          </a:p>
        </p:txBody>
      </p:sp>
      <p:sp>
        <p:nvSpPr>
          <p:cNvPr id="24" name="Rectangle 19">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B2C50452-1857-1D07-6640-3B6076E3ED95}"/>
              </a:ext>
            </a:extLst>
          </p:cNvPr>
          <p:cNvPicPr>
            <a:picLocks noChangeAspect="1"/>
          </p:cNvPicPr>
          <p:nvPr/>
        </p:nvPicPr>
        <p:blipFill>
          <a:blip r:embed="rId2"/>
          <a:stretch>
            <a:fillRect/>
          </a:stretch>
        </p:blipFill>
        <p:spPr>
          <a:xfrm>
            <a:off x="7064692" y="1137553"/>
            <a:ext cx="4159568" cy="4266223"/>
          </a:xfrm>
          <a:prstGeom prst="rect">
            <a:avLst/>
          </a:prstGeom>
        </p:spPr>
      </p:pic>
    </p:spTree>
    <p:extLst>
      <p:ext uri="{BB962C8B-B14F-4D97-AF65-F5344CB8AC3E}">
        <p14:creationId xmlns:p14="http://schemas.microsoft.com/office/powerpoint/2010/main" val="54634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E2DE1AA4-46A6-5F08-0E08-9F3D0E317FC4}"/>
              </a:ext>
            </a:extLst>
          </p:cNvPr>
          <p:cNvPicPr>
            <a:picLocks noChangeAspect="1"/>
          </p:cNvPicPr>
          <p:nvPr/>
        </p:nvPicPr>
        <p:blipFill rotWithShape="1">
          <a:blip r:embed="rId2">
            <a:alphaModFix amt="40000"/>
          </a:blip>
          <a:srcRect r="9334" b="1"/>
          <a:stretch/>
        </p:blipFill>
        <p:spPr>
          <a:xfrm>
            <a:off x="-446294" y="0"/>
            <a:ext cx="12191980" cy="6857990"/>
          </a:xfrm>
          <a:prstGeom prst="rect">
            <a:avLst/>
          </a:prstGeom>
        </p:spPr>
      </p:pic>
      <p:sp>
        <p:nvSpPr>
          <p:cNvPr id="2" name="Title 1">
            <a:extLst>
              <a:ext uri="{FF2B5EF4-FFF2-40B4-BE49-F238E27FC236}">
                <a16:creationId xmlns:a16="http://schemas.microsoft.com/office/drawing/2014/main" id="{73DFEA01-3C66-DF6E-2798-320D6C08674D}"/>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a:solidFill>
                  <a:schemeClr val="tx1"/>
                </a:solidFill>
              </a:rPr>
              <a:t>Feature importances and model</a:t>
            </a:r>
            <a:endParaRPr lang="en-US" dirty="0">
              <a:solidFill>
                <a:schemeClr val="tx1"/>
              </a:solidFill>
            </a:endParaRPr>
          </a:p>
        </p:txBody>
      </p:sp>
      <p:sp>
        <p:nvSpPr>
          <p:cNvPr id="8" name="Content Placeholder 7">
            <a:extLst>
              <a:ext uri="{FF2B5EF4-FFF2-40B4-BE49-F238E27FC236}">
                <a16:creationId xmlns:a16="http://schemas.microsoft.com/office/drawing/2014/main" id="{6EEF0BD3-55C3-E330-0C19-A83988D65B6C}"/>
              </a:ext>
            </a:extLst>
          </p:cNvPr>
          <p:cNvSpPr>
            <a:spLocks noGrp="1"/>
          </p:cNvSpPr>
          <p:nvPr>
            <p:ph idx="1"/>
          </p:nvPr>
        </p:nvSpPr>
        <p:spPr>
          <a:xfrm>
            <a:off x="2231136" y="2638044"/>
            <a:ext cx="7729728" cy="3101983"/>
          </a:xfrm>
        </p:spPr>
        <p:txBody>
          <a:bodyPr>
            <a:normAutofit/>
          </a:bodyPr>
          <a:lstStyle/>
          <a:p>
            <a:r>
              <a:rPr lang="en-US" dirty="0"/>
              <a:t>Feature </a:t>
            </a:r>
            <a:r>
              <a:rPr lang="en-US" dirty="0" err="1"/>
              <a:t>importances</a:t>
            </a:r>
            <a:r>
              <a:rPr lang="en-US" dirty="0"/>
              <a:t> after running a random forest model </a:t>
            </a:r>
          </a:p>
          <a:p>
            <a:r>
              <a:rPr lang="en-US" dirty="0"/>
              <a:t>Can capture 60% of people saying yes to a deposit by getting 3 yeses to every 5 noes in the group we identify</a:t>
            </a:r>
          </a:p>
          <a:p>
            <a:r>
              <a:rPr lang="en-US" dirty="0"/>
              <a:t>The best observed on data without leakage. More accurate models generally used leaked variable ‘duration’</a:t>
            </a:r>
          </a:p>
        </p:txBody>
      </p:sp>
    </p:spTree>
    <p:extLst>
      <p:ext uri="{BB962C8B-B14F-4D97-AF65-F5344CB8AC3E}">
        <p14:creationId xmlns:p14="http://schemas.microsoft.com/office/powerpoint/2010/main" val="37261698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804672" y="964692"/>
            <a:ext cx="3066937" cy="1188720"/>
          </a:xfrm>
        </p:spPr>
        <p:txBody>
          <a:bodyPr>
            <a:normAutofit/>
          </a:bodyPr>
          <a:lstStyle/>
          <a:p>
            <a:r>
              <a:rPr lang="en-US" dirty="0"/>
              <a:t>Euribor 3m an deposits</a:t>
            </a:r>
          </a:p>
        </p:txBody>
      </p:sp>
      <p:sp>
        <p:nvSpPr>
          <p:cNvPr id="8" name="Content Placeholder 7">
            <a:extLst>
              <a:ext uri="{FF2B5EF4-FFF2-40B4-BE49-F238E27FC236}">
                <a16:creationId xmlns:a16="http://schemas.microsoft.com/office/drawing/2014/main" id="{84442560-0E47-4AF4-C6AA-D9449E518FAA}"/>
              </a:ext>
            </a:extLst>
          </p:cNvPr>
          <p:cNvSpPr>
            <a:spLocks noGrp="1"/>
          </p:cNvSpPr>
          <p:nvPr>
            <p:ph idx="1"/>
          </p:nvPr>
        </p:nvSpPr>
        <p:spPr>
          <a:xfrm>
            <a:off x="571232" y="2630102"/>
            <a:ext cx="3063765" cy="3263206"/>
          </a:xfrm>
        </p:spPr>
        <p:txBody>
          <a:bodyPr>
            <a:normAutofit/>
          </a:bodyPr>
          <a:lstStyle/>
          <a:p>
            <a:r>
              <a:rPr lang="en-US" dirty="0">
                <a:solidFill>
                  <a:srgbClr val="123654"/>
                </a:solidFill>
              </a:rPr>
              <a:t>From May 2008 until 2010, Euribor 3-month rate was high but </a:t>
            </a:r>
            <a:r>
              <a:rPr lang="en-US" i="1" dirty="0">
                <a:solidFill>
                  <a:srgbClr val="123654"/>
                </a:solidFill>
              </a:rPr>
              <a:t>decreasing</a:t>
            </a:r>
            <a:r>
              <a:rPr lang="en-US" dirty="0">
                <a:solidFill>
                  <a:srgbClr val="123654"/>
                </a:solidFill>
              </a:rPr>
              <a:t>, so there were fewer purchases of long-term deposits </a:t>
            </a:r>
          </a:p>
          <a:p>
            <a:pPr lvl="1"/>
            <a:r>
              <a:rPr lang="en-US" dirty="0">
                <a:solidFill>
                  <a:srgbClr val="123654"/>
                </a:solidFill>
              </a:rPr>
              <a:t>Direction of change is more important than magnitude in interpreting this pattern</a:t>
            </a:r>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204B34E-5608-1DFD-51C1-EDB7E3B091E4}"/>
              </a:ext>
            </a:extLst>
          </p:cNvPr>
          <p:cNvPicPr>
            <a:picLocks noChangeAspect="1"/>
          </p:cNvPicPr>
          <p:nvPr/>
        </p:nvPicPr>
        <p:blipFill>
          <a:blip r:embed="rId2"/>
          <a:stretch>
            <a:fillRect/>
          </a:stretch>
        </p:blipFill>
        <p:spPr>
          <a:xfrm>
            <a:off x="4823366" y="1798366"/>
            <a:ext cx="6227064" cy="3269209"/>
          </a:xfrm>
          <a:prstGeom prst="rect">
            <a:avLst/>
          </a:prstGeom>
        </p:spPr>
      </p:pic>
    </p:spTree>
    <p:extLst>
      <p:ext uri="{BB962C8B-B14F-4D97-AF65-F5344CB8AC3E}">
        <p14:creationId xmlns:p14="http://schemas.microsoft.com/office/powerpoint/2010/main" val="371058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a:xfrm>
            <a:off x="804672" y="964692"/>
            <a:ext cx="3066937" cy="1188720"/>
          </a:xfrm>
        </p:spPr>
        <p:txBody>
          <a:bodyPr>
            <a:normAutofit/>
          </a:bodyPr>
          <a:lstStyle/>
          <a:p>
            <a:r>
              <a:rPr lang="en-US" sz="240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a:xfrm>
            <a:off x="803244" y="2638044"/>
            <a:ext cx="3063765" cy="3263206"/>
          </a:xfrm>
        </p:spPr>
        <p:txBody>
          <a:bodyPr>
            <a:normAutofit fontScale="92500" lnSpcReduction="20000"/>
          </a:bodyPr>
          <a:lstStyle/>
          <a:p>
            <a:pPr marL="0" indent="0">
              <a:lnSpc>
                <a:spcPct val="90000"/>
              </a:lnSpc>
              <a:buNone/>
            </a:pPr>
            <a:br>
              <a:rPr lang="en-US" dirty="0"/>
            </a:br>
            <a:endParaRPr lang="en-US" dirty="0"/>
          </a:p>
          <a:p>
            <a:pPr>
              <a:lnSpc>
                <a:spcPct val="90000"/>
              </a:lnSpc>
            </a:pPr>
            <a:r>
              <a:rPr lang="en-US" dirty="0"/>
              <a:t>The 3 month Euribor interest rate is</a:t>
            </a:r>
            <a:r>
              <a:rPr lang="en-US" b="1" dirty="0"/>
              <a:t> </a:t>
            </a:r>
            <a:r>
              <a:rPr lang="en-US" dirty="0"/>
              <a:t>the interest rate at which a selection of European banks lend one another funds denominated in euros whereby the loans have a maturity of 3 months.</a:t>
            </a:r>
          </a:p>
          <a:p>
            <a:pPr>
              <a:lnSpc>
                <a:spcPct val="90000"/>
              </a:lnSpc>
            </a:pPr>
            <a:r>
              <a:rPr lang="en-US" dirty="0"/>
              <a:t>Source: https://</a:t>
            </a:r>
            <a:r>
              <a:rPr lang="en-US" dirty="0" err="1"/>
              <a:t>www.global-rates.com</a:t>
            </a:r>
            <a:r>
              <a:rPr lang="en-US" dirty="0"/>
              <a:t>/</a:t>
            </a:r>
            <a:r>
              <a:rPr lang="en-US" dirty="0" err="1"/>
              <a:t>en</a:t>
            </a:r>
            <a:r>
              <a:rPr lang="en-US" dirty="0"/>
              <a:t>/interest-rates/</a:t>
            </a:r>
            <a:r>
              <a:rPr lang="en-US" dirty="0" err="1"/>
              <a:t>euribor</a:t>
            </a:r>
            <a:r>
              <a:rPr lang="en-US" dirty="0"/>
              <a:t>/2008.aspx</a:t>
            </a:r>
          </a:p>
          <a:p>
            <a:pPr marL="0" indent="0">
              <a:lnSpc>
                <a:spcPct val="90000"/>
              </a:lnSpc>
              <a:buNone/>
            </a:pPr>
            <a:br>
              <a:rPr lang="en-US" dirty="0"/>
            </a:br>
            <a:endParaRPr lang="en-US" dirty="0"/>
          </a:p>
        </p:txBody>
      </p:sp>
      <p:sp>
        <p:nvSpPr>
          <p:cNvPr id="16" name="Rectangle 15">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70C24CD1-8EF0-2E76-D80E-724E9C9B1354}"/>
              </a:ext>
            </a:extLst>
          </p:cNvPr>
          <p:cNvPicPr>
            <a:picLocks noChangeAspect="1"/>
          </p:cNvPicPr>
          <p:nvPr/>
        </p:nvPicPr>
        <p:blipFill>
          <a:blip r:embed="rId2"/>
          <a:stretch>
            <a:fillRect/>
          </a:stretch>
        </p:blipFill>
        <p:spPr>
          <a:xfrm>
            <a:off x="4823366" y="2428857"/>
            <a:ext cx="6227064" cy="2008227"/>
          </a:xfrm>
          <a:prstGeom prst="rect">
            <a:avLst/>
          </a:prstGeom>
        </p:spPr>
      </p:pic>
    </p:spTree>
    <p:extLst>
      <p:ext uri="{BB962C8B-B14F-4D97-AF65-F5344CB8AC3E}">
        <p14:creationId xmlns:p14="http://schemas.microsoft.com/office/powerpoint/2010/main" val="110214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C2E0-50CD-C08B-DDE2-31594F98E420}"/>
              </a:ext>
            </a:extLst>
          </p:cNvPr>
          <p:cNvSpPr>
            <a:spLocks noGrp="1"/>
          </p:cNvSpPr>
          <p:nvPr>
            <p:ph type="title"/>
          </p:nvPr>
        </p:nvSpPr>
        <p:spPr>
          <a:xfrm>
            <a:off x="804672" y="964692"/>
            <a:ext cx="3066937" cy="1188720"/>
          </a:xfrm>
        </p:spPr>
        <p:txBody>
          <a:bodyPr>
            <a:normAutofit fontScale="90000"/>
          </a:bodyPr>
          <a:lstStyle/>
          <a:p>
            <a:r>
              <a:rPr lang="en-US" dirty="0"/>
              <a:t>Telephone type vs deposit</a:t>
            </a:r>
          </a:p>
        </p:txBody>
      </p:sp>
      <p:sp>
        <p:nvSpPr>
          <p:cNvPr id="8" name="Content Placeholder 7">
            <a:extLst>
              <a:ext uri="{FF2B5EF4-FFF2-40B4-BE49-F238E27FC236}">
                <a16:creationId xmlns:a16="http://schemas.microsoft.com/office/drawing/2014/main" id="{40038055-A281-1B2F-6F11-8374148AA378}"/>
              </a:ext>
            </a:extLst>
          </p:cNvPr>
          <p:cNvSpPr>
            <a:spLocks noGrp="1"/>
          </p:cNvSpPr>
          <p:nvPr>
            <p:ph idx="1"/>
          </p:nvPr>
        </p:nvSpPr>
        <p:spPr>
          <a:xfrm>
            <a:off x="803244" y="2638044"/>
            <a:ext cx="3063765" cy="3263206"/>
          </a:xfrm>
        </p:spPr>
        <p:txBody>
          <a:bodyPr>
            <a:normAutofit/>
          </a:bodyPr>
          <a:lstStyle/>
          <a:p>
            <a:r>
              <a:rPr lang="en-US" dirty="0"/>
              <a:t>Cellular contact are more likely to say yes</a:t>
            </a:r>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treemap chart&#10;&#10;Description automatically generated">
            <a:extLst>
              <a:ext uri="{FF2B5EF4-FFF2-40B4-BE49-F238E27FC236}">
                <a16:creationId xmlns:a16="http://schemas.microsoft.com/office/drawing/2014/main" id="{DBA9DFBA-3AA5-0827-EBFB-2F7803A6F027}"/>
              </a:ext>
            </a:extLst>
          </p:cNvPr>
          <p:cNvPicPr>
            <a:picLocks noChangeAspect="1"/>
          </p:cNvPicPr>
          <p:nvPr/>
        </p:nvPicPr>
        <p:blipFill>
          <a:blip r:embed="rId2"/>
          <a:stretch>
            <a:fillRect/>
          </a:stretch>
        </p:blipFill>
        <p:spPr>
          <a:xfrm>
            <a:off x="4823366" y="1502581"/>
            <a:ext cx="6227064" cy="3860779"/>
          </a:xfrm>
          <a:prstGeom prst="rect">
            <a:avLst/>
          </a:prstGeom>
        </p:spPr>
      </p:pic>
    </p:spTree>
    <p:extLst>
      <p:ext uri="{BB962C8B-B14F-4D97-AF65-F5344CB8AC3E}">
        <p14:creationId xmlns:p14="http://schemas.microsoft.com/office/powerpoint/2010/main" val="885346616"/>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{9FBEA0E2-ADB8-BA46-93C0-2729FA72CF7E}tf10001120</Template>
  <TotalTime>3825</TotalTime>
  <Words>2646</Words>
  <Application>Microsoft Macintosh PowerPoint</Application>
  <PresentationFormat>Widescreen</PresentationFormat>
  <Paragraphs>187</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Gill Sans MT</vt:lpstr>
      <vt:lpstr>Parcel</vt:lpstr>
      <vt:lpstr>Bank marketing</vt:lpstr>
      <vt:lpstr>Dataset</vt:lpstr>
      <vt:lpstr>Objective</vt:lpstr>
      <vt:lpstr>Distributions of categorical variables</vt:lpstr>
      <vt:lpstr>Correlations</vt:lpstr>
      <vt:lpstr>Feature importances and model</vt:lpstr>
      <vt:lpstr>Euribor 3m an deposits</vt:lpstr>
      <vt:lpstr>Interest rates and deposits</vt:lpstr>
      <vt:lpstr>Telephone type vs deposit</vt:lpstr>
      <vt:lpstr>Deposits by month</vt:lpstr>
      <vt:lpstr>Business Concerns</vt:lpstr>
      <vt:lpstr>Cost comparison</vt:lpstr>
      <vt:lpstr>Business recommendation</vt:lpstr>
      <vt:lpstr>Future work</vt:lpstr>
      <vt:lpstr>Appendix</vt:lpstr>
      <vt:lpstr>Variable descriptions</vt:lpstr>
      <vt:lpstr>Variable descriptions</vt:lpstr>
      <vt:lpstr>A note on mosaic plots</vt:lpstr>
      <vt:lpstr>Duration vs deposits</vt:lpstr>
      <vt:lpstr>Summaries useful for date calculations</vt:lpstr>
      <vt:lpstr>Smaller feature set importances</vt:lpstr>
      <vt:lpstr>Interest rates and deposits</vt:lpstr>
      <vt:lpstr>model stats</vt:lpstr>
      <vt:lpstr>Roc curve</vt:lpstr>
      <vt:lpstr>Days since last contact and deposit</vt:lpstr>
      <vt:lpstr>Number of contacts vs deposits</vt:lpstr>
      <vt:lpstr>Number of employees vs deposits</vt:lpstr>
      <vt:lpstr>Housing vs deposit</vt:lpstr>
      <vt:lpstr>Cost of no-ml strategy</vt:lpstr>
      <vt:lpstr>Cost of ml strategy</vt:lpstr>
      <vt:lpstr>Image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Dmitriy Alexandrovich Popov</dc:creator>
  <cp:lastModifiedBy>Dmitriy Alexandrovich Popov</cp:lastModifiedBy>
  <cp:revision>46</cp:revision>
  <dcterms:created xsi:type="dcterms:W3CDTF">2022-08-03T01:00:47Z</dcterms:created>
  <dcterms:modified xsi:type="dcterms:W3CDTF">2022-08-05T16:46:39Z</dcterms:modified>
</cp:coreProperties>
</file>