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89" r:id="rId24"/>
    <p:sldId id="279" r:id="rId25"/>
    <p:sldId id="276" r:id="rId26"/>
    <p:sldId id="269" r:id="rId27"/>
    <p:sldId id="275" r:id="rId28"/>
    <p:sldId id="288" r:id="rId29"/>
    <p:sldId id="284" r:id="rId30"/>
    <p:sldId id="283"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0"/>
  </p:normalViewPr>
  <p:slideViewPr>
    <p:cSldViewPr snapToGrid="0">
      <p:cViewPr>
        <p:scale>
          <a:sx n="117" d="100"/>
          <a:sy n="117" d="100"/>
        </p:scale>
        <p:origin x="36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312677" y="964692"/>
            <a:ext cx="3066937" cy="1188720"/>
          </a:xfrm>
        </p:spPr>
        <p:txBody>
          <a:bodyPr>
            <a:normAutofit/>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311249" y="2638044"/>
            <a:ext cx="3063765" cy="3263206"/>
          </a:xfrm>
        </p:spPr>
        <p:txBody>
          <a:bodyPr>
            <a:normAutofit/>
          </a:bodyPr>
          <a:lstStyle/>
          <a:p>
            <a:pPr>
              <a:lnSpc>
                <a:spcPct val="90000"/>
              </a:lnSpc>
            </a:pPr>
            <a:r>
              <a:rPr lang="en-US" sz="1100" dirty="0"/>
              <a:t>Assuming an approximately uniform distribution of yeses and noes</a:t>
            </a:r>
          </a:p>
          <a:p>
            <a:pPr>
              <a:lnSpc>
                <a:spcPct val="90000"/>
              </a:lnSpc>
            </a:pPr>
            <a:r>
              <a:rPr lang="en-US" sz="11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100" dirty="0"/>
              <a:t>LB is lower bound</a:t>
            </a:r>
          </a:p>
          <a:p>
            <a:pPr>
              <a:lnSpc>
                <a:spcPct val="90000"/>
              </a:lnSpc>
            </a:pPr>
            <a:r>
              <a:rPr lang="en-US" sz="1100" dirty="0"/>
              <a:t>UB is upper bound</a:t>
            </a:r>
          </a:p>
          <a:p>
            <a:pPr>
              <a:lnSpc>
                <a:spcPct val="90000"/>
              </a:lnSpc>
            </a:pPr>
            <a:r>
              <a:rPr lang="en-US" sz="1100" dirty="0"/>
              <a:t>Mixed strategy is strategy of identifying as positives any clients for which the model predicts their probability of saying a yes as at least 30%</a:t>
            </a:r>
          </a:p>
          <a:p>
            <a:pPr marL="0" indent="0">
              <a:lnSpc>
                <a:spcPct val="90000"/>
              </a:lnSpc>
              <a:buNone/>
            </a:pPr>
            <a:endParaRPr lang="en-US" sz="1100" dirty="0"/>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4162853071"/>
              </p:ext>
            </p:extLst>
          </p:nvPr>
        </p:nvGraphicFramePr>
        <p:xfrm>
          <a:off x="978416" y="2068220"/>
          <a:ext cx="6558191" cy="3898652"/>
        </p:xfrm>
        <a:graphic>
          <a:graphicData uri="http://schemas.openxmlformats.org/drawingml/2006/table">
            <a:tbl>
              <a:tblPr firstRow="1" bandRow="1">
                <a:noFill/>
                <a:tableStyleId>{5C22544A-7EE6-4342-B048-85BDC9FD1C3A}</a:tableStyleId>
              </a:tblPr>
              <a:tblGrid>
                <a:gridCol w="758566">
                  <a:extLst>
                    <a:ext uri="{9D8B030D-6E8A-4147-A177-3AD203B41FA5}">
                      <a16:colId xmlns:a16="http://schemas.microsoft.com/office/drawing/2014/main" val="2780349557"/>
                    </a:ext>
                  </a:extLst>
                </a:gridCol>
                <a:gridCol w="1067303">
                  <a:extLst>
                    <a:ext uri="{9D8B030D-6E8A-4147-A177-3AD203B41FA5}">
                      <a16:colId xmlns:a16="http://schemas.microsoft.com/office/drawing/2014/main" val="1762101800"/>
                    </a:ext>
                  </a:extLst>
                </a:gridCol>
                <a:gridCol w="1210054">
                  <a:extLst>
                    <a:ext uri="{9D8B030D-6E8A-4147-A177-3AD203B41FA5}">
                      <a16:colId xmlns:a16="http://schemas.microsoft.com/office/drawing/2014/main" val="1257051223"/>
                    </a:ext>
                  </a:extLst>
                </a:gridCol>
                <a:gridCol w="1761134">
                  <a:extLst>
                    <a:ext uri="{9D8B030D-6E8A-4147-A177-3AD203B41FA5}">
                      <a16:colId xmlns:a16="http://schemas.microsoft.com/office/drawing/2014/main" val="2918621000"/>
                    </a:ext>
                  </a:extLst>
                </a:gridCol>
                <a:gridCol w="1761134">
                  <a:extLst>
                    <a:ext uri="{9D8B030D-6E8A-4147-A177-3AD203B41FA5}">
                      <a16:colId xmlns:a16="http://schemas.microsoft.com/office/drawing/2014/main" val="107609493"/>
                    </a:ext>
                  </a:extLst>
                </a:gridCol>
              </a:tblGrid>
              <a:tr h="546088">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417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452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1420</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$18700+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$37400+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546088">
                <a:tc>
                  <a:txBody>
                    <a:bodyPr/>
                    <a:lstStyle/>
                    <a:p>
                      <a:r>
                        <a:rPr lang="en-US" sz="1000" cap="none" spc="0" dirty="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452</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280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$7320+</a:t>
                      </a:r>
                    </a:p>
                    <a:p>
                      <a:r>
                        <a:rPr lang="en-US" sz="1000" cap="none" spc="0" dirty="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$14640+</a:t>
                      </a:r>
                    </a:p>
                    <a:p>
                      <a:r>
                        <a:rPr lang="en-US" sz="1000" cap="none" spc="0" dirty="0">
                          <a:solidFill>
                            <a:schemeClr val="tx1"/>
                          </a:solidFill>
                        </a:rPr>
                        <a:t>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546088">
                <a:tc>
                  <a:txBody>
                    <a:bodyPr/>
                    <a:lstStyle/>
                    <a:p>
                      <a:r>
                        <a:rPr lang="en-US" sz="1000" cap="none" spc="0" dirty="0">
                          <a:solidFill>
                            <a:schemeClr val="tx1"/>
                          </a:solidFill>
                        </a:rPr>
                        <a:t>Mixed</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571</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807</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$13783+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$27567+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8379153"/>
                  </a:ext>
                </a:extLst>
              </a:tr>
              <a:tr h="802468">
                <a:tc>
                  <a:txBody>
                    <a:bodyPr/>
                    <a:lstStyle/>
                    <a:p>
                      <a:r>
                        <a:rPr lang="en-US" sz="1000" cap="none" spc="0" dirty="0">
                          <a:solidFill>
                            <a:schemeClr val="tx1"/>
                          </a:solidFill>
                        </a:rPr>
                        <a:t>Difference</a:t>
                      </a:r>
                    </a:p>
                    <a:p>
                      <a:r>
                        <a:rPr lang="en-US" sz="1000" cap="none" spc="0" dirty="0">
                          <a:solidFill>
                            <a:schemeClr val="tx1"/>
                          </a:solidFill>
                        </a:rPr>
                        <a:t>(No ML-ML)</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1140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$11380+(C(intangible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$22760+(C(intangible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r h="802468">
                <a:tc>
                  <a:txBody>
                    <a:bodyPr/>
                    <a:lstStyle/>
                    <a:p>
                      <a:r>
                        <a:rPr lang="en-US" sz="1000" cap="none" spc="0" dirty="0">
                          <a:solidFill>
                            <a:schemeClr val="tx1"/>
                          </a:solidFill>
                        </a:rPr>
                        <a:t>Difference</a:t>
                      </a:r>
                    </a:p>
                    <a:p>
                      <a:r>
                        <a:rPr lang="en-US" sz="1000" cap="none" spc="0" dirty="0">
                          <a:solidFill>
                            <a:schemeClr val="tx1"/>
                          </a:solidFill>
                        </a:rPr>
                        <a:t>(Mixed-ML)</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119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527</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$6463+(C(intangible medium)-C(intangible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$12926+(C(intangible medium)-C(intangible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9515448"/>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20000"/>
          </a:bodyPr>
          <a:lstStyle/>
          <a:p>
            <a:r>
              <a:rPr lang="en-US" dirty="0"/>
              <a:t>Adopt the ML strategy if long-term customer value and intangible costs are a significant concern and campaign resources are limited. This will allow getting 63% of all potential yeses at low cost.</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contacting clients for which the model predicts their probability of saying a yes as at least 30% if intangible costs and campaign resources are moderate. This will allow getting 80% of all potential yeses at moderate cost.</a:t>
            </a:r>
          </a:p>
          <a:p>
            <a:r>
              <a:rPr lang="en-US" dirty="0"/>
              <a:t>Adopt a strategy of contacting all customers if have large campaign resources, are less concerned with intangible costs, and the cost of missing some of the yeses is particularly high. This will allow getting 100% of all potential yeses at higher cost.</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Deduce the dates from Euribor 3-month rate and perform separate analyses for pre- and post-financial crisis</a:t>
            </a:r>
          </a:p>
          <a:p>
            <a:r>
              <a:rPr lang="en-US" dirty="0"/>
              <a:t>What other data can be obtained to allow us to build a better model?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r>
              <a:rPr lang="en-US" dirty="0"/>
              <a:t>AB Testing with profit per person metric with and without ML model. Which strategy works best given the bank’s profitability and long-term customer value metrics?</a:t>
            </a:r>
          </a:p>
          <a:p>
            <a:pPr lvl="1"/>
            <a:r>
              <a:rPr lang="en-US" dirty="0"/>
              <a:t>Monitor for model drift</a:t>
            </a:r>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1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018314" y="3280889"/>
            <a:ext cx="5971709" cy="3239653"/>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804672" y="964692"/>
            <a:ext cx="3066937"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803244" y="2638044"/>
            <a:ext cx="3063765" cy="3263206"/>
          </a:xfrm>
        </p:spPr>
        <p:txBody>
          <a:bodyPr>
            <a:normAutofit fontScale="92500" lnSpcReduction="20000"/>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duration.  This variable can be used to get a more accurate model.</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3847</TotalTime>
  <Words>2646</Words>
  <Application>Microsoft Macintosh PowerPoint</Application>
  <PresentationFormat>Widescreen</PresentationFormat>
  <Paragraphs>187</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46</cp:revision>
  <dcterms:created xsi:type="dcterms:W3CDTF">2022-08-03T01:00:47Z</dcterms:created>
  <dcterms:modified xsi:type="dcterms:W3CDTF">2022-08-05T17:07:58Z</dcterms:modified>
</cp:coreProperties>
</file>