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90" r:id="rId24"/>
    <p:sldId id="289" r:id="rId25"/>
    <p:sldId id="279" r:id="rId26"/>
    <p:sldId id="276" r:id="rId27"/>
    <p:sldId id="269" r:id="rId28"/>
    <p:sldId id="275" r:id="rId29"/>
    <p:sldId id="288" r:id="rId30"/>
    <p:sldId id="284" r:id="rId31"/>
    <p:sldId id="283" r:id="rId32"/>
    <p:sldId id="2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756"/>
    <p:restoredTop sz="95680"/>
  </p:normalViewPr>
  <p:slideViewPr>
    <p:cSldViewPr snapToGrid="0">
      <p:cViewPr>
        <p:scale>
          <a:sx n="152" d="100"/>
          <a:sy n="152" d="100"/>
        </p:scale>
        <p:origin x="-28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8/6/22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8/6/22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055429" y="964692"/>
            <a:ext cx="3646714" cy="820565"/>
          </a:xfrm>
        </p:spPr>
        <p:txBody>
          <a:bodyPr>
            <a:normAutofit fontScale="90000"/>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055429" y="2068220"/>
            <a:ext cx="3646714" cy="4201951"/>
          </a:xfrm>
        </p:spPr>
        <p:txBody>
          <a:bodyPr>
            <a:normAutofit fontScale="92500" lnSpcReduction="10000"/>
          </a:bodyPr>
          <a:lstStyle/>
          <a:p>
            <a:pPr marL="0" indent="0">
              <a:lnSpc>
                <a:spcPct val="90000"/>
              </a:lnSpc>
              <a:buNone/>
            </a:pPr>
            <a:r>
              <a:rPr lang="en-US" sz="1100" b="1" dirty="0"/>
              <a:t>FOOTNOTES</a:t>
            </a:r>
          </a:p>
          <a:p>
            <a:pPr>
              <a:lnSpc>
                <a:spcPct val="90000"/>
              </a:lnSpc>
            </a:pPr>
            <a:r>
              <a:rPr lang="en-US" sz="1400" dirty="0"/>
              <a:t>Assuming an approximately uniform distribution of yeses and noes</a:t>
            </a:r>
          </a:p>
          <a:p>
            <a:pPr>
              <a:lnSpc>
                <a:spcPct val="90000"/>
              </a:lnSpc>
            </a:pPr>
            <a:r>
              <a:rPr lang="en-US" sz="1400" dirty="0"/>
              <a:t>ML model assumes we get data on customers for whom deposit data is not available (same size as our dataset for ease of calculations)</a:t>
            </a:r>
          </a:p>
          <a:p>
            <a:pPr>
              <a:lnSpc>
                <a:spcPct val="90000"/>
              </a:lnSpc>
            </a:pPr>
            <a:r>
              <a:rPr lang="en-US" sz="14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400" dirty="0"/>
              <a:t>LB is lower bound</a:t>
            </a:r>
          </a:p>
          <a:p>
            <a:pPr>
              <a:lnSpc>
                <a:spcPct val="90000"/>
              </a:lnSpc>
            </a:pPr>
            <a:r>
              <a:rPr lang="en-US" sz="1400" dirty="0"/>
              <a:t>UB is upper bound</a:t>
            </a:r>
          </a:p>
          <a:p>
            <a:pPr>
              <a:lnSpc>
                <a:spcPct val="90000"/>
              </a:lnSpc>
            </a:pPr>
            <a:r>
              <a:rPr lang="en-US" sz="1400" dirty="0"/>
              <a:t>Mixed strategy is strategy of identifying as positives any clients for which the model predicts their probability of saying a yes as at least 30%</a:t>
            </a:r>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573608798"/>
              </p:ext>
            </p:extLst>
          </p:nvPr>
        </p:nvGraphicFramePr>
        <p:xfrm>
          <a:off x="978416" y="2068220"/>
          <a:ext cx="6558191" cy="3898652"/>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546088">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417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1097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3448</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$45402+</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$90803+</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546088">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1097</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$17772+</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$35544+</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546088">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1386</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1959</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$33464+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$66927+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802468">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2768</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$27629+(C(intangible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$55259+(C(intangible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802468">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289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1279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$15691+(C(intangible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$31383+(C(intangible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a:xfrm>
            <a:off x="1643743" y="964692"/>
            <a:ext cx="8948057" cy="1188720"/>
          </a:xfrm>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a:xfrm>
            <a:off x="1643743" y="2362200"/>
            <a:ext cx="8948057" cy="3531108"/>
          </a:xfrm>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Having the dates from Euribor 3-month rate would allow one to perform separate analyses for pre- and post-financial crisis or get a more accurate overall model.  Also, could build more reliable validation and test sets (Euribor 3m rates alone cannot be used to reliably deduce dates).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Use AB Testing with profit per person metric to compare model performance in real life. </a:t>
            </a:r>
          </a:p>
          <a:p>
            <a:pPr lvl="1"/>
            <a:r>
              <a:rPr lang="en-US" dirty="0"/>
              <a:t>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2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41188 observations</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601-3F5B-C55F-5667-5B0B71DC70A6}"/>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F91066E7-AF7E-0FE6-2C0B-B5A311570FDD}"/>
              </a:ext>
            </a:extLst>
          </p:cNvPr>
          <p:cNvSpPr>
            <a:spLocks noGrp="1"/>
          </p:cNvSpPr>
          <p:nvPr>
            <p:ph idx="1"/>
          </p:nvPr>
        </p:nvSpPr>
        <p:spPr/>
        <p:txBody>
          <a:bodyPr>
            <a:normAutofit/>
          </a:bodyPr>
          <a:lstStyle/>
          <a:p>
            <a:pPr marL="0" indent="0">
              <a:buNone/>
            </a:pPr>
            <a:r>
              <a:rPr lang="en-US" dirty="0"/>
              <a:t>Outline: </a:t>
            </a:r>
          </a:p>
          <a:p>
            <a:r>
              <a:rPr lang="en-US" dirty="0"/>
              <a:t>1. Do some preliminary visualizations (already checked that there are no </a:t>
            </a:r>
            <a:r>
              <a:rPr lang="en-US" dirty="0" err="1"/>
              <a:t>na’s</a:t>
            </a:r>
            <a:r>
              <a:rPr lang="en-US" dirty="0"/>
              <a:t>)</a:t>
            </a:r>
          </a:p>
          <a:p>
            <a:r>
              <a:rPr lang="en-US" dirty="0"/>
              <a:t>2. Split into training, validation, and test sets</a:t>
            </a:r>
          </a:p>
          <a:p>
            <a:r>
              <a:rPr lang="en-US" dirty="0"/>
              <a:t>3. Fit a random forest, which performed better than gradient boosting</a:t>
            </a:r>
          </a:p>
          <a:p>
            <a:r>
              <a:rPr lang="en-US" dirty="0"/>
              <a:t>4. Do visualizations for the features identified as important by the random forest</a:t>
            </a:r>
          </a:p>
          <a:p>
            <a:r>
              <a:rPr lang="en-US" dirty="0"/>
              <a:t>5. Present the results</a:t>
            </a:r>
          </a:p>
        </p:txBody>
      </p:sp>
    </p:spTree>
    <p:extLst>
      <p:ext uri="{BB962C8B-B14F-4D97-AF65-F5344CB8AC3E}">
        <p14:creationId xmlns:p14="http://schemas.microsoft.com/office/powerpoint/2010/main" val="395992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446314" y="964692"/>
            <a:ext cx="3733800"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337457" y="2373086"/>
            <a:ext cx="3842657" cy="3528165"/>
          </a:xfrm>
        </p:spPr>
        <p:txBody>
          <a:bodyPr>
            <a:noAutofit/>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a:t>
            </a:r>
            <a:r>
              <a:rPr lang="en-US" i="1" dirty="0"/>
              <a:t>duration</a:t>
            </a:r>
            <a:r>
              <a:rPr lang="en-US" dirty="0"/>
              <a:t>.  This variable has been used (on Kaggle and elsewhere) to get a more accurate model, but is not know to the bank before a call.</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5420</TotalTime>
  <Words>2791</Words>
  <Application>Microsoft Macintosh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Modeling approach</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57</cp:revision>
  <dcterms:created xsi:type="dcterms:W3CDTF">2022-08-03T01:00:47Z</dcterms:created>
  <dcterms:modified xsi:type="dcterms:W3CDTF">2022-08-06T19:21:45Z</dcterms:modified>
</cp:coreProperties>
</file>