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7" r:id="rId3"/>
    <p:sldId id="261" r:id="rId4"/>
    <p:sldId id="268" r:id="rId5"/>
    <p:sldId id="258" r:id="rId6"/>
    <p:sldId id="260" r:id="rId7"/>
    <p:sldId id="269" r:id="rId8"/>
    <p:sldId id="259" r:id="rId9"/>
    <p:sldId id="262" r:id="rId10"/>
    <p:sldId id="265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680"/>
  </p:normalViewPr>
  <p:slideViewPr>
    <p:cSldViewPr snapToGrid="0">
      <p:cViewPr>
        <p:scale>
          <a:sx n="94" d="100"/>
          <a:sy n="94" d="100"/>
        </p:scale>
        <p:origin x="7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CD4C-5BFD-824B-BDCF-F11299F7E332}" type="datetimeFigureOut">
              <a:rPr lang="en-US" smtClean="0"/>
              <a:t>8/2/22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54DE-94EE-064F-AD14-B1687EA21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96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CD4C-5BFD-824B-BDCF-F11299F7E332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54DE-94EE-064F-AD14-B1687EA21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54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CD4C-5BFD-824B-BDCF-F11299F7E332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54DE-94EE-064F-AD14-B1687EA21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7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CD4C-5BFD-824B-BDCF-F11299F7E332}" type="datetimeFigureOut">
              <a:rPr lang="en-US" smtClean="0"/>
              <a:t>8/2/22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54DE-94EE-064F-AD14-B1687EA21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2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CD4C-5BFD-824B-BDCF-F11299F7E332}" type="datetimeFigureOut">
              <a:rPr lang="en-US" smtClean="0"/>
              <a:t>8/2/22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54DE-94EE-064F-AD14-B1687EA21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03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CD4C-5BFD-824B-BDCF-F11299F7E332}" type="datetimeFigureOut">
              <a:rPr lang="en-US" smtClean="0"/>
              <a:t>8/2/22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54DE-94EE-064F-AD14-B1687EA21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4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CD4C-5BFD-824B-BDCF-F11299F7E332}" type="datetimeFigureOut">
              <a:rPr lang="en-US" smtClean="0"/>
              <a:t>8/2/22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54DE-94EE-064F-AD14-B1687EA2175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66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CD4C-5BFD-824B-BDCF-F11299F7E332}" type="datetimeFigureOut">
              <a:rPr lang="en-US" smtClean="0"/>
              <a:t>8/2/22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54DE-94EE-064F-AD14-B1687EA21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5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CD4C-5BFD-824B-BDCF-F11299F7E332}" type="datetimeFigureOut">
              <a:rPr lang="en-US" smtClean="0"/>
              <a:t>8/2/22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54DE-94EE-064F-AD14-B1687EA21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4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CD4C-5BFD-824B-BDCF-F11299F7E332}" type="datetimeFigureOut">
              <a:rPr lang="en-US" smtClean="0"/>
              <a:t>8/2/22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54DE-94EE-064F-AD14-B1687EA21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01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16ACD4C-5BFD-824B-BDCF-F11299F7E332}" type="datetimeFigureOut">
              <a:rPr lang="en-US" smtClean="0"/>
              <a:t>8/2/22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54DE-94EE-064F-AD14-B1687EA21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6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16ACD4C-5BFD-824B-BDCF-F11299F7E332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5BF54DE-94EE-064F-AD14-B1687EA21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2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eople/67515208@N00" TargetMode="External"/><Relationship Id="rId2" Type="http://schemas.openxmlformats.org/officeDocument/2006/relationships/hyperlink" Target="https://www.flickr.com/photos/villagehero/38044349796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tatue in front of a building&#10;&#10;Description automatically generated with medium confidence">
            <a:extLst>
              <a:ext uri="{FF2B5EF4-FFF2-40B4-BE49-F238E27FC236}">
                <a16:creationId xmlns:a16="http://schemas.microsoft.com/office/drawing/2014/main" id="{E4D5EF66-D69F-44CD-0CBD-DC53FF12E3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D51E8D-720B-9E8B-FA8F-A8187EF74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Bank marketing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D7902-2304-A65A-29F5-BC2C79F37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Predicting Term Deposit Subscription</a:t>
            </a:r>
          </a:p>
        </p:txBody>
      </p:sp>
    </p:spTree>
    <p:extLst>
      <p:ext uri="{BB962C8B-B14F-4D97-AF65-F5344CB8AC3E}">
        <p14:creationId xmlns:p14="http://schemas.microsoft.com/office/powerpoint/2010/main" val="2335025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1B53E-7196-BFB9-D807-A3EEF4C07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Variable descriptions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E20FB-C7F3-2413-6704-4B5AD3329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027" y="1656138"/>
            <a:ext cx="8820547" cy="3514380"/>
          </a:xfrm>
        </p:spPr>
        <p:txBody>
          <a:bodyPr>
            <a:normAutofit fontScale="70000" lnSpcReduction="20000"/>
          </a:bodyPr>
          <a:lstStyle/>
          <a:p>
            <a:pPr lvl="0">
              <a:lnSpc>
                <a:spcPct val="90000"/>
              </a:lnSpc>
              <a:buClr>
                <a:srgbClr val="58B6C0"/>
              </a:buClr>
            </a:pPr>
            <a:r>
              <a:rPr lang="en-US" sz="1600" dirty="0">
                <a:solidFill>
                  <a:prstClr val="black"/>
                </a:solidFill>
              </a:rPr>
              <a:t># other attributes:</a:t>
            </a:r>
          </a:p>
          <a:p>
            <a:pPr lvl="0">
              <a:lnSpc>
                <a:spcPct val="90000"/>
              </a:lnSpc>
              <a:buClr>
                <a:srgbClr val="58B6C0"/>
              </a:buClr>
            </a:pPr>
            <a:r>
              <a:rPr lang="en-US" sz="1600" dirty="0">
                <a:solidFill>
                  <a:prstClr val="black"/>
                </a:solidFill>
              </a:rPr>
              <a:t>12 - campaign: number of contacts performed during this campaign and for this client (numeric, includes last contact)</a:t>
            </a:r>
          </a:p>
          <a:p>
            <a:pPr lvl="0">
              <a:lnSpc>
                <a:spcPct val="90000"/>
              </a:lnSpc>
              <a:buClr>
                <a:srgbClr val="58B6C0"/>
              </a:buClr>
            </a:pPr>
            <a:r>
              <a:rPr lang="en-US" sz="1600" dirty="0">
                <a:solidFill>
                  <a:prstClr val="black"/>
                </a:solidFill>
              </a:rPr>
              <a:t>13 - </a:t>
            </a:r>
            <a:r>
              <a:rPr lang="en-US" sz="1600" dirty="0" err="1">
                <a:solidFill>
                  <a:prstClr val="black"/>
                </a:solidFill>
              </a:rPr>
              <a:t>pdays</a:t>
            </a:r>
            <a:r>
              <a:rPr lang="en-US" sz="1600" dirty="0">
                <a:solidFill>
                  <a:prstClr val="black"/>
                </a:solidFill>
              </a:rPr>
              <a:t>: number of days that passed by after the client was last contacted from a previous campaign (numeric; 999 means client was not previously contacted)</a:t>
            </a:r>
          </a:p>
          <a:p>
            <a:pPr lvl="0">
              <a:lnSpc>
                <a:spcPct val="90000"/>
              </a:lnSpc>
              <a:buClr>
                <a:srgbClr val="58B6C0"/>
              </a:buClr>
            </a:pPr>
            <a:r>
              <a:rPr lang="en-US" sz="1600" dirty="0">
                <a:solidFill>
                  <a:prstClr val="black"/>
                </a:solidFill>
              </a:rPr>
              <a:t>14 - previous: number of contacts performed before this campaign and for this client (numeric)</a:t>
            </a:r>
          </a:p>
          <a:p>
            <a:pPr lvl="0">
              <a:lnSpc>
                <a:spcPct val="90000"/>
              </a:lnSpc>
              <a:buClr>
                <a:srgbClr val="58B6C0"/>
              </a:buClr>
            </a:pPr>
            <a:r>
              <a:rPr lang="en-US" sz="1600" dirty="0">
                <a:solidFill>
                  <a:prstClr val="black"/>
                </a:solidFill>
              </a:rPr>
              <a:t>15 - </a:t>
            </a:r>
            <a:r>
              <a:rPr lang="en-US" sz="1600" dirty="0" err="1">
                <a:solidFill>
                  <a:prstClr val="black"/>
                </a:solidFill>
              </a:rPr>
              <a:t>poutcome</a:t>
            </a:r>
            <a:r>
              <a:rPr lang="en-US" sz="1600" dirty="0">
                <a:solidFill>
                  <a:prstClr val="black"/>
                </a:solidFill>
              </a:rPr>
              <a:t>: outcome of the previous marketing campaign (categorical: '</a:t>
            </a:r>
            <a:r>
              <a:rPr lang="en-US" sz="1600" dirty="0" err="1">
                <a:solidFill>
                  <a:prstClr val="black"/>
                </a:solidFill>
              </a:rPr>
              <a:t>failure','nonexistent','success</a:t>
            </a:r>
            <a:r>
              <a:rPr lang="en-US" sz="1600" dirty="0">
                <a:solidFill>
                  <a:prstClr val="black"/>
                </a:solidFill>
              </a:rPr>
              <a:t>')</a:t>
            </a:r>
          </a:p>
          <a:p>
            <a:pPr lvl="0">
              <a:lnSpc>
                <a:spcPct val="90000"/>
              </a:lnSpc>
              <a:buClr>
                <a:srgbClr val="58B6C0"/>
              </a:buClr>
            </a:pPr>
            <a:r>
              <a:rPr lang="en-US" sz="1600" dirty="0">
                <a:solidFill>
                  <a:prstClr val="black"/>
                </a:solidFill>
              </a:rPr>
              <a:t># social and economic context attributes</a:t>
            </a:r>
          </a:p>
          <a:p>
            <a:pPr lvl="0">
              <a:lnSpc>
                <a:spcPct val="90000"/>
              </a:lnSpc>
              <a:buClr>
                <a:srgbClr val="58B6C0"/>
              </a:buClr>
            </a:pPr>
            <a:r>
              <a:rPr lang="en-US" sz="1600" dirty="0">
                <a:solidFill>
                  <a:prstClr val="black"/>
                </a:solidFill>
              </a:rPr>
              <a:t>16 - </a:t>
            </a:r>
            <a:r>
              <a:rPr lang="en-US" sz="1600" dirty="0" err="1">
                <a:solidFill>
                  <a:prstClr val="black"/>
                </a:solidFill>
              </a:rPr>
              <a:t>emp.var.rate</a:t>
            </a:r>
            <a:r>
              <a:rPr lang="en-US" sz="1600" dirty="0">
                <a:solidFill>
                  <a:prstClr val="black"/>
                </a:solidFill>
              </a:rPr>
              <a:t>: employment variation rate - quarterly indicator (numeric)</a:t>
            </a:r>
          </a:p>
          <a:p>
            <a:pPr lvl="0">
              <a:lnSpc>
                <a:spcPct val="90000"/>
              </a:lnSpc>
              <a:buClr>
                <a:srgbClr val="58B6C0"/>
              </a:buClr>
            </a:pPr>
            <a:r>
              <a:rPr lang="en-US" sz="1600" dirty="0">
                <a:solidFill>
                  <a:prstClr val="black"/>
                </a:solidFill>
              </a:rPr>
              <a:t>17 - </a:t>
            </a:r>
            <a:r>
              <a:rPr lang="en-US" sz="1600" dirty="0" err="1">
                <a:solidFill>
                  <a:prstClr val="black"/>
                </a:solidFill>
              </a:rPr>
              <a:t>cons.price.idx</a:t>
            </a:r>
            <a:r>
              <a:rPr lang="en-US" sz="1600" dirty="0">
                <a:solidFill>
                  <a:prstClr val="black"/>
                </a:solidFill>
              </a:rPr>
              <a:t>: consumer price index - monthly indicator (numeric)</a:t>
            </a:r>
          </a:p>
          <a:p>
            <a:pPr lvl="0">
              <a:lnSpc>
                <a:spcPct val="90000"/>
              </a:lnSpc>
              <a:buClr>
                <a:srgbClr val="58B6C0"/>
              </a:buClr>
            </a:pPr>
            <a:r>
              <a:rPr lang="en-US" sz="1600" dirty="0">
                <a:solidFill>
                  <a:prstClr val="black"/>
                </a:solidFill>
              </a:rPr>
              <a:t>18 - </a:t>
            </a:r>
            <a:r>
              <a:rPr lang="en-US" sz="1600" dirty="0" err="1">
                <a:solidFill>
                  <a:prstClr val="black"/>
                </a:solidFill>
              </a:rPr>
              <a:t>cons.conf.idx</a:t>
            </a:r>
            <a:r>
              <a:rPr lang="en-US" sz="1600" dirty="0">
                <a:solidFill>
                  <a:prstClr val="black"/>
                </a:solidFill>
              </a:rPr>
              <a:t>: consumer confidence index - monthly indicator (numeric)</a:t>
            </a:r>
          </a:p>
          <a:p>
            <a:pPr lvl="0">
              <a:lnSpc>
                <a:spcPct val="90000"/>
              </a:lnSpc>
              <a:buClr>
                <a:srgbClr val="58B6C0"/>
              </a:buClr>
            </a:pPr>
            <a:r>
              <a:rPr lang="en-US" sz="1600" dirty="0">
                <a:solidFill>
                  <a:prstClr val="black"/>
                </a:solidFill>
              </a:rPr>
              <a:t>19 - euribor3m: </a:t>
            </a:r>
            <a:r>
              <a:rPr lang="en-US" sz="1600" dirty="0" err="1">
                <a:solidFill>
                  <a:prstClr val="black"/>
                </a:solidFill>
              </a:rPr>
              <a:t>euribor</a:t>
            </a:r>
            <a:r>
              <a:rPr lang="en-US" sz="1600" dirty="0">
                <a:solidFill>
                  <a:prstClr val="black"/>
                </a:solidFill>
              </a:rPr>
              <a:t> 3 month rate - daily indicator (numeric)</a:t>
            </a:r>
          </a:p>
          <a:p>
            <a:pPr lvl="0">
              <a:lnSpc>
                <a:spcPct val="90000"/>
              </a:lnSpc>
              <a:buClr>
                <a:srgbClr val="58B6C0"/>
              </a:buClr>
            </a:pPr>
            <a:r>
              <a:rPr lang="en-US" sz="1600" dirty="0">
                <a:solidFill>
                  <a:prstClr val="black"/>
                </a:solidFill>
              </a:rPr>
              <a:t>20 - </a:t>
            </a:r>
            <a:r>
              <a:rPr lang="en-US" sz="1600" dirty="0" err="1">
                <a:solidFill>
                  <a:prstClr val="black"/>
                </a:solidFill>
              </a:rPr>
              <a:t>nr.employed</a:t>
            </a:r>
            <a:r>
              <a:rPr lang="en-US" sz="1600" dirty="0">
                <a:solidFill>
                  <a:prstClr val="black"/>
                </a:solidFill>
              </a:rPr>
              <a:t>: number of employees - quarterly indicator (numeric)</a:t>
            </a:r>
          </a:p>
          <a:p>
            <a:pPr lvl="0">
              <a:lnSpc>
                <a:spcPct val="90000"/>
              </a:lnSpc>
              <a:buClr>
                <a:srgbClr val="58B6C0"/>
              </a:buClr>
            </a:pPr>
            <a:endParaRPr lang="en-US" sz="16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buClr>
                <a:srgbClr val="58B6C0"/>
              </a:buClr>
            </a:pPr>
            <a:r>
              <a:rPr lang="en-US" sz="1600" dirty="0">
                <a:solidFill>
                  <a:prstClr val="black"/>
                </a:solidFill>
              </a:rPr>
              <a:t>Output variable (desired target):</a:t>
            </a:r>
          </a:p>
          <a:p>
            <a:pPr lvl="0">
              <a:lnSpc>
                <a:spcPct val="90000"/>
              </a:lnSpc>
              <a:buClr>
                <a:srgbClr val="58B6C0"/>
              </a:buClr>
            </a:pPr>
            <a:r>
              <a:rPr lang="en-US" sz="1600" dirty="0">
                <a:solidFill>
                  <a:prstClr val="black"/>
                </a:solidFill>
              </a:rPr>
              <a:t>21 - y - has the client subscribed a term deposit? (binary: '</a:t>
            </a:r>
            <a:r>
              <a:rPr lang="en-US" sz="1600" dirty="0" err="1">
                <a:solidFill>
                  <a:prstClr val="black"/>
                </a:solidFill>
              </a:rPr>
              <a:t>yes','no</a:t>
            </a:r>
            <a:r>
              <a:rPr lang="en-US" sz="1600" dirty="0">
                <a:solidFill>
                  <a:prstClr val="black"/>
                </a:solidFill>
              </a:rPr>
              <a:t>')</a:t>
            </a:r>
          </a:p>
          <a:p>
            <a:pPr>
              <a:lnSpc>
                <a:spcPct val="90000"/>
              </a:lnSpc>
            </a:pPr>
            <a:endParaRPr lang="en-US" sz="5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815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B53E-7196-BFB9-D807-A3EEF4C07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Image source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6038610-73C9-FB5C-AF54-B69D2044BA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9057557"/>
              </p:ext>
            </p:extLst>
          </p:nvPr>
        </p:nvGraphicFramePr>
        <p:xfrm>
          <a:off x="5944093" y="2545920"/>
          <a:ext cx="5618873" cy="1936500"/>
        </p:xfrm>
        <a:graphic>
          <a:graphicData uri="http://schemas.openxmlformats.org/drawingml/2006/table">
            <a:tbl>
              <a:tblPr/>
              <a:tblGrid>
                <a:gridCol w="757134">
                  <a:extLst>
                    <a:ext uri="{9D8B030D-6E8A-4147-A177-3AD203B41FA5}">
                      <a16:colId xmlns:a16="http://schemas.microsoft.com/office/drawing/2014/main" val="4021305298"/>
                    </a:ext>
                  </a:extLst>
                </a:gridCol>
                <a:gridCol w="4861739">
                  <a:extLst>
                    <a:ext uri="{9D8B030D-6E8A-4147-A177-3AD203B41FA5}">
                      <a16:colId xmlns:a16="http://schemas.microsoft.com/office/drawing/2014/main" val="1859078804"/>
                    </a:ext>
                  </a:extLst>
                </a:gridCol>
              </a:tblGrid>
              <a:tr h="335923">
                <a:tc>
                  <a:txBody>
                    <a:bodyPr/>
                    <a:lstStyle/>
                    <a:p>
                      <a:pPr algn="r"/>
                      <a:r>
                        <a:rPr lang="en-US" sz="900" b="1" dirty="0">
                          <a:effectLst/>
                        </a:rPr>
                        <a:t>License</a:t>
                      </a:r>
                    </a:p>
                  </a:txBody>
                  <a:tcPr marL="22536" marR="22536" marT="22536" marB="22536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CC 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</a:rPr>
                        <a:t>LIcensed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22536" marR="22536" marT="22536" marB="22536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713678"/>
                  </a:ext>
                </a:extLst>
              </a:tr>
              <a:tr h="335923">
                <a:tc>
                  <a:txBody>
                    <a:bodyPr/>
                    <a:lstStyle/>
                    <a:p>
                      <a:pPr algn="r"/>
                      <a:r>
                        <a:rPr lang="en-US" sz="900" b="1">
                          <a:effectLst/>
                        </a:rPr>
                        <a:t>Description</a:t>
                      </a:r>
                    </a:p>
                  </a:txBody>
                  <a:tcPr marL="22536" marR="22536" marT="22536" marB="22536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solidFill>
                            <a:schemeClr val="bg1"/>
                          </a:solidFill>
                        </a:rPr>
                        <a:t>Zarco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 &amp; Bank of Portugal (Funchal)</a:t>
                      </a:r>
                    </a:p>
                  </a:txBody>
                  <a:tcPr marL="22536" marR="22536" marT="22536" marB="22536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741783"/>
                  </a:ext>
                </a:extLst>
              </a:tr>
              <a:tr h="335923">
                <a:tc>
                  <a:txBody>
                    <a:bodyPr/>
                    <a:lstStyle/>
                    <a:p>
                      <a:pPr algn="r"/>
                      <a:r>
                        <a:rPr lang="en-US" sz="900" b="1">
                          <a:effectLst/>
                        </a:rPr>
                        <a:t>Date</a:t>
                      </a:r>
                    </a:p>
                  </a:txBody>
                  <a:tcPr marL="22536" marR="22536" marT="22536" marB="22536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18 September 2017, 11:59</a:t>
                      </a:r>
                    </a:p>
                  </a:txBody>
                  <a:tcPr marL="22536" marR="22536" marT="22536" marB="22536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327944"/>
                  </a:ext>
                </a:extLst>
              </a:tr>
              <a:tr h="335923">
                <a:tc>
                  <a:txBody>
                    <a:bodyPr/>
                    <a:lstStyle/>
                    <a:p>
                      <a:pPr algn="r"/>
                      <a:r>
                        <a:rPr lang="en-US" sz="900" b="1">
                          <a:effectLst/>
                        </a:rPr>
                        <a:t>Source</a:t>
                      </a:r>
                    </a:p>
                  </a:txBody>
                  <a:tcPr marL="22536" marR="22536" marT="22536" marB="22536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3366BB"/>
                          </a:solidFill>
                          <a:effectLst/>
                          <a:hlinkClick r:id="rId2"/>
                        </a:rPr>
                        <a:t>Zarco &amp; Bank of Portugal (Funchal)</a:t>
                      </a:r>
                      <a:endParaRPr lang="en-US" sz="900"/>
                    </a:p>
                  </a:txBody>
                  <a:tcPr marL="22536" marR="22536" marT="22536" marB="22536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082077"/>
                  </a:ext>
                </a:extLst>
              </a:tr>
              <a:tr h="300251">
                <a:tc>
                  <a:txBody>
                    <a:bodyPr/>
                    <a:lstStyle/>
                    <a:p>
                      <a:pPr algn="r"/>
                      <a:r>
                        <a:rPr lang="en-US" sz="900" b="1" dirty="0">
                          <a:effectLst/>
                        </a:rPr>
                        <a:t>Author</a:t>
                      </a:r>
                    </a:p>
                  </a:txBody>
                  <a:tcPr marL="22536" marR="22536" marT="22536" marB="22536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 dirty="0">
                          <a:solidFill>
                            <a:srgbClr val="3366BB"/>
                          </a:solidFill>
                          <a:effectLst/>
                          <a:hlinkClick r:id="rId3"/>
                        </a:rPr>
                        <a:t>VillageHero</a:t>
                      </a:r>
                      <a:r>
                        <a:rPr lang="en-US" sz="900" dirty="0"/>
                        <a:t> from</a:t>
                      </a:r>
                    </a:p>
                    <a:p>
                      <a:r>
                        <a:rPr lang="en-US" sz="900" dirty="0"/>
                        <a:t> Ulm, Germany</a:t>
                      </a:r>
                    </a:p>
                  </a:txBody>
                  <a:tcPr marL="22536" marR="22536" marT="22536" marB="22536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738136"/>
                  </a:ext>
                </a:extLst>
              </a:tr>
              <a:tr h="273416">
                <a:tc>
                  <a:txBody>
                    <a:bodyPr/>
                    <a:lstStyle/>
                    <a:p>
                      <a:pPr algn="r"/>
                      <a:r>
                        <a:rPr lang="en-US" sz="900" b="1" dirty="0">
                          <a:effectLst/>
                        </a:rPr>
                        <a:t>Link</a:t>
                      </a:r>
                    </a:p>
                  </a:txBody>
                  <a:tcPr marL="22536" marR="22536" marT="22536" marB="22536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https://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</a:rPr>
                        <a:t>commons.wikimedia.org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/wiki/File:Zarco_%26_Bank_of_Portugal_(Funchal)_(38044349796).jpg</a:t>
                      </a:r>
                    </a:p>
                  </a:txBody>
                  <a:tcPr marL="22536" marR="22536" marT="22536" marB="22536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175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817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4002E-F285-3CEF-C959-1996135F3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84160-47A1-2F4D-C047-12DA77E13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2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84EDA-B6F5-021D-4704-9A4073542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6E4AC-C1CB-966A-1CC3-0C65C33F6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Data collected from 2008 to 2013</a:t>
            </a:r>
          </a:p>
          <a:p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Originally 21 features including demographic variables, number of campaign contacts, success rate of previous campaign, as well as economic indicators (such as Euribor 3-month rate)</a:t>
            </a:r>
          </a:p>
          <a:p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[Moro et al., 2014] S. Moro, P. Cortez and P. Rita. A Data-Driven Approach to Predict the Success of Bank Telemarketing. Decision Support Systems, Elsevier, 62:22-31, June 2014</a:t>
            </a:r>
          </a:p>
          <a:p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Available here: https://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archive.ics.uci.edu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/ml/datasets/</a:t>
            </a:r>
            <a:r>
              <a:rPr lang="en-US" dirty="0" err="1">
                <a:solidFill>
                  <a:srgbClr val="123654"/>
                </a:solidFill>
                <a:latin typeface="Arial" panose="020B0604020202020204" pitchFamily="34" charset="0"/>
              </a:rPr>
              <a:t>Bank+Marketing</a:t>
            </a: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#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4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06BD-C5A3-2026-AFCD-96627EE9C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sz="2000" dirty="0"/>
              <a:t>Distributions of categorical variables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A89DF2C-B347-451A-EDDE-2590D147E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A6A8C2-8B3A-4AD3-AFCC-F1D3F1F02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F64937-39B5-4AB3-A2EF-EA689BA60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F039E6-F62F-9A3C-E0B2-BDCF3026B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642690"/>
            <a:ext cx="6227064" cy="358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89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FAC95-08F5-EA4F-B85C-00377330B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274320" tIns="182880" rIns="274320" bIns="182880" rtlCol="0" anchorCtr="1">
            <a:normAutofit/>
          </a:bodyPr>
          <a:lstStyle/>
          <a:p>
            <a:r>
              <a:rPr lang="en-US" sz="2400"/>
              <a:t>Correlations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8F2FA10-57B6-8AD2-FF43-745CF6AA6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High positive correlations between eurobor3m and consumer price index</a:t>
            </a:r>
          </a:p>
          <a:p>
            <a:r>
              <a:rPr lang="en-US" dirty="0"/>
              <a:t>Low correlations between euribor3m and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pdays</a:t>
            </a:r>
            <a:r>
              <a:rPr lang="en-US" dirty="0"/>
              <a:t> ( number of days that passed by after the client was last contacted from a previous campaign) </a:t>
            </a:r>
          </a:p>
          <a:p>
            <a:pPr lvl="1"/>
            <a:r>
              <a:rPr lang="en-US" dirty="0"/>
              <a:t>previous (number of contacts performed before this campaign and for this client (numeric))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A6A8C2-8B3A-4AD3-AFCC-F1D3F1F02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F64937-39B5-4AB3-A2EF-EA689BA60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4CCD48-9AFE-4CC2-2151-47062C035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274" y="1119411"/>
            <a:ext cx="5283560" cy="460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4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EA01-3C66-DF6E-2798-320D6C086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</a:t>
            </a:r>
            <a:r>
              <a:rPr lang="en-US" dirty="0" err="1"/>
              <a:t>importances</a:t>
            </a:r>
            <a:r>
              <a:rPr lang="en-US" dirty="0"/>
              <a:t> and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EF0BD3-55C3-E330-0C19-A83988D65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Feature </a:t>
            </a:r>
            <a:r>
              <a:rPr lang="en-US" dirty="0" err="1"/>
              <a:t>importances</a:t>
            </a:r>
            <a:r>
              <a:rPr lang="en-US" dirty="0"/>
              <a:t> after running a random forest model </a:t>
            </a:r>
          </a:p>
          <a:p>
            <a:r>
              <a:rPr lang="en-US" dirty="0"/>
              <a:t>Excluded the leaked variable </a:t>
            </a:r>
            <a:r>
              <a:rPr lang="en-US" i="1" dirty="0"/>
              <a:t>duration</a:t>
            </a:r>
          </a:p>
          <a:p>
            <a:r>
              <a:rPr lang="en-US" dirty="0"/>
              <a:t>Can capture 60% of people saying ‘yes’ to a deposit by getting 3 yeses to every 5 no’s in the group we identify</a:t>
            </a: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B9A6A8C2-8B3A-4AD3-AFCC-F1D3F1F02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F64937-39B5-4AB3-A2EF-EA689BA60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3A1D1B-51FF-8594-50A5-A2770DC6E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590" y="1604948"/>
            <a:ext cx="6724616" cy="36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69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567C-7B3A-66E4-CFEB-9CCF8186C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442560-0E47-4AF4-C6AA-D9449E518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A6A8C2-8B3A-4AD3-AFCC-F1D3F1F02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F64937-39B5-4AB3-A2EF-EA689BA60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04B34E-5608-1DFD-51C1-EDB7E3B09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798366"/>
            <a:ext cx="6227064" cy="326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8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567C-7B3A-66E4-CFEB-9CCF8186C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442560-0E47-4AF4-C6AA-D9449E518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A6A8C2-8B3A-4AD3-AFCC-F1D3F1F02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F64937-39B5-4AB3-A2EF-EA689BA60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99FC30-D07C-4684-6E68-54F251A3F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813934"/>
            <a:ext cx="6227064" cy="323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38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3163-DD1E-50E0-18A0-0C34E118A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C39BB-D4B3-7B11-E774-985D96E22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5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1B53E-7196-BFB9-D807-A3EEF4C07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Variable descriptions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E20FB-C7F3-2413-6704-4B5AD3329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027" y="1656138"/>
            <a:ext cx="8820547" cy="351438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404040"/>
                </a:solidFill>
              </a:rPr>
              <a:t>Input variables:</a:t>
            </a:r>
          </a:p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404040"/>
                </a:solidFill>
              </a:rPr>
              <a:t># bank client data:</a:t>
            </a:r>
          </a:p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404040"/>
                </a:solidFill>
              </a:rPr>
              <a:t>1 - age (numeric)</a:t>
            </a:r>
          </a:p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404040"/>
                </a:solidFill>
              </a:rPr>
              <a:t>2 - job : type of job (categorical: 'admin.','blue-collar','entrepreneur','housemaid','management','retired','self-employed','services','student','technician','unemployed','unknown')</a:t>
            </a:r>
          </a:p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404040"/>
                </a:solidFill>
              </a:rPr>
              <a:t>3 - marital : marital status (categorical: '</a:t>
            </a:r>
            <a:r>
              <a:rPr lang="en-US" sz="4400" dirty="0" err="1">
                <a:solidFill>
                  <a:srgbClr val="404040"/>
                </a:solidFill>
              </a:rPr>
              <a:t>divorced','married','single','unknown</a:t>
            </a:r>
            <a:r>
              <a:rPr lang="en-US" sz="4400" dirty="0">
                <a:solidFill>
                  <a:srgbClr val="404040"/>
                </a:solidFill>
              </a:rPr>
              <a:t>'; note: 'divorced' means divorced or widowed)</a:t>
            </a:r>
          </a:p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404040"/>
                </a:solidFill>
              </a:rPr>
              <a:t>4 - education (categorical: 'basic.4y','basic.6y','basic.9y','high.school','illiterate','professional.course','university.degree','unknown')</a:t>
            </a:r>
          </a:p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404040"/>
                </a:solidFill>
              </a:rPr>
              <a:t>5 - default: has credit in default? (categorical: '</a:t>
            </a:r>
            <a:r>
              <a:rPr lang="en-US" sz="4400" dirty="0" err="1">
                <a:solidFill>
                  <a:srgbClr val="404040"/>
                </a:solidFill>
              </a:rPr>
              <a:t>no','yes','unknown</a:t>
            </a:r>
            <a:r>
              <a:rPr lang="en-US" sz="4400" dirty="0">
                <a:solidFill>
                  <a:srgbClr val="404040"/>
                </a:solidFill>
              </a:rPr>
              <a:t>')</a:t>
            </a:r>
          </a:p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404040"/>
                </a:solidFill>
              </a:rPr>
              <a:t>6 - housing: has housing loan? (categorical: '</a:t>
            </a:r>
            <a:r>
              <a:rPr lang="en-US" sz="4400" dirty="0" err="1">
                <a:solidFill>
                  <a:srgbClr val="404040"/>
                </a:solidFill>
              </a:rPr>
              <a:t>no','yes','unknown</a:t>
            </a:r>
            <a:r>
              <a:rPr lang="en-US" sz="4400" dirty="0">
                <a:solidFill>
                  <a:srgbClr val="404040"/>
                </a:solidFill>
              </a:rPr>
              <a:t>')</a:t>
            </a:r>
          </a:p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404040"/>
                </a:solidFill>
              </a:rPr>
              <a:t>7 - loan: has personal loan? (categorical: '</a:t>
            </a:r>
            <a:r>
              <a:rPr lang="en-US" sz="4400" dirty="0" err="1">
                <a:solidFill>
                  <a:srgbClr val="404040"/>
                </a:solidFill>
              </a:rPr>
              <a:t>no','yes','unknown</a:t>
            </a:r>
            <a:r>
              <a:rPr lang="en-US" sz="4400" dirty="0">
                <a:solidFill>
                  <a:srgbClr val="404040"/>
                </a:solidFill>
              </a:rPr>
              <a:t>')</a:t>
            </a:r>
          </a:p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404040"/>
                </a:solidFill>
              </a:rPr>
              <a:t># related with the last contact of the current campaign:</a:t>
            </a:r>
          </a:p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404040"/>
                </a:solidFill>
              </a:rPr>
              <a:t>8 - contact: contact communication type (categorical: '</a:t>
            </a:r>
            <a:r>
              <a:rPr lang="en-US" sz="4400" dirty="0" err="1">
                <a:solidFill>
                  <a:srgbClr val="404040"/>
                </a:solidFill>
              </a:rPr>
              <a:t>cellular','telephone</a:t>
            </a:r>
            <a:r>
              <a:rPr lang="en-US" sz="4400" dirty="0">
                <a:solidFill>
                  <a:srgbClr val="404040"/>
                </a:solidFill>
              </a:rPr>
              <a:t>')</a:t>
            </a:r>
          </a:p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404040"/>
                </a:solidFill>
              </a:rPr>
              <a:t>9 - month: last contact month of year (categorical: '</a:t>
            </a:r>
            <a:r>
              <a:rPr lang="en-US" sz="4400" dirty="0" err="1">
                <a:solidFill>
                  <a:srgbClr val="404040"/>
                </a:solidFill>
              </a:rPr>
              <a:t>jan</a:t>
            </a:r>
            <a:r>
              <a:rPr lang="en-US" sz="4400" dirty="0">
                <a:solidFill>
                  <a:srgbClr val="404040"/>
                </a:solidFill>
              </a:rPr>
              <a:t>', '</a:t>
            </a:r>
            <a:r>
              <a:rPr lang="en-US" sz="4400" dirty="0" err="1">
                <a:solidFill>
                  <a:srgbClr val="404040"/>
                </a:solidFill>
              </a:rPr>
              <a:t>feb</a:t>
            </a:r>
            <a:r>
              <a:rPr lang="en-US" sz="4400" dirty="0">
                <a:solidFill>
                  <a:srgbClr val="404040"/>
                </a:solidFill>
              </a:rPr>
              <a:t>', 'mar', ..., '</a:t>
            </a:r>
            <a:r>
              <a:rPr lang="en-US" sz="4400" dirty="0" err="1">
                <a:solidFill>
                  <a:srgbClr val="404040"/>
                </a:solidFill>
              </a:rPr>
              <a:t>nov</a:t>
            </a:r>
            <a:r>
              <a:rPr lang="en-US" sz="4400" dirty="0">
                <a:solidFill>
                  <a:srgbClr val="404040"/>
                </a:solidFill>
              </a:rPr>
              <a:t>', 'dec')</a:t>
            </a:r>
          </a:p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404040"/>
                </a:solidFill>
              </a:rPr>
              <a:t>10 - </a:t>
            </a:r>
            <a:r>
              <a:rPr lang="en-US" sz="4400" dirty="0" err="1">
                <a:solidFill>
                  <a:srgbClr val="404040"/>
                </a:solidFill>
              </a:rPr>
              <a:t>day_of_week</a:t>
            </a:r>
            <a:r>
              <a:rPr lang="en-US" sz="4400" dirty="0">
                <a:solidFill>
                  <a:srgbClr val="404040"/>
                </a:solidFill>
              </a:rPr>
              <a:t>: last contact day of the week (categorical: '</a:t>
            </a:r>
            <a:r>
              <a:rPr lang="en-US" sz="4400" dirty="0" err="1">
                <a:solidFill>
                  <a:srgbClr val="404040"/>
                </a:solidFill>
              </a:rPr>
              <a:t>mon</a:t>
            </a:r>
            <a:r>
              <a:rPr lang="en-US" sz="4400" dirty="0">
                <a:solidFill>
                  <a:srgbClr val="404040"/>
                </a:solidFill>
              </a:rPr>
              <a:t>','</a:t>
            </a:r>
            <a:r>
              <a:rPr lang="en-US" sz="4400" dirty="0" err="1">
                <a:solidFill>
                  <a:srgbClr val="404040"/>
                </a:solidFill>
              </a:rPr>
              <a:t>tue</a:t>
            </a:r>
            <a:r>
              <a:rPr lang="en-US" sz="4400" dirty="0">
                <a:solidFill>
                  <a:srgbClr val="404040"/>
                </a:solidFill>
              </a:rPr>
              <a:t>','wed','</a:t>
            </a:r>
            <a:r>
              <a:rPr lang="en-US" sz="4400" dirty="0" err="1">
                <a:solidFill>
                  <a:srgbClr val="404040"/>
                </a:solidFill>
              </a:rPr>
              <a:t>thu</a:t>
            </a:r>
            <a:r>
              <a:rPr lang="en-US" sz="4400" dirty="0">
                <a:solidFill>
                  <a:srgbClr val="404040"/>
                </a:solidFill>
              </a:rPr>
              <a:t>','</a:t>
            </a:r>
            <a:r>
              <a:rPr lang="en-US" sz="4400" dirty="0" err="1">
                <a:solidFill>
                  <a:srgbClr val="404040"/>
                </a:solidFill>
              </a:rPr>
              <a:t>fri</a:t>
            </a:r>
            <a:r>
              <a:rPr lang="en-US" sz="4400" dirty="0">
                <a:solidFill>
                  <a:srgbClr val="404040"/>
                </a:solidFill>
              </a:rPr>
              <a:t>')</a:t>
            </a:r>
          </a:p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404040"/>
                </a:solidFill>
              </a:rPr>
              <a:t>11 - duration: last contact duration, in seconds (numeric). Important note: this attribute highly affects the output target (e.g., if duration=0 then y='no'). Yet, the duration is not known before a call is performed. Also, after the end of the call y is obviously known. Thus, this input should only be included for benchmark purposes and should be discarded if the intention is to have a realistic predictive model.</a:t>
            </a:r>
          </a:p>
          <a:p>
            <a:pPr>
              <a:lnSpc>
                <a:spcPct val="90000"/>
              </a:lnSpc>
            </a:pPr>
            <a:endParaRPr lang="en-US" sz="5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8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{9FBEA0E2-ADB8-BA46-93C0-2729FA72CF7E}tf10001120</Template>
  <TotalTime>151</TotalTime>
  <Words>800</Words>
  <Application>Microsoft Macintosh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Parcel</vt:lpstr>
      <vt:lpstr>Bank marketing</vt:lpstr>
      <vt:lpstr>Dataset</vt:lpstr>
      <vt:lpstr>Distributions of categorical variables</vt:lpstr>
      <vt:lpstr>Correlations</vt:lpstr>
      <vt:lpstr>Feature importances and model</vt:lpstr>
      <vt:lpstr>PowerPoint Presentation</vt:lpstr>
      <vt:lpstr>PowerPoint Presentation</vt:lpstr>
      <vt:lpstr>Appendix</vt:lpstr>
      <vt:lpstr>Variable descriptions</vt:lpstr>
      <vt:lpstr>Variable descriptions</vt:lpstr>
      <vt:lpstr>Image source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Dmitriy Alexandrovich Popov</dc:creator>
  <cp:lastModifiedBy>Dmitriy Alexandrovich Popov</cp:lastModifiedBy>
  <cp:revision>11</cp:revision>
  <dcterms:created xsi:type="dcterms:W3CDTF">2022-08-03T01:00:47Z</dcterms:created>
  <dcterms:modified xsi:type="dcterms:W3CDTF">2022-08-03T03:32:19Z</dcterms:modified>
</cp:coreProperties>
</file>