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69" r:id="rId9"/>
    <p:sldId id="271" r:id="rId10"/>
    <p:sldId id="284" r:id="rId11"/>
    <p:sldId id="283" r:id="rId12"/>
    <p:sldId id="285" r:id="rId13"/>
    <p:sldId id="273" r:id="rId14"/>
    <p:sldId id="259" r:id="rId15"/>
    <p:sldId id="262" r:id="rId16"/>
    <p:sldId id="265" r:id="rId17"/>
    <p:sldId id="264" r:id="rId18"/>
    <p:sldId id="263" r:id="rId19"/>
    <p:sldId id="272"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p:scale>
          <a:sx n="119" d="100"/>
          <a:sy n="119" d="100"/>
        </p:scale>
        <p:origin x="31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62%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62%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62%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lnSpcReduction="10000"/>
          </a:bodyPr>
          <a:lstStyle/>
          <a:p>
            <a:r>
              <a:rPr lang="en-US" dirty="0"/>
              <a:t>Adopt the ML strategy if long-term customer value and intangible costs are a significant concern and campaign resources are limited.  </a:t>
            </a:r>
          </a:p>
          <a:p>
            <a:pPr lvl="1"/>
            <a:r>
              <a:rPr lang="en-US" dirty="0"/>
              <a:t>After these customers are contacted, design a different product that would have a higher success rate with the remainder of </a:t>
            </a:r>
            <a:r>
              <a:rPr lang="en-US"/>
              <a:t>potential contacts</a:t>
            </a:r>
            <a:endParaRPr lang="en-US" dirty="0"/>
          </a:p>
          <a:p>
            <a:r>
              <a:rPr lang="en-US" dirty="0"/>
              <a:t>Adopt a mixed strategy of first calling the customers identified by the ML model, followed by the ones not identified if intangible costs and campaign resources are moderate</a:t>
            </a:r>
          </a:p>
          <a:p>
            <a:r>
              <a:rPr lang="en-US" dirty="0"/>
              <a:t>Adopt a strategy of contacting all customers if have large campaign resources, are less concerned with intangible costs, and the cost of missing some of the yeses is particularly high</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Deduce the dates from Euribor 3-month rate and perform separate analyses for pre- and post-financial crisis</a:t>
            </a:r>
          </a:p>
          <a:p>
            <a:endParaRPr lang="en-US" dirty="0"/>
          </a:p>
        </p:txBody>
      </p:sp>
    </p:spTree>
    <p:extLst>
      <p:ext uri="{BB962C8B-B14F-4D97-AF65-F5344CB8AC3E}">
        <p14:creationId xmlns:p14="http://schemas.microsoft.com/office/powerpoint/2010/main" val="258251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071C39BB-D4B3-7B11-E774-985D96E2219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820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endParaRPr lang="en-US"/>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https://</a:t>
            </a:r>
            <a:r>
              <a:rPr lang="en-US" dirty="0" err="1">
                <a:solidFill>
                  <a:srgbClr val="123654"/>
                </a:solidFill>
                <a:latin typeface="Arial" panose="020B0604020202020204" pitchFamily="34" charset="0"/>
              </a:rPr>
              <a:t>archive.ics.uci.edu</a:t>
            </a:r>
            <a:r>
              <a:rPr lang="en-US" dirty="0">
                <a:solidFill>
                  <a:srgbClr val="123654"/>
                </a:solidFill>
                <a:latin typeface="Arial" panose="020B0604020202020204" pitchFamily="34" charset="0"/>
              </a:rPr>
              <a:t>/ml/datasets/</a:t>
            </a:r>
            <a:r>
              <a:rPr lang="en-US" dirty="0" err="1">
                <a:solidFill>
                  <a:srgbClr val="123654"/>
                </a:solidFill>
                <a:latin typeface="Arial" panose="020B0604020202020204" pitchFamily="34" charset="0"/>
              </a:rPr>
              <a:t>Bank+Marketing</a:t>
            </a:r>
            <a:r>
              <a:rPr lang="en-US" dirty="0">
                <a:solidFill>
                  <a:srgbClr val="123654"/>
                </a:solidFill>
                <a:latin typeface="Arial" panose="020B0604020202020204" pitchFamily="34" charset="0"/>
              </a:rPr>
              <a:t>#</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651048" y="3474816"/>
            <a:ext cx="4579474" cy="2484365"/>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804672" y="964692"/>
            <a:ext cx="3066937" cy="1188720"/>
          </a:xfrm>
        </p:spPr>
        <p:txBody>
          <a:bodyPr>
            <a:normAutofit fontScale="90000"/>
          </a:bodyPr>
          <a:lstStyle/>
          <a:p>
            <a:r>
              <a:rPr lang="en-US" dirty="0"/>
              <a:t>Number of employees vs deposits</a:t>
            </a:r>
          </a:p>
        </p:txBody>
      </p:sp>
      <p:sp>
        <p:nvSpPr>
          <p:cNvPr id="8" name="Content Placeholder 7">
            <a:extLst>
              <a:ext uri="{FF2B5EF4-FFF2-40B4-BE49-F238E27FC236}">
                <a16:creationId xmlns:a16="http://schemas.microsoft.com/office/drawing/2014/main" id="{CBE809DD-B1D6-0120-FE98-5699FD9D9AE1}"/>
              </a:ext>
            </a:extLst>
          </p:cNvPr>
          <p:cNvSpPr>
            <a:spLocks noGrp="1"/>
          </p:cNvSpPr>
          <p:nvPr>
            <p:ph idx="1"/>
          </p:nvPr>
        </p:nvSpPr>
        <p:spPr>
          <a:xfrm>
            <a:off x="803244" y="2638044"/>
            <a:ext cx="3063765" cy="3263206"/>
          </a:xfrm>
        </p:spPr>
        <p:txBody>
          <a:bodyPr>
            <a:normAutofit/>
          </a:bodyPr>
          <a:lstStyle/>
          <a:p>
            <a:endParaRPr lang="en-US"/>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4EDCDF1C-2E7E-C5BF-7824-755BAA009B87}"/>
              </a:ext>
            </a:extLst>
          </p:cNvPr>
          <p:cNvPicPr>
            <a:picLocks noChangeAspect="1"/>
          </p:cNvPicPr>
          <p:nvPr/>
        </p:nvPicPr>
        <p:blipFill>
          <a:blip r:embed="rId2"/>
          <a:stretch>
            <a:fillRect/>
          </a:stretch>
        </p:blipFill>
        <p:spPr>
          <a:xfrm>
            <a:off x="4823366" y="1992963"/>
            <a:ext cx="6227064" cy="2880016"/>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804672" y="964692"/>
            <a:ext cx="3066937" cy="1188720"/>
          </a:xfrm>
        </p:spPr>
        <p:txBody>
          <a:bodyPr>
            <a:normAutofit/>
          </a:bodyPr>
          <a:lstStyle/>
          <a:p>
            <a:endParaRPr lang="en-US"/>
          </a:p>
        </p:txBody>
      </p:sp>
      <p:sp>
        <p:nvSpPr>
          <p:cNvPr id="8" name="Content Placeholder 7">
            <a:extLst>
              <a:ext uri="{FF2B5EF4-FFF2-40B4-BE49-F238E27FC236}">
                <a16:creationId xmlns:a16="http://schemas.microsoft.com/office/drawing/2014/main" id="{C85CEDE2-6A03-835F-B888-1F9244B5ACF5}"/>
              </a:ext>
            </a:extLst>
          </p:cNvPr>
          <p:cNvSpPr>
            <a:spLocks noGrp="1"/>
          </p:cNvSpPr>
          <p:nvPr>
            <p:ph idx="1"/>
          </p:nvPr>
        </p:nvSpPr>
        <p:spPr>
          <a:xfrm>
            <a:off x="803244" y="2638044"/>
            <a:ext cx="3063765" cy="3263206"/>
          </a:xfrm>
        </p:spPr>
        <p:txBody>
          <a:bodyPr>
            <a:normAutofit/>
          </a:bodyPr>
          <a:lstStyle/>
          <a:p>
            <a:endParaRPr lang="en-US"/>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A966576-EE7C-50C2-1703-C342B5531A39}"/>
              </a:ext>
            </a:extLst>
          </p:cNvPr>
          <p:cNvPicPr>
            <a:picLocks noChangeAspect="1"/>
          </p:cNvPicPr>
          <p:nvPr/>
        </p:nvPicPr>
        <p:blipFill>
          <a:blip r:embed="rId2"/>
          <a:stretch>
            <a:fillRect/>
          </a:stretch>
        </p:blipFill>
        <p:spPr>
          <a:xfrm>
            <a:off x="4823366" y="1969611"/>
            <a:ext cx="6227064" cy="2926719"/>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85000" lnSpcReduction="10000"/>
          </a:bodyPr>
          <a:lstStyle/>
          <a:p>
            <a:r>
              <a:rPr lang="en-US" dirty="0"/>
              <a:t>Assuming a uniform distribution of yeses and noes, to reach 62% of the possible yeses, the bank would call .63362*41188=26098 customers.</a:t>
            </a:r>
          </a:p>
          <a:p>
            <a:pPr lvl="1"/>
            <a:r>
              <a:rPr lang="en-US" dirty="0"/>
              <a:t>11.265% will say yes, with a length of call per yes being 553.1912 seconds, for a total of 452 hours. In addition, there were a total of 2.05 previous contacts per every ‘yes’ customer.  Assuming these were not ‘yeses’ then, the cost is additional 362 hours.  Total cost of 804 hours.</a:t>
            </a:r>
          </a:p>
          <a:p>
            <a:pPr lvl="1"/>
            <a:r>
              <a:rPr lang="en-US" dirty="0"/>
              <a:t>88.735% will say no, with a length of call per yes being 220.8448 seconds, for a total of 1390 hours. In addition, there were a total of 2.63 previous contacts per every ‘no’ customer.  Assuming these were not ‘yeses’ then, the cost is additional 3656 hours.  Total cost of 5046 hours.</a:t>
            </a:r>
          </a:p>
          <a:p>
            <a:pPr lvl="1"/>
            <a:r>
              <a:rPr lang="en-US" dirty="0"/>
              <a:t>Lower bound cost of acquiring 62% yeses: $10/</a:t>
            </a:r>
            <a:r>
              <a:rPr lang="en-US" dirty="0" err="1"/>
              <a:t>hr</a:t>
            </a:r>
            <a:r>
              <a:rPr lang="en-US" dirty="0"/>
              <a:t>*(5850)</a:t>
            </a:r>
            <a:r>
              <a:rPr lang="en-US" dirty="0" err="1"/>
              <a:t>hrs</a:t>
            </a:r>
            <a:r>
              <a:rPr lang="en-US" dirty="0"/>
              <a:t>= $58,500+long-term customer value and reputation costs</a:t>
            </a:r>
          </a:p>
          <a:p>
            <a:pPr lvl="1"/>
            <a:r>
              <a:rPr lang="en-US" dirty="0"/>
              <a:t>Upper bound cost of acquiring 62% yeses: $20/</a:t>
            </a:r>
            <a:r>
              <a:rPr lang="en-US" dirty="0" err="1"/>
              <a:t>hr</a:t>
            </a:r>
            <a:r>
              <a:rPr lang="en-US" dirty="0"/>
              <a:t>*(5850)</a:t>
            </a:r>
            <a:r>
              <a:rPr lang="en-US" dirty="0" err="1"/>
              <a:t>hrs</a:t>
            </a:r>
            <a:r>
              <a:rPr lang="en-US" dirty="0"/>
              <a:t>= $117,000 +long-term customer value and reputation costs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41323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804672" y="964692"/>
            <a:ext cx="3066937"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803244" y="2638044"/>
            <a:ext cx="3063765" cy="3263206"/>
          </a:xfrm>
        </p:spPr>
        <p:txBody>
          <a:bodyPr>
            <a:normAutofit fontScale="92500" lnSpcReduction="20000"/>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duration.  This variable can be used to get a more accurate model.</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964692"/>
            <a:ext cx="3066937" cy="1188720"/>
          </a:xfrm>
        </p:spPr>
        <p:txBody>
          <a:bodyPr vert="horz" lIns="274320" tIns="182880" rIns="274320" bIns="182880" rtlCol="0" anchorCtr="1">
            <a:normAutofit/>
          </a:bodyPr>
          <a:lstStyle/>
          <a:p>
            <a:r>
              <a:rPr lang="en-US" sz="2400"/>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3244" y="2638044"/>
            <a:ext cx="3063765" cy="3263206"/>
          </a:xfrm>
        </p:spPr>
        <p:txBody>
          <a:bodyPr>
            <a:normAutofit fontScale="92500" lnSpcReduction="10000"/>
          </a:bodyPr>
          <a:lstStyle/>
          <a:p>
            <a:pPr>
              <a:lnSpc>
                <a:spcPct val="90000"/>
              </a:lnSpc>
            </a:pPr>
            <a:r>
              <a:rPr lang="en-US" sz="1500" dirty="0"/>
              <a:t>High positive correlations between eurobor3m and consumer price index</a:t>
            </a:r>
          </a:p>
          <a:p>
            <a:pPr>
              <a:lnSpc>
                <a:spcPct val="90000"/>
              </a:lnSpc>
            </a:pPr>
            <a:r>
              <a:rPr lang="en-US" sz="1500" dirty="0"/>
              <a:t>Low correlations between euribor3m and</a:t>
            </a:r>
          </a:p>
          <a:p>
            <a:pPr lvl="1">
              <a:lnSpc>
                <a:spcPct val="90000"/>
              </a:lnSpc>
            </a:pPr>
            <a:r>
              <a:rPr lang="en-US" sz="1500" dirty="0"/>
              <a:t> </a:t>
            </a:r>
            <a:r>
              <a:rPr lang="en-US" sz="1500" dirty="0" err="1"/>
              <a:t>pdays</a:t>
            </a:r>
            <a:r>
              <a:rPr lang="en-US" sz="1500" dirty="0"/>
              <a:t> ( number of days that passed by after the client was last contacted from a previous campaign) </a:t>
            </a:r>
          </a:p>
          <a:p>
            <a:pPr lvl="1">
              <a:lnSpc>
                <a:spcPct val="90000"/>
              </a:lnSpc>
            </a:pPr>
            <a:r>
              <a:rPr lang="en-US" sz="1500" dirty="0"/>
              <a:t>previous (number of contacts performed before this campaign and for this client (numeric))</a:t>
            </a:r>
          </a:p>
          <a:p>
            <a:pPr lvl="1">
              <a:lnSpc>
                <a:spcPct val="90000"/>
              </a:lnSpc>
            </a:pPr>
            <a:r>
              <a:rPr lang="en-US" sz="1500" dirty="0"/>
              <a:t>Main economic indicators are highly correlated</a:t>
            </a:r>
          </a:p>
          <a:p>
            <a:pPr>
              <a:lnSpc>
                <a:spcPct val="90000"/>
              </a:lnSpc>
            </a:pPr>
            <a:endParaRPr lang="en-US" sz="1500" dirty="0"/>
          </a:p>
          <a:p>
            <a:pPr>
              <a:lnSpc>
                <a:spcPct val="90000"/>
              </a:lnSpc>
            </a:pPr>
            <a:endParaRPr lang="en-US" sz="1500" dirty="0"/>
          </a:p>
        </p:txBody>
      </p:sp>
      <p:sp>
        <p:nvSpPr>
          <p:cNvPr id="23" name="Rectangle 22">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986D35-62F2-5DF1-E6CC-1C57640B5A76}"/>
              </a:ext>
            </a:extLst>
          </p:cNvPr>
          <p:cNvPicPr>
            <a:picLocks noChangeAspect="1"/>
          </p:cNvPicPr>
          <p:nvPr/>
        </p:nvPicPr>
        <p:blipFill>
          <a:blip r:embed="rId2"/>
          <a:stretch>
            <a:fillRect/>
          </a:stretch>
        </p:blipFill>
        <p:spPr>
          <a:xfrm>
            <a:off x="5419608" y="1293275"/>
            <a:ext cx="5034579" cy="4279392"/>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804672" y="964692"/>
            <a:ext cx="3066937" cy="1188720"/>
          </a:xfrm>
        </p:spPr>
        <p:txBody>
          <a:bodyPr>
            <a:normAutofit/>
          </a:bodyPr>
          <a:lstStyle/>
          <a:p>
            <a:r>
              <a:rPr lang="en-US" sz="2000"/>
              <a:t>Feature </a:t>
            </a:r>
            <a:r>
              <a:rPr lang="en-US" sz="2000" err="1"/>
              <a:t>importances</a:t>
            </a:r>
            <a:r>
              <a:rPr lang="en-US" sz="2000"/>
              <a:t> and model</a:t>
            </a: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803244" y="2638044"/>
            <a:ext cx="3063765" cy="3263206"/>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a:t>
            </a:r>
          </a:p>
        </p:txBody>
      </p:sp>
      <p:sp>
        <p:nvSpPr>
          <p:cNvPr id="26" name="Rectangle 2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EDF5A3-D971-37D9-5A74-69F76DCE29E2}"/>
              </a:ext>
            </a:extLst>
          </p:cNvPr>
          <p:cNvPicPr>
            <a:picLocks noChangeAspect="1"/>
          </p:cNvPicPr>
          <p:nvPr/>
        </p:nvPicPr>
        <p:blipFill>
          <a:blip r:embed="rId2"/>
          <a:stretch>
            <a:fillRect/>
          </a:stretch>
        </p:blipFill>
        <p:spPr>
          <a:xfrm>
            <a:off x="4823366" y="2000746"/>
            <a:ext cx="6227064" cy="2864449"/>
          </a:xfrm>
          <a:prstGeom prst="rect">
            <a:avLst/>
          </a:prstGeom>
        </p:spPr>
      </p:pic>
    </p:spTree>
    <p:extLst>
      <p:ext uri="{BB962C8B-B14F-4D97-AF65-F5344CB8AC3E}">
        <p14:creationId xmlns:p14="http://schemas.microsoft.com/office/powerpoint/2010/main" val="372616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endParaRPr lang="en-US"/>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803244" y="2638044"/>
            <a:ext cx="3063765" cy="3263206"/>
          </a:xfrm>
        </p:spPr>
        <p:txBody>
          <a:bodyPr>
            <a:normAutofit/>
          </a:bodyPr>
          <a:lstStyle/>
          <a:p>
            <a:endParaRPr lang="en-US"/>
          </a:p>
        </p:txBody>
      </p:sp>
      <p:sp>
        <p:nvSpPr>
          <p:cNvPr id="18" name="Rectangle 17">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899FC30-D07C-4684-6E68-54F251A3F471}"/>
              </a:ext>
            </a:extLst>
          </p:cNvPr>
          <p:cNvPicPr>
            <a:picLocks noChangeAspect="1"/>
          </p:cNvPicPr>
          <p:nvPr/>
        </p:nvPicPr>
        <p:blipFill>
          <a:blip r:embed="rId2"/>
          <a:stretch>
            <a:fillRect/>
          </a:stretch>
        </p:blipFill>
        <p:spPr>
          <a:xfrm>
            <a:off x="4823366" y="1813934"/>
            <a:ext cx="6227064" cy="3238073"/>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2507</TotalTime>
  <Words>2290</Words>
  <Application>Microsoft Macintosh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PowerPoint Presentation</vt:lpstr>
      <vt:lpstr>Business Concerns</vt:lpstr>
      <vt:lpstr>Cost of no-ml strategy</vt:lpstr>
      <vt:lpstr>Cost of ml strategy</vt:lpstr>
      <vt:lpstr>Business recommendation</vt:lpstr>
      <vt:lpstr>Future work</vt:lpstr>
      <vt:lpstr>Appendix</vt:lpstr>
      <vt:lpstr>Variable descriptions</vt:lpstr>
      <vt:lpstr>Variable descriptions</vt:lpstr>
      <vt:lpstr>Image source</vt:lpstr>
      <vt:lpstr>Duration vs deposits</vt:lpstr>
      <vt:lpstr>PowerPoint Presentation</vt:lpstr>
      <vt:lpstr>Smaller feature set importances</vt:lpstr>
      <vt:lpstr>Number of employees vs deposits</vt:lpstr>
      <vt:lpstr>PowerPoint Presentation</vt:lpstr>
      <vt:lpstr>Interest rates and deposits</vt:lpstr>
      <vt:lpstr>Interest rates and deposits</vt:lpstr>
      <vt:lpstr>Roc curve</vt:lpstr>
      <vt:lpstr>Telephone type vs deposit</vt:lpstr>
      <vt:lpstr>Deposits by month</vt:lpstr>
      <vt:lpstr>Cost of no-ml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31</cp:revision>
  <dcterms:created xsi:type="dcterms:W3CDTF">2022-08-03T01:00:47Z</dcterms:created>
  <dcterms:modified xsi:type="dcterms:W3CDTF">2022-08-04T18:48:33Z</dcterms:modified>
</cp:coreProperties>
</file>