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8" r:id="rId2"/>
    <p:sldId id="276" r:id="rId3"/>
    <p:sldId id="257" r:id="rId4"/>
    <p:sldId id="271" r:id="rId5"/>
    <p:sldId id="275" r:id="rId6"/>
    <p:sldId id="270" r:id="rId7"/>
    <p:sldId id="272" r:id="rId8"/>
    <p:sldId id="277" r:id="rId9"/>
    <p:sldId id="278" r:id="rId10"/>
    <p:sldId id="279" r:id="rId11"/>
    <p:sldId id="280" r:id="rId12"/>
    <p:sldId id="260" r:id="rId13"/>
    <p:sldId id="281" r:id="rId14"/>
    <p:sldId id="282" r:id="rId15"/>
    <p:sldId id="285" r:id="rId16"/>
    <p:sldId id="283" r:id="rId17"/>
    <p:sldId id="286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5760" autoAdjust="0"/>
  </p:normalViewPr>
  <p:slideViewPr>
    <p:cSldViewPr snapToGrid="0">
      <p:cViewPr varScale="1">
        <p:scale>
          <a:sx n="91" d="100"/>
          <a:sy n="91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51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c/capitalizationrate.asp" TargetMode="External"/><Relationship Id="rId2" Type="http://schemas.openxmlformats.org/officeDocument/2006/relationships/hyperlink" Target="https://www.investopedia.com/terms/n/noi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llow.com/ames-ia/rent-hous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ighborhoodscout.com/ia/ames/real-estate" TargetMode="External"/><Relationship Id="rId2" Type="http://schemas.openxmlformats.org/officeDocument/2006/relationships/hyperlink" Target="https://www.statista.com/statistics/913457/vacancy-rate-student-housing-units-us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2F98C18-6859-0FCB-4298-4AD186223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Housing market in </a:t>
            </a:r>
            <a:r>
              <a:rPr lang="en-US" sz="4000" dirty="0" err="1">
                <a:solidFill>
                  <a:schemeClr val="tx1"/>
                </a:solidFill>
              </a:rPr>
              <a:t>Aimes</a:t>
            </a:r>
            <a:r>
              <a:rPr lang="en-US" sz="4000" dirty="0">
                <a:solidFill>
                  <a:schemeClr val="tx1"/>
                </a:solidFill>
              </a:rPr>
              <a:t>, Iowa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Investing in real estate for students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22CED-2E84-1BB9-EA1F-978BDEE8403F}"/>
              </a:ext>
            </a:extLst>
          </p:cNvPr>
          <p:cNvSpPr txBox="1"/>
          <p:nvPr/>
        </p:nvSpPr>
        <p:spPr>
          <a:xfrm>
            <a:off x="3077308" y="3390706"/>
            <a:ext cx="615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F2DF3-F4AE-6D76-2615-F125308E38AE}"/>
              </a:ext>
            </a:extLst>
          </p:cNvPr>
          <p:cNvSpPr txBox="1"/>
          <p:nvPr/>
        </p:nvSpPr>
        <p:spPr>
          <a:xfrm>
            <a:off x="3077308" y="3390706"/>
            <a:ext cx="615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242-4C1B-72BE-2584-A917E98D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are normally distributed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45B919B-3BE2-1EC7-294B-8E49FEFD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584" y="2181225"/>
            <a:ext cx="5656831" cy="3678238"/>
          </a:xfrm>
        </p:spPr>
      </p:pic>
    </p:spTree>
    <p:extLst>
      <p:ext uri="{BB962C8B-B14F-4D97-AF65-F5344CB8AC3E}">
        <p14:creationId xmlns:p14="http://schemas.microsoft.com/office/powerpoint/2010/main" val="226362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42DC-9B97-9F68-A1FF-2C32C92B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CE45915-3D80-A844-2312-AC22553A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453" y="2181225"/>
            <a:ext cx="5739094" cy="3678238"/>
          </a:xfrm>
        </p:spPr>
      </p:pic>
    </p:spTree>
    <p:extLst>
      <p:ext uri="{BB962C8B-B14F-4D97-AF65-F5344CB8AC3E}">
        <p14:creationId xmlns:p14="http://schemas.microsoft.com/office/powerpoint/2010/main" val="34692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Performance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performance RMSE: 18476.49       R2: 0.95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95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42B8-5669-3C3B-5E67-2555AB62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98B1E-766C-1ABE-DD48-0FFE5CD8F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156" y="2181225"/>
            <a:ext cx="373968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944C-9F42-7DB7-942D-1B6AFB9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FD8B2-A3AB-CE95-170C-EBB86C22B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616" y="2181225"/>
            <a:ext cx="369676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9660-01F0-CA18-9F53-0A57A165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E131-210F-4FA4-9CCB-A7DB0293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 with  real estate agents regarding refining the NOI and cap rate calculations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7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5EA-74A2-646B-D583-540D33B7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F9F0-48CD-E88E-EF87-31306D5A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calculate NOI: </a:t>
            </a:r>
            <a:endParaRPr lang="en-US"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u="sng" dirty="0">
                <a:solidFill>
                  <a:srgbClr val="82828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https://www.investopedia.com/terms/n/noi.asp</a:t>
            </a:r>
            <a:r>
              <a:rPr lang="en-US" u="sng" dirty="0"/>
              <a:t> </a:t>
            </a:r>
          </a:p>
          <a:p>
            <a:r>
              <a:rPr lang="en-US" u="sng" dirty="0">
                <a:solidFill>
                  <a:schemeClr val="tx1"/>
                </a:solidFill>
              </a:rPr>
              <a:t>How to calculate cap rate using NOI: </a:t>
            </a:r>
          </a:p>
          <a:p>
            <a:pPr lvl="1"/>
            <a:r>
              <a:rPr lang="en-US" dirty="0">
                <a:hlinkClick r:id="rId3"/>
              </a:rPr>
              <a:t>https://www.investopedia.com/terms/c/capitalizationrate.asp</a:t>
            </a:r>
            <a:endParaRPr lang="en-US" dirty="0"/>
          </a:p>
          <a:p>
            <a:r>
              <a:rPr lang="en-US" dirty="0"/>
              <a:t>Renting houses in Ames, Iowa (approximately $500/room):</a:t>
            </a:r>
          </a:p>
          <a:p>
            <a:pPr lvl="1"/>
            <a:r>
              <a:rPr lang="en-US" dirty="0">
                <a:hlinkClick r:id="rId4"/>
              </a:rPr>
              <a:t>https://www.zillow.com/ames-ia/rent-houses/</a:t>
            </a:r>
            <a:endParaRPr lang="en-US" dirty="0"/>
          </a:p>
          <a:p>
            <a:r>
              <a:rPr lang="en-US" dirty="0"/>
              <a:t>Proximity to campus and rent premium growth: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www.realpage.com</a:t>
            </a:r>
            <a:r>
              <a:rPr lang="en-US" dirty="0"/>
              <a:t>/analytics/top-performing-student-housing-trending-closer-campus/</a:t>
            </a:r>
          </a:p>
        </p:txBody>
      </p:sp>
    </p:spTree>
    <p:extLst>
      <p:ext uri="{BB962C8B-B14F-4D97-AF65-F5344CB8AC3E}">
        <p14:creationId xmlns:p14="http://schemas.microsoft.com/office/powerpoint/2010/main" val="129787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5EA-74A2-646B-D583-540D33B7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F9F0-48CD-E88E-EF87-31306D5A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Vacancy rate data: 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https://www.statista.com/statistics/913457/vacancy-rate-student-housing-units-usa/</a:t>
            </a:r>
            <a:r>
              <a:rPr lang="en-US" dirty="0">
                <a:solidFill>
                  <a:schemeClr val="tx1"/>
                </a:solidFill>
              </a:rPr>
              <a:t> and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https://www.neighborhoodscout.com/ia/ames/real-estate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Insurance data: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www.bankrate.com</a:t>
            </a:r>
            <a:r>
              <a:rPr lang="en-US" dirty="0">
                <a:solidFill>
                  <a:schemeClr val="tx1"/>
                </a:solidFill>
              </a:rPr>
              <a:t>/insurance/homeowners-insurance/</a:t>
            </a:r>
            <a:r>
              <a:rPr lang="en-US" dirty="0" err="1">
                <a:solidFill>
                  <a:schemeClr val="tx1"/>
                </a:solidFill>
              </a:rPr>
              <a:t>iowa</a:t>
            </a:r>
            <a:r>
              <a:rPr lang="en-US" dirty="0">
                <a:solidFill>
                  <a:schemeClr val="tx1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1860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747E-2F1A-6020-91FF-FB44E0DB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A66F-12E3-A01F-92D1-D475B431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Premium based on distance from campus estimated using https://</a:t>
            </a:r>
            <a:r>
              <a:rPr lang="en-US" dirty="0" err="1"/>
              <a:t>www.statista.com</a:t>
            </a:r>
            <a:r>
              <a:rPr lang="en-US" dirty="0"/>
              <a:t>/statistics/1281943/rent-of-student-housing-by-distance-from-campus/</a:t>
            </a:r>
          </a:p>
        </p:txBody>
      </p:sp>
    </p:spTree>
    <p:extLst>
      <p:ext uri="{BB962C8B-B14F-4D97-AF65-F5344CB8AC3E}">
        <p14:creationId xmlns:p14="http://schemas.microsoft.com/office/powerpoint/2010/main" val="39804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0026-DC9C-09F2-691D-4728A307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08CD-E43D-803B-AB7C-FF9DB7CC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Impute missing features</a:t>
            </a:r>
          </a:p>
          <a:p>
            <a:r>
              <a:rPr lang="en-US" dirty="0"/>
              <a:t>Add location variables</a:t>
            </a:r>
          </a:p>
          <a:p>
            <a:r>
              <a:rPr lang="en-US" dirty="0"/>
              <a:t>Train a few tree-based models to discover key features found by these models </a:t>
            </a:r>
          </a:p>
          <a:p>
            <a:r>
              <a:rPr lang="en-US" dirty="0"/>
              <a:t>Use these key features to answer business questions with regression models</a:t>
            </a:r>
          </a:p>
          <a:p>
            <a:pPr lvl="1"/>
            <a:r>
              <a:rPr lang="en-US" dirty="0"/>
              <a:t>- **Student Apartment Rental**: A company would like to purchase multiple rental houses in **Ames** to rent to **ISU** students. Based on your data analysis and your models, please give advice to your client regarding the target </a:t>
            </a:r>
            <a:r>
              <a:rPr lang="en-US" dirty="0" err="1"/>
              <a:t>neighborboods</a:t>
            </a:r>
            <a:r>
              <a:rPr lang="en-US" dirty="0"/>
              <a:t>, the house types, and the profit margin estimations. </a:t>
            </a:r>
          </a:p>
          <a:p>
            <a:pPr lvl="1"/>
            <a:r>
              <a:rPr lang="en-US" dirty="0"/>
              <a:t>    - The **Ames** property tax is about $1.5\%$ of the market values. See [here](https://</a:t>
            </a:r>
            <a:r>
              <a:rPr lang="en-US" dirty="0" err="1"/>
              <a:t>www.cityofames.org</a:t>
            </a:r>
            <a:r>
              <a:rPr lang="en-US" dirty="0"/>
              <a:t>/government/departments-divisions-a-h/city-assessor/estimate-your-property-tax) for details.</a:t>
            </a:r>
          </a:p>
          <a:p>
            <a:pPr lvl="1"/>
            <a:r>
              <a:rPr lang="en-US" dirty="0"/>
              <a:t>    - The estimated annual maintenance cost is about $2\%$ of your property value.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8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2A91-06E4-82E7-B014-B1139CD4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63EA47-709F-DB22-4A9E-FD8222A9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502807"/>
              </p:ext>
            </p:extLst>
          </p:nvPr>
        </p:nvGraphicFramePr>
        <p:xfrm>
          <a:off x="931166" y="1374584"/>
          <a:ext cx="6518801" cy="489025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424783">
                  <a:extLst>
                    <a:ext uri="{9D8B030D-6E8A-4147-A177-3AD203B41FA5}">
                      <a16:colId xmlns:a16="http://schemas.microsoft.com/office/drawing/2014/main" val="4215219135"/>
                    </a:ext>
                  </a:extLst>
                </a:gridCol>
                <a:gridCol w="2072776">
                  <a:extLst>
                    <a:ext uri="{9D8B030D-6E8A-4147-A177-3AD203B41FA5}">
                      <a16:colId xmlns:a16="http://schemas.microsoft.com/office/drawing/2014/main" val="3785005588"/>
                    </a:ext>
                  </a:extLst>
                </a:gridCol>
                <a:gridCol w="2021242">
                  <a:extLst>
                    <a:ext uri="{9D8B030D-6E8A-4147-A177-3AD203B41FA5}">
                      <a16:colId xmlns:a16="http://schemas.microsoft.com/office/drawing/2014/main" val="460557706"/>
                    </a:ext>
                  </a:extLst>
                </a:gridCol>
              </a:tblGrid>
              <a:tr h="197406">
                <a:tc>
                  <a:txBody>
                    <a:bodyPr/>
                    <a:lstStyle/>
                    <a:p>
                      <a:r>
                        <a:rPr lang="en-US" sz="800" b="0" cap="none" spc="0" dirty="0">
                          <a:solidFill>
                            <a:schemeClr val="bg1"/>
                          </a:solidFill>
                        </a:rPr>
                        <a:t>RFs (R2: .91 on Test Set)</a:t>
                      </a:r>
                    </a:p>
                  </a:txBody>
                  <a:tcPr marL="19152" marR="19152" marT="50312" marB="95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cap="none" spc="0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r>
                        <a:rPr lang="en-US" sz="800" b="0" cap="none" spc="0" dirty="0">
                          <a:solidFill>
                            <a:schemeClr val="bg1"/>
                          </a:solidFill>
                        </a:rPr>
                        <a:t> (R2: 0.93/.95(</a:t>
                      </a:r>
                      <a:r>
                        <a:rPr lang="en-US" sz="800" b="0" cap="none" spc="0" dirty="0" err="1">
                          <a:solidFill>
                            <a:schemeClr val="bg1"/>
                          </a:solidFill>
                        </a:rPr>
                        <a:t>dupl</a:t>
                      </a:r>
                      <a:r>
                        <a:rPr lang="en-US" sz="800" b="0" cap="none" spc="0" dirty="0">
                          <a:solidFill>
                            <a:schemeClr val="bg1"/>
                          </a:solidFill>
                        </a:rPr>
                        <a:t>) on Test Set)</a:t>
                      </a:r>
                    </a:p>
                  </a:txBody>
                  <a:tcPr marL="19152" marR="19152" marT="50312" marB="95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cap="none" spc="0" dirty="0" err="1">
                          <a:solidFill>
                            <a:schemeClr val="bg1"/>
                          </a:solidFill>
                        </a:rPr>
                        <a:t>CatBoost</a:t>
                      </a:r>
                      <a:r>
                        <a:rPr lang="en-US" sz="800" b="0" cap="none" spc="0" dirty="0">
                          <a:solidFill>
                            <a:schemeClr val="bg1"/>
                          </a:solidFill>
                        </a:rPr>
                        <a:t> (R2:0.92/ 0.95 (</a:t>
                      </a:r>
                      <a:r>
                        <a:rPr lang="en-US" sz="800" b="0" cap="none" spc="0" dirty="0" err="1">
                          <a:solidFill>
                            <a:schemeClr val="bg1"/>
                          </a:solidFill>
                        </a:rPr>
                        <a:t>dupl</a:t>
                      </a:r>
                      <a:r>
                        <a:rPr lang="en-US" sz="800" b="0" cap="none" spc="0" dirty="0">
                          <a:solidFill>
                            <a:schemeClr val="bg1"/>
                          </a:solidFill>
                        </a:rPr>
                        <a:t>) on Test Set)</a:t>
                      </a:r>
                    </a:p>
                  </a:txBody>
                  <a:tcPr marL="19152" marR="19152" marT="50312" marB="95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87787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r>
                        <a:rPr lang="en-US" sz="800" dirty="0" err="1"/>
                        <a:t>OverallQual</a:t>
                      </a:r>
                      <a:r>
                        <a:rPr lang="en-US" sz="800" dirty="0"/>
                        <a:t> 0.555752 </a:t>
                      </a:r>
                    </a:p>
                    <a:p>
                      <a:r>
                        <a:rPr lang="en-US" sz="800" dirty="0" err="1"/>
                        <a:t>GrLivArea</a:t>
                      </a:r>
                      <a:r>
                        <a:rPr lang="en-US" sz="800" dirty="0"/>
                        <a:t> 0.138248 </a:t>
                      </a:r>
                    </a:p>
                    <a:p>
                      <a:r>
                        <a:rPr lang="en-US" sz="800" dirty="0"/>
                        <a:t>1stFlrSF 0.051820 </a:t>
                      </a:r>
                    </a:p>
                    <a:p>
                      <a:r>
                        <a:rPr lang="en-US" sz="800" dirty="0" err="1"/>
                        <a:t>TotalBsmtSF</a:t>
                      </a:r>
                      <a:r>
                        <a:rPr lang="en-US" sz="800" dirty="0"/>
                        <a:t> 0.030623 </a:t>
                      </a:r>
                    </a:p>
                    <a:p>
                      <a:r>
                        <a:rPr lang="en-US" sz="800" dirty="0" err="1"/>
                        <a:t>GarageArea</a:t>
                      </a:r>
                      <a:r>
                        <a:rPr lang="en-US" sz="800" dirty="0"/>
                        <a:t> 0.028397 </a:t>
                      </a:r>
                    </a:p>
                    <a:p>
                      <a:r>
                        <a:rPr lang="en-US" sz="800" dirty="0"/>
                        <a:t>BsmtFinSF1 0.024851 </a:t>
                      </a:r>
                    </a:p>
                    <a:p>
                      <a:r>
                        <a:rPr lang="en-US" sz="800" dirty="0" err="1"/>
                        <a:t>LotArea</a:t>
                      </a:r>
                      <a:r>
                        <a:rPr lang="en-US" sz="800" dirty="0"/>
                        <a:t> 0.011924 </a:t>
                      </a:r>
                    </a:p>
                    <a:p>
                      <a:r>
                        <a:rPr lang="en-US" sz="800" dirty="0"/>
                        <a:t>2ndFlrSF 0.011556 </a:t>
                      </a:r>
                    </a:p>
                    <a:p>
                      <a:r>
                        <a:rPr lang="en-US" sz="800" dirty="0" err="1"/>
                        <a:t>FullBath</a:t>
                      </a:r>
                      <a:r>
                        <a:rPr lang="en-US" sz="800" dirty="0"/>
                        <a:t> 0.011551 </a:t>
                      </a:r>
                    </a:p>
                    <a:p>
                      <a:r>
                        <a:rPr lang="en-US" sz="800" dirty="0" err="1"/>
                        <a:t>GarageCars</a:t>
                      </a:r>
                      <a:r>
                        <a:rPr lang="en-US" sz="800" dirty="0"/>
                        <a:t> 0.009987 </a:t>
                      </a:r>
                    </a:p>
                    <a:p>
                      <a:r>
                        <a:rPr lang="en-US" sz="800" dirty="0" err="1"/>
                        <a:t>YearBuilt</a:t>
                      </a:r>
                      <a:r>
                        <a:rPr lang="en-US" sz="800" dirty="0"/>
                        <a:t> 0.008160 </a:t>
                      </a:r>
                    </a:p>
                    <a:p>
                      <a:r>
                        <a:rPr lang="en-US" sz="800" dirty="0" err="1"/>
                        <a:t>MasVnrArea</a:t>
                      </a:r>
                      <a:r>
                        <a:rPr lang="en-US" sz="800" dirty="0"/>
                        <a:t> 0.006633 </a:t>
                      </a:r>
                    </a:p>
                    <a:p>
                      <a:r>
                        <a:rPr lang="en-US" sz="800" dirty="0" err="1"/>
                        <a:t>YearRemodAdd</a:t>
                      </a:r>
                      <a:r>
                        <a:rPr lang="en-US" sz="800" dirty="0"/>
                        <a:t> 0.006391 </a:t>
                      </a:r>
                    </a:p>
                    <a:p>
                      <a:r>
                        <a:rPr lang="en-US" sz="800" dirty="0"/>
                        <a:t>lats 0.005636 </a:t>
                      </a:r>
                    </a:p>
                    <a:p>
                      <a:r>
                        <a:rPr lang="en-US" sz="800" dirty="0" err="1"/>
                        <a:t>LotFrontage</a:t>
                      </a:r>
                      <a:r>
                        <a:rPr lang="en-US" sz="800" dirty="0"/>
                        <a:t> 0.005449 </a:t>
                      </a:r>
                    </a:p>
                    <a:p>
                      <a:r>
                        <a:rPr lang="en-US" sz="800" dirty="0" err="1"/>
                        <a:t>KitchenQual</a:t>
                      </a:r>
                      <a:r>
                        <a:rPr lang="en-US" sz="800" dirty="0"/>
                        <a:t> 0.005060 </a:t>
                      </a:r>
                    </a:p>
                    <a:p>
                      <a:r>
                        <a:rPr lang="en-US" sz="800" dirty="0"/>
                        <a:t>longs 0.005030 </a:t>
                      </a:r>
                    </a:p>
                    <a:p>
                      <a:r>
                        <a:rPr lang="en-US" sz="800" dirty="0" err="1"/>
                        <a:t>OverallCond</a:t>
                      </a:r>
                      <a:r>
                        <a:rPr lang="en-US" sz="800" dirty="0"/>
                        <a:t> 0.004534 </a:t>
                      </a:r>
                      <a:r>
                        <a:rPr lang="en-US" sz="800" dirty="0" err="1"/>
                        <a:t>BsmtUnfSF</a:t>
                      </a:r>
                      <a:r>
                        <a:rPr lang="en-US" sz="800" dirty="0"/>
                        <a:t> 0.004444 </a:t>
                      </a:r>
                      <a:r>
                        <a:rPr lang="en-US" sz="800" dirty="0" err="1"/>
                        <a:t>GarageFinish</a:t>
                      </a:r>
                      <a:r>
                        <a:rPr lang="en-US" sz="800" dirty="0"/>
                        <a:t> 0.004428 </a:t>
                      </a:r>
                      <a:r>
                        <a:rPr lang="en-US" sz="800" dirty="0" err="1"/>
                        <a:t>OpenPorchSF</a:t>
                      </a:r>
                      <a:r>
                        <a:rPr lang="en-US" sz="800" dirty="0"/>
                        <a:t> 0.004421 </a:t>
                      </a:r>
                      <a:r>
                        <a:rPr lang="en-US" sz="800" dirty="0" err="1"/>
                        <a:t>BsmtQual</a:t>
                      </a:r>
                      <a:r>
                        <a:rPr lang="en-US" sz="800" dirty="0"/>
                        <a:t> 0.003991 </a:t>
                      </a:r>
                      <a:r>
                        <a:rPr lang="en-US" sz="800" dirty="0" err="1"/>
                        <a:t>GarageYrBlt</a:t>
                      </a:r>
                      <a:r>
                        <a:rPr lang="en-US" sz="800" dirty="0"/>
                        <a:t> 0.003732 </a:t>
                      </a:r>
                      <a:r>
                        <a:rPr lang="en-US" sz="800" dirty="0" err="1"/>
                        <a:t>WoodDeckSF</a:t>
                      </a:r>
                      <a:r>
                        <a:rPr lang="en-US" sz="800" dirty="0"/>
                        <a:t> 0.003598 Neighborhood 0.003595 </a:t>
                      </a:r>
                      <a:r>
                        <a:rPr lang="en-US" sz="800" dirty="0" err="1"/>
                        <a:t>MSZoning</a:t>
                      </a:r>
                      <a:r>
                        <a:rPr lang="en-US" sz="800" dirty="0"/>
                        <a:t> 0.003421 Fireplaces 0.003395 </a:t>
                      </a:r>
                      <a:r>
                        <a:rPr lang="en-US" sz="800" dirty="0" err="1"/>
                        <a:t>MoSold</a:t>
                      </a:r>
                      <a:r>
                        <a:rPr lang="en-US" sz="800" dirty="0"/>
                        <a:t> 0.003094 </a:t>
                      </a:r>
                      <a:r>
                        <a:rPr lang="en-US" sz="800" dirty="0" err="1"/>
                        <a:t>GarageType</a:t>
                      </a:r>
                      <a:r>
                        <a:rPr lang="en-US" sz="800" dirty="0"/>
                        <a:t> 0.002800 </a:t>
                      </a:r>
                      <a:r>
                        <a:rPr lang="en-US" sz="800" dirty="0" err="1"/>
                        <a:t>TotRmsAbvGrd</a:t>
                      </a:r>
                      <a:r>
                        <a:rPr lang="en-US" sz="800" dirty="0"/>
                        <a:t> 0.002783 </a:t>
                      </a:r>
                      <a:r>
                        <a:rPr lang="en-US" sz="800" dirty="0" err="1"/>
                        <a:t>FireplaceQu</a:t>
                      </a:r>
                      <a:r>
                        <a:rPr lang="en-US" sz="800" dirty="0"/>
                        <a:t> 0.002555 </a:t>
                      </a:r>
                      <a:r>
                        <a:rPr lang="en-US" sz="800" dirty="0" err="1"/>
                        <a:t>ExterQual</a:t>
                      </a:r>
                      <a:r>
                        <a:rPr lang="en-US" sz="800" dirty="0"/>
                        <a:t> 0.002511 </a:t>
                      </a:r>
                      <a:r>
                        <a:rPr lang="en-US" sz="800" dirty="0" err="1"/>
                        <a:t>BsmtFullBath</a:t>
                      </a:r>
                      <a:r>
                        <a:rPr lang="en-US" sz="800" dirty="0"/>
                        <a:t> 0.002301 </a:t>
                      </a:r>
                      <a:r>
                        <a:rPr lang="en-US" sz="800" dirty="0" err="1"/>
                        <a:t>ScreenPorch</a:t>
                      </a:r>
                      <a:r>
                        <a:rPr lang="en-US" sz="800" dirty="0"/>
                        <a:t> 0.002116 BsmtFinType1 0.001919 </a:t>
                      </a:r>
                      <a:r>
                        <a:rPr lang="en-US" sz="800" dirty="0" err="1"/>
                        <a:t>HeatingQC</a:t>
                      </a:r>
                      <a:r>
                        <a:rPr lang="en-US" sz="800" dirty="0"/>
                        <a:t> 0.001669 </a:t>
                      </a:r>
                      <a:r>
                        <a:rPr lang="en-US" sz="800" dirty="0" err="1"/>
                        <a:t>YrSold</a:t>
                      </a:r>
                      <a:r>
                        <a:rPr lang="en-US" sz="800" dirty="0"/>
                        <a:t> 0.001313 </a:t>
                      </a:r>
                      <a:r>
                        <a:rPr lang="en-US" sz="800" dirty="0" err="1"/>
                        <a:t>MSSubClass</a:t>
                      </a:r>
                      <a:r>
                        <a:rPr lang="en-US" sz="800" dirty="0"/>
                        <a:t> 0.001256 </a:t>
                      </a:r>
                      <a:r>
                        <a:rPr lang="en-US" sz="800" dirty="0" err="1"/>
                        <a:t>CentralAir</a:t>
                      </a:r>
                      <a:r>
                        <a:rPr lang="en-US" sz="800" dirty="0"/>
                        <a:t> 0.001201 Exterior1st 0.001199</a:t>
                      </a:r>
                      <a:endParaRPr lang="en-US" sz="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152" marR="19152" marT="50312" marB="9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OverallQual</a:t>
                      </a:r>
                      <a:r>
                        <a:rPr lang="en-US" sz="800" dirty="0"/>
                        <a:t> 0.227648 </a:t>
                      </a:r>
                    </a:p>
                    <a:p>
                      <a:r>
                        <a:rPr lang="en-US" sz="800" dirty="0" err="1"/>
                        <a:t>ExterQual</a:t>
                      </a:r>
                      <a:r>
                        <a:rPr lang="en-US" sz="800" dirty="0"/>
                        <a:t> 0.200002 </a:t>
                      </a:r>
                    </a:p>
                    <a:p>
                      <a:r>
                        <a:rPr lang="en-US" sz="800" dirty="0" err="1"/>
                        <a:t>GarageCars</a:t>
                      </a:r>
                      <a:r>
                        <a:rPr lang="en-US" sz="800" dirty="0"/>
                        <a:t> 0.161469 </a:t>
                      </a:r>
                    </a:p>
                    <a:p>
                      <a:r>
                        <a:rPr lang="en-US" sz="800" dirty="0" err="1"/>
                        <a:t>KitchenQual</a:t>
                      </a:r>
                      <a:r>
                        <a:rPr lang="en-US" sz="800" dirty="0"/>
                        <a:t> 0.053119 </a:t>
                      </a:r>
                    </a:p>
                    <a:p>
                      <a:r>
                        <a:rPr lang="en-US" sz="800" dirty="0" err="1"/>
                        <a:t>BsmtQual</a:t>
                      </a:r>
                      <a:r>
                        <a:rPr lang="en-US" sz="800" dirty="0"/>
                        <a:t> 0.040191 </a:t>
                      </a:r>
                    </a:p>
                    <a:p>
                      <a:r>
                        <a:rPr lang="en-US" sz="800" dirty="0" err="1"/>
                        <a:t>GrLivArea</a:t>
                      </a:r>
                      <a:r>
                        <a:rPr lang="en-US" sz="800" dirty="0"/>
                        <a:t> 0.029050 </a:t>
                      </a:r>
                    </a:p>
                    <a:p>
                      <a:r>
                        <a:rPr lang="en-US" sz="800" dirty="0"/>
                        <a:t>Fireplaces 0.024213</a:t>
                      </a:r>
                    </a:p>
                    <a:p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YearBuilt</a:t>
                      </a:r>
                      <a:r>
                        <a:rPr lang="en-US" sz="800" dirty="0"/>
                        <a:t> 0.022945 </a:t>
                      </a:r>
                    </a:p>
                    <a:p>
                      <a:r>
                        <a:rPr lang="en-US" sz="800" dirty="0" err="1"/>
                        <a:t>CentralAir</a:t>
                      </a:r>
                      <a:r>
                        <a:rPr lang="en-US" sz="800" dirty="0"/>
                        <a:t> 0.015570 </a:t>
                      </a:r>
                    </a:p>
                    <a:p>
                      <a:r>
                        <a:rPr lang="en-US" sz="800" dirty="0" err="1"/>
                        <a:t>FullBath</a:t>
                      </a:r>
                      <a:r>
                        <a:rPr lang="en-US" sz="800" dirty="0"/>
                        <a:t> 0.015364 </a:t>
                      </a:r>
                    </a:p>
                    <a:p>
                      <a:r>
                        <a:rPr lang="en-US" sz="800" dirty="0" err="1"/>
                        <a:t>GarageArea</a:t>
                      </a:r>
                      <a:r>
                        <a:rPr lang="en-US" sz="800" dirty="0"/>
                        <a:t> 0.013840 </a:t>
                      </a:r>
                    </a:p>
                    <a:p>
                      <a:r>
                        <a:rPr lang="en-US" sz="800" dirty="0" err="1"/>
                        <a:t>GarageFinish</a:t>
                      </a:r>
                      <a:r>
                        <a:rPr lang="en-US" sz="800" dirty="0"/>
                        <a:t> 0.013713 </a:t>
                      </a:r>
                    </a:p>
                    <a:p>
                      <a:r>
                        <a:rPr lang="en-US" sz="800" dirty="0"/>
                        <a:t>1stFlrSF 0.013117 </a:t>
                      </a:r>
                      <a:r>
                        <a:rPr lang="en-US" sz="800" dirty="0" err="1"/>
                        <a:t>TotalBsmtSF</a:t>
                      </a:r>
                      <a:r>
                        <a:rPr lang="en-US" sz="800" dirty="0"/>
                        <a:t> 0.012377 </a:t>
                      </a:r>
                      <a:r>
                        <a:rPr lang="en-US" sz="800" dirty="0" err="1"/>
                        <a:t>GarageType</a:t>
                      </a:r>
                      <a:r>
                        <a:rPr lang="en-US" sz="800" dirty="0"/>
                        <a:t> 0.012039 </a:t>
                      </a:r>
                      <a:r>
                        <a:rPr lang="en-US" sz="800" dirty="0" err="1"/>
                        <a:t>MissingLoc</a:t>
                      </a:r>
                      <a:r>
                        <a:rPr lang="en-US" sz="800" dirty="0"/>
                        <a:t> 0.010694 BsmtFinSF1 0.009349 </a:t>
                      </a:r>
                      <a:r>
                        <a:rPr lang="en-US" sz="800" dirty="0" err="1"/>
                        <a:t>MSZoning</a:t>
                      </a:r>
                      <a:r>
                        <a:rPr lang="en-US" sz="800" dirty="0"/>
                        <a:t> 0.007960 </a:t>
                      </a:r>
                      <a:r>
                        <a:rPr lang="en-US" sz="800" dirty="0" err="1"/>
                        <a:t>OverallCond</a:t>
                      </a:r>
                      <a:r>
                        <a:rPr lang="en-US" sz="800" dirty="0"/>
                        <a:t> 0.007506 2ndFlrSF 0.006749 </a:t>
                      </a:r>
                      <a:r>
                        <a:rPr lang="en-US" sz="800" dirty="0" err="1"/>
                        <a:t>YearRemodAdd</a:t>
                      </a:r>
                      <a:r>
                        <a:rPr lang="en-US" sz="800" dirty="0"/>
                        <a:t> 0.005971 </a:t>
                      </a:r>
                      <a:r>
                        <a:rPr lang="en-US" sz="800" dirty="0" err="1"/>
                        <a:t>PavedDrive</a:t>
                      </a:r>
                      <a:r>
                        <a:rPr lang="en-US" sz="800" dirty="0"/>
                        <a:t> 0.005873 </a:t>
                      </a:r>
                      <a:r>
                        <a:rPr lang="en-US" sz="800" dirty="0" err="1"/>
                        <a:t>FireplaceQu</a:t>
                      </a:r>
                      <a:r>
                        <a:rPr lang="en-US" sz="800" dirty="0"/>
                        <a:t> 0.005541 Condition2 0.005395 </a:t>
                      </a:r>
                      <a:r>
                        <a:rPr lang="en-US" sz="800" dirty="0" err="1"/>
                        <a:t>MasVnrArea</a:t>
                      </a:r>
                      <a:r>
                        <a:rPr lang="en-US" sz="800" dirty="0"/>
                        <a:t> 0.004357 </a:t>
                      </a:r>
                      <a:r>
                        <a:rPr lang="en-US" sz="800" dirty="0" err="1"/>
                        <a:t>SaleCondition</a:t>
                      </a:r>
                      <a:r>
                        <a:rPr lang="en-US" sz="800" dirty="0"/>
                        <a:t> 0.003938 </a:t>
                      </a:r>
                      <a:r>
                        <a:rPr lang="en-US" sz="800" dirty="0" err="1"/>
                        <a:t>BsmtFullBath</a:t>
                      </a:r>
                      <a:r>
                        <a:rPr lang="en-US" sz="800" dirty="0"/>
                        <a:t> 0.003911 </a:t>
                      </a:r>
                      <a:r>
                        <a:rPr lang="en-US" sz="800" dirty="0" err="1"/>
                        <a:t>LotArea</a:t>
                      </a:r>
                      <a:r>
                        <a:rPr lang="en-US" sz="800" dirty="0"/>
                        <a:t> 0.003658 </a:t>
                      </a:r>
                      <a:r>
                        <a:rPr lang="en-US" sz="800" dirty="0" err="1"/>
                        <a:t>HalfBath</a:t>
                      </a:r>
                      <a:r>
                        <a:rPr lang="en-US" sz="800" dirty="0"/>
                        <a:t> 0.003644 BsmtFinType1 0.003463 </a:t>
                      </a:r>
                      <a:r>
                        <a:rPr lang="en-US" sz="800" dirty="0" err="1"/>
                        <a:t>ScreenPorch</a:t>
                      </a:r>
                      <a:r>
                        <a:rPr lang="en-US" sz="800" dirty="0"/>
                        <a:t> 0.003071 </a:t>
                      </a:r>
                      <a:r>
                        <a:rPr lang="en-US" sz="800" dirty="0" err="1"/>
                        <a:t>LandContour</a:t>
                      </a:r>
                      <a:r>
                        <a:rPr lang="en-US" sz="800" dirty="0"/>
                        <a:t> 0.003058 Neighborhood 0.002877 </a:t>
                      </a:r>
                      <a:r>
                        <a:rPr lang="en-US" sz="800" dirty="0" err="1"/>
                        <a:t>BsmtExposure</a:t>
                      </a:r>
                      <a:r>
                        <a:rPr lang="en-US" sz="800" dirty="0"/>
                        <a:t> 0.002653 </a:t>
                      </a:r>
                      <a:r>
                        <a:rPr lang="en-US" sz="800" dirty="0" err="1"/>
                        <a:t>HeatingQC</a:t>
                      </a:r>
                      <a:r>
                        <a:rPr lang="en-US" sz="800" dirty="0"/>
                        <a:t> 0.002649 </a:t>
                      </a:r>
                      <a:r>
                        <a:rPr lang="en-US" sz="800" dirty="0" err="1"/>
                        <a:t>BedroomAbvGr</a:t>
                      </a:r>
                      <a:r>
                        <a:rPr lang="en-US" sz="800" dirty="0"/>
                        <a:t> 0.002311 Functional 0.002297 </a:t>
                      </a:r>
                      <a:r>
                        <a:rPr lang="en-US" sz="800" dirty="0" err="1"/>
                        <a:t>RoofMatl</a:t>
                      </a:r>
                      <a:r>
                        <a:rPr lang="en-US" sz="800" dirty="0"/>
                        <a:t> 0.002271 </a:t>
                      </a:r>
                      <a:r>
                        <a:rPr lang="en-US" sz="800" dirty="0" err="1"/>
                        <a:t>KitchenAbvGr</a:t>
                      </a:r>
                      <a:r>
                        <a:rPr lang="en-US" sz="800" dirty="0"/>
                        <a:t> 0.002001 </a:t>
                      </a:r>
                      <a:r>
                        <a:rPr lang="en-US" sz="800" dirty="0" err="1"/>
                        <a:t>GarageYrBlt</a:t>
                      </a:r>
                      <a:r>
                        <a:rPr lang="en-US" sz="800" dirty="0"/>
                        <a:t> 0.001883 Condition1 0.001717 </a:t>
                      </a:r>
                      <a:r>
                        <a:rPr lang="en-US" sz="800" dirty="0" err="1"/>
                        <a:t>WoodDeckSF</a:t>
                      </a:r>
                      <a:r>
                        <a:rPr lang="en-US" sz="800" dirty="0"/>
                        <a:t> 0.001531</a:t>
                      </a:r>
                      <a:endParaRPr lang="en-US" sz="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152" marR="19152" marT="50312" marB="9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OverallQual</a:t>
                      </a:r>
                      <a:r>
                        <a:rPr lang="en-US" sz="800" dirty="0"/>
                        <a:t> 18.754183 </a:t>
                      </a:r>
                    </a:p>
                    <a:p>
                      <a:r>
                        <a:rPr lang="en-US" sz="800" dirty="0" err="1"/>
                        <a:t>GrLivArea</a:t>
                      </a:r>
                      <a:r>
                        <a:rPr lang="en-US" sz="800" dirty="0"/>
                        <a:t> 15.497276 </a:t>
                      </a:r>
                    </a:p>
                    <a:p>
                      <a:r>
                        <a:rPr lang="en-US" sz="800" dirty="0"/>
                        <a:t>1stFlrSF 5.126514 </a:t>
                      </a:r>
                    </a:p>
                    <a:p>
                      <a:r>
                        <a:rPr lang="en-US" sz="800" dirty="0" err="1"/>
                        <a:t>TotalBsmtSF</a:t>
                      </a:r>
                      <a:r>
                        <a:rPr lang="en-US" sz="800" dirty="0"/>
                        <a:t> 4.201394 </a:t>
                      </a:r>
                    </a:p>
                    <a:p>
                      <a:r>
                        <a:rPr lang="en-US" sz="800" dirty="0"/>
                        <a:t>BsmtFinSF1 4.047372 </a:t>
                      </a:r>
                    </a:p>
                    <a:p>
                      <a:r>
                        <a:rPr lang="en-US" sz="800" dirty="0" err="1"/>
                        <a:t>KitchenQual</a:t>
                      </a:r>
                      <a:r>
                        <a:rPr lang="en-US" sz="800" dirty="0"/>
                        <a:t> 3.025626 </a:t>
                      </a:r>
                    </a:p>
                    <a:p>
                      <a:r>
                        <a:rPr lang="en-US" sz="800" dirty="0"/>
                        <a:t>Fireplaces 2.791535 </a:t>
                      </a:r>
                    </a:p>
                    <a:p>
                      <a:r>
                        <a:rPr lang="en-US" sz="800" dirty="0" err="1"/>
                        <a:t>LotArea</a:t>
                      </a:r>
                      <a:r>
                        <a:rPr lang="en-US" sz="800" dirty="0"/>
                        <a:t> 2.785231 </a:t>
                      </a:r>
                    </a:p>
                    <a:p>
                      <a:r>
                        <a:rPr lang="en-US" sz="800" dirty="0" err="1"/>
                        <a:t>GarageArea</a:t>
                      </a:r>
                      <a:r>
                        <a:rPr lang="en-US" sz="800" dirty="0"/>
                        <a:t> 2.626287 </a:t>
                      </a:r>
                    </a:p>
                    <a:p>
                      <a:r>
                        <a:rPr lang="en-US" sz="800" dirty="0"/>
                        <a:t>2ndFlrSF 2.542275 </a:t>
                      </a:r>
                    </a:p>
                    <a:p>
                      <a:r>
                        <a:rPr lang="en-US" sz="800" dirty="0" err="1"/>
                        <a:t>YearBuilt</a:t>
                      </a:r>
                      <a:r>
                        <a:rPr lang="en-US" sz="800" dirty="0"/>
                        <a:t> 2.440147 </a:t>
                      </a:r>
                    </a:p>
                    <a:p>
                      <a:r>
                        <a:rPr lang="en-US" sz="800" dirty="0" err="1"/>
                        <a:t>GarageCars</a:t>
                      </a:r>
                      <a:r>
                        <a:rPr lang="en-US" sz="800" dirty="0"/>
                        <a:t> 2.183048 </a:t>
                      </a:r>
                    </a:p>
                    <a:p>
                      <a:r>
                        <a:rPr lang="en-US" sz="800" dirty="0" err="1"/>
                        <a:t>YearRemodAdd</a:t>
                      </a:r>
                      <a:r>
                        <a:rPr lang="en-US" sz="800" dirty="0"/>
                        <a:t> 2.048334 </a:t>
                      </a:r>
                    </a:p>
                    <a:p>
                      <a:r>
                        <a:rPr lang="en-US" sz="800" dirty="0" err="1"/>
                        <a:t>OverallCond</a:t>
                      </a:r>
                      <a:r>
                        <a:rPr lang="en-US" sz="800" dirty="0"/>
                        <a:t> 1.775863</a:t>
                      </a:r>
                    </a:p>
                    <a:p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BsmtQual</a:t>
                      </a:r>
                      <a:r>
                        <a:rPr lang="en-US" sz="800" dirty="0"/>
                        <a:t> </a:t>
                      </a:r>
                      <a:r>
                        <a:rPr lang="en-US" sz="800"/>
                        <a:t>1.716422 </a:t>
                      </a:r>
                    </a:p>
                    <a:p>
                      <a:r>
                        <a:rPr lang="en-US" sz="800"/>
                        <a:t>ExterQual</a:t>
                      </a:r>
                      <a:r>
                        <a:rPr lang="en-US" sz="800" dirty="0"/>
                        <a:t> 1.515279 </a:t>
                      </a:r>
                      <a:r>
                        <a:rPr lang="en-US" sz="800" dirty="0" err="1"/>
                        <a:t>GarageType</a:t>
                      </a:r>
                      <a:r>
                        <a:rPr lang="en-US" sz="800" dirty="0"/>
                        <a:t> 1.418953 </a:t>
                      </a:r>
                      <a:r>
                        <a:rPr lang="en-US" sz="800" dirty="0" err="1"/>
                        <a:t>FullBath</a:t>
                      </a:r>
                      <a:r>
                        <a:rPr lang="en-US" sz="800" dirty="0"/>
                        <a:t> 1.385398 </a:t>
                      </a:r>
                      <a:r>
                        <a:rPr lang="en-US" sz="800" dirty="0" err="1"/>
                        <a:t>GarageYrBlt</a:t>
                      </a:r>
                      <a:r>
                        <a:rPr lang="en-US" sz="800" dirty="0"/>
                        <a:t> 1.384613 </a:t>
                      </a:r>
                      <a:r>
                        <a:rPr lang="en-US" sz="800" dirty="0" err="1"/>
                        <a:t>HalfBath</a:t>
                      </a:r>
                      <a:r>
                        <a:rPr lang="en-US" sz="800" dirty="0"/>
                        <a:t> 1.312559 </a:t>
                      </a:r>
                      <a:r>
                        <a:rPr lang="en-US" sz="800" dirty="0" err="1"/>
                        <a:t>GarageFinish</a:t>
                      </a:r>
                      <a:r>
                        <a:rPr lang="en-US" sz="800" dirty="0"/>
                        <a:t> 1.296044 </a:t>
                      </a:r>
                      <a:r>
                        <a:rPr lang="en-US" sz="800" dirty="0" err="1"/>
                        <a:t>MasVnrArea</a:t>
                      </a:r>
                      <a:r>
                        <a:rPr lang="en-US" sz="800" dirty="0"/>
                        <a:t> 1.065487 lats 1.027604 </a:t>
                      </a:r>
                      <a:r>
                        <a:rPr lang="en-US" sz="800" dirty="0" err="1"/>
                        <a:t>BsmtFullBath</a:t>
                      </a:r>
                      <a:r>
                        <a:rPr lang="en-US" sz="800" dirty="0"/>
                        <a:t> 0.957149 </a:t>
                      </a:r>
                      <a:r>
                        <a:rPr lang="en-US" sz="800" dirty="0" err="1"/>
                        <a:t>FireplaceQu</a:t>
                      </a:r>
                      <a:r>
                        <a:rPr lang="en-US" sz="800" dirty="0"/>
                        <a:t> 0.952344 Neighborhood 0.922058 </a:t>
                      </a:r>
                      <a:r>
                        <a:rPr lang="en-US" sz="800" dirty="0" err="1"/>
                        <a:t>BsmtExposure</a:t>
                      </a:r>
                      <a:r>
                        <a:rPr lang="en-US" sz="800" dirty="0"/>
                        <a:t> 0.901652 </a:t>
                      </a:r>
                      <a:r>
                        <a:rPr lang="en-US" sz="800" dirty="0" err="1"/>
                        <a:t>OpenPorchSF</a:t>
                      </a:r>
                      <a:r>
                        <a:rPr lang="en-US" sz="800" dirty="0"/>
                        <a:t> 0.879730 BsmtFinType1 0.824832 </a:t>
                      </a:r>
                      <a:r>
                        <a:rPr lang="en-US" sz="800" dirty="0" err="1"/>
                        <a:t>TotRmsAbvGrd</a:t>
                      </a:r>
                      <a:r>
                        <a:rPr lang="en-US" sz="800" dirty="0"/>
                        <a:t> 0.807216 </a:t>
                      </a:r>
                      <a:r>
                        <a:rPr lang="en-US" sz="800" dirty="0" err="1"/>
                        <a:t>HeatingQC</a:t>
                      </a:r>
                      <a:r>
                        <a:rPr lang="en-US" sz="800" dirty="0"/>
                        <a:t> 0.780435 </a:t>
                      </a:r>
                      <a:r>
                        <a:rPr lang="en-US" sz="800" dirty="0" err="1"/>
                        <a:t>LotFrontage</a:t>
                      </a:r>
                      <a:r>
                        <a:rPr lang="en-US" sz="800" dirty="0"/>
                        <a:t> 0.667464 </a:t>
                      </a:r>
                      <a:r>
                        <a:rPr lang="en-US" sz="800" dirty="0" err="1"/>
                        <a:t>WoodDeckSF</a:t>
                      </a:r>
                      <a:r>
                        <a:rPr lang="en-US" sz="800" dirty="0"/>
                        <a:t> 0.666440 </a:t>
                      </a:r>
                      <a:r>
                        <a:rPr lang="en-US" sz="800" dirty="0" err="1"/>
                        <a:t>LandContour</a:t>
                      </a:r>
                      <a:r>
                        <a:rPr lang="en-US" sz="800" dirty="0"/>
                        <a:t> 0.647740 </a:t>
                      </a:r>
                      <a:r>
                        <a:rPr lang="en-US" sz="800" dirty="0" err="1"/>
                        <a:t>MoSold</a:t>
                      </a:r>
                      <a:r>
                        <a:rPr lang="en-US" sz="800" dirty="0"/>
                        <a:t> 0.564950 </a:t>
                      </a:r>
                      <a:r>
                        <a:rPr lang="en-US" sz="800" dirty="0" err="1"/>
                        <a:t>LotShape</a:t>
                      </a:r>
                      <a:r>
                        <a:rPr lang="en-US" sz="800" dirty="0"/>
                        <a:t> 0.506125 </a:t>
                      </a:r>
                      <a:r>
                        <a:rPr lang="en-US" sz="800" dirty="0" err="1"/>
                        <a:t>SaleCondition</a:t>
                      </a:r>
                      <a:r>
                        <a:rPr lang="en-US" sz="800" dirty="0"/>
                        <a:t> 0.495362 </a:t>
                      </a:r>
                      <a:r>
                        <a:rPr lang="en-US" sz="800" dirty="0" err="1"/>
                        <a:t>BldgType</a:t>
                      </a:r>
                      <a:r>
                        <a:rPr lang="en-US" sz="800" dirty="0"/>
                        <a:t> 0.490626 </a:t>
                      </a:r>
                      <a:r>
                        <a:rPr lang="en-US" sz="800" dirty="0" err="1"/>
                        <a:t>ScreenPorch</a:t>
                      </a:r>
                      <a:r>
                        <a:rPr lang="en-US" sz="800" dirty="0"/>
                        <a:t> 0.457204 </a:t>
                      </a:r>
                      <a:r>
                        <a:rPr lang="en-US" sz="800" dirty="0" err="1"/>
                        <a:t>MSZoning</a:t>
                      </a:r>
                      <a:r>
                        <a:rPr lang="en-US" sz="800" dirty="0"/>
                        <a:t> 0.439558 </a:t>
                      </a:r>
                      <a:r>
                        <a:rPr lang="en-US" sz="800" dirty="0" err="1"/>
                        <a:t>CentralAir</a:t>
                      </a:r>
                      <a:r>
                        <a:rPr lang="en-US" sz="800" dirty="0"/>
                        <a:t> 0.422234 longs 0.393207 Condition1 0.375902 </a:t>
                      </a:r>
                      <a:r>
                        <a:rPr lang="en-US" sz="800" dirty="0" err="1"/>
                        <a:t>BsmtUnfSF</a:t>
                      </a:r>
                      <a:r>
                        <a:rPr lang="en-US" sz="800" dirty="0"/>
                        <a:t> 0.332632 </a:t>
                      </a:r>
                      <a:r>
                        <a:rPr lang="en-US" sz="800" dirty="0" err="1"/>
                        <a:t>MSSubClass</a:t>
                      </a:r>
                      <a:r>
                        <a:rPr lang="en-US" sz="800" dirty="0"/>
                        <a:t> 0.301711 </a:t>
                      </a:r>
                      <a:r>
                        <a:rPr lang="en-US" sz="800" dirty="0" err="1"/>
                        <a:t>BedroomAbvGr</a:t>
                      </a:r>
                      <a:r>
                        <a:rPr lang="en-US" sz="800" dirty="0"/>
                        <a:t> 0.283189 Exterior2nd 0.276977 </a:t>
                      </a:r>
                      <a:r>
                        <a:rPr lang="en-US" sz="800" dirty="0" err="1"/>
                        <a:t>LotConfig</a:t>
                      </a:r>
                      <a:r>
                        <a:rPr lang="en-US" sz="800" dirty="0"/>
                        <a:t> 0.274274 </a:t>
                      </a:r>
                      <a:r>
                        <a:rPr lang="en-US" sz="800" dirty="0" err="1"/>
                        <a:t>SaleType</a:t>
                      </a:r>
                      <a:r>
                        <a:rPr lang="en-US" sz="800" dirty="0"/>
                        <a:t> 0.259751 </a:t>
                      </a:r>
                      <a:r>
                        <a:rPr lang="en-US" sz="800" dirty="0" err="1"/>
                        <a:t>HouseStyle</a:t>
                      </a:r>
                      <a:r>
                        <a:rPr lang="en-US" sz="800" dirty="0"/>
                        <a:t> 0.255075 </a:t>
                      </a:r>
                      <a:r>
                        <a:rPr lang="en-US" sz="800" dirty="0" err="1"/>
                        <a:t>RoofStyle</a:t>
                      </a:r>
                      <a:r>
                        <a:rPr lang="en-US" sz="800" dirty="0"/>
                        <a:t> 0.252625 </a:t>
                      </a:r>
                      <a:r>
                        <a:rPr lang="en-US" sz="800" dirty="0" err="1"/>
                        <a:t>PavedDrive</a:t>
                      </a:r>
                      <a:r>
                        <a:rPr lang="en-US" sz="800" dirty="0"/>
                        <a:t> 0.250240 Foundation 0.227264 </a:t>
                      </a:r>
                      <a:r>
                        <a:rPr lang="en-US" sz="800" dirty="0" err="1"/>
                        <a:t>YrSold</a:t>
                      </a:r>
                      <a:r>
                        <a:rPr lang="en-US" sz="800" dirty="0"/>
                        <a:t> 0.214335 Exterior1st 0.207251 </a:t>
                      </a:r>
                      <a:r>
                        <a:rPr lang="en-US" sz="800" dirty="0" err="1"/>
                        <a:t>MissingLoc</a:t>
                      </a:r>
                      <a:r>
                        <a:rPr lang="en-US" sz="800" dirty="0"/>
                        <a:t> 0.206376 </a:t>
                      </a:r>
                      <a:r>
                        <a:rPr lang="en-US" sz="800" dirty="0" err="1"/>
                        <a:t>RoofMatl</a:t>
                      </a:r>
                      <a:r>
                        <a:rPr lang="en-US" sz="800" dirty="0"/>
                        <a:t> 0.194395 </a:t>
                      </a:r>
                      <a:r>
                        <a:rPr lang="en-US" sz="800" dirty="0" err="1"/>
                        <a:t>ExterCond</a:t>
                      </a:r>
                      <a:r>
                        <a:rPr lang="en-US" sz="800" dirty="0"/>
                        <a:t> 0.186038</a:t>
                      </a:r>
                      <a:endParaRPr lang="en-US" sz="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152" marR="19152" marT="50312" marB="9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9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A0F88-8706-DCB1-2800-A36444FA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Random forest shap values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7E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5CDCE-5EBF-267D-7DB1-C386C23E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07221-8325-A700-8B23-74F6ACC1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06" y="0"/>
            <a:ext cx="5692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A0F88-8706-DCB1-2800-A36444FA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XGB shap values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27D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CF148-DF35-3E27-A853-D2930718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44798-391E-5F16-8A85-B7E41DF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112" y="0"/>
            <a:ext cx="570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A0F88-8706-DCB1-2800-A36444FA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Catboost shap values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F3D6-02CD-8A65-9056-F0255C76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B89CF-CAA0-7DA3-8755-58ACD6C8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48" y="0"/>
            <a:ext cx="5862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2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14D4FB2-29E9-46FD-BF2D-F9F7839AD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5454A4-D2E3-4C9B-9C98-0753150C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4748C1-3EA7-44B8-AB46-D94CFD953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58AE2A-2E65-4243-AB68-B5365163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C6FAB9F-E173-4BA1-8DAC-4742FEDDA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A0F88-8706-DCB1-2800-A36444FA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rfs, xgb,Catboost shap values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2FF1DE-D404-419D-85D4-A44D43749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7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930553-8A16-4FA3-8A1A-F5B8897C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878A0A-6575-4B20-BF8C-DB69BB86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2A4B40-93B3-4B94-8D5C-D666BA620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2F9AD91-9CF1-D417-1B60-424504B6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82" y="3131292"/>
            <a:ext cx="2539880" cy="29362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A711-E313-0630-5297-3A7B5E4F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9B02-C46C-9264-6CE9-0157F8B9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EB1E-3449-2CA4-27C3-DE44CE61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[('</a:t>
            </a:r>
            <a:r>
              <a:rPr lang="en-US" dirty="0" err="1"/>
              <a:t>GrLivArea</a:t>
            </a:r>
            <a:r>
              <a:rPr lang="en-US" dirty="0"/>
              <a:t>', 0.00014592936611638145), ('</a:t>
            </a:r>
            <a:r>
              <a:rPr lang="en-US" dirty="0" err="1"/>
              <a:t>LotFrontage</a:t>
            </a:r>
            <a:r>
              <a:rPr lang="en-US" dirty="0"/>
              <a:t>', 0.00026000752075635355), ('</a:t>
            </a:r>
            <a:r>
              <a:rPr lang="en-US" dirty="0" err="1"/>
              <a:t>LotArea</a:t>
            </a:r>
            <a:r>
              <a:rPr lang="en-US" dirty="0"/>
              <a:t>', 3.0703684860646236e-06), ('</a:t>
            </a:r>
            <a:r>
              <a:rPr lang="en-US" dirty="0" err="1"/>
              <a:t>OverallQual</a:t>
            </a:r>
            <a:r>
              <a:rPr lang="en-US" dirty="0"/>
              <a:t>', 0.05329869561173298), ('</a:t>
            </a:r>
            <a:r>
              <a:rPr lang="en-US" dirty="0" err="1"/>
              <a:t>OverallCond</a:t>
            </a:r>
            <a:r>
              <a:rPr lang="en-US" dirty="0"/>
              <a:t>', 0.037242260848298875), ('</a:t>
            </a:r>
            <a:r>
              <a:rPr lang="en-US" dirty="0" err="1"/>
              <a:t>YearBuilt</a:t>
            </a:r>
            <a:r>
              <a:rPr lang="en-US" dirty="0"/>
              <a:t>', 0.0010864803754733641), ('</a:t>
            </a:r>
            <a:r>
              <a:rPr lang="en-US" dirty="0" err="1"/>
              <a:t>YearRemodAdd</a:t>
            </a:r>
            <a:r>
              <a:rPr lang="en-US" dirty="0"/>
              <a:t>', 0.0007412018010124955), ('</a:t>
            </a:r>
            <a:r>
              <a:rPr lang="en-US" dirty="0" err="1"/>
              <a:t>MasVnrArea</a:t>
            </a:r>
            <a:r>
              <a:rPr lang="en-US" dirty="0"/>
              <a:t>', 1.2870730047033694e-05), ('BsmtFinSF1', 5.85026967493636e-05), ('BsmtFinSF2', 2.9544623972491294e-06), ('</a:t>
            </a:r>
            <a:r>
              <a:rPr lang="en-US" dirty="0" err="1"/>
              <a:t>TotalBsmtSF</a:t>
            </a:r>
            <a:r>
              <a:rPr lang="en-US" dirty="0"/>
              <a:t>', 8.428320855162845e-05), ('1stFlrSF', 7.648597865319414e-05), ('2ndFlrSF', 5.228690186879962e-05), ('</a:t>
            </a:r>
            <a:r>
              <a:rPr lang="en-US" dirty="0" err="1"/>
              <a:t>LowQualFinSF</a:t>
            </a:r>
            <a:r>
              <a:rPr lang="en-US" dirty="0"/>
              <a:t>', -8.419766220528456e-06), ('</a:t>
            </a:r>
            <a:r>
              <a:rPr lang="en-US" dirty="0" err="1"/>
              <a:t>BsmtFullBath</a:t>
            </a:r>
            <a:r>
              <a:rPr lang="en-US" dirty="0"/>
              <a:t>', 0.017711580732638205), ('</a:t>
            </a:r>
            <a:r>
              <a:rPr lang="en-US" dirty="0" err="1"/>
              <a:t>FullBath</a:t>
            </a:r>
            <a:r>
              <a:rPr lang="en-US" dirty="0"/>
              <a:t>', 0.013530028453774868), ('</a:t>
            </a:r>
            <a:r>
              <a:rPr lang="en-US" dirty="0" err="1"/>
              <a:t>HalfBath</a:t>
            </a:r>
            <a:r>
              <a:rPr lang="en-US" dirty="0"/>
              <a:t>', 0.008387688282430167), ('</a:t>
            </a:r>
            <a:r>
              <a:rPr lang="en-US" dirty="0" err="1"/>
              <a:t>TotRmsAbvGrd</a:t>
            </a:r>
            <a:r>
              <a:rPr lang="en-US" dirty="0"/>
              <a:t>', 0.007469670334457577), ('Fireplaces', 0.027794282633852054), ('</a:t>
            </a:r>
            <a:r>
              <a:rPr lang="en-US" dirty="0" err="1"/>
              <a:t>GarageYrBlt</a:t>
            </a:r>
            <a:r>
              <a:rPr lang="en-US" dirty="0"/>
              <a:t>', 0.00018009444508578168), ('</a:t>
            </a:r>
            <a:r>
              <a:rPr lang="en-US" dirty="0" err="1"/>
              <a:t>GarageCars</a:t>
            </a:r>
            <a:r>
              <a:rPr lang="en-US" dirty="0"/>
              <a:t>', 0.024325869118360304), ('</a:t>
            </a:r>
            <a:r>
              <a:rPr lang="en-US" dirty="0" err="1"/>
              <a:t>GarageArea</a:t>
            </a:r>
            <a:r>
              <a:rPr lang="en-US" dirty="0"/>
              <a:t>', 7.038438727156845e-05), ('</a:t>
            </a:r>
            <a:r>
              <a:rPr lang="en-US" dirty="0" err="1"/>
              <a:t>WoodDeckSF</a:t>
            </a:r>
            <a:r>
              <a:rPr lang="en-US" dirty="0"/>
              <a:t>', 5.191331315549299e-05), ('</a:t>
            </a:r>
            <a:r>
              <a:rPr lang="en-US" dirty="0" err="1"/>
              <a:t>OpenPorchSF</a:t>
            </a:r>
            <a:r>
              <a:rPr lang="en-US" dirty="0"/>
              <a:t>', 3.7684141682111568e-06), ('</a:t>
            </a:r>
            <a:r>
              <a:rPr lang="en-US" dirty="0" err="1"/>
              <a:t>EnclosedPorch</a:t>
            </a:r>
            <a:r>
              <a:rPr lang="en-US" dirty="0"/>
              <a:t>', 5.733918430914986e-05), ('</a:t>
            </a:r>
            <a:r>
              <a:rPr lang="en-US" dirty="0" err="1"/>
              <a:t>ScreenPorch</a:t>
            </a:r>
            <a:r>
              <a:rPr lang="en-US" dirty="0"/>
              <a:t>', 0.0001591763748913773), ('</a:t>
            </a:r>
            <a:r>
              <a:rPr lang="en-US" dirty="0" err="1"/>
              <a:t>MissingLoc</a:t>
            </a:r>
            <a:r>
              <a:rPr lang="en-US" dirty="0"/>
              <a:t>', -0.018122968882583256), ('</a:t>
            </a:r>
            <a:r>
              <a:rPr lang="en-US" dirty="0" err="1"/>
              <a:t>MSZoning_C</a:t>
            </a:r>
            <a:r>
              <a:rPr lang="en-US" dirty="0"/>
              <a:t> (all)', -0.13747974550879896), ('</a:t>
            </a:r>
            <a:r>
              <a:rPr lang="en-US" dirty="0" err="1"/>
              <a:t>MSZoning_RL</a:t>
            </a:r>
            <a:r>
              <a:rPr lang="en-US" dirty="0"/>
              <a:t>', 0.01584846774055619), ('</a:t>
            </a:r>
            <a:r>
              <a:rPr lang="en-US" dirty="0" err="1"/>
              <a:t>MSZoning_RM</a:t>
            </a:r>
            <a:r>
              <a:rPr lang="en-US" dirty="0"/>
              <a:t>', -0.03870943282985385), ('LotShape_IR2', 0.01438247340950327), ('</a:t>
            </a:r>
            <a:r>
              <a:rPr lang="en-US" dirty="0" err="1"/>
              <a:t>LandContour_Bnk</a:t>
            </a:r>
            <a:r>
              <a:rPr lang="en-US" dirty="0"/>
              <a:t>', -0.012626133867299365), ('</a:t>
            </a:r>
            <a:r>
              <a:rPr lang="en-US" dirty="0" err="1"/>
              <a:t>LandContour_HLS</a:t>
            </a:r>
            <a:r>
              <a:rPr lang="en-US" dirty="0"/>
              <a:t>', 0.005283942785282533), ('</a:t>
            </a:r>
            <a:r>
              <a:rPr lang="en-US" dirty="0" err="1"/>
              <a:t>LotConfig_CulDSac</a:t>
            </a:r>
            <a:r>
              <a:rPr lang="en-US" dirty="0"/>
              <a:t>', 0.005588404677638626), ('LotConfig_FR2', -0.010019076630459648), ('</a:t>
            </a:r>
            <a:r>
              <a:rPr lang="en-US" dirty="0" err="1"/>
              <a:t>Neighborhood_BrDale</a:t>
            </a:r>
            <a:r>
              <a:rPr lang="en-US" dirty="0"/>
              <a:t>', -0.009298203732530189), ('</a:t>
            </a:r>
            <a:r>
              <a:rPr lang="en-US" dirty="0" err="1"/>
              <a:t>Neighborhood_BrkSide</a:t>
            </a:r>
            <a:r>
              <a:rPr lang="en-US" dirty="0"/>
              <a:t>', 0.008009259969142875), ('</a:t>
            </a:r>
            <a:r>
              <a:rPr lang="en-US" dirty="0" err="1"/>
              <a:t>Neighborhood_ClearCr</a:t>
            </a:r>
            <a:r>
              <a:rPr lang="en-US" dirty="0"/>
              <a:t>', 0.006565338098421596), ('</a:t>
            </a:r>
            <a:r>
              <a:rPr lang="en-US" dirty="0" err="1"/>
              <a:t>Neighborhood_Crawfor</a:t>
            </a:r>
            <a:r>
              <a:rPr lang="en-US" dirty="0"/>
              <a:t>', 0.0923316794311197), ('</a:t>
            </a:r>
            <a:r>
              <a:rPr lang="en-US" dirty="0" err="1"/>
              <a:t>Neighborhood_Edwards</a:t>
            </a:r>
            <a:r>
              <a:rPr lang="en-US" dirty="0"/>
              <a:t>', -0.03323842902256931), ('</a:t>
            </a:r>
            <a:r>
              <a:rPr lang="en-US" dirty="0" err="1"/>
              <a:t>Neighborhood_MeadowV</a:t>
            </a:r>
            <a:r>
              <a:rPr lang="en-US" dirty="0"/>
              <a:t>', -0.09001051406448993), ('</a:t>
            </a:r>
            <a:r>
              <a:rPr lang="en-US" dirty="0" err="1"/>
              <a:t>Neighborhood_NAmes</a:t>
            </a:r>
            <a:r>
              <a:rPr lang="en-US" dirty="0"/>
              <a:t>', -0.006283202735980249), ('</a:t>
            </a:r>
            <a:r>
              <a:rPr lang="en-US" dirty="0" err="1"/>
              <a:t>Neighborhood_NoRidge</a:t>
            </a:r>
            <a:r>
              <a:rPr lang="en-US" dirty="0"/>
              <a:t>', 0.03823235756449884), ('</a:t>
            </a:r>
            <a:r>
              <a:rPr lang="en-US" dirty="0" err="1"/>
              <a:t>Neighborhood_NridgHt</a:t>
            </a:r>
            <a:r>
              <a:rPr lang="en-US" dirty="0"/>
              <a:t>', 0.03196964525596114), ('</a:t>
            </a:r>
            <a:r>
              <a:rPr lang="en-US" dirty="0" err="1"/>
              <a:t>Neighborhood_OldTown</a:t>
            </a:r>
            <a:r>
              <a:rPr lang="en-US" dirty="0"/>
              <a:t>', -0.009981419912106255), ('</a:t>
            </a:r>
            <a:r>
              <a:rPr lang="en-US" dirty="0" err="1"/>
              <a:t>Neighborhood_SWISU</a:t>
            </a:r>
            <a:r>
              <a:rPr lang="en-US" dirty="0"/>
              <a:t>', -0.010524487235894142), ('</a:t>
            </a:r>
            <a:r>
              <a:rPr lang="en-US" dirty="0" err="1"/>
              <a:t>Neighborhood_Somerst</a:t>
            </a:r>
            <a:r>
              <a:rPr lang="en-US" dirty="0"/>
              <a:t>', 0.06242324442885949), ('</a:t>
            </a:r>
            <a:r>
              <a:rPr lang="en-US" dirty="0" err="1"/>
              <a:t>Neighborhood_StoneBr</a:t>
            </a:r>
            <a:r>
              <a:rPr lang="en-US" dirty="0"/>
              <a:t>', 0.07758508030401384), ('Condition1_Artery', -0.031098288559815154), ('Condition1_Feedr', -0.013553619265988573), ('Condition1_Norm', 0.02498732006284156), ('Condition1_RRAe', -0.015095789330586645), ('Condition2_PosN', -0.3901943187512589), ('BldgType_1Fam', 0.01121701309999125), ('BldgType_2fmCon', 0.004253761890428727), ('</a:t>
            </a:r>
            <a:r>
              <a:rPr lang="en-US" dirty="0" err="1"/>
              <a:t>BldgType_Duplex</a:t>
            </a:r>
            <a:r>
              <a:rPr lang="en-US" dirty="0"/>
              <a:t>', -0.047865680502439154), ('</a:t>
            </a:r>
            <a:r>
              <a:rPr lang="en-US" dirty="0" err="1"/>
              <a:t>BldgType_Twnhs</a:t>
            </a:r>
            <a:r>
              <a:rPr lang="en-US" dirty="0"/>
              <a:t>', -0.04115916488863306), ('HouseStyle_1Story', -0.005933643332149878), ('HouseStyle_2.5Unf', 0.0020885039622545484), ('</a:t>
            </a:r>
            <a:r>
              <a:rPr lang="en-US" dirty="0" err="1"/>
              <a:t>RoofStyle_Flat</a:t>
            </a:r>
            <a:r>
              <a:rPr lang="en-US" dirty="0"/>
              <a:t>', 0.008822705059402528), ('</a:t>
            </a:r>
            <a:r>
              <a:rPr lang="en-US" dirty="0" err="1"/>
              <a:t>RoofMatl_Roll</a:t>
            </a:r>
            <a:r>
              <a:rPr lang="en-US" dirty="0"/>
              <a:t>', 0.004808536754996156), ('Exterior1st_AsbShng', -0.04586867296717894), ('Exterior1st_BrkFace', 0.04670015964261351), ('Exterior1st_HdBoard', -0.004183324598079836), ('Exterior1st_PreCast', 0.10949129940643253), ('Exterior1st_VinylSd', 0.00686772780304171), ('Exterior2nd_AsbShng', -0.029997165607076024), ('Exterior2nd_Plywood', -0.0011214431200023964), ('Exterior2nd_PreCast', 0.10945020096816338), ('Exterior2nd_VinylSd', 0.006345114020768517), ('</a:t>
            </a:r>
            <a:r>
              <a:rPr lang="en-US" dirty="0" err="1"/>
              <a:t>ExterQual_Ex</a:t>
            </a:r>
            <a:r>
              <a:rPr lang="en-US" dirty="0"/>
              <a:t>', 0.016266235457330604), ('</a:t>
            </a:r>
            <a:r>
              <a:rPr lang="en-US" dirty="0" err="1"/>
              <a:t>ExterQual_Gd</a:t>
            </a:r>
            <a:r>
              <a:rPr lang="en-US" dirty="0"/>
              <a:t>', 0.0005224942502913792), ('</a:t>
            </a:r>
            <a:r>
              <a:rPr lang="en-US" dirty="0" err="1"/>
              <a:t>ExterQual_TA</a:t>
            </a:r>
            <a:r>
              <a:rPr lang="en-US" dirty="0"/>
              <a:t>', -0.014903177478918218), ('</a:t>
            </a:r>
            <a:r>
              <a:rPr lang="en-US" dirty="0" err="1"/>
              <a:t>ExterCond_Fa</a:t>
            </a:r>
            <a:r>
              <a:rPr lang="en-US" dirty="0"/>
              <a:t>', -0.05403035836299519), ('</a:t>
            </a:r>
            <a:r>
              <a:rPr lang="en-US" dirty="0" err="1"/>
              <a:t>ExterCond_TA</a:t>
            </a:r>
            <a:r>
              <a:rPr lang="en-US" dirty="0"/>
              <a:t>', 0.0067802466037506885), ('</a:t>
            </a:r>
            <a:r>
              <a:rPr lang="en-US" dirty="0" err="1"/>
              <a:t>Foundation_BrkTil</a:t>
            </a:r>
            <a:r>
              <a:rPr lang="en-US" dirty="0"/>
              <a:t>', -0.0002966161455520229), ('</a:t>
            </a:r>
            <a:r>
              <a:rPr lang="en-US" dirty="0" err="1"/>
              <a:t>Foundation_PConc</a:t>
            </a:r>
            <a:r>
              <a:rPr lang="en-US" dirty="0"/>
              <a:t>', 0.020046871736527756), ('</a:t>
            </a:r>
            <a:r>
              <a:rPr lang="en-US" dirty="0" err="1"/>
              <a:t>BsmtQual_Ex</a:t>
            </a:r>
            <a:r>
              <a:rPr lang="en-US" dirty="0"/>
              <a:t>', 0.03901249710585054), ('</a:t>
            </a:r>
            <a:r>
              <a:rPr lang="en-US" dirty="0" err="1"/>
              <a:t>BsmtQual_Fa</a:t>
            </a:r>
            <a:r>
              <a:rPr lang="en-US" dirty="0"/>
              <a:t>', -0.018623219917297398), ('</a:t>
            </a:r>
            <a:r>
              <a:rPr lang="en-US" dirty="0" err="1"/>
              <a:t>BsmtQual_Gd</a:t>
            </a:r>
            <a:r>
              <a:rPr lang="en-US" dirty="0"/>
              <a:t>', 0.0040191399556581565), ('</a:t>
            </a:r>
            <a:r>
              <a:rPr lang="en-US" dirty="0" err="1"/>
              <a:t>BsmtCond_Fa</a:t>
            </a:r>
            <a:r>
              <a:rPr lang="en-US" dirty="0"/>
              <a:t>', -0.003845765145840762), ('</a:t>
            </a:r>
            <a:r>
              <a:rPr lang="en-US" dirty="0" err="1"/>
              <a:t>BsmtCond_Gd</a:t>
            </a:r>
            <a:r>
              <a:rPr lang="en-US" dirty="0"/>
              <a:t>', 0.009380458546230324), ('</a:t>
            </a:r>
            <a:r>
              <a:rPr lang="en-US" dirty="0" err="1"/>
              <a:t>BsmtExposure_Av</a:t>
            </a:r>
            <a:r>
              <a:rPr lang="en-US" dirty="0"/>
              <a:t>', 0.00391391288757387), ('</a:t>
            </a:r>
            <a:r>
              <a:rPr lang="en-US" dirty="0" err="1"/>
              <a:t>BsmtExposure_Gd</a:t>
            </a:r>
            <a:r>
              <a:rPr lang="en-US" dirty="0"/>
              <a:t>', 0.04300159227323069), ('</a:t>
            </a:r>
            <a:r>
              <a:rPr lang="en-US" dirty="0" err="1"/>
              <a:t>BsmtExposure_No</a:t>
            </a:r>
            <a:r>
              <a:rPr lang="en-US" dirty="0"/>
              <a:t>', -0.008436907174043003), ('BsmtFinType1_GLQ', 0.01498733985547589), ('BsmtFinType1_LwQ', -0.0010818413476537667), ('BsmtFinType2_BLQ', -0.00681183970411537), ('BsmtFinType2_GLQ', 0.01098376901454405), ('</a:t>
            </a:r>
            <a:r>
              <a:rPr lang="en-US" dirty="0" err="1"/>
              <a:t>Heating_GasW</a:t>
            </a:r>
            <a:r>
              <a:rPr lang="en-US" dirty="0"/>
              <a:t>', 0.027756896448571256), ('</a:t>
            </a:r>
            <a:r>
              <a:rPr lang="en-US" dirty="0" err="1"/>
              <a:t>Heating_Grav</a:t>
            </a:r>
            <a:r>
              <a:rPr lang="en-US" dirty="0"/>
              <a:t>', -0.02694483443060411), ('</a:t>
            </a:r>
            <a:r>
              <a:rPr lang="en-US" dirty="0" err="1"/>
              <a:t>HeatingQC_Ex</a:t>
            </a:r>
            <a:r>
              <a:rPr lang="en-US" dirty="0"/>
              <a:t>', 0.013395532694666487), ('</a:t>
            </a:r>
            <a:r>
              <a:rPr lang="en-US" dirty="0" err="1"/>
              <a:t>HeatingQC_Fa</a:t>
            </a:r>
            <a:r>
              <a:rPr lang="en-US" dirty="0"/>
              <a:t>', -0.007830293446876737), ('</a:t>
            </a:r>
            <a:r>
              <a:rPr lang="en-US" dirty="0" err="1"/>
              <a:t>HeatingQC_TA</a:t>
            </a:r>
            <a:r>
              <a:rPr lang="en-US" dirty="0"/>
              <a:t>', -0.013702209585948252), ('</a:t>
            </a:r>
            <a:r>
              <a:rPr lang="en-US" dirty="0" err="1"/>
              <a:t>CentralAir_N</a:t>
            </a:r>
            <a:r>
              <a:rPr lang="en-US" dirty="0"/>
              <a:t>', -0.02741708604587651), ('</a:t>
            </a:r>
            <a:r>
              <a:rPr lang="en-US" dirty="0" err="1"/>
              <a:t>CentralAir_Y</a:t>
            </a:r>
            <a:r>
              <a:rPr lang="en-US" dirty="0"/>
              <a:t>', 0.027408858139548728), ('</a:t>
            </a:r>
            <a:r>
              <a:rPr lang="en-US" dirty="0" err="1"/>
              <a:t>KitchenQual_Ex</a:t>
            </a:r>
            <a:r>
              <a:rPr lang="en-US" dirty="0"/>
              <a:t>', 0.055873674540700684), ('</a:t>
            </a:r>
            <a:r>
              <a:rPr lang="en-US" dirty="0" err="1"/>
              <a:t>KitchenQual_Fa</a:t>
            </a:r>
            <a:r>
              <a:rPr lang="en-US" dirty="0"/>
              <a:t>', -0.014097163152384897), ('</a:t>
            </a:r>
            <a:r>
              <a:rPr lang="en-US" dirty="0" err="1"/>
              <a:t>KitchenQual_Po</a:t>
            </a:r>
            <a:r>
              <a:rPr lang="en-US" dirty="0"/>
              <a:t>', 0.0491493042192553), ('</a:t>
            </a:r>
            <a:r>
              <a:rPr lang="en-US" dirty="0" err="1"/>
              <a:t>KitchenQual_TA</a:t>
            </a:r>
            <a:r>
              <a:rPr lang="en-US" dirty="0"/>
              <a:t>', -0.012471663400154851), ('Functional_Maj1', -0.02968061284232714), ('Functional_Maj2', -0.08143378967823518), ('Functional_Min1', -0.0105516278093536), ('</a:t>
            </a:r>
            <a:r>
              <a:rPr lang="en-US" dirty="0" err="1"/>
              <a:t>Functional_Sal</a:t>
            </a:r>
            <a:r>
              <a:rPr lang="en-US" dirty="0"/>
              <a:t>', -0.1623883042522349), ('</a:t>
            </a:r>
            <a:r>
              <a:rPr lang="en-US" dirty="0" err="1"/>
              <a:t>Functional_Typ</a:t>
            </a:r>
            <a:r>
              <a:rPr lang="en-US" dirty="0"/>
              <a:t>', 0.018346270144422732), ('</a:t>
            </a:r>
            <a:r>
              <a:rPr lang="en-US" dirty="0" err="1"/>
              <a:t>FireplaceQu_Gd</a:t>
            </a:r>
            <a:r>
              <a:rPr lang="en-US" dirty="0"/>
              <a:t>', 0.006834816479409044), ('</a:t>
            </a:r>
            <a:r>
              <a:rPr lang="en-US" dirty="0" err="1"/>
              <a:t>FireplaceQu_TA</a:t>
            </a:r>
            <a:r>
              <a:rPr lang="en-US" dirty="0"/>
              <a:t>', 0.00043086301370619533), ('</a:t>
            </a:r>
            <a:r>
              <a:rPr lang="en-US" dirty="0" err="1"/>
              <a:t>GarageType_Attchd</a:t>
            </a:r>
            <a:r>
              <a:rPr lang="en-US" dirty="0"/>
              <a:t>', 0.01433768013802738), ('</a:t>
            </a:r>
            <a:r>
              <a:rPr lang="en-US" dirty="0" err="1"/>
              <a:t>GarageFinish_Fin</a:t>
            </a:r>
            <a:r>
              <a:rPr lang="en-US" dirty="0"/>
              <a:t>', 0.004186092028941247), ('</a:t>
            </a:r>
            <a:r>
              <a:rPr lang="en-US" dirty="0" err="1"/>
              <a:t>GarageFinish_Unf</a:t>
            </a:r>
            <a:r>
              <a:rPr lang="en-US" dirty="0"/>
              <a:t>', -0.0013714061597910072), ('</a:t>
            </a:r>
            <a:r>
              <a:rPr lang="en-US" dirty="0" err="1"/>
              <a:t>GarageQual_Ex</a:t>
            </a:r>
            <a:r>
              <a:rPr lang="en-US" dirty="0"/>
              <a:t>', 0.015804308816068778), ('</a:t>
            </a:r>
            <a:r>
              <a:rPr lang="en-US" dirty="0" err="1"/>
              <a:t>GarageQual_Fa</a:t>
            </a:r>
            <a:r>
              <a:rPr lang="en-US" dirty="0"/>
              <a:t>', -0.011825485629400565), ('</a:t>
            </a:r>
            <a:r>
              <a:rPr lang="en-US" dirty="0" err="1"/>
              <a:t>GarageCond_Fa</a:t>
            </a:r>
            <a:r>
              <a:rPr lang="en-US" dirty="0"/>
              <a:t>', -0.05645531929094924), ('</a:t>
            </a:r>
            <a:r>
              <a:rPr lang="en-US" dirty="0" err="1"/>
              <a:t>PavedDrive_N</a:t>
            </a:r>
            <a:r>
              <a:rPr lang="en-US" dirty="0"/>
              <a:t>', -0.02988951914232224), ('</a:t>
            </a:r>
            <a:r>
              <a:rPr lang="en-US" dirty="0" err="1"/>
              <a:t>PavedDrive_Y</a:t>
            </a:r>
            <a:r>
              <a:rPr lang="en-US" dirty="0"/>
              <a:t>', 0.007550328743165954), ('</a:t>
            </a:r>
            <a:r>
              <a:rPr lang="en-US" dirty="0" err="1"/>
              <a:t>PoolQC_Ex</a:t>
            </a:r>
            <a:r>
              <a:rPr lang="en-US" dirty="0"/>
              <a:t>', 0.05658054214748991), ('</a:t>
            </a:r>
            <a:r>
              <a:rPr lang="en-US" dirty="0" err="1"/>
              <a:t>Fence_GdPrv</a:t>
            </a:r>
            <a:r>
              <a:rPr lang="en-US" dirty="0"/>
              <a:t>', 0.002789066286520445), ('</a:t>
            </a:r>
            <a:r>
              <a:rPr lang="en-US" dirty="0" err="1"/>
              <a:t>SaleType_Con</a:t>
            </a:r>
            <a:r>
              <a:rPr lang="en-US" dirty="0"/>
              <a:t>', 0.02943670223256989), ('</a:t>
            </a:r>
            <a:r>
              <a:rPr lang="en-US" dirty="0" err="1"/>
              <a:t>SaleType_Oth</a:t>
            </a:r>
            <a:r>
              <a:rPr lang="en-US" dirty="0"/>
              <a:t>', -0.00912980397367431), ('</a:t>
            </a:r>
            <a:r>
              <a:rPr lang="en-US" dirty="0" err="1"/>
              <a:t>SaleCondition_Abnorml</a:t>
            </a:r>
            <a:r>
              <a:rPr lang="en-US" dirty="0"/>
              <a:t>', -0.07448586976471747), ('</a:t>
            </a:r>
            <a:r>
              <a:rPr lang="en-US" dirty="0" err="1"/>
              <a:t>SaleCondition_Family</a:t>
            </a:r>
            <a:r>
              <a:rPr lang="en-US" dirty="0"/>
              <a:t>', -0.12447549517580218), ('</a:t>
            </a:r>
            <a:r>
              <a:rPr lang="en-US" dirty="0" err="1"/>
              <a:t>SaleCondition_Partial</a:t>
            </a:r>
            <a:r>
              <a:rPr lang="en-US" dirty="0"/>
              <a:t>', 0.02025377846533922)]</a:t>
            </a:r>
          </a:p>
        </p:txBody>
      </p:sp>
    </p:spTree>
    <p:extLst>
      <p:ext uri="{BB962C8B-B14F-4D97-AF65-F5344CB8AC3E}">
        <p14:creationId xmlns:p14="http://schemas.microsoft.com/office/powerpoint/2010/main" val="293555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12D0-7E4B-A6FA-9CF5-BE8AA8D2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nonzero </a:t>
            </a:r>
            <a:r>
              <a:rPr lang="en-US" dirty="0" err="1"/>
              <a:t>elasticnet</a:t>
            </a:r>
            <a:r>
              <a:rPr lang="en-US" dirty="0"/>
              <a:t> </a:t>
            </a:r>
            <a:r>
              <a:rPr lang="en-US" dirty="0" err="1"/>
              <a:t>coefs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A865-A673-FFDF-278E-1974120D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[('Exterior1st_PreCast', 0.10949129940643253), ('Exterior2nd_PreCast', 0.10945020096816338), ('</a:t>
            </a:r>
            <a:r>
              <a:rPr lang="en-US" dirty="0" err="1"/>
              <a:t>Neighborhood_Crawfor</a:t>
            </a:r>
            <a:r>
              <a:rPr lang="en-US" dirty="0"/>
              <a:t>', 0.0923316794311197), ('</a:t>
            </a:r>
            <a:r>
              <a:rPr lang="en-US" dirty="0" err="1"/>
              <a:t>Neighborhood_StoneBr</a:t>
            </a:r>
            <a:r>
              <a:rPr lang="en-US" dirty="0"/>
              <a:t>', 0.07758508030401384), ('</a:t>
            </a:r>
            <a:r>
              <a:rPr lang="en-US" dirty="0" err="1"/>
              <a:t>Neighborhood_Somerst</a:t>
            </a:r>
            <a:r>
              <a:rPr lang="en-US" dirty="0"/>
              <a:t>', 0.06242324442885949), ('</a:t>
            </a:r>
            <a:r>
              <a:rPr lang="en-US" dirty="0" err="1"/>
              <a:t>PoolQC_Ex</a:t>
            </a:r>
            <a:r>
              <a:rPr lang="en-US" dirty="0"/>
              <a:t>', 0.05658054214748991), ('</a:t>
            </a:r>
            <a:r>
              <a:rPr lang="en-US" dirty="0" err="1"/>
              <a:t>KitchenQual_Ex</a:t>
            </a:r>
            <a:r>
              <a:rPr lang="en-US" dirty="0"/>
              <a:t>', 0.055873674540700684), ('</a:t>
            </a:r>
            <a:r>
              <a:rPr lang="en-US" dirty="0" err="1"/>
              <a:t>OverallQual</a:t>
            </a:r>
            <a:r>
              <a:rPr lang="en-US" dirty="0"/>
              <a:t>', 0.05329869561173298), ('</a:t>
            </a:r>
            <a:r>
              <a:rPr lang="en-US" dirty="0" err="1"/>
              <a:t>KitchenQual_Po</a:t>
            </a:r>
            <a:r>
              <a:rPr lang="en-US" dirty="0"/>
              <a:t>', 0.0491493042192553), ('Exterior1st_BrkFace', 0.04670015964261351), ('</a:t>
            </a:r>
            <a:r>
              <a:rPr lang="en-US" dirty="0" err="1"/>
              <a:t>BsmtExposure_Gd</a:t>
            </a:r>
            <a:r>
              <a:rPr lang="en-US" dirty="0"/>
              <a:t>', 0.04300159227323069), ('</a:t>
            </a:r>
            <a:r>
              <a:rPr lang="en-US" dirty="0" err="1"/>
              <a:t>BsmtQual_Ex</a:t>
            </a:r>
            <a:r>
              <a:rPr lang="en-US" dirty="0"/>
              <a:t>', 0.03901249710585054), ('</a:t>
            </a:r>
            <a:r>
              <a:rPr lang="en-US" dirty="0" err="1"/>
              <a:t>Neighborhood_NoRidge</a:t>
            </a:r>
            <a:r>
              <a:rPr lang="en-US" dirty="0"/>
              <a:t>', 0.03823235756449884), ('</a:t>
            </a:r>
            <a:r>
              <a:rPr lang="en-US" dirty="0" err="1"/>
              <a:t>OverallCond</a:t>
            </a:r>
            <a:r>
              <a:rPr lang="en-US" dirty="0"/>
              <a:t>', 0.037242260848298875), ('</a:t>
            </a:r>
            <a:r>
              <a:rPr lang="en-US" dirty="0" err="1"/>
              <a:t>Neighborhood_NridgHt</a:t>
            </a:r>
            <a:r>
              <a:rPr lang="en-US" dirty="0"/>
              <a:t>', 0.03196964525596114), ('</a:t>
            </a:r>
            <a:r>
              <a:rPr lang="en-US" dirty="0" err="1"/>
              <a:t>SaleType_Con</a:t>
            </a:r>
            <a:r>
              <a:rPr lang="en-US" dirty="0"/>
              <a:t>', 0.02943670223256989), ('Fireplaces', 0.027794282633852054), ('</a:t>
            </a:r>
            <a:r>
              <a:rPr lang="en-US" dirty="0" err="1"/>
              <a:t>Heating_GasW</a:t>
            </a:r>
            <a:r>
              <a:rPr lang="en-US" dirty="0"/>
              <a:t>', 0.027756896448571256), ('</a:t>
            </a:r>
            <a:r>
              <a:rPr lang="en-US" dirty="0" err="1"/>
              <a:t>CentralAir_Y</a:t>
            </a:r>
            <a:r>
              <a:rPr lang="en-US" dirty="0"/>
              <a:t>', 0.027408858139548728), ('Condition1_Norm', 0.02498732006284156), ('</a:t>
            </a:r>
            <a:r>
              <a:rPr lang="en-US" dirty="0" err="1"/>
              <a:t>GarageCars</a:t>
            </a:r>
            <a:r>
              <a:rPr lang="en-US" dirty="0"/>
              <a:t>', 0.024325869118360304), ('</a:t>
            </a:r>
            <a:r>
              <a:rPr lang="en-US" dirty="0" err="1"/>
              <a:t>SaleCondition_Partial</a:t>
            </a:r>
            <a:r>
              <a:rPr lang="en-US" dirty="0"/>
              <a:t>', 0.02025377846533922), ('</a:t>
            </a:r>
            <a:r>
              <a:rPr lang="en-US" dirty="0" err="1"/>
              <a:t>Foundation_PConc</a:t>
            </a:r>
            <a:r>
              <a:rPr lang="en-US" dirty="0"/>
              <a:t>', 0.020046871736527756), ('</a:t>
            </a:r>
            <a:r>
              <a:rPr lang="en-US" dirty="0" err="1"/>
              <a:t>Functional_Typ</a:t>
            </a:r>
            <a:r>
              <a:rPr lang="en-US" dirty="0"/>
              <a:t>', 0.018346270144422732), ('</a:t>
            </a:r>
            <a:r>
              <a:rPr lang="en-US" dirty="0" err="1"/>
              <a:t>BsmtFullBath</a:t>
            </a:r>
            <a:r>
              <a:rPr lang="en-US" dirty="0"/>
              <a:t>', 0.017711580732638205), ('</a:t>
            </a:r>
            <a:r>
              <a:rPr lang="en-US" dirty="0" err="1"/>
              <a:t>ExterQual_Ex</a:t>
            </a:r>
            <a:r>
              <a:rPr lang="en-US" dirty="0"/>
              <a:t>', 0.016266235457330604), ('</a:t>
            </a:r>
            <a:r>
              <a:rPr lang="en-US" dirty="0" err="1"/>
              <a:t>MSZoning_RL</a:t>
            </a:r>
            <a:r>
              <a:rPr lang="en-US" dirty="0"/>
              <a:t>', 0.01584846774055619), ('</a:t>
            </a:r>
            <a:r>
              <a:rPr lang="en-US" dirty="0" err="1"/>
              <a:t>GarageQual_Ex</a:t>
            </a:r>
            <a:r>
              <a:rPr lang="en-US" dirty="0"/>
              <a:t>', 0.015804308816068778), ('BsmtFinType1_GLQ', 0.01498733985547589), ('LotShape_IR2', 0.01438247340950327), ('</a:t>
            </a:r>
            <a:r>
              <a:rPr lang="en-US" dirty="0" err="1"/>
              <a:t>GarageType_Attchd</a:t>
            </a:r>
            <a:r>
              <a:rPr lang="en-US" dirty="0"/>
              <a:t>', 0.01433768013802738), ('</a:t>
            </a:r>
            <a:r>
              <a:rPr lang="en-US" dirty="0" err="1"/>
              <a:t>FullBath</a:t>
            </a:r>
            <a:r>
              <a:rPr lang="en-US" dirty="0"/>
              <a:t>', 0.013530028453774868), ('</a:t>
            </a:r>
            <a:r>
              <a:rPr lang="en-US" dirty="0" err="1"/>
              <a:t>HeatingQC_Ex</a:t>
            </a:r>
            <a:r>
              <a:rPr lang="en-US" dirty="0"/>
              <a:t>', 0.013395532694666487), ('BldgType_1Fam', 0.01121701309999125), ('BsmtFinType2_GLQ', 0.01098376901454405), ('</a:t>
            </a:r>
            <a:r>
              <a:rPr lang="en-US" dirty="0" err="1"/>
              <a:t>BsmtCond_Gd</a:t>
            </a:r>
            <a:r>
              <a:rPr lang="en-US" dirty="0"/>
              <a:t>', 0.009380458546230324), ('</a:t>
            </a:r>
            <a:r>
              <a:rPr lang="en-US" dirty="0" err="1"/>
              <a:t>RoofStyle_Flat</a:t>
            </a:r>
            <a:r>
              <a:rPr lang="en-US" dirty="0"/>
              <a:t>', 0.008822705059402528), ('</a:t>
            </a:r>
            <a:r>
              <a:rPr lang="en-US" dirty="0" err="1"/>
              <a:t>HalfBath</a:t>
            </a:r>
            <a:r>
              <a:rPr lang="en-US" dirty="0"/>
              <a:t>', 0.008387688282430167), ('</a:t>
            </a:r>
            <a:r>
              <a:rPr lang="en-US" dirty="0" err="1"/>
              <a:t>Neighborhood_BrkSide</a:t>
            </a:r>
            <a:r>
              <a:rPr lang="en-US" dirty="0"/>
              <a:t>', 0.008009259969142875), ('</a:t>
            </a:r>
            <a:r>
              <a:rPr lang="en-US" dirty="0" err="1"/>
              <a:t>PavedDrive_Y</a:t>
            </a:r>
            <a:r>
              <a:rPr lang="en-US" dirty="0"/>
              <a:t>', 0.007550328743165954), ('</a:t>
            </a:r>
            <a:r>
              <a:rPr lang="en-US" dirty="0" err="1"/>
              <a:t>TotRmsAbvGrd</a:t>
            </a:r>
            <a:r>
              <a:rPr lang="en-US" dirty="0"/>
              <a:t>', 0.007469670334457577), ('Exterior1st_VinylSd', 0.00686772780304171), ('</a:t>
            </a:r>
            <a:r>
              <a:rPr lang="en-US" dirty="0" err="1"/>
              <a:t>FireplaceQu_Gd</a:t>
            </a:r>
            <a:r>
              <a:rPr lang="en-US" dirty="0"/>
              <a:t>', 0.006834816479409044), ('</a:t>
            </a:r>
            <a:r>
              <a:rPr lang="en-US" dirty="0" err="1"/>
              <a:t>ExterCond_TA</a:t>
            </a:r>
            <a:r>
              <a:rPr lang="en-US" dirty="0"/>
              <a:t>', 0.0067802466037506885), ('</a:t>
            </a:r>
            <a:r>
              <a:rPr lang="en-US" dirty="0" err="1"/>
              <a:t>Neighborhood_ClearCr</a:t>
            </a:r>
            <a:r>
              <a:rPr lang="en-US" dirty="0"/>
              <a:t>', 0.006565338098421596), ('Exterior2nd_VinylSd', 0.006345114020768517), ('</a:t>
            </a:r>
            <a:r>
              <a:rPr lang="en-US" dirty="0" err="1"/>
              <a:t>LotConfig_CulDSac</a:t>
            </a:r>
            <a:r>
              <a:rPr lang="en-US" dirty="0"/>
              <a:t>', 0.005588404677638626), ('</a:t>
            </a:r>
            <a:r>
              <a:rPr lang="en-US" dirty="0" err="1"/>
              <a:t>LandContour_HLS</a:t>
            </a:r>
            <a:r>
              <a:rPr lang="en-US" dirty="0"/>
              <a:t>', 0.005283942785282533), ('</a:t>
            </a:r>
            <a:r>
              <a:rPr lang="en-US" dirty="0" err="1"/>
              <a:t>RoofMatl_Roll</a:t>
            </a:r>
            <a:r>
              <a:rPr lang="en-US" dirty="0"/>
              <a:t>', 0.004808536754996156), ('BldgType_2fmCon', 0.004253761890428727), ('</a:t>
            </a:r>
            <a:r>
              <a:rPr lang="en-US" dirty="0" err="1"/>
              <a:t>GarageFinish_Fin</a:t>
            </a:r>
            <a:r>
              <a:rPr lang="en-US" dirty="0"/>
              <a:t>', 0.004186092028941247), ('</a:t>
            </a:r>
            <a:r>
              <a:rPr lang="en-US" dirty="0" err="1"/>
              <a:t>BsmtQual_Gd</a:t>
            </a:r>
            <a:r>
              <a:rPr lang="en-US" dirty="0"/>
              <a:t>', 0.0040191399556581565), ('</a:t>
            </a:r>
            <a:r>
              <a:rPr lang="en-US" dirty="0" err="1"/>
              <a:t>BsmtExposure_Av</a:t>
            </a:r>
            <a:r>
              <a:rPr lang="en-US" dirty="0"/>
              <a:t>', 0.00391391288757387), ('</a:t>
            </a:r>
            <a:r>
              <a:rPr lang="en-US" dirty="0" err="1"/>
              <a:t>Fence_GdPrv</a:t>
            </a:r>
            <a:r>
              <a:rPr lang="en-US" dirty="0"/>
              <a:t>', 0.002789066286520445), ('HouseStyle_2.5Unf', 0.0020885039622545484), ('</a:t>
            </a:r>
            <a:r>
              <a:rPr lang="en-US" dirty="0" err="1"/>
              <a:t>YearBuilt</a:t>
            </a:r>
            <a:r>
              <a:rPr lang="en-US" dirty="0"/>
              <a:t>', 0.0010864803754733641), ('</a:t>
            </a:r>
            <a:r>
              <a:rPr lang="en-US" dirty="0" err="1"/>
              <a:t>YearRemodAdd</a:t>
            </a:r>
            <a:r>
              <a:rPr lang="en-US" dirty="0"/>
              <a:t>', 0.0007412018010124955), ('</a:t>
            </a:r>
            <a:r>
              <a:rPr lang="en-US" dirty="0" err="1"/>
              <a:t>ExterQual_Gd</a:t>
            </a:r>
            <a:r>
              <a:rPr lang="en-US" dirty="0"/>
              <a:t>', 0.0005224942502913792), ('</a:t>
            </a:r>
            <a:r>
              <a:rPr lang="en-US" dirty="0" err="1"/>
              <a:t>FireplaceQu_TA</a:t>
            </a:r>
            <a:r>
              <a:rPr lang="en-US" dirty="0"/>
              <a:t>', 0.00043086301370619533), ('</a:t>
            </a:r>
            <a:r>
              <a:rPr lang="en-US" dirty="0" err="1"/>
              <a:t>LotFrontage</a:t>
            </a:r>
            <a:r>
              <a:rPr lang="en-US" dirty="0"/>
              <a:t>', 0.00026000752075635355), ('</a:t>
            </a:r>
            <a:r>
              <a:rPr lang="en-US" dirty="0" err="1"/>
              <a:t>GarageYrBlt</a:t>
            </a:r>
            <a:r>
              <a:rPr lang="en-US" dirty="0"/>
              <a:t>', 0.00018009444508578168), ('</a:t>
            </a:r>
            <a:r>
              <a:rPr lang="en-US" dirty="0" err="1"/>
              <a:t>ScreenPorch</a:t>
            </a:r>
            <a:r>
              <a:rPr lang="en-US" dirty="0"/>
              <a:t>', 0.0001591763748913773), ('</a:t>
            </a:r>
            <a:r>
              <a:rPr lang="en-US" dirty="0" err="1"/>
              <a:t>GrLivArea</a:t>
            </a:r>
            <a:r>
              <a:rPr lang="en-US" dirty="0"/>
              <a:t>', 0.00014592936611638145), ('</a:t>
            </a:r>
            <a:r>
              <a:rPr lang="en-US" dirty="0" err="1"/>
              <a:t>TotalBsmtSF</a:t>
            </a:r>
            <a:r>
              <a:rPr lang="en-US" dirty="0"/>
              <a:t>', 8.428320855162845e-05), ('1stFlrSF', 7.648597865319414e-05), ('</a:t>
            </a:r>
            <a:r>
              <a:rPr lang="en-US" dirty="0" err="1"/>
              <a:t>GarageArea</a:t>
            </a:r>
            <a:r>
              <a:rPr lang="en-US" dirty="0"/>
              <a:t>', 7.038438727156845e-05), ('BsmtFinSF1', 5.85026967493636e-05), ('</a:t>
            </a:r>
            <a:r>
              <a:rPr lang="en-US" dirty="0" err="1"/>
              <a:t>EnclosedPorch</a:t>
            </a:r>
            <a:r>
              <a:rPr lang="en-US" dirty="0"/>
              <a:t>', 5.733918430914986e-05), ('2ndFlrSF', 5.228690186879962e-05), ('</a:t>
            </a:r>
            <a:r>
              <a:rPr lang="en-US" dirty="0" err="1"/>
              <a:t>WoodDeckSF</a:t>
            </a:r>
            <a:r>
              <a:rPr lang="en-US" dirty="0"/>
              <a:t>', 5.191331315549299e-05), ('</a:t>
            </a:r>
            <a:r>
              <a:rPr lang="en-US" dirty="0" err="1"/>
              <a:t>MasVnrArea</a:t>
            </a:r>
            <a:r>
              <a:rPr lang="en-US" dirty="0"/>
              <a:t>', 1.2870730047033694e-05), ('</a:t>
            </a:r>
            <a:r>
              <a:rPr lang="en-US" dirty="0" err="1"/>
              <a:t>OpenPorchSF</a:t>
            </a:r>
            <a:r>
              <a:rPr lang="en-US" dirty="0"/>
              <a:t>', 3.7684141682111568e-06), ('</a:t>
            </a:r>
            <a:r>
              <a:rPr lang="en-US" dirty="0" err="1"/>
              <a:t>LotArea</a:t>
            </a:r>
            <a:r>
              <a:rPr lang="en-US" dirty="0"/>
              <a:t>', 3.0703684860646236e-06), ('BsmtFinSF2', 2.9544623972491294e-06), ('</a:t>
            </a:r>
            <a:r>
              <a:rPr lang="en-US" dirty="0" err="1"/>
              <a:t>LowQualFinSF</a:t>
            </a:r>
            <a:r>
              <a:rPr lang="en-US" dirty="0"/>
              <a:t>', -8.419766220528456e-06), ('</a:t>
            </a:r>
            <a:r>
              <a:rPr lang="en-US" dirty="0" err="1"/>
              <a:t>Foundation_BrkTil</a:t>
            </a:r>
            <a:r>
              <a:rPr lang="en-US" dirty="0"/>
              <a:t>', -0.0002966161455520229), ('BsmtFinType1_LwQ', -0.0010818413476537667), ('Exterior2nd_Plywood', -0.0011214431200023964), ('</a:t>
            </a:r>
            <a:r>
              <a:rPr lang="en-US" dirty="0" err="1"/>
              <a:t>GarageFinish_Unf</a:t>
            </a:r>
            <a:r>
              <a:rPr lang="en-US" dirty="0"/>
              <a:t>', -0.0013714061597910072), ('</a:t>
            </a:r>
            <a:r>
              <a:rPr lang="en-US" dirty="0" err="1"/>
              <a:t>BsmtCond_Fa</a:t>
            </a:r>
            <a:r>
              <a:rPr lang="en-US" dirty="0"/>
              <a:t>', -0.003845765145840762), ('Exterior1st_HdBoard', -0.004183324598079836), ('HouseStyle_1Story', -0.005933643332149878), ('</a:t>
            </a:r>
            <a:r>
              <a:rPr lang="en-US" dirty="0" err="1"/>
              <a:t>Neighborhood_NAmes</a:t>
            </a:r>
            <a:r>
              <a:rPr lang="en-US" dirty="0"/>
              <a:t>', -0.006283202735980249), ('BsmtFinType2_BLQ', -0.00681183970411537), ('</a:t>
            </a:r>
            <a:r>
              <a:rPr lang="en-US" dirty="0" err="1"/>
              <a:t>HeatingQC_Fa</a:t>
            </a:r>
            <a:r>
              <a:rPr lang="en-US" dirty="0"/>
              <a:t>', -0.007830293446876737), ('</a:t>
            </a:r>
            <a:r>
              <a:rPr lang="en-US" dirty="0" err="1"/>
              <a:t>BsmtExposure_No</a:t>
            </a:r>
            <a:r>
              <a:rPr lang="en-US" dirty="0"/>
              <a:t>', -0.008436907174043003), ('</a:t>
            </a:r>
            <a:r>
              <a:rPr lang="en-US" dirty="0" err="1"/>
              <a:t>SaleType_Oth</a:t>
            </a:r>
            <a:r>
              <a:rPr lang="en-US" dirty="0"/>
              <a:t>', -0.00912980397367431), ('</a:t>
            </a:r>
            <a:r>
              <a:rPr lang="en-US" dirty="0" err="1"/>
              <a:t>Neighborhood_BrDale</a:t>
            </a:r>
            <a:r>
              <a:rPr lang="en-US" dirty="0"/>
              <a:t>', -0.009298203732530189), ('</a:t>
            </a:r>
            <a:r>
              <a:rPr lang="en-US" dirty="0" err="1"/>
              <a:t>Neighborhood_OldTown</a:t>
            </a:r>
            <a:r>
              <a:rPr lang="en-US" dirty="0"/>
              <a:t>', -0.009981419912106255), ('LotConfig_FR2', -0.010019076630459648), ('</a:t>
            </a:r>
            <a:r>
              <a:rPr lang="en-US" dirty="0" err="1"/>
              <a:t>Neighborhood_SWISU</a:t>
            </a:r>
            <a:r>
              <a:rPr lang="en-US" dirty="0"/>
              <a:t>', -0.010524487235894142), ('Functional_Min1', -0.0105516278093536), ('</a:t>
            </a:r>
            <a:r>
              <a:rPr lang="en-US" dirty="0" err="1"/>
              <a:t>GarageQual_Fa</a:t>
            </a:r>
            <a:r>
              <a:rPr lang="en-US" dirty="0"/>
              <a:t>', -0.011825485629400565), ('</a:t>
            </a:r>
            <a:r>
              <a:rPr lang="en-US" dirty="0" err="1"/>
              <a:t>KitchenQual_TA</a:t>
            </a:r>
            <a:r>
              <a:rPr lang="en-US" dirty="0"/>
              <a:t>', -0.012471663400154851), ('</a:t>
            </a:r>
            <a:r>
              <a:rPr lang="en-US" dirty="0" err="1"/>
              <a:t>LandContour_Bnk</a:t>
            </a:r>
            <a:r>
              <a:rPr lang="en-US" dirty="0"/>
              <a:t>', -0.012626133867299365), ('Condition1_Feedr', -0.013553619265988573), ('</a:t>
            </a:r>
            <a:r>
              <a:rPr lang="en-US" dirty="0" err="1"/>
              <a:t>HeatingQC_TA</a:t>
            </a:r>
            <a:r>
              <a:rPr lang="en-US" dirty="0"/>
              <a:t>', -0.013702209585948252), ('</a:t>
            </a:r>
            <a:r>
              <a:rPr lang="en-US" dirty="0" err="1"/>
              <a:t>KitchenQual_Fa</a:t>
            </a:r>
            <a:r>
              <a:rPr lang="en-US" dirty="0"/>
              <a:t>', -0.014097163152384897), ('</a:t>
            </a:r>
            <a:r>
              <a:rPr lang="en-US" dirty="0" err="1"/>
              <a:t>ExterQual_TA</a:t>
            </a:r>
            <a:r>
              <a:rPr lang="en-US" dirty="0"/>
              <a:t>', -0.014903177478918218), ('Condition1_RRAe', -0.015095789330586645), ('</a:t>
            </a:r>
            <a:r>
              <a:rPr lang="en-US" dirty="0" err="1"/>
              <a:t>MissingLoc</a:t>
            </a:r>
            <a:r>
              <a:rPr lang="en-US" dirty="0"/>
              <a:t>', -0.018122968882583256), ('</a:t>
            </a:r>
            <a:r>
              <a:rPr lang="en-US" dirty="0" err="1"/>
              <a:t>BsmtQual_Fa</a:t>
            </a:r>
            <a:r>
              <a:rPr lang="en-US" dirty="0"/>
              <a:t>', -0.018623219917297398), ('</a:t>
            </a:r>
            <a:r>
              <a:rPr lang="en-US" dirty="0" err="1"/>
              <a:t>Heating_Grav</a:t>
            </a:r>
            <a:r>
              <a:rPr lang="en-US" dirty="0"/>
              <a:t>', -0.02694483443060411), ('</a:t>
            </a:r>
            <a:r>
              <a:rPr lang="en-US" dirty="0" err="1"/>
              <a:t>CentralAir_N</a:t>
            </a:r>
            <a:r>
              <a:rPr lang="en-US" dirty="0"/>
              <a:t>', -0.02741708604587651), ('Functional_Maj1', -0.02968061284232714), ('</a:t>
            </a:r>
            <a:r>
              <a:rPr lang="en-US" dirty="0" err="1"/>
              <a:t>PavedDrive_N</a:t>
            </a:r>
            <a:r>
              <a:rPr lang="en-US" dirty="0"/>
              <a:t>', -0.02988951914232224), ('Exterior2nd_AsbShng', -0.029997165607076024), ('Condition1_Artery', -0.031098288559815154), ('</a:t>
            </a:r>
            <a:r>
              <a:rPr lang="en-US" dirty="0" err="1"/>
              <a:t>Neighborhood_Edwards</a:t>
            </a:r>
            <a:r>
              <a:rPr lang="en-US" dirty="0"/>
              <a:t>', -0.03323842902256931), ('</a:t>
            </a:r>
            <a:r>
              <a:rPr lang="en-US" dirty="0" err="1"/>
              <a:t>MSZoning_RM</a:t>
            </a:r>
            <a:r>
              <a:rPr lang="en-US" dirty="0"/>
              <a:t>', -0.03870943282985385), ('</a:t>
            </a:r>
            <a:r>
              <a:rPr lang="en-US" dirty="0" err="1"/>
              <a:t>BldgType_Twnhs</a:t>
            </a:r>
            <a:r>
              <a:rPr lang="en-US" dirty="0"/>
              <a:t>', -0.04115916488863306), ('Exterior1st_AsbShng', -0.04586867296717894), ('</a:t>
            </a:r>
            <a:r>
              <a:rPr lang="en-US" dirty="0" err="1"/>
              <a:t>BldgType_Duplex</a:t>
            </a:r>
            <a:r>
              <a:rPr lang="en-US" dirty="0"/>
              <a:t>', -0.047865680502439154), ('</a:t>
            </a:r>
            <a:r>
              <a:rPr lang="en-US" dirty="0" err="1"/>
              <a:t>ExterCond_Fa</a:t>
            </a:r>
            <a:r>
              <a:rPr lang="en-US" dirty="0"/>
              <a:t>', -0.05403035836299519), ('</a:t>
            </a:r>
            <a:r>
              <a:rPr lang="en-US" dirty="0" err="1"/>
              <a:t>GarageCond_Fa</a:t>
            </a:r>
            <a:r>
              <a:rPr lang="en-US" dirty="0"/>
              <a:t>', -0.05645531929094924), ('</a:t>
            </a:r>
            <a:r>
              <a:rPr lang="en-US" dirty="0" err="1"/>
              <a:t>SaleCondition_Abnorml</a:t>
            </a:r>
            <a:r>
              <a:rPr lang="en-US" dirty="0"/>
              <a:t>', -0.07448586976471747), ('Functional_Maj2', -0.08143378967823518), ('</a:t>
            </a:r>
            <a:r>
              <a:rPr lang="en-US" dirty="0" err="1"/>
              <a:t>Neighborhood_MeadowV</a:t>
            </a:r>
            <a:r>
              <a:rPr lang="en-US" dirty="0"/>
              <a:t>', -0.09001051406448993), ('</a:t>
            </a:r>
            <a:r>
              <a:rPr lang="en-US" dirty="0" err="1"/>
              <a:t>SaleCondition_Family</a:t>
            </a:r>
            <a:r>
              <a:rPr lang="en-US" dirty="0"/>
              <a:t>', -0.12447549517580218), ('</a:t>
            </a:r>
            <a:r>
              <a:rPr lang="en-US" dirty="0" err="1"/>
              <a:t>MSZoning_C</a:t>
            </a:r>
            <a:r>
              <a:rPr lang="en-US" dirty="0"/>
              <a:t> (all)', -0.13747974550879896), ('</a:t>
            </a:r>
            <a:r>
              <a:rPr lang="en-US" dirty="0" err="1"/>
              <a:t>Functional_Sal</a:t>
            </a:r>
            <a:r>
              <a:rPr lang="en-US" dirty="0"/>
              <a:t>', -0.1623883042522349), ('Condition2_PosN', -0.3901943187512589)]</a:t>
            </a:r>
          </a:p>
        </p:txBody>
      </p:sp>
    </p:spTree>
    <p:extLst>
      <p:ext uri="{BB962C8B-B14F-4D97-AF65-F5344CB8AC3E}">
        <p14:creationId xmlns:p14="http://schemas.microsoft.com/office/powerpoint/2010/main" val="15161338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813</TotalTime>
  <Words>2392</Words>
  <Application>Microsoft Macintosh PowerPoint</Application>
  <PresentationFormat>Widescreen</PresentationFormat>
  <Paragraphs>92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Dividend</vt:lpstr>
      <vt:lpstr>Housing market in Aimes, Iowa</vt:lpstr>
      <vt:lpstr>Approach</vt:lpstr>
      <vt:lpstr>PowerPoint Presentation</vt:lpstr>
      <vt:lpstr>Random forest shap values</vt:lpstr>
      <vt:lpstr>XGB shap values</vt:lpstr>
      <vt:lpstr>Catboost shap values</vt:lpstr>
      <vt:lpstr>rfs, xgb,Catboost shap values</vt:lpstr>
      <vt:lpstr>PowerPoint Presentation</vt:lpstr>
      <vt:lpstr>Sorted nonzero elasticnet coefs</vt:lpstr>
      <vt:lpstr>Residuals are normally distributed</vt:lpstr>
      <vt:lpstr>PowerPoint Presentation</vt:lpstr>
      <vt:lpstr>Performance Comparisons</vt:lpstr>
      <vt:lpstr>PowerPoint Presentation</vt:lpstr>
      <vt:lpstr>PowerPoint Presentation</vt:lpstr>
      <vt:lpstr>Future work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in Aimes, Iowa</dc:title>
  <dc:creator>Dmitriy Alexandrovich Popov</dc:creator>
  <cp:lastModifiedBy>Dmitriy Alexandrovich Popov</cp:lastModifiedBy>
  <cp:revision>24</cp:revision>
  <dcterms:created xsi:type="dcterms:W3CDTF">2022-08-12T23:24:22Z</dcterms:created>
  <dcterms:modified xsi:type="dcterms:W3CDTF">2022-08-18T00:58:55Z</dcterms:modified>
</cp:coreProperties>
</file>