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8" r:id="rId2"/>
    <p:sldId id="274" r:id="rId3"/>
    <p:sldId id="275" r:id="rId4"/>
    <p:sldId id="277" r:id="rId5"/>
    <p:sldId id="278" r:id="rId6"/>
    <p:sldId id="281" r:id="rId7"/>
    <p:sldId id="283" r:id="rId8"/>
    <p:sldId id="282" r:id="rId9"/>
    <p:sldId id="303" r:id="rId10"/>
    <p:sldId id="279" r:id="rId11"/>
    <p:sldId id="280" r:id="rId12"/>
    <p:sldId id="284" r:id="rId13"/>
    <p:sldId id="300" r:id="rId14"/>
    <p:sldId id="304" r:id="rId15"/>
    <p:sldId id="305" r:id="rId16"/>
    <p:sldId id="315" r:id="rId17"/>
    <p:sldId id="287" r:id="rId18"/>
    <p:sldId id="299" r:id="rId19"/>
    <p:sldId id="308" r:id="rId20"/>
    <p:sldId id="309" r:id="rId21"/>
    <p:sldId id="310" r:id="rId22"/>
    <p:sldId id="307" r:id="rId23"/>
    <p:sldId id="311" r:id="rId24"/>
    <p:sldId id="312" r:id="rId25"/>
    <p:sldId id="313" r:id="rId26"/>
    <p:sldId id="314" r:id="rId27"/>
    <p:sldId id="317" r:id="rId28"/>
    <p:sldId id="322" r:id="rId29"/>
    <p:sldId id="294" r:id="rId30"/>
    <p:sldId id="321" r:id="rId31"/>
    <p:sldId id="323" r:id="rId32"/>
    <p:sldId id="29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0" autoAdjust="0"/>
    <p:restoredTop sz="95680" autoAdjust="0"/>
  </p:normalViewPr>
  <p:slideViewPr>
    <p:cSldViewPr snapToGrid="0">
      <p:cViewPr varScale="1">
        <p:scale>
          <a:sx n="108" d="100"/>
          <a:sy n="108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3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46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ackdaoud/marketing-data?select=ifood_df.csv" TargetMode="External"/><Relationship Id="rId2" Type="http://schemas.openxmlformats.org/officeDocument/2006/relationships/hyperlink" Target="https://www.kaggle.com/datasets/imakash3011/customer-personality-analysi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popov-st/Customer-Segment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Maximizing revenue and judging campaign effectiveness</a:t>
            </a:r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55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97434-CBEB-DC0E-E0CF-6CBC1E7B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Total Spending by cluster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4AC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97FE496-AB72-CB44-D5EA-A7E1AE1A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1 customers spend the most, followed by Cluster 5 and 0 customers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4DE66F3-910C-B949-596C-0DBE4F67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862" y="904612"/>
            <a:ext cx="8152138" cy="544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818065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normalized Spending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3A5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normalized by length spent as customer, Cluster 5 customers spend much more than Cluster 1 customers!</a:t>
            </a:r>
          </a:p>
          <a:p>
            <a:r>
              <a:rPr lang="en-US" dirty="0">
                <a:solidFill>
                  <a:schemeClr val="bg1"/>
                </a:solidFill>
              </a:rPr>
              <a:t>Cluster 0 customers follow</a:t>
            </a:r>
          </a:p>
          <a:p>
            <a:r>
              <a:rPr lang="en-US" dirty="0">
                <a:solidFill>
                  <a:schemeClr val="bg1"/>
                </a:solidFill>
              </a:rPr>
              <a:t>These patterns hold by category as well (wine, meats, etc.)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0D1F3A-89CF-451C-11F5-14B4A068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2" y="734577"/>
            <a:ext cx="8325645" cy="55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Length as customer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5A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recent, along with those in clusters 3 and 4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are loyalty customers, along with those in clusters 0 and 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04A63A8-9195-BAA2-D971-DFED556F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631821"/>
            <a:ext cx="8512520" cy="56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4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46974"/>
            <a:ext cx="3409783" cy="121719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Clusters by number of children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slightly more likely to have at least once child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Over 90% of Cluster 1 customers have at least 1 child, which could explain their lower spending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38015A-9AE3-2D5A-7C90-6631C064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78" y="1564614"/>
            <a:ext cx="7624256" cy="35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Clusters by Education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A98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have more advanced degrees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have the most PhDs, but probably have less disposable income due to having more children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E6438AB-B848-98D6-39C4-EA71C92B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670" y="1845587"/>
            <a:ext cx="7438925" cy="340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8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sz="2600"/>
              <a:t>Clusters Based on having a partner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B96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Clusters are similar in that respect, with Cluster 4 customers most likely to have a partner and Cluster 1 least likely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F0BA886-E2EF-C219-3604-3534EF7F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83" y="1715955"/>
            <a:ext cx="7492131" cy="34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4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CEFB-13A0-C238-A3BA-1C2FB497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characteristics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0ED6-5B25-F83D-02FC-685B425D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1122"/>
          </a:xfrm>
        </p:spPr>
        <p:txBody>
          <a:bodyPr/>
          <a:lstStyle/>
          <a:p>
            <a:r>
              <a:rPr lang="en-US" sz="2000" dirty="0"/>
              <a:t>Clusters 1 and 5 are the high spenders with high income.  Cluster 1 consists of loyalty customers but Cluster 5 customers spend the most per day.  Apart from time spent as customers, they are similar in most key dimensions, with Cluster 1 being slightly better educated, having more children, and having slightly higher likelihood of having a  partner.  </a:t>
            </a:r>
          </a:p>
          <a:p>
            <a:r>
              <a:rPr lang="en-US" sz="2000" dirty="0"/>
              <a:t>Clusters 0-2 are the loyalty customers and Clusters 3-5 are the newer customers. </a:t>
            </a:r>
          </a:p>
          <a:p>
            <a:r>
              <a:rPr lang="en-US" sz="2000" dirty="0"/>
              <a:t>Cluster 1 customers also have higher than average income, but probably have less disposable income due to having children</a:t>
            </a:r>
          </a:p>
          <a:p>
            <a:r>
              <a:rPr lang="en-US" sz="2000" dirty="0"/>
              <a:t>Clusters 2-4 have lower income, are more likely to have children, and spend less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00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Deals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685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1911955"/>
          </a:xfrm>
        </p:spPr>
        <p:txBody>
          <a:bodyPr>
            <a:normAutofit/>
          </a:bodyPr>
          <a:lstStyle/>
          <a:p>
            <a:pPr>
              <a:buClr>
                <a:srgbClr val="C68561"/>
              </a:buClr>
            </a:pPr>
            <a:r>
              <a:rPr lang="en-US" dirty="0"/>
              <a:t>Takeaway: If we want to reach Cluster 0, target deals at that cluster</a:t>
            </a:r>
          </a:p>
          <a:p>
            <a:pPr>
              <a:buClr>
                <a:srgbClr val="C68561"/>
              </a:buClr>
            </a:pPr>
            <a:r>
              <a:rPr lang="en-US" dirty="0"/>
              <a:t>Clusters 1 and 5 are not very responsive to deals</a:t>
            </a:r>
          </a:p>
          <a:p>
            <a:pPr>
              <a:buClr>
                <a:srgbClr val="C68561"/>
              </a:buClr>
            </a:pPr>
            <a:r>
              <a:rPr lang="en-US" dirty="0"/>
              <a:t>Upon normalization, Clusters 2-4 are also responsive to deals.   </a:t>
            </a:r>
            <a:r>
              <a:rPr lang="en-US" i="1" dirty="0"/>
              <a:t>Target deals at these customers. 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E3294F5-0B24-6ACB-7B3F-1C0A56E7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4" y="3290640"/>
            <a:ext cx="4336036" cy="2894303"/>
          </a:xfrm>
          <a:prstGeom prst="rect">
            <a:avLst/>
          </a:prstGeom>
        </p:spPr>
      </p:pic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EB19282-371D-1ACD-42D5-B0C5ED2B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21" y="2477192"/>
            <a:ext cx="6080955" cy="40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(web)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942270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When normalized, Cluster 5 shops on the web more than the other clusters.  </a:t>
            </a:r>
            <a:r>
              <a:rPr lang="en-US" i="1" dirty="0"/>
              <a:t>Concentrate on making/keeping the web page appealing.</a:t>
            </a:r>
          </a:p>
          <a:p>
            <a:pPr>
              <a:buClr>
                <a:srgbClr val="B47B5D"/>
              </a:buClr>
            </a:pPr>
            <a:r>
              <a:rPr lang="en-US" dirty="0"/>
              <a:t>Clusters 0 and 1 follow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78FC62-3B7E-D90D-4752-0D5039DAC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849" y="2254006"/>
            <a:ext cx="6155235" cy="4108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36B2E-7B8A-0875-3A10-0BB6C507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3" y="3353874"/>
            <a:ext cx="4564683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67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(Catalog)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942270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When normalized, Cluster 5 shops via catalog more than the other clusters.  </a:t>
            </a:r>
            <a:r>
              <a:rPr lang="en-US" i="1" dirty="0"/>
              <a:t>Make sure to have a polished catalog. </a:t>
            </a:r>
          </a:p>
          <a:p>
            <a:pPr>
              <a:buClr>
                <a:srgbClr val="B47B5D"/>
              </a:buClr>
            </a:pPr>
            <a:r>
              <a:rPr lang="en-US" dirty="0"/>
              <a:t>Clusters 1 and 0 follow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369B2100-E502-196A-45CB-224BD002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209985"/>
            <a:ext cx="5650173" cy="4520138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378353-9A6A-BC0A-D090-488C559F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5" y="3166274"/>
            <a:ext cx="4459200" cy="35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9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04C7-F8CF-EB4A-5783-1DBED702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brief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22C6-3933-1D72-8C28-A52812F9F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08347"/>
            <a:ext cx="11029615" cy="4449653"/>
          </a:xfrm>
        </p:spPr>
        <p:txBody>
          <a:bodyPr/>
          <a:lstStyle/>
          <a:p>
            <a:r>
              <a:rPr lang="en-US" dirty="0"/>
              <a:t>Data source: </a:t>
            </a:r>
            <a:r>
              <a:rPr lang="en-US" u="sng" dirty="0">
                <a:hlinkClick r:id="rId2"/>
              </a:rPr>
              <a:t>https://www.kaggle.com/datasets/imakash3011/customer-personality-analysis</a:t>
            </a:r>
            <a:r>
              <a:rPr lang="en-US" dirty="0"/>
              <a:t> or </a:t>
            </a:r>
            <a:r>
              <a:rPr lang="en-US" u="sng" dirty="0">
                <a:hlinkClick r:id="rId3"/>
              </a:rPr>
              <a:t>https://www.kaggle.com/datasets/jackdaoud/marketing-data?select=ifood_df.csv</a:t>
            </a:r>
            <a:r>
              <a:rPr lang="en-US" u="sng" dirty="0"/>
              <a:t>. </a:t>
            </a:r>
            <a:r>
              <a:rPr lang="en-US" dirty="0"/>
              <a:t>Provided by Dr. Omar Romero-Hernandez of UC Berkeley</a:t>
            </a:r>
          </a:p>
          <a:p>
            <a:r>
              <a:rPr lang="en-US" dirty="0"/>
              <a:t>2240 individual observations on </a:t>
            </a:r>
          </a:p>
          <a:p>
            <a:pPr lvl="1"/>
            <a:r>
              <a:rPr lang="en-US" dirty="0"/>
              <a:t>Customer characteristics (year of birth, education, income, number of children, etc.)</a:t>
            </a:r>
          </a:p>
          <a:p>
            <a:pPr lvl="1"/>
            <a:r>
              <a:rPr lang="en-US" dirty="0"/>
              <a:t>Products (aggregated amounts spent of wines, fruit, sweets, etc.)</a:t>
            </a:r>
          </a:p>
          <a:p>
            <a:pPr lvl="1"/>
            <a:r>
              <a:rPr lang="en-US" dirty="0"/>
              <a:t>Promotion acceptance for 5 campaigns</a:t>
            </a:r>
          </a:p>
          <a:p>
            <a:pPr lvl="1"/>
            <a:r>
              <a:rPr lang="en-US" dirty="0"/>
              <a:t>Number of purchases done on the web, using catalog, or in store, as well as the total number of web visits</a:t>
            </a:r>
          </a:p>
          <a:p>
            <a:pPr lvl="1"/>
            <a:r>
              <a:rPr lang="en-US" dirty="0"/>
              <a:t>Span 796 days (2012-2014)</a:t>
            </a:r>
          </a:p>
          <a:p>
            <a:pPr lvl="1"/>
            <a:r>
              <a:rPr lang="en-US" dirty="0"/>
              <a:t>Some missing income observations and extreme outliers in income and 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5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(Store)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532836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Cluster 5 has a strong propensity to shopping in store, buying more than any other cluster and about as much as they buy using the catalog and web combined</a:t>
            </a:r>
            <a:r>
              <a:rPr lang="en-US" i="1" dirty="0"/>
              <a:t>.  Make these customers’ in-store experience customers pleasant.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63E0F91-1B9C-3ACE-22E2-53B8354E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99" y="2151875"/>
            <a:ext cx="5727199" cy="4581759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30D0649-C66C-80D8-97E7-5694EC5C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099" y="3076162"/>
            <a:ext cx="4727297" cy="37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3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Web visits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640081"/>
            <a:ext cx="7183597" cy="1322177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Clusters 2-4 are the most active on the web when normalized by length as customers. Historically, Cluster 1 has also been active.  </a:t>
            </a:r>
            <a:r>
              <a:rPr lang="en-US" i="1" dirty="0"/>
              <a:t>Cluster 5 probably use the web with the intention of making a purchase rather than looking for deals.  Do not worry about targeting online deals at them.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064597-B1FA-6317-052A-3D1FB1F5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94" y="1864417"/>
            <a:ext cx="6157417" cy="4925933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A6C0E1-0B12-95AE-1649-1F104DFE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32" y="3482179"/>
            <a:ext cx="4655850" cy="31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17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acceptance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90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Campaigns were moderately successful</a:t>
            </a:r>
          </a:p>
          <a:p>
            <a:r>
              <a:rPr lang="en-US" dirty="0">
                <a:solidFill>
                  <a:schemeClr val="bg1"/>
                </a:solidFill>
              </a:rPr>
              <a:t>No customer accepted all 5 campaigns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4A08C49B-7504-DB30-212B-04472FAC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040" y="1343181"/>
            <a:ext cx="7947837" cy="45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26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Campaign1 acceptance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6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1 was most successful with Clusters 1 and 5</a:t>
            </a:r>
          </a:p>
          <a:p>
            <a:r>
              <a:rPr lang="en-US" i="1" dirty="0">
                <a:solidFill>
                  <a:schemeClr val="bg1"/>
                </a:solidFill>
              </a:rPr>
              <a:t>Try to replicate this campaign if want to attract those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6DFE243-D986-5F8E-E0CC-571D42CA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4" y="1018312"/>
            <a:ext cx="8022085" cy="45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15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2 acceptance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78D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2 had a very low response rate</a:t>
            </a:r>
          </a:p>
          <a:p>
            <a:r>
              <a:rPr lang="en-US" i="1" dirty="0">
                <a:solidFill>
                  <a:schemeClr val="bg1"/>
                </a:solidFill>
              </a:rPr>
              <a:t>Learn from this campaign in order not to repeat it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86435F4-5EA2-2E01-B4C5-0CC9467E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4" y="1033014"/>
            <a:ext cx="8339841" cy="477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3 acceptance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6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3 was particularly successful with Clusters 2 and 3</a:t>
            </a:r>
          </a:p>
          <a:p>
            <a:r>
              <a:rPr lang="en-US" i="1" dirty="0">
                <a:solidFill>
                  <a:schemeClr val="bg1"/>
                </a:solidFill>
              </a:rPr>
              <a:t>Target campaigns like this at these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3F3AC6A-2412-12BB-3008-9E12A891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383" y="1240571"/>
            <a:ext cx="7998203" cy="45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4 acceptance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5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4 was particularly successful with Clusters 0, which is a high-potential cluster</a:t>
            </a:r>
          </a:p>
          <a:p>
            <a:r>
              <a:rPr lang="en-US" i="1" dirty="0">
                <a:solidFill>
                  <a:schemeClr val="bg1"/>
                </a:solidFill>
              </a:rPr>
              <a:t>Replicate the best parts of this campaign to attract those clusters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6037F74-8152-587E-F3A5-7E60E12D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5" y="1072008"/>
            <a:ext cx="8234035" cy="4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6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5 acceptance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E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Like Campaign 1, Campaign 5 was particularly successful with Clusters 1 and 5</a:t>
            </a:r>
          </a:p>
          <a:p>
            <a:r>
              <a:rPr lang="en-US" dirty="0">
                <a:solidFill>
                  <a:schemeClr val="bg1"/>
                </a:solidFill>
              </a:rPr>
              <a:t>The store had a good idea with these campaigns</a:t>
            </a:r>
          </a:p>
          <a:p>
            <a:r>
              <a:rPr lang="en-US" i="1" dirty="0">
                <a:solidFill>
                  <a:schemeClr val="bg1"/>
                </a:solidFill>
              </a:rPr>
              <a:t>Improve campaigns like this one to attract even more such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373D792-D90D-F624-4570-2511DE12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4" y="951851"/>
            <a:ext cx="8295086" cy="474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5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Spending as proportion of daily income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684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Cluster 5 is still in the lead followed by Clusters 1 and 0. Cluster 5 spends over 4% of their income at the store while Clusters 0 and 1 spend just over 2%. </a:t>
            </a:r>
          </a:p>
          <a:p>
            <a:r>
              <a:rPr lang="en-US" i="1" dirty="0">
                <a:solidFill>
                  <a:schemeClr val="bg1"/>
                </a:solidFill>
              </a:rPr>
              <a:t>Look for ways to attract customers away from the alternatives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D01052A-0D10-DAB6-4806-641B77C75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141" y="575189"/>
            <a:ext cx="7282013" cy="582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88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i="1" dirty="0"/>
          </a:p>
          <a:p>
            <a:endParaRPr lang="en-US" i="1" dirty="0"/>
          </a:p>
          <a:p>
            <a:endParaRPr lang="en-US" sz="9600" i="1" dirty="0"/>
          </a:p>
          <a:p>
            <a:endParaRPr lang="en-US" sz="8000" dirty="0"/>
          </a:p>
          <a:p>
            <a:endParaRPr lang="en-US" sz="8000" dirty="0"/>
          </a:p>
          <a:p>
            <a:endParaRPr lang="en-US" sz="8000" dirty="0"/>
          </a:p>
          <a:p>
            <a:r>
              <a:rPr lang="en-US" sz="8000" dirty="0"/>
              <a:t>If run deals, target these at Clusters 2-4 </a:t>
            </a:r>
          </a:p>
          <a:p>
            <a:r>
              <a:rPr lang="en-US" sz="8000" dirty="0"/>
              <a:t>Concentrate on making/keeping the web page appealing for Clusters 0, 1, and 5</a:t>
            </a:r>
          </a:p>
          <a:p>
            <a:r>
              <a:rPr lang="en-US" sz="8000" dirty="0"/>
              <a:t>Make sure to have a polished catalog, especially for Cluster 5 customers, who could bring in the most revenue in the future</a:t>
            </a:r>
          </a:p>
          <a:p>
            <a:r>
              <a:rPr lang="en-US" sz="8000" dirty="0"/>
              <a:t>Make customers’ in-store experience customers pleasant as high-spending clusters seem to value it</a:t>
            </a:r>
          </a:p>
          <a:p>
            <a:r>
              <a:rPr lang="en-US" sz="8000" dirty="0"/>
              <a:t>Learn from Campaign 2 in order to not repeat it</a:t>
            </a:r>
          </a:p>
          <a:p>
            <a:r>
              <a:rPr lang="en-US" sz="8000" dirty="0"/>
              <a:t>Concentrate on running and improving campaigns like Campaign1 and 5, as these attract the high-spending customers</a:t>
            </a:r>
          </a:p>
          <a:p>
            <a:r>
              <a:rPr lang="en-US" sz="8000" dirty="0"/>
              <a:t>Concentrate on identifying and attracting customers like Cluster 5 for highest future expected revenue </a:t>
            </a:r>
          </a:p>
          <a:p>
            <a:r>
              <a:rPr lang="en-US" sz="8000" dirty="0"/>
              <a:t>Look for ways to attract customers away from the alternatives as customers spend a moderate proportion of their daily income at the store</a:t>
            </a:r>
            <a:r>
              <a:rPr lang="en-US" sz="8000" i="1" dirty="0">
                <a:solidFill>
                  <a:schemeClr val="bg1"/>
                </a:solidFill>
              </a:rPr>
              <a:t> ways </a:t>
            </a:r>
            <a:r>
              <a:rPr lang="en-US" sz="9600" i="1" dirty="0">
                <a:solidFill>
                  <a:schemeClr val="bg1"/>
                </a:solidFill>
              </a:rPr>
              <a:t>to attract customers away from the alternatives</a:t>
            </a:r>
          </a:p>
          <a:p>
            <a:endParaRPr lang="en-US" sz="9600" dirty="0"/>
          </a:p>
          <a:p>
            <a:pPr marL="0" indent="0">
              <a:buNone/>
            </a:pPr>
            <a:endParaRPr lang="en-US" sz="96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8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B965-3526-3013-2B6A-F718684A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65A2-14BC-DEDE-16C8-967EF8F8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Who are the customers that bring the most revenue to the company?</a:t>
            </a:r>
          </a:p>
          <a:p>
            <a:r>
              <a:rPr lang="en-US" sz="2400" dirty="0"/>
              <a:t>Who are the customers who </a:t>
            </a:r>
            <a:r>
              <a:rPr lang="en-US" sz="2400" u="sng" dirty="0"/>
              <a:t>could</a:t>
            </a:r>
            <a:r>
              <a:rPr lang="en-US" sz="2400" dirty="0"/>
              <a:t> bring more revenue to the company?</a:t>
            </a:r>
          </a:p>
          <a:p>
            <a:r>
              <a:rPr lang="en-US" sz="2400" dirty="0"/>
              <a:t>To which campaigns do these customers respond?</a:t>
            </a:r>
          </a:p>
          <a:p>
            <a:r>
              <a:rPr lang="en-US" sz="2400" dirty="0"/>
              <a:t>Where do different groups of customer shop? (in store, online, over catalog)</a:t>
            </a:r>
          </a:p>
          <a:p>
            <a:r>
              <a:rPr lang="en-US" sz="2400" dirty="0"/>
              <a:t>Any additional business insights about the customers?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84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3780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i="1" dirty="0"/>
          </a:p>
          <a:p>
            <a:endParaRPr lang="en-US" i="1" dirty="0"/>
          </a:p>
          <a:p>
            <a:endParaRPr lang="en-US" sz="9600" i="1" dirty="0"/>
          </a:p>
          <a:p>
            <a:endParaRPr lang="en-US" sz="9600" dirty="0"/>
          </a:p>
          <a:p>
            <a:r>
              <a:rPr lang="en-US" sz="9600" dirty="0"/>
              <a:t>It would be helpful to have more information about the data set and the store in order to answer the following questions:</a:t>
            </a:r>
          </a:p>
          <a:p>
            <a:pPr lvl="1"/>
            <a:r>
              <a:rPr lang="en-US" sz="9600" dirty="0"/>
              <a:t>What do we know about the rationale behind each campaign? What distinguishes the campaigns?</a:t>
            </a:r>
          </a:p>
          <a:p>
            <a:pPr lvl="1"/>
            <a:r>
              <a:rPr lang="en-US" sz="9600" dirty="0"/>
              <a:t>What more can we learn about our customers? Specifically, are there factors that differentiate Cluster 5 that are not in the data? (</a:t>
            </a:r>
            <a:r>
              <a:rPr lang="en-US" sz="9600" u="sng" dirty="0"/>
              <a:t>Surveys</a:t>
            </a:r>
            <a:r>
              <a:rPr lang="en-US" sz="9600" dirty="0"/>
              <a:t>)</a:t>
            </a:r>
          </a:p>
          <a:p>
            <a:pPr lvl="1"/>
            <a:r>
              <a:rPr lang="en-US" sz="9600" dirty="0"/>
              <a:t>What else can be learned about the way the store is making customers in-store and online shopping experience pleasant? Are there way to improve?</a:t>
            </a:r>
          </a:p>
          <a:p>
            <a:pPr lvl="1"/>
            <a:r>
              <a:rPr lang="en-US" sz="9600" dirty="0"/>
              <a:t>Can the store learn to do profitable business with Cluster 2-4?</a:t>
            </a:r>
          </a:p>
          <a:p>
            <a:pPr marL="0" indent="0">
              <a:buNone/>
            </a:pPr>
            <a:endParaRPr lang="en-US" sz="96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8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(part 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i="1" dirty="0"/>
          </a:p>
          <a:p>
            <a:pPr marL="0" indent="0">
              <a:buNone/>
            </a:pPr>
            <a:endParaRPr lang="en-US" sz="9600" dirty="0"/>
          </a:p>
          <a:p>
            <a:r>
              <a:rPr lang="en-US" sz="9600" dirty="0"/>
              <a:t>Get more granular data on store purchases</a:t>
            </a:r>
          </a:p>
          <a:p>
            <a:r>
              <a:rPr lang="en-US" sz="9600" dirty="0"/>
              <a:t>Get data on campaign costs </a:t>
            </a:r>
          </a:p>
          <a:p>
            <a:r>
              <a:rPr lang="en-US" sz="9600" dirty="0"/>
              <a:t>Get more data on profitability rather than just revenue, as profitability is the key objective</a:t>
            </a:r>
          </a:p>
          <a:p>
            <a:r>
              <a:rPr lang="en-US" sz="9600" dirty="0"/>
              <a:t>Do A/B testing to judge the effectiveness of recommendations</a:t>
            </a:r>
          </a:p>
          <a:p>
            <a:r>
              <a:rPr lang="en-US" sz="9600" dirty="0"/>
              <a:t>Are Cluster 5 customers just a more recent group of Cluster 1 customers?  If so, can we reengage Cluster 1 and find ways to keep Cluster 5 continually engaged?</a:t>
            </a:r>
          </a:p>
          <a:p>
            <a:pPr marL="0" indent="0">
              <a:buNone/>
            </a:pPr>
            <a:endParaRPr lang="en-US" sz="96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61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Please see the full repo at </a:t>
            </a:r>
            <a:r>
              <a:rPr lang="en-US" sz="2400" dirty="0">
                <a:hlinkClick r:id="rId2"/>
              </a:rPr>
              <a:t>https://github.com/dapopov-st/Customer-Segmentation</a:t>
            </a:r>
            <a:r>
              <a:rPr lang="en-US" sz="2400" dirty="0"/>
              <a:t> for further details</a:t>
            </a:r>
          </a:p>
          <a:p>
            <a:r>
              <a:rPr lang="en-US" sz="2400" dirty="0"/>
              <a:t>Results of preliminary experiments are in the </a:t>
            </a:r>
            <a:r>
              <a:rPr lang="en-US" sz="2400" dirty="0" err="1"/>
              <a:t>Preliminary_work_and_experiments</a:t>
            </a:r>
            <a:r>
              <a:rPr lang="en-US" sz="2400" dirty="0"/>
              <a:t> directory</a:t>
            </a:r>
          </a:p>
          <a:p>
            <a:r>
              <a:rPr lang="en-US" sz="2400" dirty="0"/>
              <a:t>Special thanks to </a:t>
            </a:r>
            <a:r>
              <a:rPr lang="en-US" sz="2400" dirty="0" err="1"/>
              <a:t>Zeyu</a:t>
            </a:r>
            <a:r>
              <a:rPr lang="en-US" sz="2400" dirty="0"/>
              <a:t> Zhang, David </a:t>
            </a:r>
            <a:r>
              <a:rPr lang="en-US" sz="2400" dirty="0" err="1"/>
              <a:t>Kressley</a:t>
            </a:r>
            <a:r>
              <a:rPr lang="en-US" sz="2400" dirty="0"/>
              <a:t>, Kyle Gallatin, and Philippe </a:t>
            </a:r>
            <a:r>
              <a:rPr lang="en-US" sz="2400" dirty="0" err="1"/>
              <a:t>Heitzmann</a:t>
            </a:r>
            <a:r>
              <a:rPr lang="en-US" sz="2400" dirty="0"/>
              <a:t> for crucial feedback and support</a:t>
            </a:r>
          </a:p>
        </p:txBody>
      </p:sp>
    </p:spTree>
    <p:extLst>
      <p:ext uri="{BB962C8B-B14F-4D97-AF65-F5344CB8AC3E}">
        <p14:creationId xmlns:p14="http://schemas.microsoft.com/office/powerpoint/2010/main" val="21278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/>
              <a:t>Amounts spent by category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399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High spending on wines and meat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Spending amounts are skewed to the right for all categories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Questions:  What can we say about the spending patterns of different groups of customers?</a:t>
            </a:r>
          </a:p>
          <a:p>
            <a:pPr>
              <a:buClr>
                <a:srgbClr val="F09D78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EE7CA2A-8A3E-9990-E8C1-E2C92A542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" r="-2" b="1071"/>
          <a:stretch/>
        </p:blipFill>
        <p:spPr>
          <a:xfrm>
            <a:off x="3803513" y="217505"/>
            <a:ext cx="8734829" cy="66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9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85190"/>
            <a:ext cx="3409783" cy="1178977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Numbers of purchases by medium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795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Customers shopping in store make the greatest median number of purchases, followed by web and catalog purchases</a:t>
            </a:r>
          </a:p>
          <a:p>
            <a:r>
              <a:rPr lang="en-US" dirty="0">
                <a:solidFill>
                  <a:schemeClr val="bg1"/>
                </a:solidFill>
              </a:rPr>
              <a:t>High median number of monthly web visits</a:t>
            </a:r>
          </a:p>
          <a:p>
            <a:r>
              <a:rPr lang="en-US" dirty="0">
                <a:solidFill>
                  <a:schemeClr val="bg1"/>
                </a:solidFill>
              </a:rPr>
              <a:t>Questions: Who shops in store? Who shops on the web? Who uses the catalog?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7F0BB9CA-48BC-575D-E506-A8064BF3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78146"/>
            <a:ext cx="8623340" cy="69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7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err="1"/>
              <a:t>Kmeans</a:t>
            </a:r>
            <a:r>
              <a:rPr lang="en-US" sz="2400"/>
              <a:t> clustering algorithm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A8C7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k as the number of groups to cluster for.</a:t>
            </a:r>
          </a:p>
          <a:p>
            <a:r>
              <a:rPr lang="en-US" dirty="0">
                <a:solidFill>
                  <a:schemeClr val="bg1"/>
                </a:solidFill>
              </a:rPr>
              <a:t>Randomly pick k points in the data as centroid points.</a:t>
            </a:r>
          </a:p>
          <a:p>
            <a:r>
              <a:rPr lang="en-US" dirty="0">
                <a:solidFill>
                  <a:schemeClr val="bg1"/>
                </a:solidFill>
              </a:rPr>
              <a:t>Assign each non-centroid point to its closest centroid.</a:t>
            </a:r>
          </a:p>
          <a:p>
            <a:r>
              <a:rPr lang="en-US" dirty="0">
                <a:solidFill>
                  <a:schemeClr val="bg1"/>
                </a:solidFill>
              </a:rPr>
              <a:t>Recalculate centroid points by taking the average of all surrounding points assigned to that cluster.</a:t>
            </a:r>
          </a:p>
          <a:p>
            <a:r>
              <a:rPr lang="en-US" dirty="0">
                <a:solidFill>
                  <a:schemeClr val="bg1"/>
                </a:solidFill>
              </a:rPr>
              <a:t>Repeat steps 3-4 until calculated centroid points do not move anymore.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18E8E-0854-5068-1A9A-5D7739BA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22" y="1435583"/>
            <a:ext cx="6489819" cy="4007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A37458-C16C-F798-CB7A-726D52A9D564}"/>
              </a:ext>
            </a:extLst>
          </p:cNvPr>
          <p:cNvSpPr txBox="1"/>
          <p:nvPr/>
        </p:nvSpPr>
        <p:spPr>
          <a:xfrm>
            <a:off x="736980" y="6400800"/>
            <a:ext cx="1098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explanation at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=hDmNF9JG3lo&amp;ab_channel=</a:t>
            </a:r>
            <a:r>
              <a:rPr lang="en-US" dirty="0" err="1"/>
              <a:t>ArtificialIntelligence-AllinOne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4149587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4482548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Cluster sizes and revenues</a:t>
            </a:r>
          </a:p>
        </p:txBody>
      </p:sp>
      <p:sp>
        <p:nvSpPr>
          <p:cNvPr id="62" name="Rectangle 5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5322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9580BAD-2591-E38D-B209-52800EB1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89" y="370631"/>
            <a:ext cx="4970162" cy="38643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B80B9-BF35-8168-2FA2-0E407F837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96" y="668524"/>
            <a:ext cx="5550600" cy="330260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4149587"/>
            <a:ext cx="7183597" cy="2256390"/>
          </a:xfrm>
        </p:spPr>
        <p:txBody>
          <a:bodyPr>
            <a:normAutofit/>
          </a:bodyPr>
          <a:lstStyle/>
          <a:p>
            <a:pPr>
              <a:buClr>
                <a:srgbClr val="5322DF"/>
              </a:buClr>
            </a:pPr>
            <a:r>
              <a:rPr lang="en-US"/>
              <a:t>2 and 4 are the biggest clusters</a:t>
            </a:r>
          </a:p>
          <a:p>
            <a:pPr>
              <a:buClr>
                <a:srgbClr val="5322DF"/>
              </a:buClr>
            </a:pPr>
            <a:r>
              <a:rPr lang="en-US"/>
              <a:t>Clusters 1, 5, and 0 spend much more than the other clusters</a:t>
            </a:r>
            <a:br>
              <a:rPr lang="en-US"/>
            </a:br>
            <a:endParaRPr lang="en-US"/>
          </a:p>
          <a:p>
            <a:pPr>
              <a:buClr>
                <a:srgbClr val="5322D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5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E99E5-EB40-8E4B-0A42-EA1380E3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profiles based on income and spending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7A1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5C970F4-04A8-953F-0911-D82929A2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A: Possibly not, as this look at income and spending for various clusters indicates</a:t>
            </a:r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644A8E95-89FE-3529-B717-5A3E15F7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822" y="702156"/>
            <a:ext cx="7104853" cy="552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1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830A5-B4B4-E3A4-0EF1-7A566757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Clusters by income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885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A209A8E-2438-63DF-80B9-16444CE5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Clusters 5 and 1 have the highest incomes, followed by Cluster 0.  </a:t>
            </a:r>
          </a:p>
          <a:p>
            <a:r>
              <a:rPr lang="en-US" dirty="0">
                <a:solidFill>
                  <a:schemeClr val="bg1"/>
                </a:solidFill>
              </a:rPr>
              <a:t>Clusters 2-4 have below median income for all customers.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53F07C-E9AB-92A2-D331-423ADBAE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89" y="754682"/>
            <a:ext cx="7859278" cy="524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4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5413</TotalTime>
  <Words>1548</Words>
  <Application>Microsoft Macintosh PowerPoint</Application>
  <PresentationFormat>Widescreen</PresentationFormat>
  <Paragraphs>150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Gill Sans MT</vt:lpstr>
      <vt:lpstr>Wingdings 2</vt:lpstr>
      <vt:lpstr>Dividend</vt:lpstr>
      <vt:lpstr>Customer Segmentation</vt:lpstr>
      <vt:lpstr>Data source and brief description</vt:lpstr>
      <vt:lpstr>Key questions</vt:lpstr>
      <vt:lpstr>Amounts spent by category</vt:lpstr>
      <vt:lpstr>Numbers of purchases by medium</vt:lpstr>
      <vt:lpstr>Kmeans clustering algorithm</vt:lpstr>
      <vt:lpstr>Cluster sizes and revenues</vt:lpstr>
      <vt:lpstr>Cluster profiles based on income and spending</vt:lpstr>
      <vt:lpstr>Clusters by income</vt:lpstr>
      <vt:lpstr>Total Spending by cluster</vt:lpstr>
      <vt:lpstr>Cluster normalized Spending</vt:lpstr>
      <vt:lpstr>Length as customer </vt:lpstr>
      <vt:lpstr>Clusters by number of children</vt:lpstr>
      <vt:lpstr>Clusters by Education</vt:lpstr>
      <vt:lpstr>Clusters Based on having a partner</vt:lpstr>
      <vt:lpstr>Cluster characteristics summary</vt:lpstr>
      <vt:lpstr>Deals</vt:lpstr>
      <vt:lpstr>Purchase Channel (web)</vt:lpstr>
      <vt:lpstr>Purchase Channel (Catalog)</vt:lpstr>
      <vt:lpstr>Purchase Channel (Store)</vt:lpstr>
      <vt:lpstr>Web visits</vt:lpstr>
      <vt:lpstr>Campaign acceptance</vt:lpstr>
      <vt:lpstr>Campaign1 acceptance</vt:lpstr>
      <vt:lpstr>Campaign 2 acceptance</vt:lpstr>
      <vt:lpstr>Campaign 3 acceptance</vt:lpstr>
      <vt:lpstr>Campaign 4 acceptance</vt:lpstr>
      <vt:lpstr>Campaign 5 acceptance</vt:lpstr>
      <vt:lpstr>Spending as proportion of daily income</vt:lpstr>
      <vt:lpstr>Summary of findings</vt:lpstr>
      <vt:lpstr>Future work (part 1)</vt:lpstr>
      <vt:lpstr>Future work (part ii)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Dmitriy Alexandrovich Popov</dc:creator>
  <cp:lastModifiedBy>Dmitriy Alexandrovich Popov</cp:lastModifiedBy>
  <cp:revision>32</cp:revision>
  <dcterms:created xsi:type="dcterms:W3CDTF">2022-07-25T22:59:15Z</dcterms:created>
  <dcterms:modified xsi:type="dcterms:W3CDTF">2022-07-29T21:00:30Z</dcterms:modified>
</cp:coreProperties>
</file>