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57" r:id="rId4"/>
    <p:sldId id="258" r:id="rId5"/>
    <p:sldId id="274" r:id="rId6"/>
    <p:sldId id="275" r:id="rId7"/>
    <p:sldId id="277" r:id="rId8"/>
    <p:sldId id="278" r:id="rId9"/>
    <p:sldId id="281" r:id="rId10"/>
    <p:sldId id="283" r:id="rId11"/>
    <p:sldId id="282" r:id="rId12"/>
    <p:sldId id="279" r:id="rId13"/>
    <p:sldId id="280" r:id="rId14"/>
    <p:sldId id="284" r:id="rId15"/>
    <p:sldId id="286" r:id="rId16"/>
    <p:sldId id="289" r:id="rId17"/>
    <p:sldId id="291" r:id="rId18"/>
    <p:sldId id="290" r:id="rId19"/>
    <p:sldId id="288" r:id="rId20"/>
    <p:sldId id="287" r:id="rId21"/>
    <p:sldId id="295" r:id="rId22"/>
    <p:sldId id="296" r:id="rId23"/>
    <p:sldId id="292" r:id="rId24"/>
    <p:sldId id="293" r:id="rId25"/>
    <p:sldId id="294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85760" autoAdjust="0"/>
  </p:normalViewPr>
  <p:slideViewPr>
    <p:cSldViewPr snapToGrid="0">
      <p:cViewPr>
        <p:scale>
          <a:sx n="99" d="100"/>
          <a:sy n="99" d="100"/>
        </p:scale>
        <p:origin x="14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Geographic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Demographic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Psychographic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Behavioural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types of consumer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6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Criteria for evaluating segment attractiveness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6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A-priori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Post-hoc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techniques used in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sources used for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0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4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8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46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ket_segmen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v-penetration-us-households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-sa/4.0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ckdaoud/marketing-data?select=ifood_df.csv" TargetMode="External"/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Market segmentation is the activity of dividing a broad consumer or business market, normally consisting of existing and potential customers, into sub-groups of consumers based on some type of shared characteristics.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6042093"/>
            <a:ext cx="5138199" cy="734947"/>
            <a:chOff x="6211661" y="6042093"/>
            <a:chExt cx="5138199" cy="734947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</p:spPr>
        </p:pic>
      </p:grpSp>
      <p:pic>
        <p:nvPicPr>
          <p:cNvPr id="9" name="Picture 8" descr="Notes button in status bar">
            <a:extLst>
              <a:ext uri="{FF2B5EF4-FFF2-40B4-BE49-F238E27FC236}">
                <a16:creationId xmlns:a16="http://schemas.microsoft.com/office/drawing/2014/main" id="{C8C2AE28-6AB7-4F9D-A4D5-5EAAD626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176" y="5968740"/>
            <a:ext cx="2381132" cy="7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99E5-EB40-8E4B-0A42-EA1380E3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profiles based on income and spending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7A1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5C970F4-04A8-953F-0911-D82929A2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Possibly not, as this look at income and spending for various clusters indicates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644A8E95-89FE-3529-B717-5A3E15F7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38" y="1111641"/>
            <a:ext cx="598758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434-CBEB-DC0E-E0CF-6CBC1E7B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Total Spending by cluster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4AC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97FE496-AB72-CB44-D5EA-A7E1AE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1 customers spend the most, followed by Cluster 5 and 0 customers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DE66F3-910C-B949-596C-0DBE4F67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39" y="938486"/>
            <a:ext cx="7583917" cy="50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818065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normalized Spending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3A5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normalized by length spent as customer, Cluster 5 customers spend much more than Cluster 1 customers!</a:t>
            </a:r>
          </a:p>
          <a:p>
            <a:r>
              <a:rPr lang="en-US" dirty="0">
                <a:solidFill>
                  <a:schemeClr val="bg1"/>
                </a:solidFill>
              </a:rPr>
              <a:t>Cluster 0 customers follow</a:t>
            </a:r>
          </a:p>
          <a:p>
            <a:r>
              <a:rPr lang="en-US" dirty="0">
                <a:solidFill>
                  <a:schemeClr val="bg1"/>
                </a:solidFill>
              </a:rPr>
              <a:t>These patterns hold by category as well (wine, meats, etc.)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0D1F3A-89CF-451C-11F5-14B4A068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2" y="843432"/>
            <a:ext cx="8325645" cy="5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Length as customer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5A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4A63A8-9195-BAA2-D971-DFED556F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631821"/>
            <a:ext cx="8512520" cy="56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83D5-EF8D-EAC5-9076-74E42FF2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Cluster profile by education and Number of children</a:t>
            </a:r>
            <a:br>
              <a:rPr lang="en-US" sz="2000" dirty="0">
                <a:solidFill>
                  <a:schemeClr val="accent1"/>
                </a:solidFill>
              </a:rPr>
            </a:b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  <a:latin typeface="+mn-lt"/>
              </a:rPr>
              <a:t>Cluster 5 customers are More likely to have at least one child and are even more highly educated than cluster </a:t>
            </a:r>
            <a:br>
              <a:rPr lang="en-US" sz="3200" dirty="0">
                <a:solidFill>
                  <a:schemeClr val="accent1"/>
                </a:solidFill>
              </a:rPr>
            </a:br>
            <a:br>
              <a:rPr lang="en-US" sz="3200" dirty="0">
                <a:solidFill>
                  <a:schemeClr val="accent1"/>
                </a:solidFill>
              </a:rPr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ABEDAA-9FF3-BAC8-2BC5-15863AF0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72" y="5018848"/>
            <a:ext cx="3495602" cy="36783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4323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Length as customer</a:t>
            </a:r>
            <a:br>
              <a:rPr lang="en-US" sz="2400"/>
            </a:br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DCA28-440D-D6A9-244E-3F33006E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284" y="804097"/>
            <a:ext cx="6331725" cy="29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Length as customer</a:t>
            </a:r>
            <a:br>
              <a:rPr lang="en-US" sz="2400"/>
            </a:br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96A40-18FA-21A5-0089-DF14137D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283" y="3787221"/>
            <a:ext cx="6331725" cy="269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6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Length as customer</a:t>
            </a:r>
            <a:br>
              <a:rPr lang="en-US" sz="2400"/>
            </a:br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C44583D-74AA-CC0E-D425-865EDD61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930432"/>
            <a:ext cx="6489819" cy="30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2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BA4D-7ABC-BBDA-A72F-421A944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2A53D11-FF2C-17FC-E554-B4EDCF0B6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400" y="2181225"/>
            <a:ext cx="7931200" cy="3678238"/>
          </a:xfrm>
        </p:spPr>
      </p:pic>
    </p:spTree>
    <p:extLst>
      <p:ext uri="{BB962C8B-B14F-4D97-AF65-F5344CB8AC3E}">
        <p14:creationId xmlns:p14="http://schemas.microsoft.com/office/powerpoint/2010/main" val="15156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4C96-5940-7230-C99B-9CB94679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Positioning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Target market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Marketing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Psychographic segmentation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Niche market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Distribution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Marketing communications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Pricing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Promotion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Mass marketing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Related topics to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19300"/>
            <a:chOff x="5943601" y="1609726"/>
            <a:chExt cx="5406259" cy="20193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2613" y="2219603"/>
              <a:ext cx="206735" cy="246221"/>
              <a:chOff x="5977794" y="2200556"/>
              <a:chExt cx="206735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7794" y="2200556"/>
                <a:ext cx="2067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8" y="2563905"/>
              <a:ext cx="197144" cy="246221"/>
              <a:chOff x="5978839" y="2209102"/>
              <a:chExt cx="197144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7384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8" y="2902042"/>
              <a:ext cx="197145" cy="251363"/>
              <a:chOff x="5978839" y="2209102"/>
              <a:chExt cx="197145" cy="251363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3446" y="2209102"/>
                <a:ext cx="192538" cy="25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</a:p>
            </p:txBody>
          </p:sp>
        </p:grpSp>
      </p:grpSp>
      <p:pic>
        <p:nvPicPr>
          <p:cNvPr id="23" name="Content Placeholder 18" descr="Smart Lookup button in context menu">
            <a:extLst>
              <a:ext uri="{FF2B5EF4-FFF2-40B4-BE49-F238E27FC236}">
                <a16:creationId xmlns:a16="http://schemas.microsoft.com/office/drawing/2014/main" id="{89DB987B-D44B-4DAB-BF0B-1710ADD7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61" y="1771327"/>
            <a:ext cx="2279334" cy="18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62BA-F12A-FA2B-E1CB-790CF9CC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0027-EF71-5AC5-D8C3-4787B175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9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B6B-E8E2-E192-FD9F-5348A6EF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Accepted campaigns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8248-ABF2-8524-481C-AD77AC2D3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8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DC59-3A08-06DA-5F79-32FE2ABB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917F7-5D66-6CE4-150C-55C872111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5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A8ED-CB55-220B-5DD6-E9F3519B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33BF-1DC1-2FE4-E73E-ED6EBF9A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/>
              <a:t>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4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Definition and brief explanation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History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Criticisms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Market segmentation strategy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Segmentation, targeting, positioning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Identifying the market to be segmented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Bases for segmenting consumer markets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Selecting target markets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Developing the marketing program and positioning strategy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Basis for segmenting business markets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Use in customer retention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Segmentation: algorithms and approaches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Companies (proprietary segmentation databases)</a:t>
            </a:r>
          </a:p>
        </p:txBody>
      </p:sp>
    </p:spTree>
    <p:extLst>
      <p:ext uri="{BB962C8B-B14F-4D97-AF65-F5344CB8AC3E}">
        <p14:creationId xmlns:p14="http://schemas.microsoft.com/office/powerpoint/2010/main" val="156842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Definition and brief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99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317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Criticisms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155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Market segmentation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531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endParaRPr sz="3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553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Segmentation, targeting,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109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Identifying the market to be segmented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4" name="Picture 3" descr="created by self in Excel using data freely available at Google doc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22" y="1244916"/>
            <a:ext cx="6489819" cy="4388798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Photo</a:t>
            </a:r>
            <a:r>
              <a:rPr lang="en-US" dirty="0"/>
              <a:t> by BronHiggs / </a:t>
            </a:r>
            <a:r>
              <a:rPr lang="en-US" dirty="0">
                <a:hlinkClick r:id="rId4"/>
              </a:rPr>
              <a:t>CC BY-SA 4.0</a:t>
            </a:r>
          </a:p>
        </p:txBody>
      </p:sp>
    </p:spTree>
    <p:extLst>
      <p:ext uri="{BB962C8B-B14F-4D97-AF65-F5344CB8AC3E}">
        <p14:creationId xmlns:p14="http://schemas.microsoft.com/office/powerpoint/2010/main" val="1406330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Bases for segmenting consumer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>
                <a:solidFill>
                  <a:schemeClr val="accent2"/>
                </a:solidFill>
              </a:rPr>
              <a:t>Look in the slide notes below for topics to consider talking 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428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Selecting target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3884861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Developing the marketing program and positioning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575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Basis for segmenting business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5813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in customer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43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Segmentation: algorithms and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>
                <a:solidFill>
                  <a:schemeClr val="accent2"/>
                </a:solidFill>
              </a:rPr>
              <a:t>Look in the slide notes below for topics to consider talking 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2924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Companies (proprietary segmentation databases)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992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68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4C7-F8CF-EB4A-5783-1DBED702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22C6-3933-1D72-8C28-A52812F9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8347"/>
            <a:ext cx="11029615" cy="4449653"/>
          </a:xfrm>
        </p:spPr>
        <p:txBody>
          <a:bodyPr/>
          <a:lstStyle/>
          <a:p>
            <a:r>
              <a:rPr lang="en-US" dirty="0"/>
              <a:t>Data source: </a:t>
            </a:r>
            <a:r>
              <a:rPr lang="en-US" u="sng" dirty="0">
                <a:hlinkClick r:id="rId2"/>
              </a:rPr>
              <a:t>https://www.kaggle.com/datasets/imakash3011/customer-personality-analysis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https://www.kaggle.com/datasets/jackdaoud/marketing-data?select=ifood_df.csv</a:t>
            </a:r>
            <a:r>
              <a:rPr lang="en-US" u="sng" dirty="0"/>
              <a:t>. </a:t>
            </a:r>
            <a:r>
              <a:rPr lang="en-US" dirty="0"/>
              <a:t>Provided by Dr. Omar Romero-Hernandez of UC Berkeley</a:t>
            </a:r>
          </a:p>
          <a:p>
            <a:r>
              <a:rPr lang="en-US" dirty="0"/>
              <a:t>2240 individual observations on </a:t>
            </a:r>
          </a:p>
          <a:p>
            <a:pPr lvl="1"/>
            <a:r>
              <a:rPr lang="en-US" dirty="0"/>
              <a:t>Customer characteristics (year of birth, education, income, number of children, etc.)</a:t>
            </a:r>
          </a:p>
          <a:p>
            <a:pPr lvl="1"/>
            <a:r>
              <a:rPr lang="en-US" dirty="0"/>
              <a:t>Products (aggregated amounts spent of wines, fruit, sweets, etc.)</a:t>
            </a:r>
          </a:p>
          <a:p>
            <a:pPr lvl="1"/>
            <a:r>
              <a:rPr lang="en-US" dirty="0"/>
              <a:t>Promotion acceptance for 5 campaigns</a:t>
            </a:r>
          </a:p>
          <a:p>
            <a:pPr lvl="1"/>
            <a:r>
              <a:rPr lang="en-US" dirty="0"/>
              <a:t>Number of purchases done on the web, using catalog, or in store, as well as the total number of web visits</a:t>
            </a:r>
          </a:p>
          <a:p>
            <a:r>
              <a:rPr lang="en-US" dirty="0"/>
              <a:t>Some missing income observations and extreme outliers in income and 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5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B965-3526-3013-2B6A-F718684A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65A2-14BC-DEDE-16C8-967EF8F8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 customers that bring the most revenue to the company?</a:t>
            </a:r>
          </a:p>
          <a:p>
            <a:r>
              <a:rPr lang="en-US" dirty="0"/>
              <a:t>Who are the customers who </a:t>
            </a:r>
            <a:r>
              <a:rPr lang="en-US" u="sng" dirty="0"/>
              <a:t>could</a:t>
            </a:r>
            <a:r>
              <a:rPr lang="en-US" dirty="0"/>
              <a:t> bring more revenue to the company?</a:t>
            </a:r>
          </a:p>
          <a:p>
            <a:r>
              <a:rPr lang="en-US" dirty="0"/>
              <a:t>To which campaigns do these customers respond?</a:t>
            </a:r>
          </a:p>
          <a:p>
            <a:r>
              <a:rPr lang="en-US" dirty="0"/>
              <a:t>Where do different groups of customer shop? (in store, online, over catalog)</a:t>
            </a:r>
          </a:p>
          <a:p>
            <a:r>
              <a:rPr lang="en-US" dirty="0"/>
              <a:t>Any additional business insights about the customers?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Amounts spent by category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399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High spending on wines and meat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Spending amounts are skewed to the right for all categories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Questions:  What can we say about the spending patterns of different groups of customers?</a:t>
            </a:r>
          </a:p>
          <a:p>
            <a:pPr>
              <a:buClr>
                <a:srgbClr val="F09D78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E7CA2A-8A3E-9990-E8C1-E2C92A54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-2" b="1071"/>
          <a:stretch/>
        </p:blipFill>
        <p:spPr>
          <a:xfrm>
            <a:off x="3803513" y="217505"/>
            <a:ext cx="8734829" cy="66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85190"/>
            <a:ext cx="3409783" cy="1178977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of purchases by medium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795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Customers shopping in store make the greatest median number of purchases, followed by web and catalog purchases</a:t>
            </a:r>
          </a:p>
          <a:p>
            <a:r>
              <a:rPr lang="en-US" dirty="0">
                <a:solidFill>
                  <a:schemeClr val="bg1"/>
                </a:solidFill>
              </a:rPr>
              <a:t>High median number of monthly web visits</a:t>
            </a:r>
          </a:p>
          <a:p>
            <a:r>
              <a:rPr lang="en-US" dirty="0">
                <a:solidFill>
                  <a:schemeClr val="bg1"/>
                </a:solidFill>
              </a:rPr>
              <a:t>Questions: Who shops in store? who shops on the web? Who uses the catalog?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0BB9CA-48BC-575D-E506-A8064BF3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78146"/>
            <a:ext cx="8623340" cy="69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err="1"/>
              <a:t>Kmeans</a:t>
            </a:r>
            <a:r>
              <a:rPr lang="en-US" sz="2400"/>
              <a:t> clustering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k as the number of groups to cluster for</a:t>
            </a:r>
          </a:p>
          <a:p>
            <a:r>
              <a:rPr lang="en-US" dirty="0">
                <a:solidFill>
                  <a:schemeClr val="bg1"/>
                </a:solidFill>
              </a:rPr>
              <a:t>Randomly pick k points in the data as centroid points</a:t>
            </a:r>
          </a:p>
          <a:p>
            <a:r>
              <a:rPr lang="en-US" dirty="0">
                <a:solidFill>
                  <a:schemeClr val="bg1"/>
                </a:solidFill>
              </a:rPr>
              <a:t>Assign each non-centroid point to its closest centroid</a:t>
            </a:r>
          </a:p>
          <a:p>
            <a:r>
              <a:rPr lang="en-US" dirty="0">
                <a:solidFill>
                  <a:schemeClr val="bg1"/>
                </a:solidFill>
              </a:rPr>
              <a:t>Recalculate centroid points by taking the average of all surrounding points assigned to that cluster</a:t>
            </a:r>
          </a:p>
          <a:p>
            <a:r>
              <a:rPr lang="en-US" dirty="0">
                <a:solidFill>
                  <a:schemeClr val="bg1"/>
                </a:solidFill>
              </a:rPr>
              <a:t>Repeat steps 3-4 until calculated centroid points do not move anymore.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8E8E-0854-5068-1A9A-5D7739BA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435583"/>
            <a:ext cx="6489819" cy="40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630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Cluster sizes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and 4 are the biggest clusters</a:t>
            </a:r>
          </a:p>
          <a:p>
            <a:r>
              <a:rPr lang="en-US" dirty="0">
                <a:solidFill>
                  <a:schemeClr val="bg1"/>
                </a:solidFill>
              </a:rPr>
              <a:t>Q:  Will they bring in the most revenue?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9580BAD-2591-E38D-B209-52800EB1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30" y="219893"/>
            <a:ext cx="8229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553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146</TotalTime>
  <Words>965</Words>
  <Application>Microsoft Macintosh PowerPoint</Application>
  <PresentationFormat>Widescreen</PresentationFormat>
  <Paragraphs>140</Paragraphs>
  <Slides>39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Gill Sans MT</vt:lpstr>
      <vt:lpstr>Helvetica</vt:lpstr>
      <vt:lpstr>Helvetica Neue</vt:lpstr>
      <vt:lpstr>Helvetica Neue Light</vt:lpstr>
      <vt:lpstr>Segoe UI</vt:lpstr>
      <vt:lpstr>Segoe UI Light</vt:lpstr>
      <vt:lpstr>Segoe UI Semilight</vt:lpstr>
      <vt:lpstr>Wingdings 2</vt:lpstr>
      <vt:lpstr>Dividend</vt:lpstr>
      <vt:lpstr>QuickStarter Theme</vt:lpstr>
      <vt:lpstr>Here's your outline to get started</vt:lpstr>
      <vt:lpstr>Related topics to research</vt:lpstr>
      <vt:lpstr>Market Segmentation</vt:lpstr>
      <vt:lpstr>Data source and brief description</vt:lpstr>
      <vt:lpstr>Key questions</vt:lpstr>
      <vt:lpstr>Amounts spent by category</vt:lpstr>
      <vt:lpstr>Numbers of purchases by medium</vt:lpstr>
      <vt:lpstr>Kmeans clustering algorithm</vt:lpstr>
      <vt:lpstr>Cluster sizes</vt:lpstr>
      <vt:lpstr>Cluster profiles based on income and spending</vt:lpstr>
      <vt:lpstr>Total Spending by cluster</vt:lpstr>
      <vt:lpstr>Cluster normalized Spending</vt:lpstr>
      <vt:lpstr>Length as customer </vt:lpstr>
      <vt:lpstr>Cluster profile by education and Number of children  Cluster 5 customers are More likely to have at least one child and are even more highly educated than cluster   </vt:lpstr>
      <vt:lpstr>Length as customer </vt:lpstr>
      <vt:lpstr>Length as customer </vt:lpstr>
      <vt:lpstr>Length as customer </vt:lpstr>
      <vt:lpstr>PowerPoint Presentation</vt:lpstr>
      <vt:lpstr>Deals</vt:lpstr>
      <vt:lpstr>Purchase Medium</vt:lpstr>
      <vt:lpstr>Accepted campaigns</vt:lpstr>
      <vt:lpstr>PowerPoint Presentation</vt:lpstr>
      <vt:lpstr>PowerPoint Presentation</vt:lpstr>
      <vt:lpstr>Summary of findings</vt:lpstr>
      <vt:lpstr>Contents</vt:lpstr>
      <vt:lpstr>Definition and brief explanation</vt:lpstr>
      <vt:lpstr>History</vt:lpstr>
      <vt:lpstr>Criticisms</vt:lpstr>
      <vt:lpstr>Market segmentation strategy</vt:lpstr>
      <vt:lpstr>Segmentation, targeting, positioning</vt:lpstr>
      <vt:lpstr>Identifying the market to be segmented</vt:lpstr>
      <vt:lpstr>Bases for segmenting consumer markets</vt:lpstr>
      <vt:lpstr>Selecting target markets</vt:lpstr>
      <vt:lpstr>Developing the marketing program and positioning strategy</vt:lpstr>
      <vt:lpstr>Basis for segmenting business markets</vt:lpstr>
      <vt:lpstr>Use in customer retention</vt:lpstr>
      <vt:lpstr>Segmentation: algorithms and approaches</vt:lpstr>
      <vt:lpstr>Companies (proprietary segmentation databases)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Dmitriy Alexandrovich Popov</dc:creator>
  <cp:lastModifiedBy>Dmitriy Alexandrovich Popov</cp:lastModifiedBy>
  <cp:revision>7</cp:revision>
  <dcterms:created xsi:type="dcterms:W3CDTF">2022-07-25T22:59:15Z</dcterms:created>
  <dcterms:modified xsi:type="dcterms:W3CDTF">2022-07-26T01:25:27Z</dcterms:modified>
</cp:coreProperties>
</file>