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8" r:id="rId2"/>
    <p:sldId id="274" r:id="rId3"/>
    <p:sldId id="275" r:id="rId4"/>
    <p:sldId id="277" r:id="rId5"/>
    <p:sldId id="278" r:id="rId6"/>
    <p:sldId id="281" r:id="rId7"/>
    <p:sldId id="283" r:id="rId8"/>
    <p:sldId id="282" r:id="rId9"/>
    <p:sldId id="303" r:id="rId10"/>
    <p:sldId id="279" r:id="rId11"/>
    <p:sldId id="280" r:id="rId12"/>
    <p:sldId id="284" r:id="rId13"/>
    <p:sldId id="300" r:id="rId14"/>
    <p:sldId id="302" r:id="rId15"/>
    <p:sldId id="304" r:id="rId16"/>
    <p:sldId id="305" r:id="rId17"/>
    <p:sldId id="315" r:id="rId18"/>
    <p:sldId id="287" r:id="rId19"/>
    <p:sldId id="299" r:id="rId20"/>
    <p:sldId id="308" r:id="rId21"/>
    <p:sldId id="309" r:id="rId22"/>
    <p:sldId id="310" r:id="rId23"/>
    <p:sldId id="307" r:id="rId24"/>
    <p:sldId id="311" r:id="rId25"/>
    <p:sldId id="312" r:id="rId26"/>
    <p:sldId id="313" r:id="rId27"/>
    <p:sldId id="314" r:id="rId28"/>
    <p:sldId id="317" r:id="rId29"/>
    <p:sldId id="294" r:id="rId30"/>
    <p:sldId id="321" r:id="rId31"/>
    <p:sldId id="29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9" autoAdjust="0"/>
    <p:restoredTop sz="95680" autoAdjust="0"/>
  </p:normalViewPr>
  <p:slideViewPr>
    <p:cSldViewPr snapToGrid="0">
      <p:cViewPr varScale="1">
        <p:scale>
          <a:sx n="108" d="100"/>
          <a:sy n="10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opov-st/Customer-Seg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Maximizing revenue and judging campaign effectiveness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9" y="938486"/>
            <a:ext cx="7583917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843432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slightly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8015A-9AE3-2D5A-7C90-6631C064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8" y="1564614"/>
            <a:ext cx="7624256" cy="3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4DA0-D60C-0C57-D4E9-070B1448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31" y="614405"/>
            <a:ext cx="7737675" cy="60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Education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A98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have more advanced degrees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have the most PhDs, but probably have less disposable income due to having more children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6438AB-B848-98D6-39C4-EA71C92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70" y="1845587"/>
            <a:ext cx="7450934" cy="34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Clusters Based on having a partner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are similar in that respect, with Cluster 4 customers most likely to have a partner and Cluster 1 least likely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0BA886-E2EF-C219-3604-3534EF7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3" y="1715955"/>
            <a:ext cx="7492131" cy="34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1122"/>
          </a:xfrm>
        </p:spPr>
        <p:txBody>
          <a:bodyPr/>
          <a:lstStyle/>
          <a:p>
            <a:r>
              <a:rPr lang="en-US" sz="2000" dirty="0"/>
              <a:t>Clusters 1 and 5 are the high spenders with high income.  Cluster 1 consists of loyalty customers but Cluster 5 customers spend the most per day.  They are similar in most key dimensions, with Cluster 1 being slightly better educated, having more children, and having slightly higher likelihood of having a  partner.  </a:t>
            </a:r>
          </a:p>
          <a:p>
            <a:r>
              <a:rPr lang="en-US" sz="2000" dirty="0"/>
              <a:t>Clusters 0-2 are the loyalty customers and Clusters 3-5 are the newer customers. </a:t>
            </a:r>
          </a:p>
          <a:p>
            <a:r>
              <a:rPr lang="en-US" sz="2000" dirty="0"/>
              <a:t>Cluster 1 customers also have higher than average income, but probably have less disposable income due to having children</a:t>
            </a:r>
          </a:p>
          <a:p>
            <a:r>
              <a:rPr lang="en-US" sz="2000" dirty="0"/>
              <a:t>Clusters 2-4 have lower income, are more likely to have children, and spend less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0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Deals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5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1911955"/>
          </a:xfrm>
        </p:spPr>
        <p:txBody>
          <a:bodyPr>
            <a:normAutofit/>
          </a:bodyPr>
          <a:lstStyle/>
          <a:p>
            <a:pPr>
              <a:buClr>
                <a:srgbClr val="C68561"/>
              </a:buClr>
            </a:pPr>
            <a:r>
              <a:rPr lang="en-US" dirty="0"/>
              <a:t>Takeaway: If we want to reach Cluster 0, target deals at that cluster</a:t>
            </a:r>
          </a:p>
          <a:p>
            <a:pPr>
              <a:buClr>
                <a:srgbClr val="C68561"/>
              </a:buClr>
            </a:pPr>
            <a:r>
              <a:rPr lang="en-US" dirty="0"/>
              <a:t>Clusters 1 and 5 are not very responsive to deals</a:t>
            </a:r>
          </a:p>
          <a:p>
            <a:pPr>
              <a:buClr>
                <a:srgbClr val="C68561"/>
              </a:buClr>
            </a:pPr>
            <a:r>
              <a:rPr lang="en-US" dirty="0"/>
              <a:t>Upon normalization, Clusters 2-4 are also responsive to deals.   </a:t>
            </a:r>
            <a:r>
              <a:rPr lang="en-US" i="1" dirty="0"/>
              <a:t>Target deals at these customers.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3294F5-0B24-6ACB-7B3F-1C0A56E7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" y="3290640"/>
            <a:ext cx="4336036" cy="2894303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B19282-371D-1ACD-42D5-B0C5ED2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21" y="2477192"/>
            <a:ext cx="6080955" cy="4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(web)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on the web more than the other clusters.  </a:t>
            </a:r>
            <a:r>
              <a:rPr lang="en-US" i="1" dirty="0"/>
              <a:t>Concentrate on making/keeping the web page appealing.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0 and 1 follow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78FC62-3B7E-D90D-4752-0D5039D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9" y="2254006"/>
            <a:ext cx="6155235" cy="410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36B2E-7B8A-0875-3A10-0BB6C50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3" y="3353874"/>
            <a:ext cx="456468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(Catalog)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via catalog more than the other clusters.  </a:t>
            </a:r>
            <a:r>
              <a:rPr lang="en-US" i="1" dirty="0"/>
              <a:t>Make sure to have a polished catalog. 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1 and 0 follow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9B2100-E502-196A-45CB-224BD00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985"/>
            <a:ext cx="5650173" cy="452013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378353-9A6A-BC0A-D090-488C559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166274"/>
            <a:ext cx="4459200" cy="35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(Store)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532836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 5 has a strong propensity to shopping in store, buying more than any other cluster and about as much as they buy using the catalog and web combined</a:t>
            </a:r>
            <a:r>
              <a:rPr lang="en-US" i="1" dirty="0"/>
              <a:t>.  Make these customers’ in-store experience customers pleasant.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E0F91-1B9C-3ACE-22E2-53B8354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9" y="2151875"/>
            <a:ext cx="5727199" cy="458175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D0649-C66C-80D8-97E7-5694EC5C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9" y="3076162"/>
            <a:ext cx="4727297" cy="3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Web visits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640081"/>
            <a:ext cx="7183597" cy="1322177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Clusters 2-4 are the most active on the web when normalized by length as customers. Historically, Cluster 1 has also been active.  </a:t>
            </a:r>
            <a:r>
              <a:rPr lang="en-US" i="1" dirty="0"/>
              <a:t>Cluster 5 probably use the web with the intention of making a purchase rather than looking for deals.  Do not worry about targeting online deals at them.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064597-B1FA-6317-052A-3D1FB1F5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4" y="1864417"/>
            <a:ext cx="6157417" cy="49259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A6C0E1-0B12-95AE-1649-1F104DFE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2" y="3482179"/>
            <a:ext cx="4655850" cy="31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9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Campaigns were moderately successful</a:t>
            </a:r>
          </a:p>
          <a:p>
            <a:r>
              <a:rPr lang="en-US" dirty="0">
                <a:solidFill>
                  <a:schemeClr val="bg1"/>
                </a:solidFill>
              </a:rPr>
              <a:t>No customer accepted all 5 campaigns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08C49B-7504-DB30-212B-04472FAC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41" y="1579088"/>
            <a:ext cx="7535772" cy="43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Campaign1 acceptance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1 was most successful with Clusters 1 and 5</a:t>
            </a:r>
          </a:p>
          <a:p>
            <a:r>
              <a:rPr lang="en-US" i="1" dirty="0">
                <a:solidFill>
                  <a:schemeClr val="bg1"/>
                </a:solidFill>
              </a:rPr>
              <a:t>Try to replicate this campaign if want to attract those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6DFE243-D986-5F8E-E0CC-571D42C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2 acceptance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78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2 had a very low response rate</a:t>
            </a:r>
          </a:p>
          <a:p>
            <a:r>
              <a:rPr lang="en-US" i="1" dirty="0">
                <a:solidFill>
                  <a:schemeClr val="bg1"/>
                </a:solidFill>
              </a:rPr>
              <a:t>Learn from this campaign in order not to repeat it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6435F4-5EA2-2E01-B4C5-0CC9467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38" y="1306005"/>
            <a:ext cx="7826458" cy="44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3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3 was particularly successful with Clusters 2 and 3</a:t>
            </a:r>
          </a:p>
          <a:p>
            <a:r>
              <a:rPr lang="en-US" i="1" dirty="0">
                <a:solidFill>
                  <a:schemeClr val="bg1"/>
                </a:solidFill>
              </a:rPr>
              <a:t>Target campaigns like this at these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F3AC6A-2412-12BB-3008-9E12A891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4 acceptance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5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4 was particularly successful with Clusters 0, which is a high-potential cluster</a:t>
            </a:r>
          </a:p>
          <a:p>
            <a:r>
              <a:rPr lang="en-US" i="1" dirty="0">
                <a:solidFill>
                  <a:schemeClr val="bg1"/>
                </a:solidFill>
              </a:rPr>
              <a:t>Replicate the best parts of this campaign to attract those clusters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037F74-8152-587E-F3A5-7E60E12D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5 acceptance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E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Campaign 1, Campaign 5 was particularly successful with Clusters 1 and 5</a:t>
            </a:r>
          </a:p>
          <a:p>
            <a:r>
              <a:rPr lang="en-US" dirty="0">
                <a:solidFill>
                  <a:schemeClr val="bg1"/>
                </a:solidFill>
              </a:rPr>
              <a:t>The store had a good idea with these campaigns</a:t>
            </a:r>
          </a:p>
          <a:p>
            <a:r>
              <a:rPr lang="en-US" i="1" dirty="0">
                <a:solidFill>
                  <a:schemeClr val="bg1"/>
                </a:solidFill>
              </a:rPr>
              <a:t>Improve campaigns like this one to attract even more such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73D792-D90D-F624-4570-2511DE1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r>
              <a:rPr lang="en-US" sz="9600" dirty="0"/>
              <a:t>If run deals, target these at Clusters 2-4 </a:t>
            </a:r>
          </a:p>
          <a:p>
            <a:r>
              <a:rPr lang="en-US" sz="9600" dirty="0"/>
              <a:t>Concentrate on making/keeping the web page appealing for Clusters 0, 1, and 5</a:t>
            </a:r>
          </a:p>
          <a:p>
            <a:r>
              <a:rPr lang="en-US" sz="9600" dirty="0"/>
              <a:t>Make sure to have a polished catalog, especially for Cluster 5 customers, who could bring in the most revenue in the future</a:t>
            </a:r>
          </a:p>
          <a:p>
            <a:r>
              <a:rPr lang="en-US" sz="9600" dirty="0"/>
              <a:t>Make customers’ in-store experience customers pleasant as high-spending clusters seem to value it</a:t>
            </a:r>
          </a:p>
          <a:p>
            <a:r>
              <a:rPr lang="en-US" sz="9600" dirty="0"/>
              <a:t>Learn from Campaign 2 in order to not repeat it</a:t>
            </a:r>
          </a:p>
          <a:p>
            <a:r>
              <a:rPr lang="en-US" sz="9600" dirty="0"/>
              <a:t>Concentrate on running and improving campaigns like Campaign1 and 5, as these attract the high-spending customers</a:t>
            </a:r>
          </a:p>
          <a:p>
            <a:r>
              <a:rPr lang="en-US" sz="9600" dirty="0"/>
              <a:t>Concentrate on identifying and attracting customers like Cluster 5 for highest future expected revenue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customers that bring the most revenue to the company?</a:t>
            </a:r>
          </a:p>
          <a:p>
            <a:r>
              <a:rPr lang="en-US" dirty="0"/>
              <a:t>Who are the customers who </a:t>
            </a:r>
            <a:r>
              <a:rPr lang="en-US" u="sng" dirty="0"/>
              <a:t>could</a:t>
            </a:r>
            <a:r>
              <a:rPr lang="en-US" dirty="0"/>
              <a:t> bring more revenue to the company?</a:t>
            </a:r>
          </a:p>
          <a:p>
            <a:r>
              <a:rPr lang="en-US" dirty="0"/>
              <a:t>To which campaigns do these customers respond?</a:t>
            </a:r>
          </a:p>
          <a:p>
            <a:r>
              <a:rPr lang="en-US" dirty="0"/>
              <a:t>Where do different groups of customer shop? (in store, online, over catalog)</a:t>
            </a:r>
          </a:p>
          <a:p>
            <a:r>
              <a:rPr lang="en-US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r>
              <a:rPr lang="en-US" sz="9600" dirty="0"/>
              <a:t>It would be helpful to have more information about the data set and the store in order to answer the following questions:</a:t>
            </a:r>
          </a:p>
          <a:p>
            <a:pPr lvl="1"/>
            <a:r>
              <a:rPr lang="en-US" sz="9400" dirty="0"/>
              <a:t>What do we know about the rationale behind each campaign? What distinguishes the campaigns?</a:t>
            </a:r>
          </a:p>
          <a:p>
            <a:pPr lvl="1"/>
            <a:r>
              <a:rPr lang="en-US" sz="9400" dirty="0"/>
              <a:t>What more can we learn about our customers? Specifically, are there factors that differentiate Cluster 5 that are not in the data?</a:t>
            </a:r>
          </a:p>
          <a:p>
            <a:pPr lvl="1"/>
            <a:r>
              <a:rPr lang="en-US" sz="9400" dirty="0"/>
              <a:t>What else can be learned about the way the store is making customers in-store and online shopping experience pleasant? Are there way to improve?</a:t>
            </a:r>
          </a:p>
          <a:p>
            <a:pPr lvl="1"/>
            <a:r>
              <a:rPr lang="en-US" sz="9400" dirty="0"/>
              <a:t>Can the store learn to do profitable business with Cluster 2-4?</a:t>
            </a:r>
          </a:p>
          <a:p>
            <a:pPr lvl="1"/>
            <a:r>
              <a:rPr lang="en-US" sz="9400" dirty="0"/>
              <a:t>Get more granular data</a:t>
            </a:r>
          </a:p>
          <a:p>
            <a:pPr lvl="1"/>
            <a:r>
              <a:rPr lang="en-US" sz="9400" dirty="0"/>
              <a:t>Get more data on profitability rather than just revenue</a:t>
            </a:r>
          </a:p>
          <a:p>
            <a:r>
              <a:rPr lang="en-US" sz="9600" dirty="0"/>
              <a:t>Do A/B testing to judge the effectiveness of recommendations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the full repo at </a:t>
            </a:r>
            <a:r>
              <a:rPr lang="en-US" dirty="0">
                <a:hlinkClick r:id="rId2"/>
              </a:rPr>
              <a:t>https://github.com/dapopov-st/Customer-Segmentation</a:t>
            </a:r>
            <a:r>
              <a:rPr lang="en-US" dirty="0"/>
              <a:t> for further details</a:t>
            </a:r>
          </a:p>
          <a:p>
            <a:r>
              <a:rPr lang="en-US" dirty="0"/>
              <a:t>Results of preliminary experiments are in the </a:t>
            </a:r>
            <a:r>
              <a:rPr lang="en-US" dirty="0" err="1"/>
              <a:t>Preliminary_work_and_experiments</a:t>
            </a:r>
            <a:r>
              <a:rPr lang="en-US" dirty="0"/>
              <a:t> directory</a:t>
            </a:r>
          </a:p>
          <a:p>
            <a:r>
              <a:rPr lang="en-US" dirty="0"/>
              <a:t>Special thanks to </a:t>
            </a:r>
            <a:r>
              <a:rPr lang="en-US" dirty="0" err="1"/>
              <a:t>Zeyu</a:t>
            </a:r>
            <a:r>
              <a:rPr lang="en-US" dirty="0"/>
              <a:t> Zhang, David </a:t>
            </a:r>
            <a:r>
              <a:rPr lang="en-US" dirty="0" err="1"/>
              <a:t>Kressley</a:t>
            </a:r>
            <a:r>
              <a:rPr lang="en-US" dirty="0"/>
              <a:t>, Kyle Gallatin, and Philippe </a:t>
            </a:r>
            <a:r>
              <a:rPr lang="en-US" dirty="0" err="1"/>
              <a:t>Heitzmann</a:t>
            </a:r>
            <a:r>
              <a:rPr lang="en-US" dirty="0"/>
              <a:t> for crucial feedback and support</a:t>
            </a:r>
          </a:p>
        </p:txBody>
      </p:sp>
    </p:spTree>
    <p:extLst>
      <p:ext uri="{BB962C8B-B14F-4D97-AF65-F5344CB8AC3E}">
        <p14:creationId xmlns:p14="http://schemas.microsoft.com/office/powerpoint/2010/main" val="212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Cluster sizes and revenues</a:t>
            </a:r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322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9" y="370631"/>
            <a:ext cx="4970162" cy="3864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0B9-BF35-8168-2FA2-0E407F83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96" y="668524"/>
            <a:ext cx="5550600" cy="33026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5322DF"/>
              </a:buClr>
            </a:pPr>
            <a:r>
              <a:rPr lang="en-US"/>
              <a:t>2 and 4 are the biggest clusters</a:t>
            </a:r>
          </a:p>
          <a:p>
            <a:pPr>
              <a:buClr>
                <a:srgbClr val="5322DF"/>
              </a:buClr>
            </a:pPr>
            <a:r>
              <a:rPr lang="en-US"/>
              <a:t>Clusters 1, 5, and 0 spend much more than the other clusters</a:t>
            </a:r>
            <a:br>
              <a:rPr lang="en-US"/>
            </a:br>
            <a:endParaRPr lang="en-US"/>
          </a:p>
          <a:p>
            <a:pPr>
              <a:buClr>
                <a:srgbClr val="5322D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8" y="1111641"/>
            <a:ext cx="598758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830A5-B4B4-E3A4-0EF1-7A56675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885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209A8E-2438-63DF-80B9-16444CE5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5 and 1 have the highest incomes, followed by Cluster 0.  </a:t>
            </a:r>
          </a:p>
          <a:p>
            <a:r>
              <a:rPr lang="en-US" dirty="0">
                <a:solidFill>
                  <a:schemeClr val="bg1"/>
                </a:solidFill>
              </a:rPr>
              <a:t>Clusters 2-4 have below median income for all customers.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3F07C-E9AB-92A2-D331-423ADBA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9" y="754682"/>
            <a:ext cx="7345522" cy="49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2592</TotalTime>
  <Words>1404</Words>
  <Application>Microsoft Macintosh PowerPoint</Application>
  <PresentationFormat>Widescreen</PresentationFormat>
  <Paragraphs>134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Gill Sans MT</vt:lpstr>
      <vt:lpstr>Wingdings 2</vt:lpstr>
      <vt:lpstr>Dividend</vt:lpstr>
      <vt:lpstr>Market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 and revenues</vt:lpstr>
      <vt:lpstr>Cluster profiles based on income and spending</vt:lpstr>
      <vt:lpstr>Clusters by income</vt:lpstr>
      <vt:lpstr>Total Spending by cluster</vt:lpstr>
      <vt:lpstr>Cluster normalized Spending</vt:lpstr>
      <vt:lpstr>Length as customer </vt:lpstr>
      <vt:lpstr>Clusters by number of children</vt:lpstr>
      <vt:lpstr>Clusters by number of children</vt:lpstr>
      <vt:lpstr>Clusters by Education</vt:lpstr>
      <vt:lpstr>Clusters Based on having a partner</vt:lpstr>
      <vt:lpstr>Cluster characteristics summary</vt:lpstr>
      <vt:lpstr>Deals</vt:lpstr>
      <vt:lpstr>Purchase Channel (web)</vt:lpstr>
      <vt:lpstr>Purchase Channel (Catalog)</vt:lpstr>
      <vt:lpstr>Purchase Channel (Store)</vt:lpstr>
      <vt:lpstr>Web visits</vt:lpstr>
      <vt:lpstr>Campaign acceptance</vt:lpstr>
      <vt:lpstr>Campaign1 acceptance</vt:lpstr>
      <vt:lpstr>Campaign 2 acceptance</vt:lpstr>
      <vt:lpstr>Campaign 3 acceptance</vt:lpstr>
      <vt:lpstr>Campaign 4 acceptance</vt:lpstr>
      <vt:lpstr>Campaign 5 acceptance</vt:lpstr>
      <vt:lpstr>Summary of findings</vt:lpstr>
      <vt:lpstr>Future work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19</cp:revision>
  <dcterms:created xsi:type="dcterms:W3CDTF">2022-07-25T22:59:15Z</dcterms:created>
  <dcterms:modified xsi:type="dcterms:W3CDTF">2022-07-27T18:16:44Z</dcterms:modified>
</cp:coreProperties>
</file>