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69" r:id="rId2"/>
    <p:sldId id="270" r:id="rId3"/>
    <p:sldId id="271" r:id="rId4"/>
    <p:sldId id="258" r:id="rId5"/>
    <p:sldId id="256" r:id="rId6"/>
    <p:sldId id="314" r:id="rId7"/>
    <p:sldId id="275" r:id="rId8"/>
    <p:sldId id="274" r:id="rId9"/>
    <p:sldId id="316" r:id="rId10"/>
    <p:sldId id="315" r:id="rId11"/>
    <p:sldId id="317" r:id="rId12"/>
    <p:sldId id="277" r:id="rId13"/>
    <p:sldId id="260" r:id="rId14"/>
    <p:sldId id="318" r:id="rId15"/>
    <p:sldId id="278" r:id="rId16"/>
    <p:sldId id="267" r:id="rId17"/>
    <p:sldId id="319" r:id="rId18"/>
    <p:sldId id="320" r:id="rId19"/>
    <p:sldId id="321" r:id="rId20"/>
    <p:sldId id="300" r:id="rId21"/>
    <p:sldId id="302" r:id="rId22"/>
    <p:sldId id="322" r:id="rId23"/>
    <p:sldId id="324" r:id="rId24"/>
    <p:sldId id="323" r:id="rId25"/>
    <p:sldId id="325" r:id="rId26"/>
    <p:sldId id="326" r:id="rId27"/>
    <p:sldId id="295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6" autoAdjust="0"/>
    <p:restoredTop sz="68165" autoAdjust="0"/>
  </p:normalViewPr>
  <p:slideViewPr>
    <p:cSldViewPr snapToGrid="0">
      <p:cViewPr varScale="1">
        <p:scale>
          <a:sx n="77" d="100"/>
          <a:sy n="77" d="100"/>
        </p:scale>
        <p:origin x="1128" y="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521E-F0F4-4441-A609-0A1DC7E6DE7A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A158E-0911-40FF-A2D8-EDCD2803AF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A158E-0911-40FF-A2D8-EDCD2803AF1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177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A158E-0911-40FF-A2D8-EDCD2803AF1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660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A158E-0911-40FF-A2D8-EDCD2803AF1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A158E-0911-40FF-A2D8-EDCD2803AF1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663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A158E-0911-40FF-A2D8-EDCD2803AF1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A158E-0911-40FF-A2D8-EDCD2803AF1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419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A158E-0911-40FF-A2D8-EDCD2803AF1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6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A158E-0911-40FF-A2D8-EDCD2803AF1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345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A158E-0911-40FF-A2D8-EDCD2803AF15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A158E-0911-40FF-A2D8-EDCD2803AF1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650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A158E-0911-40FF-A2D8-EDCD2803AF1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606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A158E-0911-40FF-A2D8-EDCD2803AF1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0516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A158E-0911-40FF-A2D8-EDCD2803AF1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5962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A158E-0911-40FF-A2D8-EDCD2803AF1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8668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This is the evolution,</a:t>
            </a:r>
          </a:p>
          <a:p>
            <a:r>
              <a:rPr lang="en-US" altLang="zh-CN" b="1" dirty="0"/>
              <a:t>Web1</a:t>
            </a:r>
            <a:r>
              <a:rPr lang="en-US" altLang="zh-CN" dirty="0"/>
              <a:t> was static. It allowed users to read information, but interaction was minimal.</a:t>
            </a:r>
          </a:p>
          <a:p>
            <a:r>
              <a:rPr lang="en-US" altLang="zh-CN" b="1" dirty="0"/>
              <a:t>Web2</a:t>
            </a:r>
            <a:r>
              <a:rPr lang="en-US" altLang="zh-CN" dirty="0"/>
              <a:t> brought dynamic content and social platforms. Users could not only consume but also create. However, control became concentrated in a few tech giants, raising issues of centralization, data ownership, and privacy.</a:t>
            </a:r>
          </a:p>
          <a:p>
            <a:r>
              <a:rPr lang="en-US" altLang="zh-CN" b="1" dirty="0"/>
              <a:t>Web3</a:t>
            </a:r>
            <a:r>
              <a:rPr lang="en-US" altLang="zh-CN" dirty="0"/>
              <a:t> represents the next step: a decentralized web built on blockchain. In Web3, users own their data, applications run on decentralized protocols, and communities govern platforms collectively.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A158E-0911-40FF-A2D8-EDCD2803AF1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A158E-0911-40FF-A2D8-EDCD2803AF1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A158E-0911-40FF-A2D8-EDCD2803AF1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060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A158E-0911-40FF-A2D8-EDCD2803AF1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A158E-0911-40FF-A2D8-EDCD2803AF1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50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1819-5940-48AA-A50B-F7EB3B548A99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8931-9C0A-4CA7-BA27-A93FE020B8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1819-5940-48AA-A50B-F7EB3B548A99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8931-9C0A-4CA7-BA27-A93FE020B8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1819-5940-48AA-A50B-F7EB3B548A99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8931-9C0A-4CA7-BA27-A93FE020B8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1819-5940-48AA-A50B-F7EB3B548A99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8931-9C0A-4CA7-BA27-A93FE020B8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1819-5940-48AA-A50B-F7EB3B548A99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8931-9C0A-4CA7-BA27-A93FE020B8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1819-5940-48AA-A50B-F7EB3B548A99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8931-9C0A-4CA7-BA27-A93FE020B8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1819-5940-48AA-A50B-F7EB3B548A99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8931-9C0A-4CA7-BA27-A93FE020B8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1819-5940-48AA-A50B-F7EB3B548A99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8931-9C0A-4CA7-BA27-A93FE020B8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1819-5940-48AA-A50B-F7EB3B548A99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8931-9C0A-4CA7-BA27-A93FE020B8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1819-5940-48AA-A50B-F7EB3B548A99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8931-9C0A-4CA7-BA27-A93FE020B8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41819-5940-48AA-A50B-F7EB3B548A99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8931-9C0A-4CA7-BA27-A93FE020B8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41819-5940-48AA-A50B-F7EB3B548A99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48931-9C0A-4CA7-BA27-A93FE020B8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: 形状 27"/>
          <p:cNvSpPr/>
          <p:nvPr/>
        </p:nvSpPr>
        <p:spPr>
          <a:xfrm flipH="1">
            <a:off x="0" y="5558286"/>
            <a:ext cx="12191998" cy="1299715"/>
          </a:xfrm>
          <a:custGeom>
            <a:avLst/>
            <a:gdLst>
              <a:gd name="connsiteX0" fmla="*/ 12191998 w 12191998"/>
              <a:gd name="connsiteY0" fmla="*/ 0 h 1962150"/>
              <a:gd name="connsiteX1" fmla="*/ 11604185 w 12191998"/>
              <a:gd name="connsiteY1" fmla="*/ 35967 h 1962150"/>
              <a:gd name="connsiteX2" fmla="*/ 6239084 w 12191998"/>
              <a:gd name="connsiteY2" fmla="*/ 1349919 h 1962150"/>
              <a:gd name="connsiteX3" fmla="*/ 6095999 w 12191998"/>
              <a:gd name="connsiteY3" fmla="*/ 1423822 h 1962150"/>
              <a:gd name="connsiteX4" fmla="*/ 5952914 w 12191998"/>
              <a:gd name="connsiteY4" fmla="*/ 1349919 h 1962150"/>
              <a:gd name="connsiteX5" fmla="*/ 587814 w 12191998"/>
              <a:gd name="connsiteY5" fmla="*/ 35967 h 1962150"/>
              <a:gd name="connsiteX6" fmla="*/ 0 w 12191998"/>
              <a:gd name="connsiteY6" fmla="*/ 0 h 1962150"/>
              <a:gd name="connsiteX7" fmla="*/ 0 w 12191998"/>
              <a:gd name="connsiteY7" fmla="*/ 1962150 h 1962150"/>
              <a:gd name="connsiteX8" fmla="*/ 5240681 w 12191998"/>
              <a:gd name="connsiteY8" fmla="*/ 1962150 h 1962150"/>
              <a:gd name="connsiteX9" fmla="*/ 6951318 w 12191998"/>
              <a:gd name="connsiteY9" fmla="*/ 1962150 h 1962150"/>
              <a:gd name="connsiteX10" fmla="*/ 6951318 w 12191998"/>
              <a:gd name="connsiteY10" fmla="*/ 1962150 h 1962150"/>
              <a:gd name="connsiteX11" fmla="*/ 12191998 w 12191998"/>
              <a:gd name="connsiteY11" fmla="*/ 196215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1998" h="1962150">
                <a:moveTo>
                  <a:pt x="12191998" y="0"/>
                </a:moveTo>
                <a:lnTo>
                  <a:pt x="11604185" y="35967"/>
                </a:lnTo>
                <a:cubicBezTo>
                  <a:pt x="9450440" y="212660"/>
                  <a:pt x="7568268" y="688252"/>
                  <a:pt x="6239084" y="1349919"/>
                </a:cubicBezTo>
                <a:lnTo>
                  <a:pt x="6095999" y="1423822"/>
                </a:lnTo>
                <a:lnTo>
                  <a:pt x="5952914" y="1349919"/>
                </a:lnTo>
                <a:cubicBezTo>
                  <a:pt x="4623731" y="688252"/>
                  <a:pt x="2741558" y="212660"/>
                  <a:pt x="587814" y="35967"/>
                </a:cubicBezTo>
                <a:lnTo>
                  <a:pt x="0" y="0"/>
                </a:lnTo>
                <a:lnTo>
                  <a:pt x="0" y="1962150"/>
                </a:lnTo>
                <a:lnTo>
                  <a:pt x="5240681" y="1962150"/>
                </a:lnTo>
                <a:lnTo>
                  <a:pt x="6951318" y="1962150"/>
                </a:lnTo>
                <a:lnTo>
                  <a:pt x="6951318" y="1962150"/>
                </a:lnTo>
                <a:lnTo>
                  <a:pt x="12191998" y="196215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: 形状 31"/>
          <p:cNvSpPr/>
          <p:nvPr/>
        </p:nvSpPr>
        <p:spPr>
          <a:xfrm>
            <a:off x="0" y="5658680"/>
            <a:ext cx="5171564" cy="1199321"/>
          </a:xfrm>
          <a:custGeom>
            <a:avLst/>
            <a:gdLst>
              <a:gd name="connsiteX0" fmla="*/ 0 w 5171564"/>
              <a:gd name="connsiteY0" fmla="*/ 0 h 1414897"/>
              <a:gd name="connsiteX1" fmla="*/ 459152 w 5171564"/>
              <a:gd name="connsiteY1" fmla="*/ 29428 h 1414897"/>
              <a:gd name="connsiteX2" fmla="*/ 5108561 w 5171564"/>
              <a:gd name="connsiteY2" fmla="*/ 1371939 h 1414897"/>
              <a:gd name="connsiteX3" fmla="*/ 5171564 w 5171564"/>
              <a:gd name="connsiteY3" fmla="*/ 1414897 h 1414897"/>
              <a:gd name="connsiteX4" fmla="*/ 0 w 5171564"/>
              <a:gd name="connsiteY4" fmla="*/ 1414897 h 1414897"/>
              <a:gd name="connsiteX5" fmla="*/ 0 w 5171564"/>
              <a:gd name="connsiteY5" fmla="*/ 0 h 141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71564" h="1414897">
                <a:moveTo>
                  <a:pt x="0" y="0"/>
                </a:moveTo>
                <a:lnTo>
                  <a:pt x="459152" y="29428"/>
                </a:lnTo>
                <a:cubicBezTo>
                  <a:pt x="2407113" y="196821"/>
                  <a:pt x="4070666" y="692093"/>
                  <a:pt x="5108561" y="1371939"/>
                </a:cubicBezTo>
                <a:lnTo>
                  <a:pt x="5171564" y="1414897"/>
                </a:lnTo>
                <a:lnTo>
                  <a:pt x="0" y="141489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: 形状 30"/>
          <p:cNvSpPr/>
          <p:nvPr/>
        </p:nvSpPr>
        <p:spPr>
          <a:xfrm>
            <a:off x="7020435" y="5658680"/>
            <a:ext cx="5171563" cy="1199321"/>
          </a:xfrm>
          <a:custGeom>
            <a:avLst/>
            <a:gdLst>
              <a:gd name="connsiteX0" fmla="*/ 5171563 w 5171563"/>
              <a:gd name="connsiteY0" fmla="*/ 0 h 1414897"/>
              <a:gd name="connsiteX1" fmla="*/ 5171563 w 5171563"/>
              <a:gd name="connsiteY1" fmla="*/ 1414897 h 1414897"/>
              <a:gd name="connsiteX2" fmla="*/ 0 w 5171563"/>
              <a:gd name="connsiteY2" fmla="*/ 1414897 h 1414897"/>
              <a:gd name="connsiteX3" fmla="*/ 63002 w 5171563"/>
              <a:gd name="connsiteY3" fmla="*/ 1371939 h 1414897"/>
              <a:gd name="connsiteX4" fmla="*/ 4712411 w 5171563"/>
              <a:gd name="connsiteY4" fmla="*/ 29428 h 1414897"/>
              <a:gd name="connsiteX5" fmla="*/ 5171563 w 5171563"/>
              <a:gd name="connsiteY5" fmla="*/ 0 h 141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71563" h="1414897">
                <a:moveTo>
                  <a:pt x="5171563" y="0"/>
                </a:moveTo>
                <a:lnTo>
                  <a:pt x="5171563" y="1414897"/>
                </a:lnTo>
                <a:lnTo>
                  <a:pt x="0" y="1414897"/>
                </a:lnTo>
                <a:lnTo>
                  <a:pt x="63002" y="1371939"/>
                </a:lnTo>
                <a:cubicBezTo>
                  <a:pt x="1100898" y="692093"/>
                  <a:pt x="2764451" y="196821"/>
                  <a:pt x="4712411" y="29428"/>
                </a:cubicBezTo>
                <a:lnTo>
                  <a:pt x="517156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24007" y="1713121"/>
            <a:ext cx="10074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dApp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实战：合约的撰写、部署与应用</a:t>
            </a:r>
            <a:endParaRPr kumimoji="0" lang="en-US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24375" y="4082415"/>
            <a:ext cx="3142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Respondent: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Tai Jiang</a:t>
            </a:r>
            <a:endParaRPr kumimoji="1" lang="en-US" altLang="en-GB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5" descr="澳門科技大學's 文章| 个人中心| 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1" t="18750" r="6149" b="9412"/>
          <a:stretch>
            <a:fillRect/>
          </a:stretch>
        </p:blipFill>
        <p:spPr>
          <a:xfrm>
            <a:off x="3856988" y="371937"/>
            <a:ext cx="4477385" cy="1240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id="{5D553653-235F-45B0-922A-D3015527BED0}"/>
              </a:ext>
            </a:extLst>
          </p:cNvPr>
          <p:cNvSpPr/>
          <p:nvPr/>
        </p:nvSpPr>
        <p:spPr>
          <a:xfrm>
            <a:off x="85260" y="4820403"/>
            <a:ext cx="1733293" cy="1756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User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E1F0ECE-74C8-4FC1-ABBE-720C0A73A1BD}"/>
              </a:ext>
            </a:extLst>
          </p:cNvPr>
          <p:cNvSpPr/>
          <p:nvPr/>
        </p:nvSpPr>
        <p:spPr>
          <a:xfrm>
            <a:off x="3903792" y="4878671"/>
            <a:ext cx="1733293" cy="1756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Interpreter</a:t>
            </a:r>
            <a:endParaRPr lang="zh-CN" altLang="en-US" dirty="0"/>
          </a:p>
        </p:txBody>
      </p:sp>
      <p:pic>
        <p:nvPicPr>
          <p:cNvPr id="4" name="图片 5" descr="澳門科技大學's 文章| 个人中心| 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1" t="18750" r="6149" b="9412"/>
          <a:stretch>
            <a:fillRect/>
          </a:stretch>
        </p:blipFill>
        <p:spPr>
          <a:xfrm>
            <a:off x="9337353" y="-110311"/>
            <a:ext cx="2854647" cy="79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3953391" y="811698"/>
            <a:ext cx="381274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5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Minimal Sample of </a:t>
            </a:r>
            <a:r>
              <a:rPr kumimoji="1" lang="en-US" altLang="zh-CN" sz="25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dApp</a:t>
            </a:r>
            <a:endParaRPr kumimoji="1" lang="en-US" altLang="zh-CN" sz="25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21AFD-B5F5-464D-AAB8-5AA02357C37D}"/>
              </a:ext>
            </a:extLst>
          </p:cNvPr>
          <p:cNvSpPr/>
          <p:nvPr/>
        </p:nvSpPr>
        <p:spPr>
          <a:xfrm>
            <a:off x="8636015" y="1672225"/>
            <a:ext cx="1733293" cy="1756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Blockchain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77F8D5A-4B13-4DDE-A827-780837AFC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2662" y="2190613"/>
            <a:ext cx="720000" cy="7200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3424D31-21BF-4818-BB75-35FA06718C2D}"/>
              </a:ext>
            </a:extLst>
          </p:cNvPr>
          <p:cNvSpPr/>
          <p:nvPr/>
        </p:nvSpPr>
        <p:spPr>
          <a:xfrm>
            <a:off x="904863" y="1672225"/>
            <a:ext cx="1733293" cy="1756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Smart Contract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9349C94-82B9-4375-909E-302726AF0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1509" y="2358056"/>
            <a:ext cx="720000" cy="72000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B8084F53-B4B3-4FDE-BEF5-0D0FA08FFD16}"/>
              </a:ext>
            </a:extLst>
          </p:cNvPr>
          <p:cNvSpPr/>
          <p:nvPr/>
        </p:nvSpPr>
        <p:spPr>
          <a:xfrm>
            <a:off x="4730004" y="1672225"/>
            <a:ext cx="1733293" cy="1756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Artifact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45A47B-833B-4861-8A1E-DCBDF4382B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6868" y="2384649"/>
            <a:ext cx="720000" cy="720000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9A4D7A98-6F13-493F-B75B-83AF93D7E57D}"/>
              </a:ext>
            </a:extLst>
          </p:cNvPr>
          <p:cNvSpPr/>
          <p:nvPr/>
        </p:nvSpPr>
        <p:spPr>
          <a:xfrm>
            <a:off x="2638156" y="2384649"/>
            <a:ext cx="2091848" cy="52596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compile</a:t>
            </a:r>
            <a:endParaRPr lang="zh-CN" altLang="en-US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B7346DC1-D5F6-40AE-8EC6-A8B2CA8492B7}"/>
              </a:ext>
            </a:extLst>
          </p:cNvPr>
          <p:cNvSpPr/>
          <p:nvPr/>
        </p:nvSpPr>
        <p:spPr>
          <a:xfrm>
            <a:off x="6503732" y="2384649"/>
            <a:ext cx="2091848" cy="52596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deploy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4B17EAC-DB2D-4E61-81E4-EFADD2E51CCF}"/>
              </a:ext>
            </a:extLst>
          </p:cNvPr>
          <p:cNvSpPr/>
          <p:nvPr/>
        </p:nvSpPr>
        <p:spPr>
          <a:xfrm>
            <a:off x="6683009" y="3429001"/>
            <a:ext cx="1733293" cy="1756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TXID</a:t>
            </a: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A9E5300-7D38-4553-88B8-432DAF2076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9655" y="4006510"/>
            <a:ext cx="720000" cy="720000"/>
          </a:xfrm>
          <a:prstGeom prst="rect">
            <a:avLst/>
          </a:prstGeom>
        </p:spPr>
      </p:pic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A15D041C-D4A1-4BEE-BBCE-717B134D7CCA}"/>
              </a:ext>
            </a:extLst>
          </p:cNvPr>
          <p:cNvCxnSpPr>
            <a:stCxn id="11" idx="2"/>
            <a:endCxn id="22" idx="3"/>
          </p:cNvCxnSpPr>
          <p:nvPr/>
        </p:nvCxnSpPr>
        <p:spPr>
          <a:xfrm rot="5400000">
            <a:off x="8520288" y="3325014"/>
            <a:ext cx="878389" cy="1086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0F7FA542-31D7-42FA-9A0A-E014C6D1CAAF}"/>
              </a:ext>
            </a:extLst>
          </p:cNvPr>
          <p:cNvCxnSpPr>
            <a:stCxn id="22" idx="1"/>
            <a:endCxn id="16" idx="2"/>
          </p:cNvCxnSpPr>
          <p:nvPr/>
        </p:nvCxnSpPr>
        <p:spPr>
          <a:xfrm rot="10800000">
            <a:off x="5596651" y="3429001"/>
            <a:ext cx="1086358" cy="8783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72A29BBE-2514-4199-B837-C83D8A2CA4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0438" y="5568936"/>
            <a:ext cx="720000" cy="720000"/>
          </a:xfrm>
          <a:prstGeom prst="rect">
            <a:avLst/>
          </a:prstGeom>
        </p:spPr>
      </p:pic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DDD5DA3B-2A2B-43BD-A0BB-4F94953486A9}"/>
              </a:ext>
            </a:extLst>
          </p:cNvPr>
          <p:cNvCxnSpPr>
            <a:stCxn id="22" idx="2"/>
            <a:endCxn id="36" idx="3"/>
          </p:cNvCxnSpPr>
          <p:nvPr/>
        </p:nvCxnSpPr>
        <p:spPr>
          <a:xfrm rot="5400000">
            <a:off x="6307730" y="4515132"/>
            <a:ext cx="571283" cy="19125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911D71E0-5679-441F-9BC5-1AEAF0007F2A}"/>
              </a:ext>
            </a:extLst>
          </p:cNvPr>
          <p:cNvCxnSpPr>
            <a:cxnSpLocks/>
            <a:endCxn id="36" idx="0"/>
          </p:cNvCxnSpPr>
          <p:nvPr/>
        </p:nvCxnSpPr>
        <p:spPr>
          <a:xfrm rot="5400000">
            <a:off x="4298670" y="3920473"/>
            <a:ext cx="1429968" cy="4864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>
            <a:extLst>
              <a:ext uri="{FF2B5EF4-FFF2-40B4-BE49-F238E27FC236}">
                <a16:creationId xmlns:a16="http://schemas.microsoft.com/office/drawing/2014/main" id="{6508FBC0-D4E9-4026-BED9-595959C51B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287" y="5471417"/>
            <a:ext cx="625151" cy="625151"/>
          </a:xfrm>
          <a:prstGeom prst="rect">
            <a:avLst/>
          </a:prstGeom>
        </p:spPr>
      </p:pic>
      <p:sp>
        <p:nvSpPr>
          <p:cNvPr id="47" name="箭头: 右 46">
            <a:extLst>
              <a:ext uri="{FF2B5EF4-FFF2-40B4-BE49-F238E27FC236}">
                <a16:creationId xmlns:a16="http://schemas.microsoft.com/office/drawing/2014/main" id="{EE1C64AF-7C8B-4FBD-B443-A719CD37F6B3}"/>
              </a:ext>
            </a:extLst>
          </p:cNvPr>
          <p:cNvSpPr/>
          <p:nvPr/>
        </p:nvSpPr>
        <p:spPr>
          <a:xfrm>
            <a:off x="2497379" y="5134076"/>
            <a:ext cx="1079535" cy="52596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set</a:t>
            </a:r>
            <a:endParaRPr lang="zh-CN" altLang="en-US" dirty="0"/>
          </a:p>
        </p:txBody>
      </p:sp>
      <p:sp>
        <p:nvSpPr>
          <p:cNvPr id="46" name="箭头: 左 45">
            <a:extLst>
              <a:ext uri="{FF2B5EF4-FFF2-40B4-BE49-F238E27FC236}">
                <a16:creationId xmlns:a16="http://schemas.microsoft.com/office/drawing/2014/main" id="{6328370E-2EED-492B-B88D-A8F4FAD4594A}"/>
              </a:ext>
            </a:extLst>
          </p:cNvPr>
          <p:cNvSpPr/>
          <p:nvPr/>
        </p:nvSpPr>
        <p:spPr>
          <a:xfrm>
            <a:off x="1969084" y="5857869"/>
            <a:ext cx="1079535" cy="525964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get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6183B51-3F28-4286-8B02-BE5FEFAAB86E}"/>
              </a:ext>
            </a:extLst>
          </p:cNvPr>
          <p:cNvSpPr txBox="1"/>
          <p:nvPr/>
        </p:nvSpPr>
        <p:spPr>
          <a:xfrm>
            <a:off x="2025404" y="474786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Hello world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4FB41D3-23EC-48CA-B662-9591A318C8CD}"/>
              </a:ext>
            </a:extLst>
          </p:cNvPr>
          <p:cNvSpPr txBox="1"/>
          <p:nvPr/>
        </p:nvSpPr>
        <p:spPr>
          <a:xfrm>
            <a:off x="2377349" y="6383622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Hello world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1E04E00-82D9-4366-85EF-548D14EAA702}"/>
              </a:ext>
            </a:extLst>
          </p:cNvPr>
          <p:cNvSpPr txBox="1"/>
          <p:nvPr/>
        </p:nvSpPr>
        <p:spPr>
          <a:xfrm>
            <a:off x="-45077" y="-45074"/>
            <a:ext cx="29496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highlight>
                  <a:srgbClr val="C0C0C0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Preliminary</a:t>
            </a:r>
          </a:p>
        </p:txBody>
      </p:sp>
    </p:spTree>
    <p:extLst>
      <p:ext uri="{BB962C8B-B14F-4D97-AF65-F5344CB8AC3E}">
        <p14:creationId xmlns:p14="http://schemas.microsoft.com/office/powerpoint/2010/main" val="2672892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澳門科技大學's 文章| 个人中心| 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1" t="18750" r="6149" b="9412"/>
          <a:stretch>
            <a:fillRect/>
          </a:stretch>
        </p:blipFill>
        <p:spPr>
          <a:xfrm>
            <a:off x="9337353" y="-110311"/>
            <a:ext cx="2854647" cy="79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4884876" y="755978"/>
            <a:ext cx="250990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5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Tutor in Remix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2614C05-42A9-474E-99F4-32846C855E16}"/>
              </a:ext>
            </a:extLst>
          </p:cNvPr>
          <p:cNvSpPr txBox="1"/>
          <p:nvPr/>
        </p:nvSpPr>
        <p:spPr>
          <a:xfrm>
            <a:off x="125261" y="6488668"/>
            <a:ext cx="6162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https://remix.ethereum.org/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6BCB914-1B8A-4416-82B8-CFC18D3B5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99829"/>
            <a:ext cx="4243100" cy="397239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A6F3C82-D332-45EC-8A63-3878FFAD1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383" y="1699829"/>
            <a:ext cx="1658985" cy="402292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6A8099B-27FB-4188-ABDD-CA4B741243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2652" y="1699829"/>
            <a:ext cx="5639348" cy="3849201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F12A9D4C-EDB6-4CAF-9E88-0854207833C6}"/>
              </a:ext>
            </a:extLst>
          </p:cNvPr>
          <p:cNvSpPr txBox="1"/>
          <p:nvPr/>
        </p:nvSpPr>
        <p:spPr>
          <a:xfrm>
            <a:off x="-45077" y="-45074"/>
            <a:ext cx="29496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highlight>
                  <a:srgbClr val="C0C0C0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Preliminary</a:t>
            </a:r>
          </a:p>
        </p:txBody>
      </p:sp>
    </p:spTree>
    <p:extLst>
      <p:ext uri="{BB962C8B-B14F-4D97-AF65-F5344CB8AC3E}">
        <p14:creationId xmlns:p14="http://schemas.microsoft.com/office/powerpoint/2010/main" val="21044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38823"/>
            <a:ext cx="12192000" cy="319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19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203132" y="2767965"/>
            <a:ext cx="82533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Framework</a:t>
            </a:r>
            <a:endParaRPr kumimoji="1" lang="en-US" altLang="zh-CN" sz="40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27340" y="899035"/>
            <a:ext cx="60988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54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03. 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澳門科技大學's 文章| 个人中心| 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1" t="18750" r="6149" b="9412"/>
          <a:stretch>
            <a:fillRect/>
          </a:stretch>
        </p:blipFill>
        <p:spPr>
          <a:xfrm>
            <a:off x="9337353" y="-110311"/>
            <a:ext cx="2854647" cy="79109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-45077" y="-45075"/>
            <a:ext cx="19626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highlight>
                  <a:srgbClr val="C0C0C0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3.Framework 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AD3BCE2-9C0F-4499-AA95-595667B83155}"/>
              </a:ext>
            </a:extLst>
          </p:cNvPr>
          <p:cNvSpPr txBox="1"/>
          <p:nvPr/>
        </p:nvSpPr>
        <p:spPr>
          <a:xfrm>
            <a:off x="4571671" y="824224"/>
            <a:ext cx="304865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5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Technology selection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0D48B92-689D-4758-A73A-E95D4EDD0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2384"/>
            <a:ext cx="5856373" cy="186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11E85BA9-28D0-4F2E-A6BC-CCF7DB21A6CB}"/>
              </a:ext>
            </a:extLst>
          </p:cNvPr>
          <p:cNvSpPr txBox="1"/>
          <p:nvPr/>
        </p:nvSpPr>
        <p:spPr>
          <a:xfrm>
            <a:off x="8722935" y="5959350"/>
            <a:ext cx="2041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https://viem.sh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E4FC015-B7CA-48C2-B2DE-604DA0CE80F7}"/>
              </a:ext>
            </a:extLst>
          </p:cNvPr>
          <p:cNvSpPr txBox="1"/>
          <p:nvPr/>
        </p:nvSpPr>
        <p:spPr>
          <a:xfrm>
            <a:off x="1427324" y="5956311"/>
            <a:ext cx="2295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https://hardhat.org</a:t>
            </a:r>
          </a:p>
        </p:txBody>
      </p:sp>
      <p:pic>
        <p:nvPicPr>
          <p:cNvPr id="4100" name="Picture 4" descr="Ethers vs VIEM">
            <a:extLst>
              <a:ext uri="{FF2B5EF4-FFF2-40B4-BE49-F238E27FC236}">
                <a16:creationId xmlns:a16="http://schemas.microsoft.com/office/drawing/2014/main" id="{2A442C1F-3F9F-4681-A8B3-BAD9998C2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534" y="2416696"/>
            <a:ext cx="5678466" cy="241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603929C9-4896-44FF-9955-9198C4496959}"/>
              </a:ext>
            </a:extLst>
          </p:cNvPr>
          <p:cNvSpPr txBox="1"/>
          <p:nvPr/>
        </p:nvSpPr>
        <p:spPr>
          <a:xfrm>
            <a:off x="1427324" y="4932146"/>
            <a:ext cx="2295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Compile &amp; deploy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CAC96AE-F05E-4258-9E54-345BA5250D90}"/>
              </a:ext>
            </a:extLst>
          </p:cNvPr>
          <p:cNvSpPr txBox="1"/>
          <p:nvPr/>
        </p:nvSpPr>
        <p:spPr>
          <a:xfrm>
            <a:off x="9105778" y="4932146"/>
            <a:ext cx="958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dApp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澳門科技大學's 文章| 个人中心| 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1" t="18750" r="6149" b="9412"/>
          <a:stretch>
            <a:fillRect/>
          </a:stretch>
        </p:blipFill>
        <p:spPr>
          <a:xfrm>
            <a:off x="9337353" y="-110311"/>
            <a:ext cx="2854647" cy="79109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-45077" y="-45075"/>
            <a:ext cx="19626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highlight>
                  <a:srgbClr val="C0C0C0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3.Framework 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AD3BCE2-9C0F-4499-AA95-595667B83155}"/>
              </a:ext>
            </a:extLst>
          </p:cNvPr>
          <p:cNvSpPr txBox="1"/>
          <p:nvPr/>
        </p:nvSpPr>
        <p:spPr>
          <a:xfrm>
            <a:off x="4571671" y="824224"/>
            <a:ext cx="304865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5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Repository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F434B9-5B64-4103-B639-3DEC379A8522}"/>
              </a:ext>
            </a:extLst>
          </p:cNvPr>
          <p:cNvSpPr txBox="1"/>
          <p:nvPr/>
        </p:nvSpPr>
        <p:spPr>
          <a:xfrm>
            <a:off x="7314078" y="6082419"/>
            <a:ext cx="404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https://github.com/dapp-journal/vue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EC611C-D815-4087-A341-C827D2A5F8D9}"/>
              </a:ext>
            </a:extLst>
          </p:cNvPr>
          <p:cNvSpPr txBox="1"/>
          <p:nvPr/>
        </p:nvSpPr>
        <p:spPr>
          <a:xfrm>
            <a:off x="610827" y="6082419"/>
            <a:ext cx="4423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https://github.com/dapp-journal/hardhat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019632-8310-48F8-9218-F191B4918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21" y="1919398"/>
            <a:ext cx="4423446" cy="31241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E0D3AEB-EA44-4E33-BEB7-40511AC0A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6371" y="1919398"/>
            <a:ext cx="4579124" cy="398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2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38823"/>
            <a:ext cx="12192000" cy="319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19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203132" y="2767965"/>
            <a:ext cx="77857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Workflow</a:t>
            </a:r>
            <a:endParaRPr kumimoji="1" lang="en-US" altLang="zh-CN" sz="40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27340" y="899035"/>
            <a:ext cx="60988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54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04. 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澳門科技大學's 文章| 个人中心| 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1" t="18750" r="6149" b="9412"/>
          <a:stretch>
            <a:fillRect/>
          </a:stretch>
        </p:blipFill>
        <p:spPr>
          <a:xfrm>
            <a:off x="9337353" y="-110311"/>
            <a:ext cx="2854647" cy="79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3862988" y="691709"/>
            <a:ext cx="493963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5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Writing Smart Contract</a:t>
            </a:r>
            <a:endParaRPr kumimoji="1" lang="zh-CN" altLang="en-US" sz="25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45077" y="-45073"/>
            <a:ext cx="40254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highlight>
                  <a:srgbClr val="C0C0C0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4.Workflow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F2AED09-9633-46D7-9A22-36C852BA8DF4}"/>
              </a:ext>
            </a:extLst>
          </p:cNvPr>
          <p:cNvSpPr txBox="1"/>
          <p:nvPr/>
        </p:nvSpPr>
        <p:spPr>
          <a:xfrm>
            <a:off x="0" y="6488668"/>
            <a:ext cx="6162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https://docs.soliditylang.org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77E03E4-7F03-4F7A-BB26-B9BD0663E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389" y="1317239"/>
            <a:ext cx="9114286" cy="517142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澳門科技大學's 文章| 个人中心| 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1" t="18750" r="6149" b="9412"/>
          <a:stretch>
            <a:fillRect/>
          </a:stretch>
        </p:blipFill>
        <p:spPr>
          <a:xfrm>
            <a:off x="9337353" y="-110311"/>
            <a:ext cx="2854647" cy="79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3862988" y="691709"/>
            <a:ext cx="493963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5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Test and Compile Smart Contract</a:t>
            </a:r>
            <a:endParaRPr kumimoji="1" lang="zh-CN" altLang="en-US" sz="25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45077" y="-45073"/>
            <a:ext cx="40254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highlight>
                  <a:srgbClr val="C0C0C0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4.Workflow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F2AED09-9633-46D7-9A22-36C852BA8DF4}"/>
              </a:ext>
            </a:extLst>
          </p:cNvPr>
          <p:cNvSpPr txBox="1"/>
          <p:nvPr/>
        </p:nvSpPr>
        <p:spPr>
          <a:xfrm>
            <a:off x="0" y="6488668"/>
            <a:ext cx="6162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https://docs.soliditylang.org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BC83C9-15F4-4AAC-8FF5-67BF7C032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28" y="3005505"/>
            <a:ext cx="4737296" cy="235563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AF4C992-BCBA-45D5-85BD-5866101427BC}"/>
              </a:ext>
            </a:extLst>
          </p:cNvPr>
          <p:cNvSpPr txBox="1"/>
          <p:nvPr/>
        </p:nvSpPr>
        <p:spPr>
          <a:xfrm>
            <a:off x="311328" y="1877976"/>
            <a:ext cx="2242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npx hardhat test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31C12C-91C7-455F-BE1C-74FDB88E32CB}"/>
              </a:ext>
            </a:extLst>
          </p:cNvPr>
          <p:cNvSpPr txBox="1"/>
          <p:nvPr/>
        </p:nvSpPr>
        <p:spPr>
          <a:xfrm>
            <a:off x="311327" y="5750004"/>
            <a:ext cx="2242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test solidity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497030E-6676-4725-9B44-30BC03FBF2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2803" y="2393192"/>
            <a:ext cx="5288699" cy="296794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0B0F01C-AB11-49B1-BC56-2448709187CA}"/>
              </a:ext>
            </a:extLst>
          </p:cNvPr>
          <p:cNvSpPr txBox="1"/>
          <p:nvPr/>
        </p:nvSpPr>
        <p:spPr>
          <a:xfrm>
            <a:off x="6332803" y="5784009"/>
            <a:ext cx="2242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product artifact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9663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澳門科技大學's 文章| 个人中心| 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1" t="18750" r="6149" b="9412"/>
          <a:stretch>
            <a:fillRect/>
          </a:stretch>
        </p:blipFill>
        <p:spPr>
          <a:xfrm>
            <a:off x="9337353" y="-110311"/>
            <a:ext cx="2854647" cy="79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3862988" y="691709"/>
            <a:ext cx="493963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5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Local Blockchain (Optional)</a:t>
            </a:r>
            <a:endParaRPr kumimoji="1" lang="zh-CN" altLang="en-US" sz="25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45077" y="-45073"/>
            <a:ext cx="40254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highlight>
                  <a:srgbClr val="C0C0C0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4.Workflow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FDF267-F341-488F-87D2-DF2F54399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99" y="1443879"/>
            <a:ext cx="8025371" cy="47224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DA22E7C-825E-427C-A97F-FD49FEA31E44}"/>
              </a:ext>
            </a:extLst>
          </p:cNvPr>
          <p:cNvSpPr txBox="1"/>
          <p:nvPr/>
        </p:nvSpPr>
        <p:spPr>
          <a:xfrm>
            <a:off x="9497653" y="2913112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Account address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52CF16-73DE-4E19-9432-82D31DAEC898}"/>
              </a:ext>
            </a:extLst>
          </p:cNvPr>
          <p:cNvSpPr txBox="1"/>
          <p:nvPr/>
        </p:nvSpPr>
        <p:spPr>
          <a:xfrm>
            <a:off x="9337353" y="3805085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Account Private Key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0597DF4-1C55-4DC5-8C2A-B95F3648020F}"/>
              </a:ext>
            </a:extLst>
          </p:cNvPr>
          <p:cNvCxnSpPr>
            <a:stCxn id="10" idx="1"/>
          </p:cNvCxnSpPr>
          <p:nvPr/>
        </p:nvCxnSpPr>
        <p:spPr>
          <a:xfrm flipH="1">
            <a:off x="8154444" y="3989751"/>
            <a:ext cx="1182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2E55E42-77C3-41E8-B80D-4AC8E1A6A797}"/>
              </a:ext>
            </a:extLst>
          </p:cNvPr>
          <p:cNvCxnSpPr>
            <a:cxnSpLocks/>
          </p:cNvCxnSpPr>
          <p:nvPr/>
        </p:nvCxnSpPr>
        <p:spPr>
          <a:xfrm flipH="1">
            <a:off x="6926893" y="3097778"/>
            <a:ext cx="2410461" cy="584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547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澳門科技大學's 文章| 个人中心| 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1" t="18750" r="6149" b="9412"/>
          <a:stretch>
            <a:fillRect/>
          </a:stretch>
        </p:blipFill>
        <p:spPr>
          <a:xfrm>
            <a:off x="9337353" y="-110311"/>
            <a:ext cx="2854647" cy="79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3862988" y="691709"/>
            <a:ext cx="493963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5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Deploy Smart Contract</a:t>
            </a:r>
            <a:endParaRPr kumimoji="1" lang="zh-CN" altLang="en-US" sz="25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45077" y="-45073"/>
            <a:ext cx="40254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highlight>
                  <a:srgbClr val="C0C0C0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4.Workflow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D6B0E5-6539-49B0-8DAE-62A376171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14" y="1257572"/>
            <a:ext cx="6504191" cy="17203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66A8188-1AA8-42AB-B900-DC48E82ED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6163" y="3155933"/>
            <a:ext cx="6047619" cy="355238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E2A38CE-401A-4E02-9E7A-659ED926BA4A}"/>
              </a:ext>
            </a:extLst>
          </p:cNvPr>
          <p:cNvSpPr/>
          <p:nvPr/>
        </p:nvSpPr>
        <p:spPr>
          <a:xfrm>
            <a:off x="1572390" y="4722040"/>
            <a:ext cx="1733293" cy="1756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TXID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C7EFF78-D890-4154-82FA-8E114C1FE4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9036" y="5299549"/>
            <a:ext cx="720000" cy="720000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4F6A45D-216B-4260-8778-8EFB5DBDDE5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305683" y="5600428"/>
            <a:ext cx="2493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427A2A8-4482-40DB-AC1C-455571275B7B}"/>
              </a:ext>
            </a:extLst>
          </p:cNvPr>
          <p:cNvSpPr txBox="1"/>
          <p:nvPr/>
        </p:nvSpPr>
        <p:spPr>
          <a:xfrm>
            <a:off x="7515616" y="1472604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Deploy Command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7501320-DB1A-4728-B540-9CE3DEA1FC7D}"/>
              </a:ext>
            </a:extLst>
          </p:cNvPr>
          <p:cNvSpPr txBox="1"/>
          <p:nvPr/>
        </p:nvSpPr>
        <p:spPr>
          <a:xfrm>
            <a:off x="8285218" y="2390427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Blockchain Transaction</a:t>
            </a:r>
            <a:endParaRPr lang="zh-CN" altLang="en-US" dirty="0"/>
          </a:p>
        </p:txBody>
      </p:sp>
      <p:sp>
        <p:nvSpPr>
          <p:cNvPr id="17" name="箭头: 左 16">
            <a:extLst>
              <a:ext uri="{FF2B5EF4-FFF2-40B4-BE49-F238E27FC236}">
                <a16:creationId xmlns:a16="http://schemas.microsoft.com/office/drawing/2014/main" id="{2A7F085D-836C-47FD-B68D-AB6BC8C7C47F}"/>
              </a:ext>
            </a:extLst>
          </p:cNvPr>
          <p:cNvSpPr/>
          <p:nvPr/>
        </p:nvSpPr>
        <p:spPr>
          <a:xfrm>
            <a:off x="6901841" y="1564937"/>
            <a:ext cx="613775" cy="184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8CDC3248-C48E-43CE-AB4A-7A3CC03A091F}"/>
              </a:ext>
            </a:extLst>
          </p:cNvPr>
          <p:cNvSpPr/>
          <p:nvPr/>
        </p:nvSpPr>
        <p:spPr>
          <a:xfrm>
            <a:off x="9337353" y="2738488"/>
            <a:ext cx="166308" cy="69051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85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44796" y="1680903"/>
            <a:ext cx="36310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Introduction</a:t>
            </a:r>
            <a:endParaRPr kumimoji="1" lang="en-US" altLang="zh-CN" sz="28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44796" y="2545237"/>
            <a:ext cx="36310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Preliminary</a:t>
            </a:r>
            <a:endParaRPr kumimoji="1" lang="en-US" altLang="zh-CN" sz="28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44795" y="3409571"/>
            <a:ext cx="59813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Framework</a:t>
            </a:r>
            <a:endParaRPr kumimoji="1" lang="en-US" altLang="zh-CN" sz="28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44797" y="4273904"/>
            <a:ext cx="45290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Workflow</a:t>
            </a:r>
            <a:endParaRPr kumimoji="1"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792686"/>
            <a:ext cx="12192000" cy="65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79048" y="623490"/>
            <a:ext cx="4569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spc="3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kumimoji="1" lang="zh-CN" altLang="en-US" sz="3200" b="1" spc="3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5" descr="澳門科技大學's 文章| 个人中心| 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37" b="10242"/>
          <a:stretch>
            <a:fillRect/>
          </a:stretch>
        </p:blipFill>
        <p:spPr>
          <a:xfrm>
            <a:off x="9465972" y="-51515"/>
            <a:ext cx="2934970" cy="6750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4044797" y="5103231"/>
            <a:ext cx="50238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Development</a:t>
            </a:r>
            <a:endParaRPr kumimoji="1"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38823"/>
            <a:ext cx="12192000" cy="319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19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203132" y="2767965"/>
            <a:ext cx="77857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dApp</a:t>
            </a:r>
            <a:r>
              <a:rPr kumimoji="1" lang="en-US" altLang="zh-CN" sz="4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Development</a:t>
            </a:r>
            <a:endParaRPr kumimoji="1" lang="en-US" altLang="zh-CN" sz="40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27340" y="899035"/>
            <a:ext cx="60988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54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05. 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澳門科技大學's 文章| 个人中心| 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1" t="18750" r="6149" b="9412"/>
          <a:stretch>
            <a:fillRect/>
          </a:stretch>
        </p:blipFill>
        <p:spPr>
          <a:xfrm>
            <a:off x="9337353" y="-110311"/>
            <a:ext cx="2854647" cy="79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文本框 16"/>
          <p:cNvSpPr txBox="1"/>
          <p:nvPr/>
        </p:nvSpPr>
        <p:spPr>
          <a:xfrm>
            <a:off x="-45077" y="-45073"/>
            <a:ext cx="40254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highlight>
                  <a:srgbClr val="C0C0C0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5.Development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927FF76-292E-42A4-A0FB-3B4A9704D1DE}"/>
              </a:ext>
            </a:extLst>
          </p:cNvPr>
          <p:cNvSpPr txBox="1"/>
          <p:nvPr/>
        </p:nvSpPr>
        <p:spPr>
          <a:xfrm>
            <a:off x="3862988" y="691709"/>
            <a:ext cx="493963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Apply Smart Contract</a:t>
            </a:r>
            <a:endParaRPr kumimoji="1" lang="zh-CN" altLang="en-US" sz="25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4A776F-F5D9-42D5-97AE-82783A5C9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619" y="1680221"/>
            <a:ext cx="7504762" cy="3438095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BE49C2A4-0E2D-4A0C-8BFC-84FCF00591BC}"/>
              </a:ext>
            </a:extLst>
          </p:cNvPr>
          <p:cNvSpPr txBox="1"/>
          <p:nvPr/>
        </p:nvSpPr>
        <p:spPr>
          <a:xfrm>
            <a:off x="3862988" y="5249494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Copy Artifact of Solidity to </a:t>
            </a:r>
            <a:r>
              <a:rPr lang="en-US" altLang="zh-CN" dirty="0" err="1"/>
              <a:t>dApp</a:t>
            </a:r>
            <a:r>
              <a:rPr lang="en-US" altLang="zh-CN" dirty="0"/>
              <a:t> Project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5963A3D-8ECA-4BF7-881D-7EC9A46803D7}"/>
              </a:ext>
            </a:extLst>
          </p:cNvPr>
          <p:cNvSpPr txBox="1"/>
          <p:nvPr/>
        </p:nvSpPr>
        <p:spPr>
          <a:xfrm>
            <a:off x="0" y="6488668"/>
            <a:ext cx="5135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ABI(application programming interfaces)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澳門科技大學's 文章| 个人中心| 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1" t="18750" r="6149" b="9412"/>
          <a:stretch>
            <a:fillRect/>
          </a:stretch>
        </p:blipFill>
        <p:spPr>
          <a:xfrm>
            <a:off x="9337353" y="-110311"/>
            <a:ext cx="2854647" cy="79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文本框 16"/>
          <p:cNvSpPr txBox="1"/>
          <p:nvPr/>
        </p:nvSpPr>
        <p:spPr>
          <a:xfrm>
            <a:off x="-45077" y="-45073"/>
            <a:ext cx="40254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highlight>
                  <a:srgbClr val="C0C0C0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5.Development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927FF76-292E-42A4-A0FB-3B4A9704D1DE}"/>
              </a:ext>
            </a:extLst>
          </p:cNvPr>
          <p:cNvSpPr txBox="1"/>
          <p:nvPr/>
        </p:nvSpPr>
        <p:spPr>
          <a:xfrm>
            <a:off x="3862988" y="691709"/>
            <a:ext cx="493963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Write Contract</a:t>
            </a:r>
            <a:endParaRPr kumimoji="1" lang="zh-CN" altLang="en-US" sz="25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5F3B8C-9F60-4524-9054-835E356DC22E}"/>
              </a:ext>
            </a:extLst>
          </p:cNvPr>
          <p:cNvSpPr txBox="1"/>
          <p:nvPr/>
        </p:nvSpPr>
        <p:spPr>
          <a:xfrm>
            <a:off x="5127179" y="1966295"/>
            <a:ext cx="6162804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83D6C5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2D2CE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EFB080"/>
                </a:solidFill>
                <a:effectLst/>
                <a:latin typeface="Consolas" panose="020B0609020204030204" pitchFamily="49" charset="0"/>
              </a:rPr>
              <a:t>addKeyword</a:t>
            </a:r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1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2D2C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83D6C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AA9BF5"/>
                </a:solidFill>
                <a:effectLst/>
                <a:latin typeface="Consolas" panose="020B0609020204030204" pitchFamily="49" charset="0"/>
              </a:rPr>
              <a:t>walletClient</a:t>
            </a:r>
            <a:r>
              <a:rPr lang="en-US" altLang="zh-CN" b="0" dirty="0" err="1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EFB080"/>
                </a:solidFill>
                <a:effectLst/>
                <a:latin typeface="Consolas" panose="020B0609020204030204" pitchFamily="49" charset="0"/>
              </a:rPr>
              <a:t>writeContract</a:t>
            </a:r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A9BF5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zh-CN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AA9BF5"/>
                </a:solidFill>
                <a:effectLst/>
                <a:latin typeface="Consolas" panose="020B0609020204030204" pitchFamily="49" charset="0"/>
              </a:rPr>
              <a:t>contractKeyword</a:t>
            </a:r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AA9BF5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altLang="zh-CN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AA9BF5"/>
                </a:solidFill>
                <a:effectLst/>
                <a:latin typeface="Consolas" panose="020B0609020204030204" pitchFamily="49" charset="0"/>
              </a:rPr>
              <a:t>keywordAbi</a:t>
            </a:r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AA9BF5"/>
                </a:solidFill>
                <a:effectLst/>
                <a:latin typeface="Consolas" panose="020B0609020204030204" pitchFamily="49" charset="0"/>
              </a:rPr>
              <a:t>functionName</a:t>
            </a:r>
            <a:r>
              <a:rPr lang="en-US" altLang="zh-CN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E394DC"/>
                </a:solidFill>
                <a:effectLst/>
                <a:latin typeface="Consolas" panose="020B0609020204030204" pitchFamily="49" charset="0"/>
              </a:rPr>
              <a:t>'add'</a:t>
            </a:r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AA9BF5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1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A9BF5"/>
                </a:solidFill>
                <a:effectLst/>
                <a:latin typeface="Consolas" panose="020B0609020204030204" pitchFamily="49" charset="0"/>
              </a:rPr>
              <a:t>account</a:t>
            </a:r>
            <a:r>
              <a:rPr lang="en-US" altLang="zh-CN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AA9BF5"/>
                </a:solidFill>
                <a:effectLst/>
                <a:latin typeface="Consolas" panose="020B0609020204030204" pitchFamily="49" charset="0"/>
              </a:rPr>
              <a:t>hardhatAccount</a:t>
            </a:r>
            <a:endParaRPr lang="en-US" altLang="zh-CN" b="0" dirty="0">
              <a:solidFill>
                <a:srgbClr val="F3F3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43C8723-9608-41DC-A00B-82B03BEC0CF5}"/>
              </a:ext>
            </a:extLst>
          </p:cNvPr>
          <p:cNvSpPr/>
          <p:nvPr/>
        </p:nvSpPr>
        <p:spPr>
          <a:xfrm>
            <a:off x="902017" y="1830542"/>
            <a:ext cx="1733293" cy="1756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TXID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B4DCEE5-5552-47AC-B113-DE043DEC6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663" y="2408051"/>
            <a:ext cx="720000" cy="7200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A58A762-9919-4BE7-87D0-A93877FA5B09}"/>
              </a:ext>
            </a:extLst>
          </p:cNvPr>
          <p:cNvSpPr/>
          <p:nvPr/>
        </p:nvSpPr>
        <p:spPr>
          <a:xfrm>
            <a:off x="881799" y="4524956"/>
            <a:ext cx="1733293" cy="1756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Artifact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88AB576-EA6F-418B-A358-9727C7A97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663" y="5237380"/>
            <a:ext cx="720000" cy="720000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56C924F-E8E5-4231-A115-8B49A855337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615092" y="3128051"/>
            <a:ext cx="2883834" cy="2275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3677025-A771-4585-86B1-A3D680C63FC0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635310" y="2708929"/>
            <a:ext cx="28636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3C4AF738-EF0F-40FF-B590-A884A0F1B0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7179" y="5403343"/>
            <a:ext cx="5586505" cy="1066212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D80EB1C0-0029-43C6-9D83-71106EF95543}"/>
              </a:ext>
            </a:extLst>
          </p:cNvPr>
          <p:cNvSpPr txBox="1"/>
          <p:nvPr/>
        </p:nvSpPr>
        <p:spPr>
          <a:xfrm>
            <a:off x="5127179" y="4658488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function: add</a:t>
            </a:r>
          </a:p>
          <a:p>
            <a:r>
              <a:rPr lang="en-US" altLang="zh-CN" dirty="0" err="1"/>
              <a:t>args</a:t>
            </a:r>
            <a:r>
              <a:rPr lang="en-US" altLang="zh-CN" dirty="0"/>
              <a:t>: name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FE9B3DF-D932-4AFC-87E6-EE81E5B2989C}"/>
              </a:ext>
            </a:extLst>
          </p:cNvPr>
          <p:cNvSpPr txBox="1"/>
          <p:nvPr/>
        </p:nvSpPr>
        <p:spPr>
          <a:xfrm>
            <a:off x="8341068" y="4608148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account: optional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839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澳門科技大學's 文章| 个人中心| 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1" t="18750" r="6149" b="9412"/>
          <a:stretch>
            <a:fillRect/>
          </a:stretch>
        </p:blipFill>
        <p:spPr>
          <a:xfrm>
            <a:off x="9337353" y="-110311"/>
            <a:ext cx="2854647" cy="79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文本框 16"/>
          <p:cNvSpPr txBox="1"/>
          <p:nvPr/>
        </p:nvSpPr>
        <p:spPr>
          <a:xfrm>
            <a:off x="-45077" y="-45073"/>
            <a:ext cx="40254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highlight>
                  <a:srgbClr val="C0C0C0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5.Development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927FF76-292E-42A4-A0FB-3B4A9704D1DE}"/>
              </a:ext>
            </a:extLst>
          </p:cNvPr>
          <p:cNvSpPr txBox="1"/>
          <p:nvPr/>
        </p:nvSpPr>
        <p:spPr>
          <a:xfrm>
            <a:off x="3862988" y="691709"/>
            <a:ext cx="493963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Write Contract Logs</a:t>
            </a:r>
            <a:endParaRPr kumimoji="1" lang="zh-CN" altLang="en-US" sz="25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5D1317-9079-4E49-A89C-F57957892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426" y="1584293"/>
            <a:ext cx="9026548" cy="234383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B677521-DE40-4FB3-93BB-81ECDEFD7F1D}"/>
              </a:ext>
            </a:extLst>
          </p:cNvPr>
          <p:cNvSpPr txBox="1"/>
          <p:nvPr/>
        </p:nvSpPr>
        <p:spPr>
          <a:xfrm>
            <a:off x="1400426" y="4627376"/>
            <a:ext cx="2691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From: account to execute</a:t>
            </a:r>
          </a:p>
          <a:p>
            <a:r>
              <a:rPr lang="en-US" altLang="zh-CN" dirty="0"/>
              <a:t>To: contract address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8245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澳門科技大學's 文章| 个人中心| 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1" t="18750" r="6149" b="9412"/>
          <a:stretch>
            <a:fillRect/>
          </a:stretch>
        </p:blipFill>
        <p:spPr>
          <a:xfrm>
            <a:off x="9337353" y="-110311"/>
            <a:ext cx="2854647" cy="79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文本框 16"/>
          <p:cNvSpPr txBox="1"/>
          <p:nvPr/>
        </p:nvSpPr>
        <p:spPr>
          <a:xfrm>
            <a:off x="-45077" y="-45073"/>
            <a:ext cx="40254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highlight>
                  <a:srgbClr val="C0C0C0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5.Development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927FF76-292E-42A4-A0FB-3B4A9704D1DE}"/>
              </a:ext>
            </a:extLst>
          </p:cNvPr>
          <p:cNvSpPr txBox="1"/>
          <p:nvPr/>
        </p:nvSpPr>
        <p:spPr>
          <a:xfrm>
            <a:off x="3862988" y="691709"/>
            <a:ext cx="493963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Read Contract</a:t>
            </a:r>
            <a:endParaRPr kumimoji="1" lang="zh-CN" altLang="en-US" sz="25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7175DD9-F44A-4F01-840B-EEC8FD23E666}"/>
              </a:ext>
            </a:extLst>
          </p:cNvPr>
          <p:cNvSpPr txBox="1"/>
          <p:nvPr/>
        </p:nvSpPr>
        <p:spPr>
          <a:xfrm>
            <a:off x="463464" y="1331542"/>
            <a:ext cx="6162804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83D6C5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2D2CE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EFB080"/>
                </a:solidFill>
                <a:effectLst/>
                <a:latin typeface="Consolas" panose="020B0609020204030204" pitchFamily="49" charset="0"/>
              </a:rPr>
              <a:t>getKeywordByIndex</a:t>
            </a:r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1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zh-CN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2D2C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83D6C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AA9BF5"/>
                </a:solidFill>
                <a:effectLst/>
                <a:latin typeface="Consolas" panose="020B0609020204030204" pitchFamily="49" charset="0"/>
              </a:rPr>
              <a:t>publicClient</a:t>
            </a:r>
            <a:r>
              <a:rPr lang="en-US" altLang="zh-CN" b="0" dirty="0" err="1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EFB080"/>
                </a:solidFill>
                <a:effectLst/>
                <a:latin typeface="Consolas" panose="020B0609020204030204" pitchFamily="49" charset="0"/>
              </a:rPr>
              <a:t>readContract</a:t>
            </a:r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A9BF5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zh-CN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AA9BF5"/>
                </a:solidFill>
                <a:effectLst/>
                <a:latin typeface="Consolas" panose="020B0609020204030204" pitchFamily="49" charset="0"/>
              </a:rPr>
              <a:t>contractKeyword</a:t>
            </a:r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AA9BF5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altLang="zh-CN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AA9BF5"/>
                </a:solidFill>
                <a:effectLst/>
                <a:latin typeface="Consolas" panose="020B0609020204030204" pitchFamily="49" charset="0"/>
              </a:rPr>
              <a:t>keywordAbi</a:t>
            </a:r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AA9BF5"/>
                </a:solidFill>
                <a:effectLst/>
                <a:latin typeface="Consolas" panose="020B0609020204030204" pitchFamily="49" charset="0"/>
              </a:rPr>
              <a:t>functionName</a:t>
            </a:r>
            <a:r>
              <a:rPr lang="en-US" altLang="zh-CN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E394DC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AA9BF5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1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zh-CN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zh-CN" b="0" dirty="0">
              <a:solidFill>
                <a:srgbClr val="F3F3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  }) </a:t>
            </a:r>
            <a:r>
              <a:rPr lang="en-US" altLang="zh-CN" b="0" dirty="0">
                <a:solidFill>
                  <a:srgbClr val="83D6C5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7C3F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EFB080"/>
                </a:solidFill>
                <a:effectLst/>
                <a:latin typeface="Consolas" panose="020B0609020204030204" pitchFamily="49" charset="0"/>
              </a:rPr>
              <a:t>IKeyword</a:t>
            </a:r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54F837C-1183-4365-93CE-78094545610F}"/>
              </a:ext>
            </a:extLst>
          </p:cNvPr>
          <p:cNvSpPr txBox="1"/>
          <p:nvPr/>
        </p:nvSpPr>
        <p:spPr>
          <a:xfrm>
            <a:off x="463464" y="4347899"/>
            <a:ext cx="616280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83D6C5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2D2CE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EFB080"/>
                </a:solidFill>
                <a:effectLst/>
                <a:latin typeface="Consolas" panose="020B0609020204030204" pitchFamily="49" charset="0"/>
              </a:rPr>
              <a:t>getKeywords</a:t>
            </a:r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83D6C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AA9BF5"/>
                </a:solidFill>
                <a:effectLst/>
                <a:latin typeface="Consolas" panose="020B0609020204030204" pitchFamily="49" charset="0"/>
              </a:rPr>
              <a:t>publicClient</a:t>
            </a:r>
            <a:r>
              <a:rPr lang="en-US" altLang="zh-CN" b="0" dirty="0" err="1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EFB080"/>
                </a:solidFill>
                <a:effectLst/>
                <a:latin typeface="Consolas" panose="020B0609020204030204" pitchFamily="49" charset="0"/>
              </a:rPr>
              <a:t>readContract</a:t>
            </a:r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A9BF5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altLang="zh-CN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AA9BF5"/>
                </a:solidFill>
                <a:effectLst/>
                <a:latin typeface="Consolas" panose="020B0609020204030204" pitchFamily="49" charset="0"/>
              </a:rPr>
              <a:t>contractKeyword</a:t>
            </a:r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AA9BF5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altLang="zh-CN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AA9BF5"/>
                </a:solidFill>
                <a:effectLst/>
                <a:latin typeface="Consolas" panose="020B0609020204030204" pitchFamily="49" charset="0"/>
              </a:rPr>
              <a:t>keywordAbi</a:t>
            </a:r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AA9BF5"/>
                </a:solidFill>
                <a:effectLst/>
                <a:latin typeface="Consolas" panose="020B0609020204030204" pitchFamily="49" charset="0"/>
              </a:rPr>
              <a:t>functionName</a:t>
            </a:r>
            <a:r>
              <a:rPr lang="en-US" altLang="zh-CN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E394D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 err="1">
                <a:solidFill>
                  <a:srgbClr val="E394DC"/>
                </a:solidFill>
                <a:effectLst/>
                <a:latin typeface="Consolas" panose="020B0609020204030204" pitchFamily="49" charset="0"/>
              </a:rPr>
              <a:t>getList</a:t>
            </a:r>
            <a:r>
              <a:rPr lang="en-US" altLang="zh-CN" b="0" dirty="0">
                <a:solidFill>
                  <a:srgbClr val="E394DC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zh-CN" b="0" dirty="0">
              <a:solidFill>
                <a:srgbClr val="F3F3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  }) </a:t>
            </a:r>
            <a:r>
              <a:rPr lang="en-US" altLang="zh-CN" b="0" dirty="0">
                <a:solidFill>
                  <a:srgbClr val="83D6C5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87C3F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EFB080"/>
                </a:solidFill>
                <a:effectLst/>
                <a:latin typeface="Consolas" panose="020B0609020204030204" pitchFamily="49" charset="0"/>
              </a:rPr>
              <a:t>IKeyword</a:t>
            </a:r>
            <a:r>
              <a:rPr lang="en-US" altLang="zh-CN" b="0" dirty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altLang="zh-CN" b="0" dirty="0">
                <a:solidFill>
                  <a:srgbClr val="F3F3F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A36534-6F96-44D8-8E15-020C4A2FE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069" y="1335207"/>
            <a:ext cx="5087157" cy="79109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5E1478D-2AA4-4785-A938-E9E32C7E0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069" y="4367742"/>
            <a:ext cx="4870730" cy="692774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8E75BD52-D30E-4C8E-A666-843CBECF1346}"/>
              </a:ext>
            </a:extLst>
          </p:cNvPr>
          <p:cNvSpPr txBox="1"/>
          <p:nvPr/>
        </p:nvSpPr>
        <p:spPr>
          <a:xfrm>
            <a:off x="0" y="6488668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Public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2056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澳門科技大學's 文章| 个人中心| 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1" t="18750" r="6149" b="9412"/>
          <a:stretch>
            <a:fillRect/>
          </a:stretch>
        </p:blipFill>
        <p:spPr>
          <a:xfrm>
            <a:off x="9337353" y="-110311"/>
            <a:ext cx="2854647" cy="79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文本框 16"/>
          <p:cNvSpPr txBox="1"/>
          <p:nvPr/>
        </p:nvSpPr>
        <p:spPr>
          <a:xfrm>
            <a:off x="-45077" y="-45073"/>
            <a:ext cx="40254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highlight>
                  <a:srgbClr val="C0C0C0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5.Development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927FF76-292E-42A4-A0FB-3B4A9704D1DE}"/>
              </a:ext>
            </a:extLst>
          </p:cNvPr>
          <p:cNvSpPr txBox="1"/>
          <p:nvPr/>
        </p:nvSpPr>
        <p:spPr>
          <a:xfrm>
            <a:off x="3862988" y="691709"/>
            <a:ext cx="493963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Read Contract Logs</a:t>
            </a:r>
            <a:endParaRPr kumimoji="1" lang="zh-CN" altLang="en-US" sz="25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622BBA-9632-43B9-B544-A81ED681A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682" y="1572051"/>
            <a:ext cx="7158635" cy="257406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52EA0A0-FF80-4762-9DF1-96FE232E1437}"/>
              </a:ext>
            </a:extLst>
          </p:cNvPr>
          <p:cNvSpPr txBox="1"/>
          <p:nvPr/>
        </p:nvSpPr>
        <p:spPr>
          <a:xfrm>
            <a:off x="2517106" y="4714219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Public needn’t gas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895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澳門科技大學's 文章| 个人中心| 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1" t="18750" r="6149" b="9412"/>
          <a:stretch>
            <a:fillRect/>
          </a:stretch>
        </p:blipFill>
        <p:spPr>
          <a:xfrm>
            <a:off x="9337353" y="-110311"/>
            <a:ext cx="2854647" cy="79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文本框 16"/>
          <p:cNvSpPr txBox="1"/>
          <p:nvPr/>
        </p:nvSpPr>
        <p:spPr>
          <a:xfrm>
            <a:off x="-45077" y="-45073"/>
            <a:ext cx="40254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highlight>
                  <a:srgbClr val="C0C0C0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5.Development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927FF76-292E-42A4-A0FB-3B4A9704D1DE}"/>
              </a:ext>
            </a:extLst>
          </p:cNvPr>
          <p:cNvSpPr txBox="1"/>
          <p:nvPr/>
        </p:nvSpPr>
        <p:spPr>
          <a:xfrm>
            <a:off x="3862988" y="691709"/>
            <a:ext cx="493963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Surface</a:t>
            </a:r>
            <a:endParaRPr kumimoji="1" lang="zh-CN" altLang="en-US" sz="25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C521B0-9EA4-489A-B42B-7611F94FA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603" y="1509916"/>
            <a:ext cx="4877134" cy="534808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36F2461-3E62-4F43-A595-3CDC3D048005}"/>
              </a:ext>
            </a:extLst>
          </p:cNvPr>
          <p:cNvSpPr/>
          <p:nvPr/>
        </p:nvSpPr>
        <p:spPr>
          <a:xfrm>
            <a:off x="10034157" y="3269567"/>
            <a:ext cx="1305331" cy="7910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getList</a:t>
            </a:r>
            <a:endParaRPr lang="zh-CN" altLang="en-US" dirty="0"/>
          </a:p>
        </p:txBody>
      </p:sp>
      <p:sp>
        <p:nvSpPr>
          <p:cNvPr id="11" name="箭头: 左 10">
            <a:extLst>
              <a:ext uri="{FF2B5EF4-FFF2-40B4-BE49-F238E27FC236}">
                <a16:creationId xmlns:a16="http://schemas.microsoft.com/office/drawing/2014/main" id="{AA5C2173-1A62-41C6-B2B7-51043FE9D64A}"/>
              </a:ext>
            </a:extLst>
          </p:cNvPr>
          <p:cNvSpPr/>
          <p:nvPr/>
        </p:nvSpPr>
        <p:spPr>
          <a:xfrm>
            <a:off x="8415811" y="3495036"/>
            <a:ext cx="1618345" cy="369332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16D36A2-F631-4086-99A0-3CCDD132DCE6}"/>
              </a:ext>
            </a:extLst>
          </p:cNvPr>
          <p:cNvSpPr/>
          <p:nvPr/>
        </p:nvSpPr>
        <p:spPr>
          <a:xfrm>
            <a:off x="9994083" y="4650798"/>
            <a:ext cx="1305331" cy="7910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add(name)</a:t>
            </a:r>
            <a:endParaRPr lang="zh-CN" altLang="en-US" dirty="0"/>
          </a:p>
        </p:txBody>
      </p:sp>
      <p:sp>
        <p:nvSpPr>
          <p:cNvPr id="19" name="箭头: 左 18">
            <a:extLst>
              <a:ext uri="{FF2B5EF4-FFF2-40B4-BE49-F238E27FC236}">
                <a16:creationId xmlns:a16="http://schemas.microsoft.com/office/drawing/2014/main" id="{5607F3F4-39BE-44BD-AD17-A79C935EA08C}"/>
              </a:ext>
            </a:extLst>
          </p:cNvPr>
          <p:cNvSpPr/>
          <p:nvPr/>
        </p:nvSpPr>
        <p:spPr>
          <a:xfrm>
            <a:off x="8375737" y="4876267"/>
            <a:ext cx="1618345" cy="369332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2C8B59C-9883-4BD8-A92C-761458E09281}"/>
              </a:ext>
            </a:extLst>
          </p:cNvPr>
          <p:cNvSpPr/>
          <p:nvPr/>
        </p:nvSpPr>
        <p:spPr>
          <a:xfrm>
            <a:off x="9994082" y="5687620"/>
            <a:ext cx="1305331" cy="7910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get(index)</a:t>
            </a:r>
            <a:endParaRPr lang="zh-CN" altLang="en-US" dirty="0"/>
          </a:p>
        </p:txBody>
      </p:sp>
      <p:sp>
        <p:nvSpPr>
          <p:cNvPr id="21" name="箭头: 左 20">
            <a:extLst>
              <a:ext uri="{FF2B5EF4-FFF2-40B4-BE49-F238E27FC236}">
                <a16:creationId xmlns:a16="http://schemas.microsoft.com/office/drawing/2014/main" id="{5F3985A0-1B9D-43A4-8187-5D6B146DF1AC}"/>
              </a:ext>
            </a:extLst>
          </p:cNvPr>
          <p:cNvSpPr/>
          <p:nvPr/>
        </p:nvSpPr>
        <p:spPr>
          <a:xfrm>
            <a:off x="8375736" y="5913089"/>
            <a:ext cx="1618345" cy="369332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C08E5E8-3210-4BEA-9454-B0FBAA9DE603}"/>
              </a:ext>
            </a:extLst>
          </p:cNvPr>
          <p:cNvSpPr txBox="1"/>
          <p:nvPr/>
        </p:nvSpPr>
        <p:spPr>
          <a:xfrm>
            <a:off x="563672" y="1443880"/>
            <a:ext cx="166596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npm start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40CFC83-8A06-4159-9148-9C80038260E9}"/>
              </a:ext>
            </a:extLst>
          </p:cNvPr>
          <p:cNvSpPr txBox="1"/>
          <p:nvPr/>
        </p:nvSpPr>
        <p:spPr>
          <a:xfrm>
            <a:off x="563672" y="2655834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run project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1346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7"/>
          <p:cNvSpPr/>
          <p:nvPr/>
        </p:nvSpPr>
        <p:spPr>
          <a:xfrm flipH="1">
            <a:off x="0" y="5558286"/>
            <a:ext cx="12191998" cy="1299715"/>
          </a:xfrm>
          <a:custGeom>
            <a:avLst/>
            <a:gdLst>
              <a:gd name="connsiteX0" fmla="*/ 12191998 w 12191998"/>
              <a:gd name="connsiteY0" fmla="*/ 0 h 1962150"/>
              <a:gd name="connsiteX1" fmla="*/ 11604185 w 12191998"/>
              <a:gd name="connsiteY1" fmla="*/ 35967 h 1962150"/>
              <a:gd name="connsiteX2" fmla="*/ 6239084 w 12191998"/>
              <a:gd name="connsiteY2" fmla="*/ 1349919 h 1962150"/>
              <a:gd name="connsiteX3" fmla="*/ 6095999 w 12191998"/>
              <a:gd name="connsiteY3" fmla="*/ 1423822 h 1962150"/>
              <a:gd name="connsiteX4" fmla="*/ 5952914 w 12191998"/>
              <a:gd name="connsiteY4" fmla="*/ 1349919 h 1962150"/>
              <a:gd name="connsiteX5" fmla="*/ 587814 w 12191998"/>
              <a:gd name="connsiteY5" fmla="*/ 35967 h 1962150"/>
              <a:gd name="connsiteX6" fmla="*/ 0 w 12191998"/>
              <a:gd name="connsiteY6" fmla="*/ 0 h 1962150"/>
              <a:gd name="connsiteX7" fmla="*/ 0 w 12191998"/>
              <a:gd name="connsiteY7" fmla="*/ 1962150 h 1962150"/>
              <a:gd name="connsiteX8" fmla="*/ 5240681 w 12191998"/>
              <a:gd name="connsiteY8" fmla="*/ 1962150 h 1962150"/>
              <a:gd name="connsiteX9" fmla="*/ 6951318 w 12191998"/>
              <a:gd name="connsiteY9" fmla="*/ 1962150 h 1962150"/>
              <a:gd name="connsiteX10" fmla="*/ 6951318 w 12191998"/>
              <a:gd name="connsiteY10" fmla="*/ 1962150 h 1962150"/>
              <a:gd name="connsiteX11" fmla="*/ 12191998 w 12191998"/>
              <a:gd name="connsiteY11" fmla="*/ 1962150 h 196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1998" h="1962150">
                <a:moveTo>
                  <a:pt x="12191998" y="0"/>
                </a:moveTo>
                <a:lnTo>
                  <a:pt x="11604185" y="35967"/>
                </a:lnTo>
                <a:cubicBezTo>
                  <a:pt x="9450440" y="212660"/>
                  <a:pt x="7568268" y="688252"/>
                  <a:pt x="6239084" y="1349919"/>
                </a:cubicBezTo>
                <a:lnTo>
                  <a:pt x="6095999" y="1423822"/>
                </a:lnTo>
                <a:lnTo>
                  <a:pt x="5952914" y="1349919"/>
                </a:lnTo>
                <a:cubicBezTo>
                  <a:pt x="4623731" y="688252"/>
                  <a:pt x="2741558" y="212660"/>
                  <a:pt x="587814" y="35967"/>
                </a:cubicBezTo>
                <a:lnTo>
                  <a:pt x="0" y="0"/>
                </a:lnTo>
                <a:lnTo>
                  <a:pt x="0" y="1962150"/>
                </a:lnTo>
                <a:lnTo>
                  <a:pt x="5240681" y="1962150"/>
                </a:lnTo>
                <a:lnTo>
                  <a:pt x="6951318" y="1962150"/>
                </a:lnTo>
                <a:lnTo>
                  <a:pt x="6951318" y="1962150"/>
                </a:lnTo>
                <a:lnTo>
                  <a:pt x="12191998" y="196215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: 形状 31"/>
          <p:cNvSpPr/>
          <p:nvPr/>
        </p:nvSpPr>
        <p:spPr>
          <a:xfrm>
            <a:off x="0" y="5658680"/>
            <a:ext cx="5171564" cy="1199321"/>
          </a:xfrm>
          <a:custGeom>
            <a:avLst/>
            <a:gdLst>
              <a:gd name="connsiteX0" fmla="*/ 0 w 5171564"/>
              <a:gd name="connsiteY0" fmla="*/ 0 h 1414897"/>
              <a:gd name="connsiteX1" fmla="*/ 459152 w 5171564"/>
              <a:gd name="connsiteY1" fmla="*/ 29428 h 1414897"/>
              <a:gd name="connsiteX2" fmla="*/ 5108561 w 5171564"/>
              <a:gd name="connsiteY2" fmla="*/ 1371939 h 1414897"/>
              <a:gd name="connsiteX3" fmla="*/ 5171564 w 5171564"/>
              <a:gd name="connsiteY3" fmla="*/ 1414897 h 1414897"/>
              <a:gd name="connsiteX4" fmla="*/ 0 w 5171564"/>
              <a:gd name="connsiteY4" fmla="*/ 1414897 h 1414897"/>
              <a:gd name="connsiteX5" fmla="*/ 0 w 5171564"/>
              <a:gd name="connsiteY5" fmla="*/ 0 h 141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71564" h="1414897">
                <a:moveTo>
                  <a:pt x="0" y="0"/>
                </a:moveTo>
                <a:lnTo>
                  <a:pt x="459152" y="29428"/>
                </a:lnTo>
                <a:cubicBezTo>
                  <a:pt x="2407113" y="196821"/>
                  <a:pt x="4070666" y="692093"/>
                  <a:pt x="5108561" y="1371939"/>
                </a:cubicBezTo>
                <a:lnTo>
                  <a:pt x="5171564" y="1414897"/>
                </a:lnTo>
                <a:lnTo>
                  <a:pt x="0" y="141489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: 形状 30"/>
          <p:cNvSpPr/>
          <p:nvPr/>
        </p:nvSpPr>
        <p:spPr>
          <a:xfrm>
            <a:off x="7020435" y="5658680"/>
            <a:ext cx="5171563" cy="1199321"/>
          </a:xfrm>
          <a:custGeom>
            <a:avLst/>
            <a:gdLst>
              <a:gd name="connsiteX0" fmla="*/ 5171563 w 5171563"/>
              <a:gd name="connsiteY0" fmla="*/ 0 h 1414897"/>
              <a:gd name="connsiteX1" fmla="*/ 5171563 w 5171563"/>
              <a:gd name="connsiteY1" fmla="*/ 1414897 h 1414897"/>
              <a:gd name="connsiteX2" fmla="*/ 0 w 5171563"/>
              <a:gd name="connsiteY2" fmla="*/ 1414897 h 1414897"/>
              <a:gd name="connsiteX3" fmla="*/ 63002 w 5171563"/>
              <a:gd name="connsiteY3" fmla="*/ 1371939 h 1414897"/>
              <a:gd name="connsiteX4" fmla="*/ 4712411 w 5171563"/>
              <a:gd name="connsiteY4" fmla="*/ 29428 h 1414897"/>
              <a:gd name="connsiteX5" fmla="*/ 5171563 w 5171563"/>
              <a:gd name="connsiteY5" fmla="*/ 0 h 141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71563" h="1414897">
                <a:moveTo>
                  <a:pt x="5171563" y="0"/>
                </a:moveTo>
                <a:lnTo>
                  <a:pt x="5171563" y="1414897"/>
                </a:lnTo>
                <a:lnTo>
                  <a:pt x="0" y="1414897"/>
                </a:lnTo>
                <a:lnTo>
                  <a:pt x="63002" y="1371939"/>
                </a:lnTo>
                <a:cubicBezTo>
                  <a:pt x="1100898" y="692093"/>
                  <a:pt x="2764451" y="196821"/>
                  <a:pt x="4712411" y="29428"/>
                </a:cubicBezTo>
                <a:lnTo>
                  <a:pt x="517156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39480" y="2632804"/>
            <a:ext cx="9913040" cy="12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GB" altLang="zh-CN" sz="72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THANKS</a:t>
            </a:r>
          </a:p>
        </p:txBody>
      </p:sp>
      <p:pic>
        <p:nvPicPr>
          <p:cNvPr id="2" name="图片 5" descr="澳門科技大學's 文章| 个人中心| 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1" t="18750" r="6149" b="9412"/>
          <a:stretch>
            <a:fillRect/>
          </a:stretch>
        </p:blipFill>
        <p:spPr>
          <a:xfrm>
            <a:off x="3856990" y="1147445"/>
            <a:ext cx="4477385" cy="124079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4524375" y="4082415"/>
            <a:ext cx="3142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Respondent: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Tai Jiang</a:t>
            </a:r>
            <a:endParaRPr kumimoji="1" lang="en-US" altLang="en-GB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38823"/>
            <a:ext cx="12192000" cy="319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19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99712" y="2767280"/>
            <a:ext cx="89925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Introduction</a:t>
            </a:r>
            <a:endParaRPr kumimoji="1" lang="en-US" altLang="zh-CN" sz="40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27340" y="899035"/>
            <a:ext cx="60988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54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01. 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澳門科技大學's 文章| 个人中心| 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1" t="18750" r="6149" b="9412"/>
          <a:stretch>
            <a:fillRect/>
          </a:stretch>
        </p:blipFill>
        <p:spPr>
          <a:xfrm>
            <a:off x="9337353" y="-110311"/>
            <a:ext cx="2854647" cy="79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3706516" y="854892"/>
            <a:ext cx="477896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5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Evolution from Web1.0 to Web3.0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43" y="1331946"/>
            <a:ext cx="10958237" cy="508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C948DA9-A913-4F11-8CCA-B6DA7DA000F4}"/>
              </a:ext>
            </a:extLst>
          </p:cNvPr>
          <p:cNvSpPr txBox="1"/>
          <p:nvPr/>
        </p:nvSpPr>
        <p:spPr>
          <a:xfrm>
            <a:off x="0" y="6211669"/>
            <a:ext cx="11899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K. Nath, S. Dhar, and S. Basishtha, “Web 1.0 to web 3.0-evolution of theweb and its various challenges,” in 2014 International Conference onReliability Optimization and Information Technology (ICROIT). IEEE,2014, pp. 86–89.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E94F82-8AD1-48B3-86C1-9A8BE3B6C2D2}"/>
              </a:ext>
            </a:extLst>
          </p:cNvPr>
          <p:cNvSpPr txBox="1"/>
          <p:nvPr/>
        </p:nvSpPr>
        <p:spPr>
          <a:xfrm>
            <a:off x="-45078" y="-45076"/>
            <a:ext cx="3388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highlight>
                  <a:srgbClr val="C0C0C0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Introduction</a:t>
            </a:r>
            <a:endParaRPr lang="en-US" altLang="zh-CN" sz="2400" b="1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6748767-624F-435C-BD90-3B5ED40D0F98}"/>
              </a:ext>
            </a:extLst>
          </p:cNvPr>
          <p:cNvSpPr/>
          <p:nvPr/>
        </p:nvSpPr>
        <p:spPr>
          <a:xfrm>
            <a:off x="4646235" y="1938402"/>
            <a:ext cx="2179528" cy="38862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Offline</a:t>
            </a:r>
            <a:endParaRPr lang="zh-CN" altLang="en-US" dirty="0"/>
          </a:p>
        </p:txBody>
      </p:sp>
      <p:pic>
        <p:nvPicPr>
          <p:cNvPr id="4" name="图片 5" descr="澳門科技大學's 文章| 个人中心| 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1" t="18750" r="6149" b="9412"/>
          <a:stretch>
            <a:fillRect/>
          </a:stretch>
        </p:blipFill>
        <p:spPr>
          <a:xfrm>
            <a:off x="9337353" y="-110311"/>
            <a:ext cx="2854647" cy="79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-45078" y="-45076"/>
            <a:ext cx="3388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highlight>
                  <a:srgbClr val="C0C0C0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Introduction</a:t>
            </a:r>
            <a:endParaRPr lang="en-US" altLang="zh-CN" sz="2400" b="1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46034" y="872550"/>
            <a:ext cx="429993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5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Compare web2.0 and web3.0</a:t>
            </a:r>
            <a:endParaRPr kumimoji="1" lang="zh-CN" altLang="en-US" sz="25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224BC2-0C4F-469C-8612-56ADD4284613}"/>
              </a:ext>
            </a:extLst>
          </p:cNvPr>
          <p:cNvSpPr/>
          <p:nvPr/>
        </p:nvSpPr>
        <p:spPr>
          <a:xfrm>
            <a:off x="4788196" y="4310334"/>
            <a:ext cx="1895606" cy="12650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Action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176181-13F9-407B-8265-195A346B0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999" y="4675156"/>
            <a:ext cx="720000" cy="7200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A70223B-5F2C-4FF2-AF7B-AF49C256B25C}"/>
              </a:ext>
            </a:extLst>
          </p:cNvPr>
          <p:cNvSpPr/>
          <p:nvPr/>
        </p:nvSpPr>
        <p:spPr>
          <a:xfrm>
            <a:off x="4788196" y="2491865"/>
            <a:ext cx="1895606" cy="12650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79EC5D7-23D0-4811-8336-FA6AFC80DA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999" y="2953603"/>
            <a:ext cx="720000" cy="72000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935DB3D5-E9E0-468D-9F6E-1C0335A51769}"/>
              </a:ext>
            </a:extLst>
          </p:cNvPr>
          <p:cNvSpPr/>
          <p:nvPr/>
        </p:nvSpPr>
        <p:spPr>
          <a:xfrm>
            <a:off x="738115" y="1938401"/>
            <a:ext cx="2969590" cy="38862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Web2.0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E2FAC89-4BB5-4B9D-8814-61928B8BEAC8}"/>
              </a:ext>
            </a:extLst>
          </p:cNvPr>
          <p:cNvSpPr/>
          <p:nvPr/>
        </p:nvSpPr>
        <p:spPr>
          <a:xfrm>
            <a:off x="977031" y="2501259"/>
            <a:ext cx="2455101" cy="30740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Institute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183C692-943B-4097-A9D4-6C94830F008E}"/>
              </a:ext>
            </a:extLst>
          </p:cNvPr>
          <p:cNvSpPr/>
          <p:nvPr/>
        </p:nvSpPr>
        <p:spPr>
          <a:xfrm>
            <a:off x="1202500" y="2930706"/>
            <a:ext cx="1991637" cy="24644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A65D32-98C7-42BC-A7B0-86466209CC06}"/>
              </a:ext>
            </a:extLst>
          </p:cNvPr>
          <p:cNvSpPr/>
          <p:nvPr/>
        </p:nvSpPr>
        <p:spPr>
          <a:xfrm>
            <a:off x="1484833" y="3428999"/>
            <a:ext cx="1408680" cy="1756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Database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21F96B4-CE74-47B0-988A-98127E54F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9173" y="4162931"/>
            <a:ext cx="720000" cy="720000"/>
          </a:xfrm>
          <a:prstGeom prst="rect">
            <a:avLst/>
          </a:prstGeom>
        </p:spPr>
      </p:pic>
      <p:sp>
        <p:nvSpPr>
          <p:cNvPr id="15" name="箭头: 左 14">
            <a:extLst>
              <a:ext uri="{FF2B5EF4-FFF2-40B4-BE49-F238E27FC236}">
                <a16:creationId xmlns:a16="http://schemas.microsoft.com/office/drawing/2014/main" id="{559DB2DB-4DB4-4BFB-A844-4DB4DC0A503A}"/>
              </a:ext>
            </a:extLst>
          </p:cNvPr>
          <p:cNvSpPr/>
          <p:nvPr/>
        </p:nvSpPr>
        <p:spPr>
          <a:xfrm>
            <a:off x="3219985" y="3970604"/>
            <a:ext cx="1426250" cy="3028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D970047-2F12-4B22-976A-1AB5C616E4A1}"/>
              </a:ext>
            </a:extLst>
          </p:cNvPr>
          <p:cNvSpPr/>
          <p:nvPr/>
        </p:nvSpPr>
        <p:spPr>
          <a:xfrm>
            <a:off x="7891397" y="1938401"/>
            <a:ext cx="3562488" cy="38862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Web3.0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C4A8587-8C70-49F2-A063-F23FAFFDA3F5}"/>
              </a:ext>
            </a:extLst>
          </p:cNvPr>
          <p:cNvSpPr/>
          <p:nvPr/>
        </p:nvSpPr>
        <p:spPr>
          <a:xfrm>
            <a:off x="10000488" y="2670876"/>
            <a:ext cx="1122623" cy="12997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dApp1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F125C1B-0974-4B7D-A0C3-BEB3DCE54FC7}"/>
              </a:ext>
            </a:extLst>
          </p:cNvPr>
          <p:cNvSpPr/>
          <p:nvPr/>
        </p:nvSpPr>
        <p:spPr>
          <a:xfrm>
            <a:off x="8237241" y="3404163"/>
            <a:ext cx="1408680" cy="1756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Blockchain</a:t>
            </a:r>
            <a:endParaRPr lang="zh-CN" altLang="en-US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18657C34-4626-4E0E-BBB2-37A741FDEC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1708" y="4138095"/>
            <a:ext cx="720000" cy="72000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0031189C-F8FD-4451-9567-C9DAA56DD6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44783" y="3124368"/>
            <a:ext cx="720000" cy="720000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0A26AF56-6592-4FBF-B5B4-4ABB3036DC80}"/>
              </a:ext>
            </a:extLst>
          </p:cNvPr>
          <p:cNvSpPr/>
          <p:nvPr/>
        </p:nvSpPr>
        <p:spPr>
          <a:xfrm>
            <a:off x="10000488" y="4162931"/>
            <a:ext cx="1122623" cy="12997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dApp2</a:t>
            </a:r>
            <a:endParaRPr lang="zh-CN" altLang="en-US" dirty="0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5BCDC7B2-1DFF-4A84-A5C9-E52544DBD2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44783" y="4616423"/>
            <a:ext cx="720000" cy="720000"/>
          </a:xfrm>
          <a:prstGeom prst="rect">
            <a:avLst/>
          </a:prstGeom>
        </p:spPr>
      </p:pic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2658920-92EB-4CC8-8EA2-FD9831C8C107}"/>
              </a:ext>
            </a:extLst>
          </p:cNvPr>
          <p:cNvCxnSpPr>
            <a:endCxn id="34" idx="1"/>
          </p:cNvCxnSpPr>
          <p:nvPr/>
        </p:nvCxnSpPr>
        <p:spPr>
          <a:xfrm flipV="1">
            <a:off x="9144000" y="3484368"/>
            <a:ext cx="1100783" cy="1025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3C83D5C-CDF1-4E9A-B841-10C367DBEFF7}"/>
              </a:ext>
            </a:extLst>
          </p:cNvPr>
          <p:cNvCxnSpPr>
            <a:cxnSpLocks/>
            <a:stCxn id="28" idx="3"/>
            <a:endCxn id="37" idx="1"/>
          </p:cNvCxnSpPr>
          <p:nvPr/>
        </p:nvCxnSpPr>
        <p:spPr>
          <a:xfrm>
            <a:off x="9281708" y="4498095"/>
            <a:ext cx="963075" cy="478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箭头: 右 41">
            <a:extLst>
              <a:ext uri="{FF2B5EF4-FFF2-40B4-BE49-F238E27FC236}">
                <a16:creationId xmlns:a16="http://schemas.microsoft.com/office/drawing/2014/main" id="{72FF98FE-CDC1-47AC-A799-9399F52CC49E}"/>
              </a:ext>
            </a:extLst>
          </p:cNvPr>
          <p:cNvSpPr/>
          <p:nvPr/>
        </p:nvSpPr>
        <p:spPr>
          <a:xfrm>
            <a:off x="6825763" y="4038299"/>
            <a:ext cx="1420202" cy="302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澳門科技大學's 文章| 个人中心| 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1" t="18750" r="6149" b="9412"/>
          <a:stretch>
            <a:fillRect/>
          </a:stretch>
        </p:blipFill>
        <p:spPr>
          <a:xfrm>
            <a:off x="9337353" y="-110311"/>
            <a:ext cx="2854647" cy="79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2811795" y="854892"/>
            <a:ext cx="656840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5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Evolution from Blockchain1.0 to blockchain5.0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E94F82-8AD1-48B3-86C1-9A8BE3B6C2D2}"/>
              </a:ext>
            </a:extLst>
          </p:cNvPr>
          <p:cNvSpPr txBox="1"/>
          <p:nvPr/>
        </p:nvSpPr>
        <p:spPr>
          <a:xfrm>
            <a:off x="-45078" y="-45076"/>
            <a:ext cx="3388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highlight>
                  <a:srgbClr val="C0C0C0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Introduction</a:t>
            </a:r>
            <a:endParaRPr lang="en-US" altLang="zh-CN" sz="2400" b="1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0747474-2D9D-40DE-8EE1-B3F187F76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99" y="1331946"/>
            <a:ext cx="10165002" cy="527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314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澳門科技大學's 文章| 个人中心| 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1" t="18750" r="6149" b="9412"/>
          <a:stretch>
            <a:fillRect/>
          </a:stretch>
        </p:blipFill>
        <p:spPr>
          <a:xfrm>
            <a:off x="9337353" y="-110311"/>
            <a:ext cx="2854647" cy="79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3439824" y="811698"/>
            <a:ext cx="492978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5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Blockchain-Derived Technologies</a:t>
            </a:r>
          </a:p>
        </p:txBody>
      </p:sp>
      <p:pic>
        <p:nvPicPr>
          <p:cNvPr id="2" name="Picture 2" descr="What are Smart Contracts?">
            <a:extLst>
              <a:ext uri="{FF2B5EF4-FFF2-40B4-BE49-F238E27FC236}">
                <a16:creationId xmlns:a16="http://schemas.microsoft.com/office/drawing/2014/main" id="{E5F38EE5-0E77-4569-9144-A1F1744FC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05" y="2578686"/>
            <a:ext cx="4523361" cy="301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AO（分散型自律組織）とは？仕組みから始め方までわかりやすく解説 - 2023/01/23 [Schoo]">
            <a:extLst>
              <a:ext uri="{FF2B5EF4-FFF2-40B4-BE49-F238E27FC236}">
                <a16:creationId xmlns:a16="http://schemas.microsoft.com/office/drawing/2014/main" id="{2801D777-0399-416F-954C-C5941BF1A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715" y="2359803"/>
            <a:ext cx="57340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E4AF950-F4C9-4F19-8C8C-9756F700D789}"/>
              </a:ext>
            </a:extLst>
          </p:cNvPr>
          <p:cNvSpPr txBox="1"/>
          <p:nvPr/>
        </p:nvSpPr>
        <p:spPr>
          <a:xfrm>
            <a:off x="0" y="6475163"/>
            <a:ext cx="10887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W. A. Kaal, “A decentralized autonomous organization (dao) of daos,”Available at SSRN 3799320, 2021.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1D52D0-A55C-4FDD-B7EE-3CF9900F9DE2}"/>
              </a:ext>
            </a:extLst>
          </p:cNvPr>
          <p:cNvSpPr txBox="1"/>
          <p:nvPr/>
        </p:nvSpPr>
        <p:spPr>
          <a:xfrm>
            <a:off x="-45077" y="5828832"/>
            <a:ext cx="12100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M. Alharby, A. Aldweesh, and A. v. Moorsel, “Blockchain-based smartcontracts: A systematic mapping study of academic research (2018),”in 2018 International Conference on Cloud Computing, Big Data andBlockchain (ICCBB), 2018, pp. 1–6.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06F4D5-878D-4EA0-BDE0-C222BC1FA795}"/>
              </a:ext>
            </a:extLst>
          </p:cNvPr>
          <p:cNvSpPr txBox="1"/>
          <p:nvPr/>
        </p:nvSpPr>
        <p:spPr>
          <a:xfrm>
            <a:off x="-45078" y="-45076"/>
            <a:ext cx="3388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highlight>
                  <a:srgbClr val="C0C0C0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Introduction</a:t>
            </a:r>
            <a:endParaRPr lang="en-US" altLang="zh-CN" sz="2400" b="1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538823"/>
            <a:ext cx="12192000" cy="319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19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203132" y="2767965"/>
            <a:ext cx="77857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Preliminary</a:t>
            </a:r>
            <a:endParaRPr kumimoji="1" lang="en-US" altLang="zh-CN" sz="40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27340" y="899035"/>
            <a:ext cx="60988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54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02. 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澳門科技大學's 文章| 个人中心| 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1" t="18750" r="6149" b="9412"/>
          <a:stretch>
            <a:fillRect/>
          </a:stretch>
        </p:blipFill>
        <p:spPr>
          <a:xfrm>
            <a:off x="9337353" y="-110311"/>
            <a:ext cx="2854647" cy="79109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4352465" y="804711"/>
            <a:ext cx="348706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5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 to Smart Contract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45077" y="-45074"/>
            <a:ext cx="29496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highlight>
                  <a:srgbClr val="C0C0C0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Preliminary</a:t>
            </a:r>
          </a:p>
        </p:txBody>
      </p:sp>
      <p:pic>
        <p:nvPicPr>
          <p:cNvPr id="2054" name="Picture 6" descr="Image depicting what a blockchain is.  A blockchain is a collaborative, tamper-resistant ledger that maintains transactional records. The transactional records (data) are grouped into blocks.  (see more information in page writeup)">
            <a:extLst>
              <a:ext uri="{FF2B5EF4-FFF2-40B4-BE49-F238E27FC236}">
                <a16:creationId xmlns:a16="http://schemas.microsoft.com/office/drawing/2014/main" id="{2CCE8198-6F70-4C01-BE79-FCCF2E418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44" y="1544616"/>
            <a:ext cx="10208712" cy="296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箭头: 上 6">
            <a:extLst>
              <a:ext uri="{FF2B5EF4-FFF2-40B4-BE49-F238E27FC236}">
                <a16:creationId xmlns:a16="http://schemas.microsoft.com/office/drawing/2014/main" id="{BB51CB87-0713-42E5-805F-A0CC90CD6A4D}"/>
              </a:ext>
            </a:extLst>
          </p:cNvPr>
          <p:cNvSpPr/>
          <p:nvPr/>
        </p:nvSpPr>
        <p:spPr>
          <a:xfrm>
            <a:off x="2392470" y="3429000"/>
            <a:ext cx="350729" cy="175129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58369B-F67D-46E8-A87C-8E090E5E61CD}"/>
              </a:ext>
            </a:extLst>
          </p:cNvPr>
          <p:cNvSpPr/>
          <p:nvPr/>
        </p:nvSpPr>
        <p:spPr>
          <a:xfrm>
            <a:off x="1822535" y="5149767"/>
            <a:ext cx="1490598" cy="915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Hex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CCC9E0-7A35-4671-AAB5-C5E172E1C3D5}"/>
              </a:ext>
            </a:extLst>
          </p:cNvPr>
          <p:cNvSpPr/>
          <p:nvPr/>
        </p:nvSpPr>
        <p:spPr>
          <a:xfrm>
            <a:off x="3795385" y="5149767"/>
            <a:ext cx="1490598" cy="915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Bit</a:t>
            </a:r>
            <a:endParaRPr lang="zh-CN" altLang="en-US" dirty="0"/>
          </a:p>
        </p:txBody>
      </p:sp>
      <p:sp>
        <p:nvSpPr>
          <p:cNvPr id="11" name="箭头: 左 10">
            <a:extLst>
              <a:ext uri="{FF2B5EF4-FFF2-40B4-BE49-F238E27FC236}">
                <a16:creationId xmlns:a16="http://schemas.microsoft.com/office/drawing/2014/main" id="{96F916BD-D736-4D2F-9308-FCB9DC4EB78A}"/>
              </a:ext>
            </a:extLst>
          </p:cNvPr>
          <p:cNvSpPr/>
          <p:nvPr/>
        </p:nvSpPr>
        <p:spPr>
          <a:xfrm>
            <a:off x="3313132" y="5429515"/>
            <a:ext cx="482253" cy="3043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左 15">
            <a:extLst>
              <a:ext uri="{FF2B5EF4-FFF2-40B4-BE49-F238E27FC236}">
                <a16:creationId xmlns:a16="http://schemas.microsoft.com/office/drawing/2014/main" id="{A7CC296B-051C-4394-9B5A-ED6AED098B63}"/>
              </a:ext>
            </a:extLst>
          </p:cNvPr>
          <p:cNvSpPr/>
          <p:nvPr/>
        </p:nvSpPr>
        <p:spPr>
          <a:xfrm>
            <a:off x="5285982" y="5429515"/>
            <a:ext cx="482253" cy="3043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BE84CA-3904-4A10-8C93-0F671895D796}"/>
              </a:ext>
            </a:extLst>
          </p:cNvPr>
          <p:cNvSpPr/>
          <p:nvPr/>
        </p:nvSpPr>
        <p:spPr>
          <a:xfrm>
            <a:off x="5768235" y="5149767"/>
            <a:ext cx="1490598" cy="915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Smart Contract</a:t>
            </a:r>
          </a:p>
        </p:txBody>
      </p:sp>
    </p:spTree>
    <p:extLst>
      <p:ext uri="{BB962C8B-B14F-4D97-AF65-F5344CB8AC3E}">
        <p14:creationId xmlns:p14="http://schemas.microsoft.com/office/powerpoint/2010/main" val="3196227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733</Words>
  <Application>Microsoft Office PowerPoint</Application>
  <PresentationFormat>宽屏</PresentationFormat>
  <Paragraphs>167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等线</vt:lpstr>
      <vt:lpstr>等线 Light</vt:lpstr>
      <vt:lpstr>Arial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fy041439@163.com</dc:creator>
  <cp:lastModifiedBy>3230001876@student.must.edu.mo</cp:lastModifiedBy>
  <cp:revision>763</cp:revision>
  <dcterms:created xsi:type="dcterms:W3CDTF">2025-04-04T10:21:00Z</dcterms:created>
  <dcterms:modified xsi:type="dcterms:W3CDTF">2025-09-10T08:22:31Z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E40AA14D13E6484F91CF8FC3BEADE21C_12</vt:lpwstr>
  </property>
  <property fmtid="{D5CDD505-2E9C-101B-9397-08002B2CF9AE}" pid="3" name="KSOProductBuildVer">
    <vt:lpwstr>2052-12.1.0.21541</vt:lpwstr>
  </property>
</Properties>
</file>