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58" r:id="rId4"/>
    <p:sldId id="257" r:id="rId5"/>
    <p:sldId id="260" r:id="rId6"/>
    <p:sldId id="261" r:id="rId7"/>
    <p:sldId id="262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BE0A2-48A8-7745-9948-3A42A1F635F6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C545E-1581-8E43-8BB6-7D760CB326DD}">
      <dgm:prSet phldrT="[Text]"/>
      <dgm:spPr/>
      <dgm:t>
        <a:bodyPr/>
        <a:lstStyle/>
        <a:p>
          <a:r>
            <a:rPr lang="en-US" dirty="0" smtClean="0"/>
            <a:t>Map</a:t>
          </a:r>
          <a:endParaRPr lang="en-US" dirty="0"/>
        </a:p>
      </dgm:t>
    </dgm:pt>
    <dgm:pt modelId="{B512A990-7B82-974E-9C91-C6835FD2FBD2}" type="parTrans" cxnId="{5C40AE69-696F-E543-9112-B6E8BF7B80BD}">
      <dgm:prSet/>
      <dgm:spPr/>
      <dgm:t>
        <a:bodyPr/>
        <a:lstStyle/>
        <a:p>
          <a:endParaRPr lang="en-US"/>
        </a:p>
      </dgm:t>
    </dgm:pt>
    <dgm:pt modelId="{4641E550-BA92-F04A-BA56-60358B8FBFDB}" type="sibTrans" cxnId="{5C40AE69-696F-E543-9112-B6E8BF7B80BD}">
      <dgm:prSet/>
      <dgm:spPr/>
      <dgm:t>
        <a:bodyPr/>
        <a:lstStyle/>
        <a:p>
          <a:endParaRPr lang="en-US"/>
        </a:p>
      </dgm:t>
    </dgm:pt>
    <dgm:pt modelId="{137D7187-0698-2547-BFBA-CA9490D11211}">
      <dgm:prSet phldrT="[Text]"/>
      <dgm:spPr/>
      <dgm:t>
        <a:bodyPr/>
        <a:lstStyle/>
        <a:p>
          <a:r>
            <a:rPr lang="en-US" dirty="0" smtClean="0"/>
            <a:t>Collection</a:t>
          </a:r>
          <a:endParaRPr lang="en-US" dirty="0"/>
        </a:p>
      </dgm:t>
    </dgm:pt>
    <dgm:pt modelId="{8E62C338-0F7A-7347-91C2-C649D8989A4C}" type="parTrans" cxnId="{C8FEB814-31F3-664E-B1AA-D0C84E0C3F18}">
      <dgm:prSet/>
      <dgm:spPr/>
      <dgm:t>
        <a:bodyPr/>
        <a:lstStyle/>
        <a:p>
          <a:endParaRPr lang="en-US"/>
        </a:p>
      </dgm:t>
    </dgm:pt>
    <dgm:pt modelId="{56B67B2B-E347-B64B-9068-C18D11C0FB60}" type="sibTrans" cxnId="{C8FEB814-31F3-664E-B1AA-D0C84E0C3F18}">
      <dgm:prSet/>
      <dgm:spPr/>
      <dgm:t>
        <a:bodyPr/>
        <a:lstStyle/>
        <a:p>
          <a:endParaRPr lang="en-US"/>
        </a:p>
      </dgm:t>
    </dgm:pt>
    <dgm:pt modelId="{7419BCD6-FBE1-E04B-9839-ACC2ED5A894C}">
      <dgm:prSet phldrT="[Text]"/>
      <dgm:spPr/>
      <dgm:t>
        <a:bodyPr/>
        <a:lstStyle/>
        <a:p>
          <a:r>
            <a:rPr lang="en-US" dirty="0" smtClean="0"/>
            <a:t>Set</a:t>
          </a:r>
          <a:endParaRPr lang="en-US" dirty="0"/>
        </a:p>
      </dgm:t>
    </dgm:pt>
    <dgm:pt modelId="{BBA029BA-324D-3043-A9A1-D161208C790A}" type="parTrans" cxnId="{571C0576-E841-FD4F-8193-21BA7013F682}">
      <dgm:prSet/>
      <dgm:spPr/>
      <dgm:t>
        <a:bodyPr/>
        <a:lstStyle/>
        <a:p>
          <a:endParaRPr lang="en-US"/>
        </a:p>
      </dgm:t>
    </dgm:pt>
    <dgm:pt modelId="{4D19AE42-F6CA-BE4C-900B-7F6F0F35B37E}" type="sibTrans" cxnId="{571C0576-E841-FD4F-8193-21BA7013F682}">
      <dgm:prSet/>
      <dgm:spPr/>
      <dgm:t>
        <a:bodyPr/>
        <a:lstStyle/>
        <a:p>
          <a:endParaRPr lang="en-US"/>
        </a:p>
      </dgm:t>
    </dgm:pt>
    <dgm:pt modelId="{C1F96623-923E-0445-BD63-908CE3E8926E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429FA075-10D9-F440-BC2F-2752364C6F59}" type="parTrans" cxnId="{97BDC934-57B0-3A46-9BAC-D08988644470}">
      <dgm:prSet/>
      <dgm:spPr/>
      <dgm:t>
        <a:bodyPr/>
        <a:lstStyle/>
        <a:p>
          <a:endParaRPr lang="en-US"/>
        </a:p>
      </dgm:t>
    </dgm:pt>
    <dgm:pt modelId="{68BB7A68-0C68-BD49-80B5-1149714CE791}" type="sibTrans" cxnId="{97BDC934-57B0-3A46-9BAC-D08988644470}">
      <dgm:prSet/>
      <dgm:spPr/>
      <dgm:t>
        <a:bodyPr/>
        <a:lstStyle/>
        <a:p>
          <a:endParaRPr lang="en-US"/>
        </a:p>
      </dgm:t>
    </dgm:pt>
    <dgm:pt modelId="{66A618CB-AD2E-C04C-8890-46DC6BB2FFDD}">
      <dgm:prSet phldrT="[Text]"/>
      <dgm:spPr/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B331AFAC-B242-B541-A545-918E0D509556}" type="parTrans" cxnId="{03E94E29-3C06-3D49-9E8A-917CCCC355C8}">
      <dgm:prSet/>
      <dgm:spPr/>
      <dgm:t>
        <a:bodyPr/>
        <a:lstStyle/>
        <a:p>
          <a:endParaRPr lang="en-US"/>
        </a:p>
      </dgm:t>
    </dgm:pt>
    <dgm:pt modelId="{5598C01D-30E6-2745-8C8B-7138771EAFC0}" type="sibTrans" cxnId="{03E94E29-3C06-3D49-9E8A-917CCCC355C8}">
      <dgm:prSet/>
      <dgm:spPr/>
      <dgm:t>
        <a:bodyPr/>
        <a:lstStyle/>
        <a:p>
          <a:endParaRPr lang="en-US"/>
        </a:p>
      </dgm:t>
    </dgm:pt>
    <dgm:pt modelId="{6DF39CC1-657D-534D-B5F0-DD84CDF9A633}">
      <dgm:prSet phldrT="[Text]"/>
      <dgm:spPr/>
      <dgm:t>
        <a:bodyPr/>
        <a:lstStyle/>
        <a:p>
          <a:r>
            <a:rPr lang="en-US" dirty="0" err="1" smtClean="0"/>
            <a:t>Dequeue</a:t>
          </a:r>
          <a:r>
            <a:rPr lang="en-US" dirty="0" smtClean="0"/>
            <a:t> …</a:t>
          </a:r>
          <a:endParaRPr lang="en-US" dirty="0"/>
        </a:p>
      </dgm:t>
    </dgm:pt>
    <dgm:pt modelId="{8A13F512-5B94-E348-A63F-8536DFC37C9F}" type="parTrans" cxnId="{D8CC45A0-90B7-3C4B-A776-B197E1A49C92}">
      <dgm:prSet/>
      <dgm:spPr/>
      <dgm:t>
        <a:bodyPr/>
        <a:lstStyle/>
        <a:p>
          <a:endParaRPr lang="en-US"/>
        </a:p>
      </dgm:t>
    </dgm:pt>
    <dgm:pt modelId="{3A548A67-8627-A746-B3D2-E5A2C30BDF96}" type="sibTrans" cxnId="{D8CC45A0-90B7-3C4B-A776-B197E1A49C92}">
      <dgm:prSet/>
      <dgm:spPr/>
      <dgm:t>
        <a:bodyPr/>
        <a:lstStyle/>
        <a:p>
          <a:endParaRPr lang="en-US"/>
        </a:p>
      </dgm:t>
    </dgm:pt>
    <dgm:pt modelId="{2E352AAA-4FB2-AF45-B18A-2CA3CB1595BC}">
      <dgm:prSet phldrT="[Text]"/>
      <dgm:spPr/>
      <dgm:t>
        <a:bodyPr/>
        <a:lstStyle/>
        <a:p>
          <a:r>
            <a:rPr lang="en-US" dirty="0" smtClean="0"/>
            <a:t>Sorted Map</a:t>
          </a:r>
          <a:endParaRPr lang="en-US" dirty="0"/>
        </a:p>
      </dgm:t>
    </dgm:pt>
    <dgm:pt modelId="{56468BFA-B637-2049-BE8C-962F92D1B813}" type="parTrans" cxnId="{0CF184FE-6030-6941-8A1F-21BD66C1D64A}">
      <dgm:prSet/>
      <dgm:spPr/>
      <dgm:t>
        <a:bodyPr/>
        <a:lstStyle/>
        <a:p>
          <a:endParaRPr lang="en-US"/>
        </a:p>
      </dgm:t>
    </dgm:pt>
    <dgm:pt modelId="{4FE174B1-8DE4-7145-BB2A-DDE8AED9EBA8}" type="sibTrans" cxnId="{0CF184FE-6030-6941-8A1F-21BD66C1D64A}">
      <dgm:prSet/>
      <dgm:spPr/>
      <dgm:t>
        <a:bodyPr/>
        <a:lstStyle/>
        <a:p>
          <a:endParaRPr lang="en-US"/>
        </a:p>
      </dgm:t>
    </dgm:pt>
    <dgm:pt modelId="{A6FD01A1-6E94-A749-A4D4-AA46D5D51009}">
      <dgm:prSet phldrT="[Text]"/>
      <dgm:spPr/>
      <dgm:t>
        <a:bodyPr/>
        <a:lstStyle/>
        <a:p>
          <a:r>
            <a:rPr lang="en-US" dirty="0" smtClean="0"/>
            <a:t>Sorted Set</a:t>
          </a:r>
          <a:endParaRPr lang="en-US" dirty="0"/>
        </a:p>
      </dgm:t>
    </dgm:pt>
    <dgm:pt modelId="{A45CC3D2-F806-3B4C-87C5-16AFBE8E43DA}" type="parTrans" cxnId="{8ECCC504-93E8-EA49-A249-5CC864AD4EFF}">
      <dgm:prSet/>
      <dgm:spPr/>
    </dgm:pt>
    <dgm:pt modelId="{07C2D13E-1E33-784B-AEB2-7F8C80387A5F}" type="sibTrans" cxnId="{8ECCC504-93E8-EA49-A249-5CC864AD4EFF}">
      <dgm:prSet/>
      <dgm:spPr/>
    </dgm:pt>
    <dgm:pt modelId="{9B0586DC-8AFE-1C4A-8286-8B74B18B61BC}" type="pres">
      <dgm:prSet presAssocID="{80EBE0A2-48A8-7745-9948-3A42A1F635F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E8F0E2-8A1A-B341-9872-B87594D850FF}" type="pres">
      <dgm:prSet presAssocID="{E9CC545E-1581-8E43-8BB6-7D760CB326DD}" presName="vertOne" presStyleCnt="0"/>
      <dgm:spPr/>
    </dgm:pt>
    <dgm:pt modelId="{8D1A89A3-EB66-A245-A9AF-4F5F33D7902C}" type="pres">
      <dgm:prSet presAssocID="{E9CC545E-1581-8E43-8BB6-7D760CB326DD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4A50BD-D3C5-3E41-AFA2-8016D02D129D}" type="pres">
      <dgm:prSet presAssocID="{E9CC545E-1581-8E43-8BB6-7D760CB326DD}" presName="parTransOne" presStyleCnt="0"/>
      <dgm:spPr/>
    </dgm:pt>
    <dgm:pt modelId="{365296E7-9118-4A4D-A7A7-4E5D54A0ED12}" type="pres">
      <dgm:prSet presAssocID="{E9CC545E-1581-8E43-8BB6-7D760CB326DD}" presName="horzOne" presStyleCnt="0"/>
      <dgm:spPr/>
    </dgm:pt>
    <dgm:pt modelId="{8219992B-283E-A540-8911-C4A5A91E0A1D}" type="pres">
      <dgm:prSet presAssocID="{2E352AAA-4FB2-AF45-B18A-2CA3CB1595BC}" presName="vertTwo" presStyleCnt="0"/>
      <dgm:spPr/>
    </dgm:pt>
    <dgm:pt modelId="{3CA25DA4-B17F-8942-8F6E-93587A20C42B}" type="pres">
      <dgm:prSet presAssocID="{2E352AAA-4FB2-AF45-B18A-2CA3CB1595B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C1936-57FC-0C41-AA32-58564AACA220}" type="pres">
      <dgm:prSet presAssocID="{2E352AAA-4FB2-AF45-B18A-2CA3CB1595BC}" presName="horzTwo" presStyleCnt="0"/>
      <dgm:spPr/>
    </dgm:pt>
    <dgm:pt modelId="{2D182368-B8F1-954C-8005-D8391333F180}" type="pres">
      <dgm:prSet presAssocID="{4641E550-BA92-F04A-BA56-60358B8FBFDB}" presName="sibSpaceOne" presStyleCnt="0"/>
      <dgm:spPr/>
    </dgm:pt>
    <dgm:pt modelId="{1F2013C4-A457-144F-A7D1-FB52536E5E41}" type="pres">
      <dgm:prSet presAssocID="{137D7187-0698-2547-BFBA-CA9490D11211}" presName="vertOne" presStyleCnt="0"/>
      <dgm:spPr/>
    </dgm:pt>
    <dgm:pt modelId="{E9D8750D-5E62-144B-8E59-B9816D1AEC4B}" type="pres">
      <dgm:prSet presAssocID="{137D7187-0698-2547-BFBA-CA9490D11211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7E8DB-733C-BB4B-BAF5-0EBAFA5C74D9}" type="pres">
      <dgm:prSet presAssocID="{137D7187-0698-2547-BFBA-CA9490D11211}" presName="parTransOne" presStyleCnt="0"/>
      <dgm:spPr/>
    </dgm:pt>
    <dgm:pt modelId="{5BAC47C5-0D59-0D45-BE9D-9A42F1F3E9EC}" type="pres">
      <dgm:prSet presAssocID="{137D7187-0698-2547-BFBA-CA9490D11211}" presName="horzOne" presStyleCnt="0"/>
      <dgm:spPr/>
    </dgm:pt>
    <dgm:pt modelId="{CE098513-93C7-D240-8F85-ABB135787135}" type="pres">
      <dgm:prSet presAssocID="{7419BCD6-FBE1-E04B-9839-ACC2ED5A894C}" presName="vertTwo" presStyleCnt="0"/>
      <dgm:spPr/>
    </dgm:pt>
    <dgm:pt modelId="{7F9AEDC3-C89B-AD4D-BF5F-7E982C521D8F}" type="pres">
      <dgm:prSet presAssocID="{7419BCD6-FBE1-E04B-9839-ACC2ED5A894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E8A812-E643-184C-B920-BC16D889C8FC}" type="pres">
      <dgm:prSet presAssocID="{7419BCD6-FBE1-E04B-9839-ACC2ED5A894C}" presName="parTransTwo" presStyleCnt="0"/>
      <dgm:spPr/>
    </dgm:pt>
    <dgm:pt modelId="{A854CEC5-4AA6-AC47-938D-AE4073345E48}" type="pres">
      <dgm:prSet presAssocID="{7419BCD6-FBE1-E04B-9839-ACC2ED5A894C}" presName="horzTwo" presStyleCnt="0"/>
      <dgm:spPr/>
    </dgm:pt>
    <dgm:pt modelId="{8A52665C-2C5B-7243-B45F-169666493DF1}" type="pres">
      <dgm:prSet presAssocID="{A6FD01A1-6E94-A749-A4D4-AA46D5D51009}" presName="vertThree" presStyleCnt="0"/>
      <dgm:spPr/>
    </dgm:pt>
    <dgm:pt modelId="{7539B33B-AA16-0845-93E8-0E6C7FC5B1F4}" type="pres">
      <dgm:prSet presAssocID="{A6FD01A1-6E94-A749-A4D4-AA46D5D51009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2F0797-EC29-2746-90F5-D6AA848DD8F1}" type="pres">
      <dgm:prSet presAssocID="{A6FD01A1-6E94-A749-A4D4-AA46D5D51009}" presName="horzThree" presStyleCnt="0"/>
      <dgm:spPr/>
    </dgm:pt>
    <dgm:pt modelId="{2F11D4B5-2BA4-2747-9A46-FCDDB9AFEB28}" type="pres">
      <dgm:prSet presAssocID="{4D19AE42-F6CA-BE4C-900B-7F6F0F35B37E}" presName="sibSpaceTwo" presStyleCnt="0"/>
      <dgm:spPr/>
    </dgm:pt>
    <dgm:pt modelId="{EECB04BA-BA4F-4049-B916-7E20B6CA338E}" type="pres">
      <dgm:prSet presAssocID="{C1F96623-923E-0445-BD63-908CE3E8926E}" presName="vertTwo" presStyleCnt="0"/>
      <dgm:spPr/>
    </dgm:pt>
    <dgm:pt modelId="{BC4D9A10-C04F-2146-8D7A-9919186122F6}" type="pres">
      <dgm:prSet presAssocID="{C1F96623-923E-0445-BD63-908CE3E892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953A68-1520-A74E-88E6-08AC732D37B5}" type="pres">
      <dgm:prSet presAssocID="{C1F96623-923E-0445-BD63-908CE3E8926E}" presName="horzTwo" presStyleCnt="0"/>
      <dgm:spPr/>
    </dgm:pt>
    <dgm:pt modelId="{72B3DAE6-70EB-EC4E-9A19-3581096394B8}" type="pres">
      <dgm:prSet presAssocID="{68BB7A68-0C68-BD49-80B5-1149714CE791}" presName="sibSpaceTwo" presStyleCnt="0"/>
      <dgm:spPr/>
    </dgm:pt>
    <dgm:pt modelId="{33979FE7-D430-F542-8E83-E7E2727505E7}" type="pres">
      <dgm:prSet presAssocID="{66A618CB-AD2E-C04C-8890-46DC6BB2FFDD}" presName="vertTwo" presStyleCnt="0"/>
      <dgm:spPr/>
    </dgm:pt>
    <dgm:pt modelId="{3DC1179D-0D8B-AD4B-8FB9-5074ACA61B58}" type="pres">
      <dgm:prSet presAssocID="{66A618CB-AD2E-C04C-8890-46DC6BB2FFDD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22DA66-563D-4444-93FA-F4FCC88BEEA7}" type="pres">
      <dgm:prSet presAssocID="{66A618CB-AD2E-C04C-8890-46DC6BB2FFDD}" presName="parTransTwo" presStyleCnt="0"/>
      <dgm:spPr/>
    </dgm:pt>
    <dgm:pt modelId="{506E4687-67B2-CE4D-BB32-FBAABB44C447}" type="pres">
      <dgm:prSet presAssocID="{66A618CB-AD2E-C04C-8890-46DC6BB2FFDD}" presName="horzTwo" presStyleCnt="0"/>
      <dgm:spPr/>
    </dgm:pt>
    <dgm:pt modelId="{C75B3829-964E-1E48-AE41-C1B52EB30C2E}" type="pres">
      <dgm:prSet presAssocID="{6DF39CC1-657D-534D-B5F0-DD84CDF9A633}" presName="vertThree" presStyleCnt="0"/>
      <dgm:spPr/>
    </dgm:pt>
    <dgm:pt modelId="{D8DE4E8D-3181-A84D-803A-3091E2D2E9B0}" type="pres">
      <dgm:prSet presAssocID="{6DF39CC1-657D-534D-B5F0-DD84CDF9A633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83CE6E-7E85-334D-83B7-719A20AA26FD}" type="pres">
      <dgm:prSet presAssocID="{6DF39CC1-657D-534D-B5F0-DD84CDF9A633}" presName="horzThree" presStyleCnt="0"/>
      <dgm:spPr/>
    </dgm:pt>
  </dgm:ptLst>
  <dgm:cxnLst>
    <dgm:cxn modelId="{D8CC45A0-90B7-3C4B-A776-B197E1A49C92}" srcId="{66A618CB-AD2E-C04C-8890-46DC6BB2FFDD}" destId="{6DF39CC1-657D-534D-B5F0-DD84CDF9A633}" srcOrd="0" destOrd="0" parTransId="{8A13F512-5B94-E348-A63F-8536DFC37C9F}" sibTransId="{3A548A67-8627-A746-B3D2-E5A2C30BDF96}"/>
    <dgm:cxn modelId="{2AD99638-6407-8C48-AF85-658747832F10}" type="presOf" srcId="{E9CC545E-1581-8E43-8BB6-7D760CB326DD}" destId="{8D1A89A3-EB66-A245-A9AF-4F5F33D7902C}" srcOrd="0" destOrd="0" presId="urn:microsoft.com/office/officeart/2005/8/layout/hierarchy4"/>
    <dgm:cxn modelId="{03E94E29-3C06-3D49-9E8A-917CCCC355C8}" srcId="{137D7187-0698-2547-BFBA-CA9490D11211}" destId="{66A618CB-AD2E-C04C-8890-46DC6BB2FFDD}" srcOrd="2" destOrd="0" parTransId="{B331AFAC-B242-B541-A545-918E0D509556}" sibTransId="{5598C01D-30E6-2745-8C8B-7138771EAFC0}"/>
    <dgm:cxn modelId="{306200C9-3727-3742-9E2D-74A698A64175}" type="presOf" srcId="{137D7187-0698-2547-BFBA-CA9490D11211}" destId="{E9D8750D-5E62-144B-8E59-B9816D1AEC4B}" srcOrd="0" destOrd="0" presId="urn:microsoft.com/office/officeart/2005/8/layout/hierarchy4"/>
    <dgm:cxn modelId="{97CA239B-BF97-8C4A-84FF-9D77DCD63D93}" type="presOf" srcId="{80EBE0A2-48A8-7745-9948-3A42A1F635F6}" destId="{9B0586DC-8AFE-1C4A-8286-8B74B18B61BC}" srcOrd="0" destOrd="0" presId="urn:microsoft.com/office/officeart/2005/8/layout/hierarchy4"/>
    <dgm:cxn modelId="{552E4C88-2FE9-9F48-9E58-C0C7D388D31C}" type="presOf" srcId="{6DF39CC1-657D-534D-B5F0-DD84CDF9A633}" destId="{D8DE4E8D-3181-A84D-803A-3091E2D2E9B0}" srcOrd="0" destOrd="0" presId="urn:microsoft.com/office/officeart/2005/8/layout/hierarchy4"/>
    <dgm:cxn modelId="{16506467-CF2B-8B4C-AA67-60029DB554DB}" type="presOf" srcId="{A6FD01A1-6E94-A749-A4D4-AA46D5D51009}" destId="{7539B33B-AA16-0845-93E8-0E6C7FC5B1F4}" srcOrd="0" destOrd="0" presId="urn:microsoft.com/office/officeart/2005/8/layout/hierarchy4"/>
    <dgm:cxn modelId="{75F1B501-92CF-E148-91AD-B8E1018F5C96}" type="presOf" srcId="{2E352AAA-4FB2-AF45-B18A-2CA3CB1595BC}" destId="{3CA25DA4-B17F-8942-8F6E-93587A20C42B}" srcOrd="0" destOrd="0" presId="urn:microsoft.com/office/officeart/2005/8/layout/hierarchy4"/>
    <dgm:cxn modelId="{DEC20F84-B97F-0246-874A-38006B94CF00}" type="presOf" srcId="{C1F96623-923E-0445-BD63-908CE3E8926E}" destId="{BC4D9A10-C04F-2146-8D7A-9919186122F6}" srcOrd="0" destOrd="0" presId="urn:microsoft.com/office/officeart/2005/8/layout/hierarchy4"/>
    <dgm:cxn modelId="{0CF184FE-6030-6941-8A1F-21BD66C1D64A}" srcId="{E9CC545E-1581-8E43-8BB6-7D760CB326DD}" destId="{2E352AAA-4FB2-AF45-B18A-2CA3CB1595BC}" srcOrd="0" destOrd="0" parTransId="{56468BFA-B637-2049-BE8C-962F92D1B813}" sibTransId="{4FE174B1-8DE4-7145-BB2A-DDE8AED9EBA8}"/>
    <dgm:cxn modelId="{765FE9D7-E2A1-F743-9886-6437784E7F13}" type="presOf" srcId="{7419BCD6-FBE1-E04B-9839-ACC2ED5A894C}" destId="{7F9AEDC3-C89B-AD4D-BF5F-7E982C521D8F}" srcOrd="0" destOrd="0" presId="urn:microsoft.com/office/officeart/2005/8/layout/hierarchy4"/>
    <dgm:cxn modelId="{5C40AE69-696F-E543-9112-B6E8BF7B80BD}" srcId="{80EBE0A2-48A8-7745-9948-3A42A1F635F6}" destId="{E9CC545E-1581-8E43-8BB6-7D760CB326DD}" srcOrd="0" destOrd="0" parTransId="{B512A990-7B82-974E-9C91-C6835FD2FBD2}" sibTransId="{4641E550-BA92-F04A-BA56-60358B8FBFDB}"/>
    <dgm:cxn modelId="{97BDC934-57B0-3A46-9BAC-D08988644470}" srcId="{137D7187-0698-2547-BFBA-CA9490D11211}" destId="{C1F96623-923E-0445-BD63-908CE3E8926E}" srcOrd="1" destOrd="0" parTransId="{429FA075-10D9-F440-BC2F-2752364C6F59}" sibTransId="{68BB7A68-0C68-BD49-80B5-1149714CE791}"/>
    <dgm:cxn modelId="{C8FEB814-31F3-664E-B1AA-D0C84E0C3F18}" srcId="{80EBE0A2-48A8-7745-9948-3A42A1F635F6}" destId="{137D7187-0698-2547-BFBA-CA9490D11211}" srcOrd="1" destOrd="0" parTransId="{8E62C338-0F7A-7347-91C2-C649D8989A4C}" sibTransId="{56B67B2B-E347-B64B-9068-C18D11C0FB60}"/>
    <dgm:cxn modelId="{CD73670D-4E86-5F4B-AB36-49AE4F776004}" type="presOf" srcId="{66A618CB-AD2E-C04C-8890-46DC6BB2FFDD}" destId="{3DC1179D-0D8B-AD4B-8FB9-5074ACA61B58}" srcOrd="0" destOrd="0" presId="urn:microsoft.com/office/officeart/2005/8/layout/hierarchy4"/>
    <dgm:cxn modelId="{571C0576-E841-FD4F-8193-21BA7013F682}" srcId="{137D7187-0698-2547-BFBA-CA9490D11211}" destId="{7419BCD6-FBE1-E04B-9839-ACC2ED5A894C}" srcOrd="0" destOrd="0" parTransId="{BBA029BA-324D-3043-A9A1-D161208C790A}" sibTransId="{4D19AE42-F6CA-BE4C-900B-7F6F0F35B37E}"/>
    <dgm:cxn modelId="{8ECCC504-93E8-EA49-A249-5CC864AD4EFF}" srcId="{7419BCD6-FBE1-E04B-9839-ACC2ED5A894C}" destId="{A6FD01A1-6E94-A749-A4D4-AA46D5D51009}" srcOrd="0" destOrd="0" parTransId="{A45CC3D2-F806-3B4C-87C5-16AFBE8E43DA}" sibTransId="{07C2D13E-1E33-784B-AEB2-7F8C80387A5F}"/>
    <dgm:cxn modelId="{CB49DAE0-730F-2648-B283-D39E7AEB6AF6}" type="presParOf" srcId="{9B0586DC-8AFE-1C4A-8286-8B74B18B61BC}" destId="{3CE8F0E2-8A1A-B341-9872-B87594D850FF}" srcOrd="0" destOrd="0" presId="urn:microsoft.com/office/officeart/2005/8/layout/hierarchy4"/>
    <dgm:cxn modelId="{558C5950-F000-2843-8FE0-AC774015CB94}" type="presParOf" srcId="{3CE8F0E2-8A1A-B341-9872-B87594D850FF}" destId="{8D1A89A3-EB66-A245-A9AF-4F5F33D7902C}" srcOrd="0" destOrd="0" presId="urn:microsoft.com/office/officeart/2005/8/layout/hierarchy4"/>
    <dgm:cxn modelId="{7E87638B-4751-7247-A71C-3AD70F88FE94}" type="presParOf" srcId="{3CE8F0E2-8A1A-B341-9872-B87594D850FF}" destId="{CC4A50BD-D3C5-3E41-AFA2-8016D02D129D}" srcOrd="1" destOrd="0" presId="urn:microsoft.com/office/officeart/2005/8/layout/hierarchy4"/>
    <dgm:cxn modelId="{1D042D61-22FE-D642-9019-3DD957024547}" type="presParOf" srcId="{3CE8F0E2-8A1A-B341-9872-B87594D850FF}" destId="{365296E7-9118-4A4D-A7A7-4E5D54A0ED12}" srcOrd="2" destOrd="0" presId="urn:microsoft.com/office/officeart/2005/8/layout/hierarchy4"/>
    <dgm:cxn modelId="{D274E05D-C4D9-E24E-AB4B-56758BEDF3B7}" type="presParOf" srcId="{365296E7-9118-4A4D-A7A7-4E5D54A0ED12}" destId="{8219992B-283E-A540-8911-C4A5A91E0A1D}" srcOrd="0" destOrd="0" presId="urn:microsoft.com/office/officeart/2005/8/layout/hierarchy4"/>
    <dgm:cxn modelId="{DEA6924E-FEC9-944C-9CC3-D61CE0E28B6C}" type="presParOf" srcId="{8219992B-283E-A540-8911-C4A5A91E0A1D}" destId="{3CA25DA4-B17F-8942-8F6E-93587A20C42B}" srcOrd="0" destOrd="0" presId="urn:microsoft.com/office/officeart/2005/8/layout/hierarchy4"/>
    <dgm:cxn modelId="{DA63BFFC-DB7B-0D4A-8708-1C23D2C65DFA}" type="presParOf" srcId="{8219992B-283E-A540-8911-C4A5A91E0A1D}" destId="{6B5C1936-57FC-0C41-AA32-58564AACA220}" srcOrd="1" destOrd="0" presId="urn:microsoft.com/office/officeart/2005/8/layout/hierarchy4"/>
    <dgm:cxn modelId="{CCF99D37-5744-6D40-B063-323E87AB994C}" type="presParOf" srcId="{9B0586DC-8AFE-1C4A-8286-8B74B18B61BC}" destId="{2D182368-B8F1-954C-8005-D8391333F180}" srcOrd="1" destOrd="0" presId="urn:microsoft.com/office/officeart/2005/8/layout/hierarchy4"/>
    <dgm:cxn modelId="{99808948-3A08-CB4C-9DE2-E0CB1A54C5AA}" type="presParOf" srcId="{9B0586DC-8AFE-1C4A-8286-8B74B18B61BC}" destId="{1F2013C4-A457-144F-A7D1-FB52536E5E41}" srcOrd="2" destOrd="0" presId="urn:microsoft.com/office/officeart/2005/8/layout/hierarchy4"/>
    <dgm:cxn modelId="{267F6F4E-5F08-1D42-84D8-D90C6A0BAE6A}" type="presParOf" srcId="{1F2013C4-A457-144F-A7D1-FB52536E5E41}" destId="{E9D8750D-5E62-144B-8E59-B9816D1AEC4B}" srcOrd="0" destOrd="0" presId="urn:microsoft.com/office/officeart/2005/8/layout/hierarchy4"/>
    <dgm:cxn modelId="{F6C67E70-0228-C54C-A784-12186DE2CC31}" type="presParOf" srcId="{1F2013C4-A457-144F-A7D1-FB52536E5E41}" destId="{EFE7E8DB-733C-BB4B-BAF5-0EBAFA5C74D9}" srcOrd="1" destOrd="0" presId="urn:microsoft.com/office/officeart/2005/8/layout/hierarchy4"/>
    <dgm:cxn modelId="{A9BCBFCB-8D0A-B343-B791-1C799C6EB85D}" type="presParOf" srcId="{1F2013C4-A457-144F-A7D1-FB52536E5E41}" destId="{5BAC47C5-0D59-0D45-BE9D-9A42F1F3E9EC}" srcOrd="2" destOrd="0" presId="urn:microsoft.com/office/officeart/2005/8/layout/hierarchy4"/>
    <dgm:cxn modelId="{4BB26295-7956-8140-8F95-94A5B733AED3}" type="presParOf" srcId="{5BAC47C5-0D59-0D45-BE9D-9A42F1F3E9EC}" destId="{CE098513-93C7-D240-8F85-ABB135787135}" srcOrd="0" destOrd="0" presId="urn:microsoft.com/office/officeart/2005/8/layout/hierarchy4"/>
    <dgm:cxn modelId="{5C360440-D03C-F449-95B8-5CCB1EF53D20}" type="presParOf" srcId="{CE098513-93C7-D240-8F85-ABB135787135}" destId="{7F9AEDC3-C89B-AD4D-BF5F-7E982C521D8F}" srcOrd="0" destOrd="0" presId="urn:microsoft.com/office/officeart/2005/8/layout/hierarchy4"/>
    <dgm:cxn modelId="{4DFE10FA-B11C-DB47-A375-95432A56058F}" type="presParOf" srcId="{CE098513-93C7-D240-8F85-ABB135787135}" destId="{65E8A812-E643-184C-B920-BC16D889C8FC}" srcOrd="1" destOrd="0" presId="urn:microsoft.com/office/officeart/2005/8/layout/hierarchy4"/>
    <dgm:cxn modelId="{CDDAC291-9E3A-5A41-9A52-287A8952C058}" type="presParOf" srcId="{CE098513-93C7-D240-8F85-ABB135787135}" destId="{A854CEC5-4AA6-AC47-938D-AE4073345E48}" srcOrd="2" destOrd="0" presId="urn:microsoft.com/office/officeart/2005/8/layout/hierarchy4"/>
    <dgm:cxn modelId="{75201C7D-DD3E-494C-8F02-588F605C6DA9}" type="presParOf" srcId="{A854CEC5-4AA6-AC47-938D-AE4073345E48}" destId="{8A52665C-2C5B-7243-B45F-169666493DF1}" srcOrd="0" destOrd="0" presId="urn:microsoft.com/office/officeart/2005/8/layout/hierarchy4"/>
    <dgm:cxn modelId="{7B6BB568-9D2D-C144-B417-B3180675E00F}" type="presParOf" srcId="{8A52665C-2C5B-7243-B45F-169666493DF1}" destId="{7539B33B-AA16-0845-93E8-0E6C7FC5B1F4}" srcOrd="0" destOrd="0" presId="urn:microsoft.com/office/officeart/2005/8/layout/hierarchy4"/>
    <dgm:cxn modelId="{413B0E23-8A39-6745-966C-A22514D9FC80}" type="presParOf" srcId="{8A52665C-2C5B-7243-B45F-169666493DF1}" destId="{502F0797-EC29-2746-90F5-D6AA848DD8F1}" srcOrd="1" destOrd="0" presId="urn:microsoft.com/office/officeart/2005/8/layout/hierarchy4"/>
    <dgm:cxn modelId="{03EEC958-A905-1A48-A08F-CD868F768D55}" type="presParOf" srcId="{5BAC47C5-0D59-0D45-BE9D-9A42F1F3E9EC}" destId="{2F11D4B5-2BA4-2747-9A46-FCDDB9AFEB28}" srcOrd="1" destOrd="0" presId="urn:microsoft.com/office/officeart/2005/8/layout/hierarchy4"/>
    <dgm:cxn modelId="{4E1D6F04-A4E6-6049-B07C-34FB3422FD5C}" type="presParOf" srcId="{5BAC47C5-0D59-0D45-BE9D-9A42F1F3E9EC}" destId="{EECB04BA-BA4F-4049-B916-7E20B6CA338E}" srcOrd="2" destOrd="0" presId="urn:microsoft.com/office/officeart/2005/8/layout/hierarchy4"/>
    <dgm:cxn modelId="{0DF0EC4A-8A37-2B4B-BFD2-44252855A758}" type="presParOf" srcId="{EECB04BA-BA4F-4049-B916-7E20B6CA338E}" destId="{BC4D9A10-C04F-2146-8D7A-9919186122F6}" srcOrd="0" destOrd="0" presId="urn:microsoft.com/office/officeart/2005/8/layout/hierarchy4"/>
    <dgm:cxn modelId="{7DBABC1D-D534-8D42-916C-D6CF0B9E69EF}" type="presParOf" srcId="{EECB04BA-BA4F-4049-B916-7E20B6CA338E}" destId="{DD953A68-1520-A74E-88E6-08AC732D37B5}" srcOrd="1" destOrd="0" presId="urn:microsoft.com/office/officeart/2005/8/layout/hierarchy4"/>
    <dgm:cxn modelId="{B3FC6B8E-6A2D-404C-9EEC-CA6B169C1FA4}" type="presParOf" srcId="{5BAC47C5-0D59-0D45-BE9D-9A42F1F3E9EC}" destId="{72B3DAE6-70EB-EC4E-9A19-3581096394B8}" srcOrd="3" destOrd="0" presId="urn:microsoft.com/office/officeart/2005/8/layout/hierarchy4"/>
    <dgm:cxn modelId="{DCCFD847-CA4E-CB42-93A9-0E7492E7014D}" type="presParOf" srcId="{5BAC47C5-0D59-0D45-BE9D-9A42F1F3E9EC}" destId="{33979FE7-D430-F542-8E83-E7E2727505E7}" srcOrd="4" destOrd="0" presId="urn:microsoft.com/office/officeart/2005/8/layout/hierarchy4"/>
    <dgm:cxn modelId="{5BE41AC7-BCF2-CD47-9966-A5CBC2D07232}" type="presParOf" srcId="{33979FE7-D430-F542-8E83-E7E2727505E7}" destId="{3DC1179D-0D8B-AD4B-8FB9-5074ACA61B58}" srcOrd="0" destOrd="0" presId="urn:microsoft.com/office/officeart/2005/8/layout/hierarchy4"/>
    <dgm:cxn modelId="{5604DE1B-2EB4-1B43-B329-EDF481025F4E}" type="presParOf" srcId="{33979FE7-D430-F542-8E83-E7E2727505E7}" destId="{3D22DA66-563D-4444-93FA-F4FCC88BEEA7}" srcOrd="1" destOrd="0" presId="urn:microsoft.com/office/officeart/2005/8/layout/hierarchy4"/>
    <dgm:cxn modelId="{0CC5E36A-6BB9-F945-A65C-60C5D95F54F5}" type="presParOf" srcId="{33979FE7-D430-F542-8E83-E7E2727505E7}" destId="{506E4687-67B2-CE4D-BB32-FBAABB44C447}" srcOrd="2" destOrd="0" presId="urn:microsoft.com/office/officeart/2005/8/layout/hierarchy4"/>
    <dgm:cxn modelId="{E5A6CCC8-241E-0841-A046-76ABDBD22A39}" type="presParOf" srcId="{506E4687-67B2-CE4D-BB32-FBAABB44C447}" destId="{C75B3829-964E-1E48-AE41-C1B52EB30C2E}" srcOrd="0" destOrd="0" presId="urn:microsoft.com/office/officeart/2005/8/layout/hierarchy4"/>
    <dgm:cxn modelId="{59DE8EBF-A835-AD4C-9627-74F895E84329}" type="presParOf" srcId="{C75B3829-964E-1E48-AE41-C1B52EB30C2E}" destId="{D8DE4E8D-3181-A84D-803A-3091E2D2E9B0}" srcOrd="0" destOrd="0" presId="urn:microsoft.com/office/officeart/2005/8/layout/hierarchy4"/>
    <dgm:cxn modelId="{299D13DF-8628-2B4A-99F8-B791B768254B}" type="presParOf" srcId="{C75B3829-964E-1E48-AE41-C1B52EB30C2E}" destId="{6D83CE6E-7E85-334D-83B7-719A20AA26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A89A3-EB66-A245-A9AF-4F5F33D7902C}">
      <dsp:nvSpPr>
        <dsp:cNvPr id="0" name=""/>
        <dsp:cNvSpPr/>
      </dsp:nvSpPr>
      <dsp:spPr>
        <a:xfrm>
          <a:off x="2828" y="294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Map</a:t>
          </a:r>
          <a:endParaRPr lang="en-US" sz="5700" kern="1200" dirty="0"/>
        </a:p>
      </dsp:txBody>
      <dsp:txXfrm>
        <a:off x="44201" y="41667"/>
        <a:ext cx="1813919" cy="1329821"/>
      </dsp:txXfrm>
    </dsp:sp>
    <dsp:sp modelId="{3CA25DA4-B17F-8942-8F6E-93587A20C42B}">
      <dsp:nvSpPr>
        <dsp:cNvPr id="0" name=""/>
        <dsp:cNvSpPr/>
      </dsp:nvSpPr>
      <dsp:spPr>
        <a:xfrm>
          <a:off x="2828" y="1556697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Sorted Map</a:t>
          </a:r>
          <a:endParaRPr lang="en-US" sz="3700" kern="1200" dirty="0"/>
        </a:p>
      </dsp:txBody>
      <dsp:txXfrm>
        <a:off x="44201" y="1598070"/>
        <a:ext cx="1813919" cy="1329821"/>
      </dsp:txXfrm>
    </dsp:sp>
    <dsp:sp modelId="{E9D8750D-5E62-144B-8E59-B9816D1AEC4B}">
      <dsp:nvSpPr>
        <dsp:cNvPr id="0" name=""/>
        <dsp:cNvSpPr/>
      </dsp:nvSpPr>
      <dsp:spPr>
        <a:xfrm>
          <a:off x="2218134" y="294"/>
          <a:ext cx="6008636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Collection</a:t>
          </a:r>
          <a:endParaRPr lang="en-US" sz="5700" kern="1200" dirty="0"/>
        </a:p>
      </dsp:txBody>
      <dsp:txXfrm>
        <a:off x="2259507" y="41667"/>
        <a:ext cx="5925890" cy="1329821"/>
      </dsp:txXfrm>
    </dsp:sp>
    <dsp:sp modelId="{7F9AEDC3-C89B-AD4D-BF5F-7E982C521D8F}">
      <dsp:nvSpPr>
        <dsp:cNvPr id="0" name=""/>
        <dsp:cNvSpPr/>
      </dsp:nvSpPr>
      <dsp:spPr>
        <a:xfrm>
          <a:off x="2218134" y="1556697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Set</a:t>
          </a:r>
          <a:endParaRPr lang="en-US" sz="3700" kern="1200" dirty="0"/>
        </a:p>
      </dsp:txBody>
      <dsp:txXfrm>
        <a:off x="2259507" y="1598070"/>
        <a:ext cx="1813919" cy="1329821"/>
      </dsp:txXfrm>
    </dsp:sp>
    <dsp:sp modelId="{7539B33B-AA16-0845-93E8-0E6C7FC5B1F4}">
      <dsp:nvSpPr>
        <dsp:cNvPr id="0" name=""/>
        <dsp:cNvSpPr/>
      </dsp:nvSpPr>
      <dsp:spPr>
        <a:xfrm>
          <a:off x="2218134" y="3113100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Sorted Set</a:t>
          </a:r>
          <a:endParaRPr lang="en-US" sz="3200" kern="1200" dirty="0"/>
        </a:p>
      </dsp:txBody>
      <dsp:txXfrm>
        <a:off x="2259507" y="3154473"/>
        <a:ext cx="1813919" cy="1329821"/>
      </dsp:txXfrm>
    </dsp:sp>
    <dsp:sp modelId="{BC4D9A10-C04F-2146-8D7A-9919186122F6}">
      <dsp:nvSpPr>
        <dsp:cNvPr id="0" name=""/>
        <dsp:cNvSpPr/>
      </dsp:nvSpPr>
      <dsp:spPr>
        <a:xfrm>
          <a:off x="4274119" y="1556697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List</a:t>
          </a:r>
          <a:endParaRPr lang="en-US" sz="3700" kern="1200" dirty="0"/>
        </a:p>
      </dsp:txBody>
      <dsp:txXfrm>
        <a:off x="4315492" y="1598070"/>
        <a:ext cx="1813919" cy="1329821"/>
      </dsp:txXfrm>
    </dsp:sp>
    <dsp:sp modelId="{3DC1179D-0D8B-AD4B-8FB9-5074ACA61B58}">
      <dsp:nvSpPr>
        <dsp:cNvPr id="0" name=""/>
        <dsp:cNvSpPr/>
      </dsp:nvSpPr>
      <dsp:spPr>
        <a:xfrm>
          <a:off x="6330105" y="1556697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Queue</a:t>
          </a:r>
          <a:endParaRPr lang="en-US" sz="3700" kern="1200" dirty="0"/>
        </a:p>
      </dsp:txBody>
      <dsp:txXfrm>
        <a:off x="6371478" y="1598070"/>
        <a:ext cx="1813919" cy="1329821"/>
      </dsp:txXfrm>
    </dsp:sp>
    <dsp:sp modelId="{D8DE4E8D-3181-A84D-803A-3091E2D2E9B0}">
      <dsp:nvSpPr>
        <dsp:cNvPr id="0" name=""/>
        <dsp:cNvSpPr/>
      </dsp:nvSpPr>
      <dsp:spPr>
        <a:xfrm>
          <a:off x="6330105" y="3113100"/>
          <a:ext cx="189666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Dequeue</a:t>
          </a:r>
          <a:r>
            <a:rPr lang="en-US" sz="3200" kern="1200" dirty="0" smtClean="0"/>
            <a:t> …</a:t>
          </a:r>
          <a:endParaRPr lang="en-US" sz="3200" kern="1200" dirty="0"/>
        </a:p>
      </dsp:txBody>
      <dsp:txXfrm>
        <a:off x="6371478" y="3154473"/>
        <a:ext cx="1813919" cy="1329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C2CC-39DC-7C4C-9939-59A809AFE1A6}" type="datetimeFigureOut">
              <a:rPr lang="en-US" smtClean="0"/>
              <a:t>9/13/13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E686-B638-054D-83E9-A8EBDC375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 </a:t>
            </a:r>
            <a:r>
              <a:rPr lang="en-US" dirty="0" smtClean="0"/>
              <a:t>– OOP, Java and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1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SortedMap</a:t>
            </a:r>
            <a:r>
              <a:rPr lang="en-US" sz="2400" dirty="0" smtClean="0"/>
              <a:t> is an sub-interface that ensure that the keys are ordered via their natural ordering.</a:t>
            </a:r>
          </a:p>
          <a:p>
            <a:r>
              <a:rPr lang="en-US" sz="2400" dirty="0" err="1" smtClean="0"/>
              <a:t>HashMap</a:t>
            </a:r>
            <a:r>
              <a:rPr lang="en-US" sz="2400" dirty="0" smtClean="0"/>
              <a:t> is a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 based implementation of the Map interface</a:t>
            </a:r>
          </a:p>
          <a:p>
            <a:r>
              <a:rPr lang="en-US" sz="2400" dirty="0" err="1" smtClean="0"/>
              <a:t>TreeMap</a:t>
            </a:r>
            <a:r>
              <a:rPr lang="en-US" sz="2400" dirty="0" smtClean="0"/>
              <a:t> is a red-black implementation of </a:t>
            </a:r>
            <a:r>
              <a:rPr lang="en-US" sz="2400" dirty="0" err="1" smtClean="0"/>
              <a:t>SortedMap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Comperator</a:t>
            </a:r>
            <a:r>
              <a:rPr lang="en-US" sz="2400" dirty="0" smtClean="0"/>
              <a:t> interface provides the ability to provide the </a:t>
            </a:r>
            <a:r>
              <a:rPr lang="en-US" sz="2400" dirty="0" err="1" smtClean="0"/>
              <a:t>SortedSet</a:t>
            </a:r>
            <a:r>
              <a:rPr lang="en-US" sz="2400" dirty="0" smtClean="0"/>
              <a:t> a custom order.</a:t>
            </a:r>
          </a:p>
          <a:p>
            <a:r>
              <a:rPr lang="en-US" sz="2400" dirty="0" smtClean="0"/>
              <a:t>A class that implements a </a:t>
            </a:r>
            <a:r>
              <a:rPr lang="en-US" sz="2400" dirty="0" err="1" smtClean="0"/>
              <a:t>comperator</a:t>
            </a:r>
            <a:r>
              <a:rPr lang="en-US" sz="2400" dirty="0" smtClean="0"/>
              <a:t> implements one method compare(o1, o2) which is used to sort the elements.</a:t>
            </a:r>
          </a:p>
          <a:p>
            <a:r>
              <a:rPr lang="en-US" sz="2400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Generics Templates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our discussion we saw </a:t>
            </a:r>
            <a:r>
              <a:rPr lang="en-US" sz="2400" dirty="0" err="1" smtClean="0"/>
              <a:t>constracts</a:t>
            </a:r>
            <a:r>
              <a:rPr lang="en-US" sz="2400" dirty="0" smtClean="0"/>
              <a:t> of the form List&lt;String&gt;</a:t>
            </a:r>
          </a:p>
          <a:p>
            <a:r>
              <a:rPr lang="en-US" sz="2400" dirty="0" smtClean="0"/>
              <a:t>What &lt;String&gt; means? What it is good for?</a:t>
            </a:r>
          </a:p>
          <a:p>
            <a:r>
              <a:rPr lang="en-US" sz="2400" dirty="0" smtClean="0"/>
              <a:t>The &lt;String&gt; is generics. Generics allows one to implement a parameterized polymorphism. </a:t>
            </a:r>
          </a:p>
          <a:p>
            <a:r>
              <a:rPr lang="en-US" sz="2400" dirty="0" smtClean="0"/>
              <a:t>The best way to understand generics is in two steps. </a:t>
            </a:r>
          </a:p>
          <a:p>
            <a:r>
              <a:rPr lang="en-US" sz="2400" dirty="0" smtClean="0"/>
              <a:t>Consider the following program:</a:t>
            </a:r>
          </a:p>
          <a:p>
            <a:pPr marL="0" indent="0">
              <a:buNone/>
            </a:pPr>
            <a:r>
              <a:rPr lang="en-US" sz="2400" dirty="0" smtClean="0"/>
              <a:t>List list = new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list.add</a:t>
            </a:r>
            <a:r>
              <a:rPr lang="en-US" sz="2400" dirty="0" smtClean="0"/>
              <a:t>(“test”);</a:t>
            </a:r>
          </a:p>
          <a:p>
            <a:pPr marL="0" indent="0">
              <a:buNone/>
            </a:pPr>
            <a:r>
              <a:rPr lang="en-US" sz="2400" dirty="0" smtClean="0"/>
              <a:t>Integer a = (Integer) </a:t>
            </a:r>
            <a:r>
              <a:rPr lang="en-US" sz="2400" dirty="0" err="1" smtClean="0"/>
              <a:t>list.get</a:t>
            </a:r>
            <a:r>
              <a:rPr lang="en-US" sz="2400" dirty="0" smtClean="0"/>
              <a:t>(0)</a:t>
            </a:r>
          </a:p>
          <a:p>
            <a:r>
              <a:rPr lang="en-US" sz="2400" dirty="0" smtClean="0"/>
              <a:t>This problem will result in runtime exception.</a:t>
            </a:r>
          </a:p>
          <a:p>
            <a:r>
              <a:rPr lang="en-US" sz="2400" dirty="0" smtClean="0"/>
              <a:t>How to prevent that? Check before the run time that all the casts are inline with each other.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Generics - Templates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the following program:</a:t>
            </a:r>
          </a:p>
          <a:p>
            <a:pPr marL="0" indent="0">
              <a:buNone/>
            </a:pPr>
            <a:r>
              <a:rPr lang="en-US" sz="2400" dirty="0" smtClean="0"/>
              <a:t>List&lt;String&gt; list = new </a:t>
            </a:r>
            <a:r>
              <a:rPr lang="en-US" sz="2400" dirty="0" err="1" smtClean="0"/>
              <a:t>LinkedList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 err="1" smtClean="0"/>
              <a:t>list.add</a:t>
            </a:r>
            <a:r>
              <a:rPr lang="en-US" sz="2400" dirty="0" smtClean="0"/>
              <a:t>(“test”)</a:t>
            </a:r>
          </a:p>
          <a:p>
            <a:pPr marL="0" indent="0">
              <a:buNone/>
            </a:pPr>
            <a:r>
              <a:rPr lang="en-US" sz="2400" dirty="0" smtClean="0"/>
              <a:t>Integer a = (Integer) </a:t>
            </a:r>
            <a:r>
              <a:rPr lang="en-US" sz="2400" dirty="0" err="1" smtClean="0"/>
              <a:t>list.get</a:t>
            </a:r>
            <a:r>
              <a:rPr lang="en-US" sz="2400" dirty="0" smtClean="0"/>
              <a:t>(0) </a:t>
            </a:r>
          </a:p>
          <a:p>
            <a:r>
              <a:rPr lang="en-US" sz="2400" dirty="0" smtClean="0"/>
              <a:t>We would like this to result in a compile time error. </a:t>
            </a:r>
          </a:p>
          <a:p>
            <a:r>
              <a:rPr lang="en-US" sz="2400" dirty="0" smtClean="0"/>
              <a:t>By declaring the list to be restricted to String via the &lt;String&gt; </a:t>
            </a:r>
            <a:r>
              <a:rPr lang="en-US" sz="2400" dirty="0" err="1" smtClean="0"/>
              <a:t>constract</a:t>
            </a:r>
            <a:r>
              <a:rPr lang="en-US" sz="2400" dirty="0" smtClean="0"/>
              <a:t>, the compiler can figure out that we have an error prior to runtime.</a:t>
            </a:r>
          </a:p>
          <a:p>
            <a:r>
              <a:rPr lang="en-US" sz="2400" dirty="0" smtClean="0"/>
              <a:t>Java use generics via type erase during the compile time.</a:t>
            </a:r>
          </a:p>
          <a:p>
            <a:r>
              <a:rPr lang="en-US" sz="2400" dirty="0" smtClean="0"/>
              <a:t>Generics, when enabled, provide safety and readability.</a:t>
            </a:r>
          </a:p>
          <a:p>
            <a:r>
              <a:rPr lang="en-US" sz="2400" dirty="0" smtClean="0"/>
              <a:t>But what is parameterized polymorphism?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Generics - Template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would like to build our program general enough so it can work with any possible class.</a:t>
            </a:r>
          </a:p>
          <a:p>
            <a:r>
              <a:rPr lang="en-US" sz="2400" dirty="0" smtClean="0"/>
              <a:t>Consider a class that represents a key-value pair., call it Pair.</a:t>
            </a:r>
          </a:p>
          <a:p>
            <a:r>
              <a:rPr lang="en-US" sz="2400" dirty="0" smtClean="0"/>
              <a:t>Such class should have </a:t>
            </a:r>
            <a:r>
              <a:rPr lang="en-US" sz="2400" dirty="0" err="1" smtClean="0"/>
              <a:t>getKey</a:t>
            </a:r>
            <a:r>
              <a:rPr lang="en-US" sz="2400" dirty="0" smtClean="0"/>
              <a:t>(), </a:t>
            </a:r>
            <a:r>
              <a:rPr lang="en-US" sz="2400" dirty="0" err="1" smtClean="0"/>
              <a:t>getValue</a:t>
            </a:r>
            <a:r>
              <a:rPr lang="en-US" sz="2400" dirty="0" smtClean="0"/>
              <a:t>() methods and we can take the key-value pair on the constructor.</a:t>
            </a:r>
          </a:p>
          <a:p>
            <a:r>
              <a:rPr lang="en-US" sz="2400" dirty="0" smtClean="0"/>
              <a:t>Two ways to do it. Let’s look at the two possible examples.</a:t>
            </a:r>
          </a:p>
          <a:p>
            <a:r>
              <a:rPr lang="en-US" sz="2400" dirty="0" smtClean="0"/>
              <a:t>With generics, we write the class with parameters that represents the actual class (via the &lt;K,V…&gt; constructs.)</a:t>
            </a:r>
          </a:p>
          <a:p>
            <a:r>
              <a:rPr lang="en-US" sz="2400" dirty="0" smtClean="0"/>
              <a:t>In run time, we define what are the concrete class that our class should use, and the compiler does the rest.</a:t>
            </a:r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Observer Pattern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Another important concept in design pattern is the observer pattern.</a:t>
            </a:r>
          </a:p>
          <a:p>
            <a:r>
              <a:rPr lang="en-US" sz="2400" dirty="0" smtClean="0"/>
              <a:t>The observer pattern is a relation between two objects, where one (the observer) is allowed to watch the other (the subject.)</a:t>
            </a:r>
          </a:p>
          <a:p>
            <a:r>
              <a:rPr lang="en-US" sz="2400" dirty="0" smtClean="0"/>
              <a:t>Through the observer pattern, the observer register for events with the subject.</a:t>
            </a:r>
          </a:p>
          <a:p>
            <a:r>
              <a:rPr lang="en-US" sz="2400" dirty="0" smtClean="0"/>
              <a:t>When the subject needs to inform the observer, it does so via sending the events to each observer.</a:t>
            </a:r>
          </a:p>
          <a:p>
            <a:r>
              <a:rPr lang="en-US" sz="2400" dirty="0" smtClean="0"/>
              <a:t>Lets look at a general description of the observer pattern.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Observer Pattern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57200" y="1188865"/>
            <a:ext cx="2968755" cy="2150985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Subject</a:t>
            </a:r>
          </a:p>
          <a:p>
            <a:r>
              <a:rPr lang="en-US" dirty="0" smtClean="0"/>
              <a:t>---------------------------------</a:t>
            </a:r>
          </a:p>
          <a:p>
            <a:r>
              <a:rPr lang="en-US" dirty="0" smtClean="0"/>
              <a:t>Subscribe(Observer)</a:t>
            </a:r>
          </a:p>
          <a:p>
            <a:r>
              <a:rPr lang="en-US" dirty="0" err="1" smtClean="0"/>
              <a:t>UnSubscribe</a:t>
            </a:r>
            <a:r>
              <a:rPr lang="en-US" dirty="0" smtClean="0"/>
              <a:t>(Observer)</a:t>
            </a:r>
          </a:p>
          <a:p>
            <a:r>
              <a:rPr lang="en-US" dirty="0" smtClean="0"/>
              <a:t>Notify()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27451" y="1188865"/>
            <a:ext cx="4059349" cy="2150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Observer</a:t>
            </a:r>
          </a:p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Update()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3425955" y="2264358"/>
            <a:ext cx="1201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064" y="3879097"/>
            <a:ext cx="8025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Java provides a build in implementation of the observer pattern via the Observable, Observer classes.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Often, one will just design its own implementations, which we demonstrate in the next example.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hashCode</a:t>
            </a:r>
            <a:r>
              <a:rPr lang="en-US" sz="3600" dirty="0" smtClean="0"/>
              <a:t> and </a:t>
            </a:r>
            <a:r>
              <a:rPr lang="en-US" sz="3600" dirty="0" err="1" smtClean="0"/>
              <a:t>HashTable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 you want to store a map with many key-values. </a:t>
            </a:r>
          </a:p>
          <a:p>
            <a:r>
              <a:rPr lang="en-US" sz="2400" dirty="0" smtClean="0"/>
              <a:t>How long it is going to access a key. On average n/2.</a:t>
            </a:r>
          </a:p>
          <a:p>
            <a:r>
              <a:rPr lang="en-US" sz="2400" dirty="0" smtClean="0"/>
              <a:t>This could be very long time for large elements.</a:t>
            </a:r>
          </a:p>
          <a:p>
            <a:r>
              <a:rPr lang="en-US" sz="2400" dirty="0" smtClean="0"/>
              <a:t>The solution is </a:t>
            </a:r>
            <a:r>
              <a:rPr lang="en-US" sz="2400" dirty="0" err="1" smtClean="0"/>
              <a:t>HashTable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Suppose we can have a function that takes the key and return an index. Calculating this function is extremely fast. </a:t>
            </a:r>
          </a:p>
          <a:p>
            <a:r>
              <a:rPr lang="en-US" sz="2400" dirty="0" smtClean="0"/>
              <a:t>We can create a huge array, and the value of every key store in the corresponding index of the array. </a:t>
            </a:r>
          </a:p>
          <a:p>
            <a:pPr lvl="1"/>
            <a:r>
              <a:rPr lang="en-US" sz="2000" dirty="0" smtClean="0"/>
              <a:t>Recall accessing any element of an array has the same cost.</a:t>
            </a:r>
          </a:p>
          <a:p>
            <a:r>
              <a:rPr lang="en-US" sz="2400" dirty="0" smtClean="0"/>
              <a:t>In reality, the index function is not unique, but it induce very good division of the space into sub-groups.</a:t>
            </a:r>
          </a:p>
          <a:p>
            <a:r>
              <a:rPr lang="en-US" sz="2400" dirty="0" smtClean="0"/>
              <a:t>We could use this ides to store our data in “buckets” that correspond to the different index generated by the hash.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hashCode</a:t>
            </a:r>
            <a:r>
              <a:rPr lang="en-US" sz="3600" dirty="0" smtClean="0"/>
              <a:t> and </a:t>
            </a:r>
            <a:r>
              <a:rPr lang="en-US" sz="3600" dirty="0" err="1" smtClean="0"/>
              <a:t>HashTable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() method is responsible for calculating the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for each object.</a:t>
            </a:r>
          </a:p>
          <a:p>
            <a:r>
              <a:rPr lang="en-US" sz="2400" dirty="0" smtClean="0"/>
              <a:t>The default implementation is to return the object address.</a:t>
            </a:r>
          </a:p>
          <a:p>
            <a:r>
              <a:rPr lang="en-US" sz="2400" dirty="0" smtClean="0"/>
              <a:t>Part of the </a:t>
            </a:r>
            <a:r>
              <a:rPr lang="en-US" sz="2400" dirty="0" err="1" smtClean="0"/>
              <a:t>hasCode</a:t>
            </a:r>
            <a:r>
              <a:rPr lang="en-US" sz="2400" dirty="0" smtClean="0"/>
              <a:t> contract is that two equal objects MUST return the same hash. This is why often one needs to implement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For example, Consider two instances that represents the IBM stock. These two object have different address, but a call to .equal should return true.</a:t>
            </a:r>
          </a:p>
          <a:p>
            <a:r>
              <a:rPr lang="en-US" sz="2400" dirty="0" smtClean="0"/>
              <a:t>If this is the case, one MUST implements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as otherwise, many of the collection contracts will be broken for hash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Collection Framework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Collection is a container object that represents a group of objects</a:t>
            </a:r>
          </a:p>
          <a:p>
            <a:r>
              <a:rPr lang="en-US" sz="2400" dirty="0" smtClean="0"/>
              <a:t>The Collection framework is a great example of Object Oriented Design.</a:t>
            </a:r>
          </a:p>
          <a:p>
            <a:r>
              <a:rPr lang="en-US" sz="2400" dirty="0" smtClean="0"/>
              <a:t>The collection framework is a unified architecture for representing and manipulating collection of elements.</a:t>
            </a:r>
          </a:p>
          <a:p>
            <a:r>
              <a:rPr lang="en-US" sz="2400" dirty="0" smtClean="0"/>
              <a:t>The collections framework is composed of three main components:</a:t>
            </a:r>
          </a:p>
          <a:p>
            <a:pPr lvl="1"/>
            <a:r>
              <a:rPr lang="en-US" sz="2000" dirty="0" smtClean="0"/>
              <a:t>Interfaces: abstract data type representing collections.</a:t>
            </a:r>
          </a:p>
          <a:p>
            <a:pPr lvl="1"/>
            <a:r>
              <a:rPr lang="en-US" sz="2000" dirty="0" smtClean="0"/>
              <a:t>Implementations: A concrete implementations of the interfaces.</a:t>
            </a:r>
          </a:p>
          <a:p>
            <a:pPr lvl="1"/>
            <a:r>
              <a:rPr lang="en-US" sz="2000" dirty="0" smtClean="0"/>
              <a:t>Algorithms: Helper methods , usually static, that perform useful operations, like sort, find, etc.</a:t>
            </a:r>
          </a:p>
          <a:p>
            <a:pPr lvl="2"/>
            <a:r>
              <a:rPr lang="en-US" sz="1600" dirty="0" smtClean="0"/>
              <a:t>The algorithms are agnostic to the implementation and hence they are polymorphic.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The Collection Framework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485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Collection &amp; Set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collection interface provides the basic functionality that every collection, i.e., a bag of elements needs to have.</a:t>
            </a:r>
          </a:p>
          <a:p>
            <a:r>
              <a:rPr lang="en-US" sz="2400" dirty="0" smtClean="0"/>
              <a:t>It does not enforce any specific contract yet.</a:t>
            </a:r>
          </a:p>
          <a:p>
            <a:r>
              <a:rPr lang="en-US" sz="2400" dirty="0" smtClean="0"/>
              <a:t>add, remove, size, contains, etc. Those are all operations that you would expect a bag of elements to provide.</a:t>
            </a:r>
          </a:p>
          <a:p>
            <a:r>
              <a:rPr lang="en-US" sz="2400" dirty="0" smtClean="0"/>
              <a:t>There is no concrete implementation for a collection as it is too generic to allow implementation.</a:t>
            </a:r>
          </a:p>
          <a:p>
            <a:r>
              <a:rPr lang="en-US" sz="2400" dirty="0" smtClean="0"/>
              <a:t>A set is a collection of elements without any order and without any repetitions.</a:t>
            </a:r>
          </a:p>
          <a:p>
            <a:r>
              <a:rPr lang="en-US" sz="2400" dirty="0" smtClean="0"/>
              <a:t>A set does not have methods above and beyond those of the collections. It stipulate a contract.</a:t>
            </a:r>
          </a:p>
          <a:p>
            <a:r>
              <a:rPr lang="en-US" sz="2400" dirty="0" smtClean="0"/>
              <a:t>Many implementations for a set.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792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HashSet</a:t>
            </a:r>
            <a:r>
              <a:rPr lang="en-US" sz="2400" dirty="0" smtClean="0"/>
              <a:t> is the most common implementation used for set.</a:t>
            </a:r>
            <a:endParaRPr lang="en-US" sz="2400" dirty="0"/>
          </a:p>
          <a:p>
            <a:pPr lvl="1"/>
            <a:r>
              <a:rPr lang="en-US" sz="2000" dirty="0" smtClean="0"/>
              <a:t>No ordering</a:t>
            </a:r>
          </a:p>
          <a:p>
            <a:pPr lvl="1"/>
            <a:r>
              <a:rPr lang="en-US" sz="2000" dirty="0" smtClean="0"/>
              <a:t>Add, remove, and contains operates as O( c )</a:t>
            </a:r>
          </a:p>
          <a:p>
            <a:r>
              <a:rPr lang="en-US" sz="2400" dirty="0" err="1" smtClean="0"/>
              <a:t>SortedSet</a:t>
            </a:r>
            <a:r>
              <a:rPr lang="en-US" sz="2400" dirty="0" smtClean="0"/>
              <a:t> is an interface that extends Set by adding the ability to order the elements in the set via some ordering.</a:t>
            </a:r>
          </a:p>
          <a:p>
            <a:r>
              <a:rPr lang="en-US" sz="2400" dirty="0" err="1" smtClean="0"/>
              <a:t>SortedSet</a:t>
            </a:r>
            <a:r>
              <a:rPr lang="en-US" sz="2400" dirty="0" smtClean="0"/>
              <a:t> add few methods, like last() and first().</a:t>
            </a:r>
          </a:p>
          <a:p>
            <a:r>
              <a:rPr lang="en-US" sz="2400" dirty="0" err="1" smtClean="0"/>
              <a:t>TreeSet</a:t>
            </a:r>
            <a:r>
              <a:rPr lang="en-US" sz="2400" dirty="0" smtClean="0"/>
              <a:t> is an implementation.</a:t>
            </a:r>
          </a:p>
          <a:p>
            <a:r>
              <a:rPr lang="en-US" sz="2400" dirty="0" smtClean="0"/>
              <a:t>Common operations are O(log n)</a:t>
            </a:r>
          </a:p>
          <a:p>
            <a:r>
              <a:rPr lang="en-US" sz="2400" dirty="0" smtClean="0"/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Design Pattern – An iterator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52707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design pattern is a solution for a very general problem.</a:t>
            </a:r>
          </a:p>
          <a:p>
            <a:r>
              <a:rPr lang="en-US" sz="2400" dirty="0" smtClean="0"/>
              <a:t>A design pattern is not a language specific implementation but a general strategy for solving a problem.</a:t>
            </a:r>
          </a:p>
          <a:p>
            <a:r>
              <a:rPr lang="en-US" sz="2400" dirty="0" smtClean="0"/>
              <a:t>Design pattern are often found in OOP where the object has mutable state.</a:t>
            </a:r>
          </a:p>
          <a:p>
            <a:r>
              <a:rPr lang="en-US" sz="2400" dirty="0" smtClean="0"/>
              <a:t>Design pattern actually originated in Architecture.</a:t>
            </a:r>
          </a:p>
          <a:p>
            <a:r>
              <a:rPr lang="en-US" sz="2400" dirty="0" smtClean="0"/>
              <a:t>During the course we will cover few design patterns.</a:t>
            </a:r>
          </a:p>
          <a:p>
            <a:r>
              <a:rPr lang="en-US" sz="2400" dirty="0" smtClean="0"/>
              <a:t>The first we cover is the iterator.</a:t>
            </a:r>
          </a:p>
          <a:p>
            <a:r>
              <a:rPr lang="en-US" sz="2400" dirty="0" smtClean="0"/>
              <a:t>Consider a portfolio. A portfolio is just a “collection” of positions, with maybe few adjustments like cash, LMV, etc.</a:t>
            </a:r>
          </a:p>
          <a:p>
            <a:r>
              <a:rPr lang="en-US" sz="2400" dirty="0" smtClean="0"/>
              <a:t>Suppose I want to inspect all the position in the portfolio, how will you deliver them?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Iterator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53054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Same problem if I have a collection of Prices, Strings, Bonds, etc.</a:t>
            </a:r>
          </a:p>
          <a:p>
            <a:r>
              <a:rPr lang="en-US" sz="2400" dirty="0" smtClean="0"/>
              <a:t>The problem: We want to inspect the content of an object which is composed from a collection of other elements.</a:t>
            </a:r>
          </a:p>
          <a:p>
            <a:r>
              <a:rPr lang="en-US" sz="2400" dirty="0" smtClean="0"/>
              <a:t>The solution: An iterator</a:t>
            </a:r>
          </a:p>
          <a:p>
            <a:r>
              <a:rPr lang="en-US" sz="2400" dirty="0" smtClean="0"/>
              <a:t>A general solution for this problem should be an object that has the following methods:</a:t>
            </a:r>
          </a:p>
          <a:p>
            <a:pPr lvl="1"/>
            <a:r>
              <a:rPr lang="en-US" sz="2000" dirty="0" err="1" smtClean="0"/>
              <a:t>hasNext</a:t>
            </a:r>
            <a:r>
              <a:rPr lang="en-US" sz="2000" dirty="0" smtClean="0"/>
              <a:t>(): true if we have more elements that we have not inspected.</a:t>
            </a:r>
          </a:p>
          <a:p>
            <a:pPr lvl="1"/>
            <a:r>
              <a:rPr lang="en-US" sz="2000" dirty="0" smtClean="0"/>
              <a:t>Next(): returns the next un-inspected element.</a:t>
            </a:r>
          </a:p>
          <a:p>
            <a:pPr lvl="1"/>
            <a:r>
              <a:rPr lang="en-US" sz="2000" dirty="0" smtClean="0"/>
              <a:t>Remove(): Remove the last element from the collection (optional)</a:t>
            </a:r>
          </a:p>
          <a:p>
            <a:r>
              <a:rPr lang="en-US" sz="2400" dirty="0" smtClean="0"/>
              <a:t>This general solution can be implemented in any language whenever our goal is to inspect elements of a collection.</a:t>
            </a:r>
          </a:p>
          <a:p>
            <a:r>
              <a:rPr lang="en-US" sz="2400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518"/>
            <a:ext cx="8229600" cy="51346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list is an ordered group of elements and duplicates are allowed.</a:t>
            </a:r>
          </a:p>
          <a:p>
            <a:r>
              <a:rPr lang="en-US" sz="2400" dirty="0" smtClean="0"/>
              <a:t>Additional functionality like, get(index), remove(index).</a:t>
            </a:r>
          </a:p>
          <a:p>
            <a:r>
              <a:rPr lang="en-US" sz="2400" dirty="0" smtClean="0"/>
              <a:t>Multiple implementations:</a:t>
            </a:r>
          </a:p>
          <a:p>
            <a:pPr lvl="1"/>
            <a:r>
              <a:rPr lang="en-US" sz="2000" dirty="0" err="1" smtClean="0"/>
              <a:t>ArrayList</a:t>
            </a:r>
            <a:r>
              <a:rPr lang="en-US" sz="2000" dirty="0" smtClean="0"/>
              <a:t>: A list of elements backed by an array. O(1) for reading, expensive addition of an elements.</a:t>
            </a:r>
          </a:p>
          <a:p>
            <a:pPr lvl="1"/>
            <a:r>
              <a:rPr lang="en-US" sz="2000" dirty="0" err="1" smtClean="0"/>
              <a:t>LinkedList</a:t>
            </a:r>
            <a:r>
              <a:rPr lang="en-US" sz="2000" dirty="0" smtClean="0"/>
              <a:t>: a linked list backed implementation. O(n) reading, O(1) adding an element at the extreme of the list.</a:t>
            </a:r>
          </a:p>
          <a:p>
            <a:r>
              <a:rPr lang="en-US" sz="2400" dirty="0" smtClean="0"/>
              <a:t>List returns not only an iterator but a </a:t>
            </a:r>
            <a:r>
              <a:rPr lang="en-US" sz="2400" dirty="0" err="1" smtClean="0"/>
              <a:t>ListIterator</a:t>
            </a:r>
            <a:r>
              <a:rPr lang="en-US" sz="2400" dirty="0" smtClean="0"/>
              <a:t>, </a:t>
            </a:r>
            <a:r>
              <a:rPr lang="en-US" sz="2400" dirty="0" err="1" smtClean="0"/>
              <a:t>ie</a:t>
            </a:r>
            <a:r>
              <a:rPr lang="en-US" sz="2400" dirty="0" smtClean="0"/>
              <a:t>, an iterator with more functionality like, back</a:t>
            </a:r>
          </a:p>
          <a:p>
            <a:r>
              <a:rPr lang="en-US" sz="2400" dirty="0" smtClean="0"/>
              <a:t>Example: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11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260"/>
            <a:ext cx="8229600" cy="49259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Map interface does not fall directly into the collection framework, but it is very close to it.</a:t>
            </a:r>
          </a:p>
          <a:p>
            <a:r>
              <a:rPr lang="en-US" sz="2400" dirty="0" smtClean="0"/>
              <a:t>The Map interface provides methods for storing key, value pairs.</a:t>
            </a:r>
          </a:p>
          <a:p>
            <a:r>
              <a:rPr lang="en-US" sz="2400" dirty="0" smtClean="0"/>
              <a:t>The Map interface provides methods for:</a:t>
            </a:r>
          </a:p>
          <a:p>
            <a:pPr lvl="1"/>
            <a:r>
              <a:rPr lang="en-US" sz="2000" dirty="0" smtClean="0"/>
              <a:t>Add(key, value) add new element for the map</a:t>
            </a:r>
          </a:p>
          <a:p>
            <a:pPr lvl="1"/>
            <a:r>
              <a:rPr lang="en-US" sz="2000" dirty="0" smtClean="0"/>
              <a:t>Remove(key) remove the key from the map</a:t>
            </a:r>
          </a:p>
          <a:p>
            <a:pPr lvl="1"/>
            <a:r>
              <a:rPr lang="en-US" sz="2000" dirty="0" smtClean="0"/>
              <a:t>Contain(key) check if the key is in the map</a:t>
            </a:r>
          </a:p>
          <a:p>
            <a:pPr lvl="1"/>
            <a:r>
              <a:rPr lang="en-US" sz="2000" dirty="0" smtClean="0"/>
              <a:t>Get(key) get the value associated with the key.</a:t>
            </a:r>
          </a:p>
          <a:p>
            <a:r>
              <a:rPr lang="en-US" sz="2400" dirty="0" smtClean="0"/>
              <a:t>Edge cases, like get for a key that does not in the map are clearly defined in the java doc.</a:t>
            </a:r>
          </a:p>
          <a:p>
            <a:r>
              <a:rPr lang="en-US" sz="2400" dirty="0" smtClean="0"/>
              <a:t>Put for an existing key cause for a replacement on the previous value.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675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</TotalTime>
  <Words>1676</Words>
  <Application>Microsoft Macintosh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2 – OOP, Java and Design Patterns</vt:lpstr>
      <vt:lpstr>The Collection Framework</vt:lpstr>
      <vt:lpstr>The Collection Framework</vt:lpstr>
      <vt:lpstr>Collection &amp; Set</vt:lpstr>
      <vt:lpstr>Sets</vt:lpstr>
      <vt:lpstr>Design Pattern – An iterator</vt:lpstr>
      <vt:lpstr>Iterator</vt:lpstr>
      <vt:lpstr>List</vt:lpstr>
      <vt:lpstr>Map</vt:lpstr>
      <vt:lpstr>Map</vt:lpstr>
      <vt:lpstr>Generics Templates</vt:lpstr>
      <vt:lpstr>Generics - Templates</vt:lpstr>
      <vt:lpstr>Generics - Template</vt:lpstr>
      <vt:lpstr>The Observer Pattern</vt:lpstr>
      <vt:lpstr>The Observer Pattern</vt:lpstr>
      <vt:lpstr>hashCode and HashTable</vt:lpstr>
      <vt:lpstr>hashCode and HashTable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Fishler</dc:creator>
  <cp:lastModifiedBy>Eran Fishler</cp:lastModifiedBy>
  <cp:revision>25</cp:revision>
  <dcterms:created xsi:type="dcterms:W3CDTF">2011-09-20T15:54:14Z</dcterms:created>
  <dcterms:modified xsi:type="dcterms:W3CDTF">2013-09-14T00:29:50Z</dcterms:modified>
</cp:coreProperties>
</file>