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0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FD2C-2E24-4A49-89F2-D2BBCF2E4D2E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E40E-E278-B649-A949-8891E76A8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9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FD2C-2E24-4A49-89F2-D2BBCF2E4D2E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E40E-E278-B649-A949-8891E76A8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7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FD2C-2E24-4A49-89F2-D2BBCF2E4D2E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E40E-E278-B649-A949-8891E76A8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FD2C-2E24-4A49-89F2-D2BBCF2E4D2E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E40E-E278-B649-A949-8891E76A8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FD2C-2E24-4A49-89F2-D2BBCF2E4D2E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E40E-E278-B649-A949-8891E76A8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FD2C-2E24-4A49-89F2-D2BBCF2E4D2E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E40E-E278-B649-A949-8891E76A8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FD2C-2E24-4A49-89F2-D2BBCF2E4D2E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E40E-E278-B649-A949-8891E76A8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9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FD2C-2E24-4A49-89F2-D2BBCF2E4D2E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E40E-E278-B649-A949-8891E76A8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FD2C-2E24-4A49-89F2-D2BBCF2E4D2E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E40E-E278-B649-A949-8891E76A8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4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FD2C-2E24-4A49-89F2-D2BBCF2E4D2E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E40E-E278-B649-A949-8891E76A8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8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FD2C-2E24-4A49-89F2-D2BBCF2E4D2E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E40E-E278-B649-A949-8891E76A8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7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FD2C-2E24-4A49-89F2-D2BBCF2E4D2E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BE40E-E278-B649-A949-8891E76A8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2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 and </a:t>
            </a:r>
            <a:r>
              <a:rPr lang="en-US" dirty="0" err="1" smtClean="0"/>
              <a:t>JavaCL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1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538"/>
            <a:ext cx="8229600" cy="4958626"/>
          </a:xfrm>
        </p:spPr>
        <p:txBody>
          <a:bodyPr/>
          <a:lstStyle/>
          <a:p>
            <a:r>
              <a:rPr lang="en-US" dirty="0" smtClean="0"/>
              <a:t>Context is a collection of devices that a host program can send programs to.</a:t>
            </a:r>
          </a:p>
          <a:p>
            <a:r>
              <a:rPr lang="en-US" dirty="0" smtClean="0"/>
              <a:t>The same device can be in multiple contexts.</a:t>
            </a:r>
          </a:p>
          <a:p>
            <a:r>
              <a:rPr lang="en-US" dirty="0" smtClean="0"/>
              <a:t>You can not mix devices from different contexts.</a:t>
            </a:r>
          </a:p>
          <a:p>
            <a:r>
              <a:rPr lang="en-US" dirty="0" smtClean="0"/>
              <a:t>Your host can create as many contexts as it wants.</a:t>
            </a:r>
          </a:p>
          <a:p>
            <a:r>
              <a:rPr lang="en-US" dirty="0" smtClean="0"/>
              <a:t>Example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6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– Command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538"/>
            <a:ext cx="8229600" cy="21200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command queue is a direct relation between the host and the device.</a:t>
            </a:r>
          </a:p>
          <a:p>
            <a:r>
              <a:rPr lang="en-US" dirty="0" smtClean="0"/>
              <a:t>There are many types of queues. Profiling, out of sequences.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83823" y="3215848"/>
            <a:ext cx="1126676" cy="3308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4835" y="3523094"/>
            <a:ext cx="2007532" cy="604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94835" y="5390955"/>
            <a:ext cx="2007532" cy="604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1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1710499" y="2966031"/>
            <a:ext cx="3984336" cy="1786050"/>
          </a:xfrm>
          <a:prstGeom prst="left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1710499" y="5099070"/>
            <a:ext cx="3984336" cy="1277992"/>
          </a:xfrm>
          <a:prstGeom prst="left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81654" y="3594786"/>
            <a:ext cx="778431" cy="5223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13672" y="3594786"/>
            <a:ext cx="914059" cy="5223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51779" y="3601359"/>
            <a:ext cx="778431" cy="5223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6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– The program &amp;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537"/>
            <a:ext cx="8229600" cy="5274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Computing unit is a slave. </a:t>
            </a:r>
            <a:endParaRPr lang="en-US" dirty="0"/>
          </a:p>
          <a:p>
            <a:r>
              <a:rPr lang="en-US" dirty="0" smtClean="0"/>
              <a:t>It needs: instructions &amp; data to operate.</a:t>
            </a:r>
          </a:p>
          <a:p>
            <a:r>
              <a:rPr lang="en-US" dirty="0" smtClean="0"/>
              <a:t>The host must provide the compute unit with the instructions (the program) and the data.</a:t>
            </a:r>
          </a:p>
          <a:p>
            <a:r>
              <a:rPr lang="en-US" dirty="0" smtClean="0"/>
              <a:t>The program concept is an encapsulation of a set of instructions can be run on compute device.</a:t>
            </a:r>
          </a:p>
          <a:p>
            <a:r>
              <a:rPr lang="en-US" dirty="0" smtClean="0"/>
              <a:t>Kernels are generated from a program.</a:t>
            </a:r>
          </a:p>
          <a:p>
            <a:r>
              <a:rPr lang="en-US" dirty="0" smtClean="0"/>
              <a:t>A kernel is dispatched on the command queue to the device.</a:t>
            </a:r>
          </a:p>
        </p:txBody>
      </p:sp>
    </p:spTree>
    <p:extLst>
      <p:ext uri="{BB962C8B-B14F-4D97-AF65-F5344CB8AC3E}">
        <p14:creationId xmlns:p14="http://schemas.microsoft.com/office/powerpoint/2010/main" val="350076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– running a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538"/>
            <a:ext cx="8229600" cy="533584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order to run a kernel we need to provide data.</a:t>
            </a:r>
          </a:p>
          <a:p>
            <a:r>
              <a:rPr lang="en-US" dirty="0" smtClean="0"/>
              <a:t>In regular </a:t>
            </a:r>
            <a:r>
              <a:rPr lang="en-US" dirty="0" err="1" smtClean="0"/>
              <a:t>OpenCL</a:t>
            </a:r>
            <a:r>
              <a:rPr lang="en-US" dirty="0" smtClean="0"/>
              <a:t> it is all </a:t>
            </a:r>
            <a:r>
              <a:rPr lang="en-US" dirty="0" err="1" smtClean="0"/>
              <a:t>pointrs</a:t>
            </a:r>
            <a:r>
              <a:rPr lang="en-US" dirty="0" smtClean="0"/>
              <a:t> business.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JavaCL</a:t>
            </a:r>
            <a:r>
              <a:rPr lang="en-US" dirty="0" smtClean="0"/>
              <a:t> we need to use buffers.</a:t>
            </a:r>
          </a:p>
          <a:p>
            <a:r>
              <a:rPr lang="en-US" dirty="0" err="1" smtClean="0"/>
              <a:t>JavaCL</a:t>
            </a:r>
            <a:r>
              <a:rPr lang="en-US" dirty="0" smtClean="0"/>
              <a:t> uses </a:t>
            </a:r>
            <a:r>
              <a:rPr lang="en-US" dirty="0" err="1" smtClean="0"/>
              <a:t>BridJ</a:t>
            </a:r>
            <a:r>
              <a:rPr lang="en-US" dirty="0" smtClean="0"/>
              <a:t> to provide pointers and operate with them.</a:t>
            </a:r>
          </a:p>
          <a:p>
            <a:r>
              <a:rPr lang="en-US" dirty="0" smtClean="0"/>
              <a:t>In order to run a kernel we will need</a:t>
            </a:r>
          </a:p>
          <a:p>
            <a:pPr lvl="1"/>
            <a:r>
              <a:rPr lang="en-US" dirty="0" smtClean="0"/>
              <a:t>Create input/output pointers</a:t>
            </a:r>
          </a:p>
          <a:p>
            <a:pPr lvl="1"/>
            <a:r>
              <a:rPr lang="en-US" dirty="0" smtClean="0"/>
              <a:t>Move the data to the computing device.</a:t>
            </a:r>
          </a:p>
          <a:p>
            <a:pPr lvl="1"/>
            <a:r>
              <a:rPr lang="en-US" dirty="0" smtClean="0"/>
              <a:t>Run the kernel.</a:t>
            </a:r>
          </a:p>
          <a:p>
            <a:pPr lvl="1"/>
            <a:r>
              <a:rPr lang="en-US" dirty="0" smtClean="0"/>
              <a:t>Move the results back</a:t>
            </a:r>
          </a:p>
        </p:txBody>
      </p:sp>
    </p:spTree>
    <p:extLst>
      <p:ext uri="{BB962C8B-B14F-4D97-AF65-F5344CB8AC3E}">
        <p14:creationId xmlns:p14="http://schemas.microsoft.com/office/powerpoint/2010/main" val="350076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birth of Open 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537"/>
            <a:ext cx="8229600" cy="52334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Many devices supports various computation accelerators.</a:t>
            </a:r>
          </a:p>
          <a:p>
            <a:r>
              <a:rPr lang="en-US" dirty="0" smtClean="0"/>
              <a:t>NVIDIA, ATI, Intel, Cell.</a:t>
            </a:r>
          </a:p>
          <a:p>
            <a:r>
              <a:rPr lang="en-US" dirty="0"/>
              <a:t>A</a:t>
            </a:r>
            <a:r>
              <a:rPr lang="en-US" dirty="0" smtClean="0"/>
              <a:t>ll fall under the Single Instruction Multiple Data (SIMD) idea.</a:t>
            </a:r>
          </a:p>
          <a:p>
            <a:r>
              <a:rPr lang="en-US" dirty="0" smtClean="0"/>
              <a:t>Today, this was extended and they all support some hybrid between SIMD and MIMD.</a:t>
            </a:r>
          </a:p>
          <a:p>
            <a:r>
              <a:rPr lang="en-US" dirty="0" smtClean="0"/>
              <a:t>What MIMD do you know?</a:t>
            </a:r>
          </a:p>
          <a:p>
            <a:r>
              <a:rPr lang="en-US" dirty="0" smtClean="0"/>
              <a:t>Each company implemented its own language for SIMD.</a:t>
            </a:r>
          </a:p>
          <a:p>
            <a:r>
              <a:rPr lang="en-US" dirty="0"/>
              <a:t>N</a:t>
            </a:r>
            <a:r>
              <a:rPr lang="en-US" dirty="0" smtClean="0"/>
              <a:t>o good separation between the hardware layer and the software layer.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2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birth of </a:t>
            </a:r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538"/>
            <a:ext cx="8229600" cy="2888117"/>
          </a:xfrm>
        </p:spPr>
        <p:txBody>
          <a:bodyPr/>
          <a:lstStyle/>
          <a:p>
            <a:r>
              <a:rPr lang="en-US" dirty="0" smtClean="0"/>
              <a:t>2008, Apple is pushing toward a standard that creates the separation between layers. Why?</a:t>
            </a:r>
          </a:p>
          <a:p>
            <a:r>
              <a:rPr lang="en-US" dirty="0" smtClean="0"/>
              <a:t>Working group created in 2008.</a:t>
            </a:r>
          </a:p>
          <a:p>
            <a:r>
              <a:rPr lang="en-US" dirty="0" smtClean="0"/>
              <a:t>Goal: Create a unified standard for heterogeneous computing.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2955" y="4105045"/>
            <a:ext cx="6935959" cy="2152544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93627" y="4381567"/>
            <a:ext cx="749482" cy="43196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6690" y="435633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69090" y="450873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1490" y="466113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73890" y="4842682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46027" y="4533967"/>
            <a:ext cx="749482" cy="43196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98427" y="4686367"/>
            <a:ext cx="749482" cy="43196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35890" y="5806961"/>
            <a:ext cx="860029" cy="3584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88290" y="5600907"/>
            <a:ext cx="860029" cy="3584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75538" y="4359266"/>
            <a:ext cx="822960" cy="40721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27938" y="4511666"/>
            <a:ext cx="822960" cy="40721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80338" y="4664066"/>
            <a:ext cx="822960" cy="40721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493627" y="5428023"/>
            <a:ext cx="6034617" cy="40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2"/>
          </p:cNvCxnSpPr>
          <p:nvPr/>
        </p:nvCxnSpPr>
        <p:spPr>
          <a:xfrm flipH="1">
            <a:off x="2161169" y="5118330"/>
            <a:ext cx="11999" cy="350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996641" y="5071283"/>
            <a:ext cx="1" cy="356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</p:cNvCxnSpPr>
          <p:nvPr/>
        </p:nvCxnSpPr>
        <p:spPr>
          <a:xfrm>
            <a:off x="3731090" y="5299882"/>
            <a:ext cx="0" cy="169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H="1" flipV="1">
            <a:off x="4598887" y="5428023"/>
            <a:ext cx="19418" cy="172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6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538"/>
            <a:ext cx="8229600" cy="4958626"/>
          </a:xfrm>
        </p:spPr>
        <p:txBody>
          <a:bodyPr/>
          <a:lstStyle/>
          <a:p>
            <a:r>
              <a:rPr lang="en-US" dirty="0" smtClean="0"/>
              <a:t>Resource utilization: be able to use all the computation resources in the hardware.</a:t>
            </a:r>
          </a:p>
          <a:p>
            <a:r>
              <a:rPr lang="en-US" dirty="0" smtClean="0"/>
              <a:t>Efficient &amp; Effective parallelism:</a:t>
            </a:r>
          </a:p>
          <a:p>
            <a:pPr lvl="1"/>
            <a:r>
              <a:rPr lang="en-US" dirty="0" smtClean="0"/>
              <a:t>Task &amp; Data parallelism</a:t>
            </a:r>
          </a:p>
          <a:p>
            <a:pPr lvl="1"/>
            <a:r>
              <a:rPr lang="en-US" dirty="0" smtClean="0"/>
              <a:t>Abstract the hardware specifications.</a:t>
            </a:r>
          </a:p>
          <a:p>
            <a:pPr lvl="1"/>
            <a:r>
              <a:rPr lang="en-US" dirty="0" smtClean="0"/>
              <a:t>Provide ability to decide on calculations accuracy.</a:t>
            </a:r>
          </a:p>
          <a:p>
            <a:r>
              <a:rPr lang="en-US" dirty="0" smtClean="0"/>
              <a:t>Support for every type of hardware. Servers, desktops, laptop,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6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general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6736" y="1460906"/>
            <a:ext cx="822960" cy="46450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86352" y="1169931"/>
            <a:ext cx="822960" cy="104645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Foo</a:t>
            </a:r>
          </a:p>
          <a:p>
            <a:r>
              <a:rPr lang="en-US" dirty="0" smtClean="0"/>
              <a:t>Zoo</a:t>
            </a:r>
          </a:p>
          <a:p>
            <a:r>
              <a:rPr lang="en-US" dirty="0" smtClean="0"/>
              <a:t>boo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  <a:endCxn id="4" idx="1"/>
          </p:cNvCxnSpPr>
          <p:nvPr/>
        </p:nvCxnSpPr>
        <p:spPr>
          <a:xfrm>
            <a:off x="2009312" y="1693159"/>
            <a:ext cx="17274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59829" y="3297780"/>
            <a:ext cx="749483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12229" y="3450180"/>
            <a:ext cx="749483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64629" y="3602580"/>
            <a:ext cx="749483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17029" y="3754980"/>
            <a:ext cx="749483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59829" y="4936429"/>
            <a:ext cx="1206683" cy="491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0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18" idx="0"/>
          </p:cNvCxnSpPr>
          <p:nvPr/>
        </p:nvCxnSpPr>
        <p:spPr>
          <a:xfrm flipH="1">
            <a:off x="1863171" y="4639424"/>
            <a:ext cx="11208" cy="297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009312" y="2140485"/>
            <a:ext cx="1964782" cy="1013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36736" y="3297780"/>
            <a:ext cx="737461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889136" y="3450180"/>
            <a:ext cx="737461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41536" y="3602580"/>
            <a:ext cx="737461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93936" y="3754980"/>
            <a:ext cx="737461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736736" y="4936429"/>
            <a:ext cx="1194661" cy="491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16433" y="2888118"/>
            <a:ext cx="81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36736" y="2888118"/>
            <a:ext cx="81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57200" y="2570630"/>
            <a:ext cx="7654867" cy="3492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817745" y="2212175"/>
            <a:ext cx="92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35" idx="0"/>
          </p:cNvCxnSpPr>
          <p:nvPr/>
        </p:nvCxnSpPr>
        <p:spPr>
          <a:xfrm flipH="1">
            <a:off x="4142857" y="2140485"/>
            <a:ext cx="51079" cy="747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63053" y="2867635"/>
            <a:ext cx="87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28" idx="1"/>
          </p:cNvCxnSpPr>
          <p:nvPr/>
        </p:nvCxnSpPr>
        <p:spPr>
          <a:xfrm>
            <a:off x="3216148" y="3450180"/>
            <a:ext cx="520588" cy="206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2581112" y="3450180"/>
            <a:ext cx="348246" cy="451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6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The host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538"/>
            <a:ext cx="8229600" cy="49586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host </a:t>
            </a:r>
            <a:r>
              <a:rPr lang="en-US" dirty="0" err="1" smtClean="0"/>
              <a:t>porgram</a:t>
            </a:r>
            <a:r>
              <a:rPr lang="en-US" dirty="0" smtClean="0"/>
              <a:t> is a program that control and run kernels on the various devices.</a:t>
            </a:r>
          </a:p>
          <a:p>
            <a:r>
              <a:rPr lang="en-US" dirty="0" smtClean="0"/>
              <a:t>In order to run a kernel we need to build an environment.</a:t>
            </a:r>
          </a:p>
          <a:p>
            <a:r>
              <a:rPr lang="en-US" dirty="0" smtClean="0"/>
              <a:t>The environment is a sequences of nested choices:</a:t>
            </a:r>
          </a:p>
          <a:p>
            <a:pPr lvl="1"/>
            <a:r>
              <a:rPr lang="en-US" dirty="0" smtClean="0"/>
              <a:t>Platform: The </a:t>
            </a:r>
            <a:r>
              <a:rPr lang="en-US" dirty="0" err="1" smtClean="0"/>
              <a:t>OpenCL</a:t>
            </a:r>
            <a:r>
              <a:rPr lang="en-US" dirty="0" smtClean="0"/>
              <a:t> implementation to use.</a:t>
            </a:r>
          </a:p>
          <a:p>
            <a:pPr lvl="1"/>
            <a:r>
              <a:rPr lang="en-US" dirty="0" smtClean="0"/>
              <a:t>Context: The device grouping and memory areas.</a:t>
            </a:r>
          </a:p>
          <a:p>
            <a:pPr lvl="1"/>
            <a:r>
              <a:rPr lang="en-US" dirty="0" smtClean="0"/>
              <a:t>Command queue: Communicating with the computing devices</a:t>
            </a:r>
          </a:p>
          <a:p>
            <a:pPr lvl="1"/>
            <a:r>
              <a:rPr lang="en-US" dirty="0" smtClean="0"/>
              <a:t>Run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6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-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538"/>
            <a:ext cx="8229600" cy="4958626"/>
          </a:xfrm>
        </p:spPr>
        <p:txBody>
          <a:bodyPr/>
          <a:lstStyle/>
          <a:p>
            <a:r>
              <a:rPr lang="en-US" dirty="0" smtClean="0"/>
              <a:t>The platform is a representation on an </a:t>
            </a:r>
            <a:r>
              <a:rPr lang="en-US" dirty="0" err="1" smtClean="0"/>
              <a:t>openCL</a:t>
            </a:r>
            <a:r>
              <a:rPr lang="en-US" dirty="0" smtClean="0"/>
              <a:t> implementation. </a:t>
            </a:r>
            <a:endParaRPr lang="en-US" dirty="0"/>
          </a:p>
          <a:p>
            <a:r>
              <a:rPr lang="en-US" dirty="0" smtClean="0"/>
              <a:t>You can have more than one on your computer.</a:t>
            </a:r>
          </a:p>
          <a:p>
            <a:r>
              <a:rPr lang="en-US" dirty="0" smtClean="0"/>
              <a:t>A platform might not encompass ALL the computing devices in your computer.</a:t>
            </a:r>
          </a:p>
          <a:p>
            <a:r>
              <a:rPr lang="en-US" dirty="0" smtClean="0"/>
              <a:t>All the platforms encompass ALL the computing devices in your computer.</a:t>
            </a:r>
          </a:p>
          <a:p>
            <a:r>
              <a:rPr lang="en-US" dirty="0" smtClean="0"/>
              <a:t>Example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6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-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538"/>
            <a:ext cx="8229600" cy="51617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platform contains computing devices, </a:t>
            </a:r>
            <a:r>
              <a:rPr lang="en-US" dirty="0" err="1" smtClean="0"/>
              <a:t>e.g</a:t>
            </a:r>
            <a:r>
              <a:rPr lang="en-US" dirty="0" smtClean="0"/>
              <a:t>, CPU, GPU, etc.</a:t>
            </a:r>
          </a:p>
          <a:p>
            <a:r>
              <a:rPr lang="en-US" dirty="0" smtClean="0"/>
              <a:t>Each devices has a capabilities.</a:t>
            </a:r>
          </a:p>
          <a:p>
            <a:r>
              <a:rPr lang="en-US" dirty="0" smtClean="0"/>
              <a:t>Via the platform we can get all the devices beneath it. </a:t>
            </a:r>
          </a:p>
          <a:p>
            <a:r>
              <a:rPr lang="en-US" dirty="0" smtClean="0"/>
              <a:t>Devices tells you information like the name, the vendor, number of devices, etc.</a:t>
            </a:r>
          </a:p>
          <a:p>
            <a:r>
              <a:rPr lang="en-US" dirty="0" smtClean="0"/>
              <a:t>Example 2</a:t>
            </a:r>
          </a:p>
          <a:p>
            <a:r>
              <a:rPr lang="en-US" dirty="0" smtClean="0"/>
              <a:t>What are all these numbers? Are some familiar to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6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4 at 2.47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"/>
            <a:ext cx="9144000" cy="544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5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628</Words>
  <Application>Microsoft Macintosh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CL and JavaCL</vt:lpstr>
      <vt:lpstr>The birth of Open CL</vt:lpstr>
      <vt:lpstr>The birth of OpenCL</vt:lpstr>
      <vt:lpstr>OpenCL Goals</vt:lpstr>
      <vt:lpstr>OpenCL general overview</vt:lpstr>
      <vt:lpstr>OpenCL The host program</vt:lpstr>
      <vt:lpstr>OpenCL - Platform</vt:lpstr>
      <vt:lpstr>OpenCL - Devices</vt:lpstr>
      <vt:lpstr>PowerPoint Presentation</vt:lpstr>
      <vt:lpstr>OpenCL context</vt:lpstr>
      <vt:lpstr>OpenCL – Command queue</vt:lpstr>
      <vt:lpstr>OpenCL – The program &amp; Kernels</vt:lpstr>
      <vt:lpstr>OpenCL – running a kernel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 and JavaCL</dc:title>
  <dc:creator>Eran Fishler</dc:creator>
  <cp:lastModifiedBy>Eran Fishler</cp:lastModifiedBy>
  <cp:revision>21</cp:revision>
  <dcterms:created xsi:type="dcterms:W3CDTF">2013-08-24T17:16:42Z</dcterms:created>
  <dcterms:modified xsi:type="dcterms:W3CDTF">2013-10-28T13:14:27Z</dcterms:modified>
</cp:coreProperties>
</file>