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62" r:id="rId4"/>
    <p:sldId id="263" r:id="rId5"/>
    <p:sldId id="264" r:id="rId6"/>
    <p:sldId id="261" r:id="rId7"/>
    <p:sldId id="266" r:id="rId8"/>
    <p:sldId id="267" r:id="rId9"/>
    <p:sldId id="268" r:id="rId10"/>
    <p:sldId id="272" r:id="rId11"/>
    <p:sldId id="269" r:id="rId12"/>
    <p:sldId id="270" r:id="rId13"/>
    <p:sldId id="271" r:id="rId14"/>
    <p:sldId id="273" r:id="rId15"/>
    <p:sldId id="275" r:id="rId16"/>
    <p:sldId id="276" r:id="rId17"/>
    <p:sldId id="277" r:id="rId18"/>
    <p:sldId id="278" r:id="rId19"/>
    <p:sldId id="279" r:id="rId20"/>
    <p:sldId id="280" r:id="rId21"/>
    <p:sldId id="259" r:id="rId22"/>
    <p:sldId id="281" r:id="rId23"/>
    <p:sldId id="282" r:id="rId24"/>
    <p:sldId id="283" r:id="rId25"/>
    <p:sldId id="284" r:id="rId26"/>
    <p:sldId id="286" r:id="rId27"/>
    <p:sldId id="287" r:id="rId28"/>
    <p:sldId id="291" r:id="rId29"/>
    <p:sldId id="294" r:id="rId30"/>
    <p:sldId id="296" r:id="rId31"/>
    <p:sldId id="297" r:id="rId32"/>
    <p:sldId id="295" r:id="rId33"/>
    <p:sldId id="292" r:id="rId34"/>
    <p:sldId id="260" r:id="rId35"/>
    <p:sldId id="288" r:id="rId36"/>
    <p:sldId id="289" r:id="rId37"/>
    <p:sldId id="290" r:id="rId38"/>
    <p:sldId id="298"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2"/>
    <p:restoredTop sz="82706"/>
  </p:normalViewPr>
  <p:slideViewPr>
    <p:cSldViewPr snapToGrid="0" snapToObjects="1">
      <p:cViewPr varScale="1">
        <p:scale>
          <a:sx n="66" d="100"/>
          <a:sy n="66" d="100"/>
        </p:scale>
        <p:origin x="200"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8CB77-92F1-7E47-9DA4-9DD8C61ED589}" type="datetimeFigureOut">
              <a:rPr lang="en-US" smtClean="0"/>
              <a:t>12/12/18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5486-DF37-4448-81FB-C03978195D97}" type="slidenum">
              <a:rPr lang="en-US" smtClean="0"/>
              <a:t>‹#›</a:t>
            </a:fld>
            <a:endParaRPr lang="en-US"/>
          </a:p>
        </p:txBody>
      </p:sp>
    </p:spTree>
    <p:extLst>
      <p:ext uri="{BB962C8B-B14F-4D97-AF65-F5344CB8AC3E}">
        <p14:creationId xmlns:p14="http://schemas.microsoft.com/office/powerpoint/2010/main" val="229906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Hello! My name is Dan </a:t>
            </a:r>
            <a:r>
              <a:rPr lang="en-US" sz="1200" b="0" kern="1200" dirty="0" err="1">
                <a:solidFill>
                  <a:schemeClr val="tx1"/>
                </a:solidFill>
                <a:effectLst/>
                <a:latin typeface="+mn-lt"/>
                <a:ea typeface="+mn-ea"/>
                <a:cs typeface="+mn-cs"/>
              </a:rPr>
              <a:t>Aprahamian</a:t>
            </a:r>
            <a:r>
              <a:rPr lang="en-US" sz="1200" b="0" kern="1200" dirty="0">
                <a:solidFill>
                  <a:schemeClr val="tx1"/>
                </a:solidFill>
                <a:effectLst/>
                <a:latin typeface="+mn-lt"/>
                <a:ea typeface="+mn-ea"/>
                <a:cs typeface="+mn-cs"/>
              </a:rPr>
              <a:t>, and today we are talking about "Bitwise Operators: A cool feature in JavaScript that you should never use (except sometimes)".</a:t>
            </a:r>
          </a:p>
        </p:txBody>
      </p:sp>
      <p:sp>
        <p:nvSpPr>
          <p:cNvPr id="4" name="Slide Number Placeholder 3"/>
          <p:cNvSpPr>
            <a:spLocks noGrp="1"/>
          </p:cNvSpPr>
          <p:nvPr>
            <p:ph type="sldNum" sz="quarter" idx="5"/>
          </p:nvPr>
        </p:nvSpPr>
        <p:spPr/>
        <p:txBody>
          <a:bodyPr/>
          <a:lstStyle/>
          <a:p>
            <a:fld id="{1E685486-DF37-4448-81FB-C03978195D97}" type="slidenum">
              <a:rPr lang="en-US" smtClean="0"/>
              <a:t>1</a:t>
            </a:fld>
            <a:endParaRPr lang="en-US"/>
          </a:p>
        </p:txBody>
      </p:sp>
    </p:spTree>
    <p:extLst>
      <p:ext uri="{BB962C8B-B14F-4D97-AF65-F5344CB8AC3E}">
        <p14:creationId xmlns:p14="http://schemas.microsoft.com/office/powerpoint/2010/main" val="2916740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could also do an ”XOR " operation, on both sets of bits, creating a new array where a bit is true if it was true in only one of x or y.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That would result in 0011</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a.k.a. 3.</a:t>
            </a: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10</a:t>
            </a:fld>
            <a:endParaRPr lang="en-US"/>
          </a:p>
        </p:txBody>
      </p:sp>
    </p:spTree>
    <p:extLst>
      <p:ext uri="{BB962C8B-B14F-4D97-AF65-F5344CB8AC3E}">
        <p14:creationId xmlns:p14="http://schemas.microsoft.com/office/powerpoint/2010/main" val="2627066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Now, lets say we had an 8-bit integer set to 22 We could do what are called "shift" operations, which "shift" the bits to the right or left.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For example, 22 &lt;&lt; 2 would move the bits to the left by 5, resulting in 0101 1000,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which is 88. </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dirty="0"/>
              <a:t>Note that shifting to the left by two is the same as multiplying by 4</a:t>
            </a:r>
          </a:p>
        </p:txBody>
      </p:sp>
      <p:sp>
        <p:nvSpPr>
          <p:cNvPr id="4" name="Slide Number Placeholder 3"/>
          <p:cNvSpPr>
            <a:spLocks noGrp="1"/>
          </p:cNvSpPr>
          <p:nvPr>
            <p:ph type="sldNum" sz="quarter" idx="5"/>
          </p:nvPr>
        </p:nvSpPr>
        <p:spPr/>
        <p:txBody>
          <a:bodyPr/>
          <a:lstStyle/>
          <a:p>
            <a:fld id="{1E685486-DF37-4448-81FB-C03978195D97}" type="slidenum">
              <a:rPr lang="en-US" smtClean="0"/>
              <a:t>11</a:t>
            </a:fld>
            <a:endParaRPr lang="en-US"/>
          </a:p>
        </p:txBody>
      </p:sp>
    </p:spTree>
    <p:extLst>
      <p:ext uri="{BB962C8B-B14F-4D97-AF65-F5344CB8AC3E}">
        <p14:creationId xmlns:p14="http://schemas.microsoft.com/office/powerpoint/2010/main" val="419212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Alternatively,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22 &gt;&gt; 2 would move the bits 2 to the right, resulting in 0000 0101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5.</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12</a:t>
            </a:fld>
            <a:endParaRPr lang="en-US"/>
          </a:p>
        </p:txBody>
      </p:sp>
    </p:spTree>
    <p:extLst>
      <p:ext uri="{BB962C8B-B14F-4D97-AF65-F5344CB8AC3E}">
        <p14:creationId xmlns:p14="http://schemas.microsoft.com/office/powerpoint/2010/main" val="185527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our operations so far, we have:</a:t>
            </a:r>
          </a:p>
          <a:p>
            <a:endParaRPr lang="en-US" dirty="0"/>
          </a:p>
          <a:p>
            <a:r>
              <a:rPr lang="en-US" b="1" dirty="0"/>
              <a:t>Negation:</a:t>
            </a:r>
            <a:r>
              <a:rPr lang="en-US" dirty="0"/>
              <a:t> Flips the bits of the input</a:t>
            </a:r>
          </a:p>
          <a:p>
            <a:r>
              <a:rPr lang="en-US" b="1" dirty="0"/>
              <a:t>Bitwise AND:</a:t>
            </a:r>
            <a:r>
              <a:rPr lang="en-US" dirty="0"/>
              <a:t> Returns bits that are true in both inputs</a:t>
            </a:r>
          </a:p>
          <a:p>
            <a:r>
              <a:rPr lang="en-US" b="1" dirty="0"/>
              <a:t>Bitwise OR:</a:t>
            </a:r>
            <a:r>
              <a:rPr lang="en-US" dirty="0"/>
              <a:t> Returns bits that are true in either input</a:t>
            </a:r>
          </a:p>
          <a:p>
            <a:r>
              <a:rPr lang="en-US" b="1" dirty="0"/>
              <a:t>Bitwise XOR:</a:t>
            </a:r>
            <a:r>
              <a:rPr lang="en-US" dirty="0"/>
              <a:t> Returns bits that are true in only one input</a:t>
            </a:r>
          </a:p>
          <a:p>
            <a:r>
              <a:rPr lang="en-US" b="1" dirty="0"/>
              <a:t>Left shift:</a:t>
            </a:r>
            <a:r>
              <a:rPr lang="en-US" dirty="0"/>
              <a:t> Returns bits shifted over to the left</a:t>
            </a:r>
          </a:p>
          <a:p>
            <a:r>
              <a:rPr lang="en-US" b="1" dirty="0"/>
              <a:t>Right shift:</a:t>
            </a:r>
            <a:r>
              <a:rPr lang="en-US" dirty="0"/>
              <a:t> Returns bits shifted over to the right</a:t>
            </a:r>
          </a:p>
          <a:p>
            <a:endParaRPr lang="en-US" dirty="0"/>
          </a:p>
          <a:p>
            <a:r>
              <a:rPr lang="en-US" dirty="0"/>
              <a:t>The question you might be asking yourself is “what are the point of these operations?”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13</a:t>
            </a:fld>
            <a:endParaRPr lang="en-US"/>
          </a:p>
        </p:txBody>
      </p:sp>
    </p:spTree>
    <p:extLst>
      <p:ext uri="{BB962C8B-B14F-4D97-AF65-F5344CB8AC3E}">
        <p14:creationId xmlns:p14="http://schemas.microsoft.com/office/powerpoint/2010/main" val="3701895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These operators are relevant b/c they are all implemented directly in a computer's processor. Every processor needs the ability to perform these operators, and has implemented them in hardware.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These operations are </a:t>
            </a:r>
            <a:r>
              <a:rPr lang="en-US" sz="1200" b="0" kern="1200" dirty="0" err="1">
                <a:solidFill>
                  <a:schemeClr val="tx1"/>
                </a:solidFill>
                <a:effectLst/>
                <a:latin typeface="+mn-lt"/>
                <a:ea typeface="+mn-ea"/>
                <a:cs typeface="+mn-cs"/>
              </a:rPr>
              <a:t>incredbly</a:t>
            </a:r>
            <a:r>
              <a:rPr lang="en-US" sz="1200" b="0" kern="1200" dirty="0">
                <a:solidFill>
                  <a:schemeClr val="tx1"/>
                </a:solidFill>
                <a:effectLst/>
                <a:latin typeface="+mn-lt"/>
                <a:ea typeface="+mn-ea"/>
                <a:cs typeface="+mn-cs"/>
              </a:rPr>
              <a:t> low cost, meaning that they either are faster than addition and multiplication, or they consume less power. Very often, compilers will optimize certain operations into bitwise operations: Here are some examples: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14</a:t>
            </a:fld>
            <a:endParaRPr lang="en-US"/>
          </a:p>
        </p:txBody>
      </p:sp>
    </p:spTree>
    <p:extLst>
      <p:ext uri="{BB962C8B-B14F-4D97-AF65-F5344CB8AC3E}">
        <p14:creationId xmlns:p14="http://schemas.microsoft.com/office/powerpoint/2010/main" val="3555896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Now, I want to emphasize: these operations only make sense when they are done on </a:t>
            </a:r>
            <a:r>
              <a:rPr lang="en-US" sz="1200" b="0" i="1" kern="1200" dirty="0">
                <a:solidFill>
                  <a:schemeClr val="tx1"/>
                </a:solidFill>
                <a:effectLst/>
                <a:latin typeface="+mn-lt"/>
                <a:ea typeface="+mn-ea"/>
                <a:cs typeface="+mn-cs"/>
              </a:rPr>
              <a:t>*Integers*</a:t>
            </a:r>
            <a:r>
              <a:rPr lang="en-US" sz="1200" b="0" kern="1200" dirty="0">
                <a:solidFill>
                  <a:schemeClr val="tx1"/>
                </a:solidFill>
                <a:effectLst/>
                <a:latin typeface="+mn-lt"/>
                <a:ea typeface="+mn-ea"/>
                <a:cs typeface="+mn-cs"/>
              </a:rPr>
              <a:t>. Performing these operations on floating points, objects, arrays, pointers,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 is nonsensical, and compiled languages will give you errors. And JavaScript doesn't have integer types, we only have 64-bit floating point numbers. So since JavaScript doesn’t have integers, you would expect that bitwise operations are irrelevant here, right?</a:t>
            </a:r>
          </a:p>
        </p:txBody>
      </p:sp>
      <p:sp>
        <p:nvSpPr>
          <p:cNvPr id="4" name="Slide Number Placeholder 3"/>
          <p:cNvSpPr>
            <a:spLocks noGrp="1"/>
          </p:cNvSpPr>
          <p:nvPr>
            <p:ph type="sldNum" sz="quarter" idx="5"/>
          </p:nvPr>
        </p:nvSpPr>
        <p:spPr/>
        <p:txBody>
          <a:bodyPr/>
          <a:lstStyle/>
          <a:p>
            <a:fld id="{1E685486-DF37-4448-81FB-C03978195D97}" type="slidenum">
              <a:rPr lang="en-US" smtClean="0"/>
              <a:t>15</a:t>
            </a:fld>
            <a:endParaRPr lang="en-US"/>
          </a:p>
        </p:txBody>
      </p:sp>
    </p:spTree>
    <p:extLst>
      <p:ext uri="{BB962C8B-B14F-4D97-AF65-F5344CB8AC3E}">
        <p14:creationId xmlns:p14="http://schemas.microsoft.com/office/powerpoint/2010/main" val="283134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Well, despite JavaScript not having Integers, JavaScript still has bitwise </a:t>
            </a:r>
            <a:r>
              <a:rPr lang="en-US" sz="1200" b="0" kern="1200" dirty="0" err="1">
                <a:solidFill>
                  <a:schemeClr val="tx1"/>
                </a:solidFill>
                <a:effectLst/>
                <a:latin typeface="+mn-lt"/>
                <a:ea typeface="+mn-ea"/>
                <a:cs typeface="+mn-cs"/>
              </a:rPr>
              <a:t>opertions</a:t>
            </a:r>
            <a:r>
              <a:rPr lang="en-US" sz="1200" b="0" kern="1200" dirty="0">
                <a:solidFill>
                  <a:schemeClr val="tx1"/>
                </a:solidFill>
                <a:effectLst/>
                <a:latin typeface="+mn-lt"/>
                <a:ea typeface="+mn-ea"/>
                <a:cs typeface="+mn-cs"/>
              </a:rPr>
              <a:t>, and has supported them since the first version of the language. You can see here in this table, all of the bitwise operations we defined earlier are supported in JavaScript with operators.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16</a:t>
            </a:fld>
            <a:endParaRPr lang="en-US"/>
          </a:p>
        </p:txBody>
      </p:sp>
    </p:spTree>
    <p:extLst>
      <p:ext uri="{BB962C8B-B14F-4D97-AF65-F5344CB8AC3E}">
        <p14:creationId xmlns:p14="http://schemas.microsoft.com/office/powerpoint/2010/main" val="2529265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Additionally, all of the operations except negation also have an assignment operator. Just like how you can say a += b, you can also say a &amp;= b</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17</a:t>
            </a:fld>
            <a:endParaRPr lang="en-US"/>
          </a:p>
        </p:txBody>
      </p:sp>
    </p:spTree>
    <p:extLst>
      <p:ext uri="{BB962C8B-B14F-4D97-AF65-F5344CB8AC3E}">
        <p14:creationId xmlns:p14="http://schemas.microsoft.com/office/powerpoint/2010/main" val="596728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how do these operators work in JavaScript if there is no user-side Integer type? Well, even though you cannot, as a user, define an integer, that does not stop the actual JavaScript engine from using an integer under the hood.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we have a snippet from ECMA-262, the ECMAScript specification. I’ve added emphasis to the parts of the algorithm at the end where they convert each side of the operation to a 32-bit Signed Integer, apply the operation, and return back a 32-bit Signed Integer.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has some ramifications that are not immediately apparent for anyone trying to use bitwise operators in JavaScript</a:t>
            </a:r>
          </a:p>
        </p:txBody>
      </p:sp>
      <p:sp>
        <p:nvSpPr>
          <p:cNvPr id="4" name="Slide Number Placeholder 3"/>
          <p:cNvSpPr>
            <a:spLocks noGrp="1"/>
          </p:cNvSpPr>
          <p:nvPr>
            <p:ph type="sldNum" sz="quarter" idx="5"/>
          </p:nvPr>
        </p:nvSpPr>
        <p:spPr/>
        <p:txBody>
          <a:bodyPr/>
          <a:lstStyle/>
          <a:p>
            <a:fld id="{1E685486-DF37-4448-81FB-C03978195D97}" type="slidenum">
              <a:rPr lang="en-US" smtClean="0"/>
              <a:t>18</a:t>
            </a:fld>
            <a:endParaRPr lang="en-US"/>
          </a:p>
        </p:txBody>
      </p:sp>
    </p:spTree>
    <p:extLst>
      <p:ext uri="{BB962C8B-B14F-4D97-AF65-F5344CB8AC3E}">
        <p14:creationId xmlns:p14="http://schemas.microsoft.com/office/powerpoint/2010/main" val="367051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one, there is a limited range of numbers that bitwise operators in JavaScript can operate on.</a:t>
            </a:r>
          </a:p>
          <a:p>
            <a:endParaRPr lang="en-US" dirty="0"/>
          </a:p>
          <a:p>
            <a:r>
              <a:rPr lang="en-US" dirty="0"/>
              <a:t>Any number greater than or equal to 2 ** 32 requires more than 32 bits, and only it's least significant 32 bits will persist</a:t>
            </a:r>
          </a:p>
          <a:p>
            <a:endParaRPr lang="en-US" dirty="0"/>
          </a:p>
          <a:p>
            <a:r>
              <a:rPr lang="en-US" dirty="0"/>
              <a:t>Additionally, b/c JavaScript uses a signed int32, numbers between 2 ** 31 and 2 ** 32 will be converted to their negative equivalent.</a:t>
            </a:r>
          </a:p>
          <a:p>
            <a:endParaRPr lang="en-US" dirty="0"/>
          </a:p>
          <a:p>
            <a:r>
              <a:rPr lang="en-US" dirty="0"/>
              <a:t>Also, any number will a decimal value will be converted to an integer.</a:t>
            </a:r>
          </a:p>
          <a:p>
            <a:endParaRPr lang="en-US" dirty="0"/>
          </a:p>
          <a:p>
            <a:r>
              <a:rPr lang="en-US" dirty="0"/>
              <a:t>This does not work exactly like </a:t>
            </a:r>
            <a:r>
              <a:rPr lang="en-US" dirty="0" err="1"/>
              <a:t>Math.floor</a:t>
            </a:r>
            <a:r>
              <a:rPr lang="en-US" dirty="0"/>
              <a:t>()</a:t>
            </a:r>
          </a:p>
        </p:txBody>
      </p:sp>
      <p:sp>
        <p:nvSpPr>
          <p:cNvPr id="4" name="Slide Number Placeholder 3"/>
          <p:cNvSpPr>
            <a:spLocks noGrp="1"/>
          </p:cNvSpPr>
          <p:nvPr>
            <p:ph type="sldNum" sz="quarter" idx="5"/>
          </p:nvPr>
        </p:nvSpPr>
        <p:spPr/>
        <p:txBody>
          <a:bodyPr/>
          <a:lstStyle/>
          <a:p>
            <a:fld id="{1E685486-DF37-4448-81FB-C03978195D97}" type="slidenum">
              <a:rPr lang="en-US" smtClean="0"/>
              <a:t>19</a:t>
            </a:fld>
            <a:endParaRPr lang="en-US"/>
          </a:p>
        </p:txBody>
      </p:sp>
    </p:spTree>
    <p:extLst>
      <p:ext uri="{BB962C8B-B14F-4D97-AF65-F5344CB8AC3E}">
        <p14:creationId xmlns:p14="http://schemas.microsoft.com/office/powerpoint/2010/main" val="375592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we need to start off with the question: “What are bitwise operations?”</a:t>
            </a:r>
          </a:p>
        </p:txBody>
      </p:sp>
      <p:sp>
        <p:nvSpPr>
          <p:cNvPr id="4" name="Slide Number Placeholder 3"/>
          <p:cNvSpPr>
            <a:spLocks noGrp="1"/>
          </p:cNvSpPr>
          <p:nvPr>
            <p:ph type="sldNum" sz="quarter" idx="5"/>
          </p:nvPr>
        </p:nvSpPr>
        <p:spPr/>
        <p:txBody>
          <a:bodyPr/>
          <a:lstStyle/>
          <a:p>
            <a:fld id="{1E685486-DF37-4448-81FB-C03978195D97}" type="slidenum">
              <a:rPr lang="en-US" smtClean="0"/>
              <a:t>2</a:t>
            </a:fld>
            <a:endParaRPr lang="en-US"/>
          </a:p>
        </p:txBody>
      </p:sp>
    </p:spTree>
    <p:extLst>
      <p:ext uri="{BB962C8B-B14F-4D97-AF65-F5344CB8AC3E}">
        <p14:creationId xmlns:p14="http://schemas.microsoft.com/office/powerpoint/2010/main" val="2579192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top of this, there are multiple type coercions that occur when non-number values are subjected to bitwise operators</a:t>
            </a:r>
          </a:p>
        </p:txBody>
      </p:sp>
      <p:sp>
        <p:nvSpPr>
          <p:cNvPr id="4" name="Slide Number Placeholder 3"/>
          <p:cNvSpPr>
            <a:spLocks noGrp="1"/>
          </p:cNvSpPr>
          <p:nvPr>
            <p:ph type="sldNum" sz="quarter" idx="5"/>
          </p:nvPr>
        </p:nvSpPr>
        <p:spPr/>
        <p:txBody>
          <a:bodyPr/>
          <a:lstStyle/>
          <a:p>
            <a:fld id="{1E685486-DF37-4448-81FB-C03978195D97}" type="slidenum">
              <a:rPr lang="en-US" smtClean="0"/>
              <a:t>20</a:t>
            </a:fld>
            <a:endParaRPr lang="en-US"/>
          </a:p>
        </p:txBody>
      </p:sp>
    </p:spTree>
    <p:extLst>
      <p:ext uri="{BB962C8B-B14F-4D97-AF65-F5344CB8AC3E}">
        <p14:creationId xmlns:p14="http://schemas.microsoft.com/office/powerpoint/2010/main" val="1000002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know how they work, we can ask ourselves “How are bitwise Operators used in JavaScript, and how </a:t>
            </a:r>
            <a:r>
              <a:rPr lang="en-US" b="1" dirty="0"/>
              <a:t>should</a:t>
            </a:r>
            <a:r>
              <a:rPr lang="en-US" b="0" dirty="0"/>
              <a:t> we use them. And in order to understand how we </a:t>
            </a:r>
            <a:r>
              <a:rPr lang="en-US" b="1" dirty="0"/>
              <a:t>should</a:t>
            </a:r>
            <a:r>
              <a:rPr lang="en-US" b="0" dirty="0"/>
              <a:t> use them, we need to first know how we </a:t>
            </a:r>
            <a:r>
              <a:rPr lang="en-US" b="1" dirty="0"/>
              <a:t>shouldn’t</a:t>
            </a:r>
            <a:r>
              <a:rPr lang="en-US" b="0" dirty="0"/>
              <a:t> use them.</a:t>
            </a: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21</a:t>
            </a:fld>
            <a:endParaRPr lang="en-US"/>
          </a:p>
        </p:txBody>
      </p:sp>
    </p:spTree>
    <p:extLst>
      <p:ext uri="{BB962C8B-B14F-4D97-AF65-F5344CB8AC3E}">
        <p14:creationId xmlns:p14="http://schemas.microsoft.com/office/powerpoint/2010/main" val="2671791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come up with a few major guidelines of when to NOT use Bitwise Operations in JavaScript. So please:</a:t>
            </a:r>
          </a:p>
          <a:p>
            <a:endParaRPr lang="en-US" dirty="0"/>
          </a:p>
          <a:p>
            <a:r>
              <a:rPr lang="en-US" dirty="0"/>
              <a:t>Don’t Use Bitwise Operations to do Math</a:t>
            </a:r>
          </a:p>
          <a:p>
            <a:r>
              <a:rPr lang="en-US" dirty="0"/>
              <a:t>Don’t Use Bitwise Operations to improve performance</a:t>
            </a:r>
          </a:p>
          <a:p>
            <a:r>
              <a:rPr lang="en-US" dirty="0"/>
              <a:t>and Don’t Use Bitwise Operations because you think it is clever.</a:t>
            </a:r>
          </a:p>
        </p:txBody>
      </p:sp>
      <p:sp>
        <p:nvSpPr>
          <p:cNvPr id="4" name="Slide Number Placeholder 3"/>
          <p:cNvSpPr>
            <a:spLocks noGrp="1"/>
          </p:cNvSpPr>
          <p:nvPr>
            <p:ph type="sldNum" sz="quarter" idx="5"/>
          </p:nvPr>
        </p:nvSpPr>
        <p:spPr/>
        <p:txBody>
          <a:bodyPr/>
          <a:lstStyle/>
          <a:p>
            <a:fld id="{1E685486-DF37-4448-81FB-C03978195D97}" type="slidenum">
              <a:rPr lang="en-US" smtClean="0"/>
              <a:t>22</a:t>
            </a:fld>
            <a:endParaRPr lang="en-US"/>
          </a:p>
        </p:txBody>
      </p:sp>
    </p:spTree>
    <p:extLst>
      <p:ext uri="{BB962C8B-B14F-4D97-AF65-F5344CB8AC3E}">
        <p14:creationId xmlns:p14="http://schemas.microsoft.com/office/powerpoint/2010/main" val="3284276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it is time for a personal story. This is a true story. </a:t>
            </a:r>
            <a:r>
              <a:rPr lang="en-US" sz="1200" b="0" kern="1200" dirty="0">
                <a:solidFill>
                  <a:schemeClr val="tx1"/>
                </a:solidFill>
                <a:effectLst/>
                <a:latin typeface="+mn-lt"/>
                <a:ea typeface="+mn-ea"/>
                <a:cs typeface="+mn-cs"/>
              </a:rPr>
              <a:t>This is also technically a C++ story, but it applies. So at my first job, fresh out of college, I had to write a piece of code that at some point needed to determine if a row number was odd. I basically needed to write this: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y = x % 2 ==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But I thought to myself "a mod is really costly, why don't I just do this?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y = x &amp; 1 == 1;</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Cause bitwise operators are so much more performant, right? This was me doing all three bad things at once: I was trying to do math, I was prematurely optimizing, and let’s be honest, I wanted to show off how clever I was.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Well, thankfully, in the code review, a senior engineer saw this and made me change it for a few reasons: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It was Opaque: It would be a lot clearer to another engineer reading my code what was going on. As engineers, we need to write code that not just works, but is Readable, so that when a new maintainer comes along, they know what is happening.</a:t>
            </a:r>
          </a:p>
          <a:p>
            <a:r>
              <a:rPr lang="en-US" sz="1200" b="0" kern="1200" dirty="0">
                <a:solidFill>
                  <a:schemeClr val="tx1"/>
                </a:solidFill>
                <a:effectLst/>
                <a:latin typeface="+mn-lt"/>
                <a:ea typeface="+mn-ea"/>
                <a:cs typeface="+mn-cs"/>
              </a:rPr>
              <a:t>b. It was not the bottleneck. I was writing a single service call in an http server. If my service wound up being slow, it was NOT because I used a mod operator.</a:t>
            </a:r>
          </a:p>
          <a:p>
            <a:r>
              <a:rPr lang="en-US" sz="1200" b="0" kern="1200" dirty="0">
                <a:solidFill>
                  <a:schemeClr val="tx1"/>
                </a:solidFill>
                <a:effectLst/>
                <a:latin typeface="+mn-lt"/>
                <a:ea typeface="+mn-ea"/>
                <a:cs typeface="+mn-cs"/>
              </a:rPr>
              <a:t>c. The compiler would probably figure it out anyway. Let's be real, compilers are really smart. It would figure out what I was doing and optimize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So that was in C++. If I had done that in JavaScript, there would be an even bigger reason to not do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d. It has to do float --&gt; </a:t>
            </a:r>
            <a:r>
              <a:rPr lang="en-US" sz="1200" b="0" kern="1200" dirty="0" err="1">
                <a:solidFill>
                  <a:schemeClr val="tx1"/>
                </a:solidFill>
                <a:effectLst/>
                <a:latin typeface="+mn-lt"/>
                <a:ea typeface="+mn-ea"/>
                <a:cs typeface="+mn-cs"/>
              </a:rPr>
              <a:t>int</a:t>
            </a:r>
            <a:r>
              <a:rPr lang="en-US" sz="1200" b="0" kern="1200" dirty="0">
                <a:solidFill>
                  <a:schemeClr val="tx1"/>
                </a:solidFill>
                <a:effectLst/>
                <a:latin typeface="+mn-lt"/>
                <a:ea typeface="+mn-ea"/>
                <a:cs typeface="+mn-cs"/>
              </a:rPr>
              <a:t> conversion first. Both the x and the 1 would have to be converted to integers for this operation, which is going to be another cost and will almost entirely eliminate the performance gains.</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23</a:t>
            </a:fld>
            <a:endParaRPr lang="en-US"/>
          </a:p>
        </p:txBody>
      </p:sp>
    </p:spTree>
    <p:extLst>
      <p:ext uri="{BB962C8B-B14F-4D97-AF65-F5344CB8AC3E}">
        <p14:creationId xmlns:p14="http://schemas.microsoft.com/office/powerpoint/2010/main" val="316376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now its trivia time. Can anyone tell me what this function does?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the first answer one might give is "return true if x is a power of 2". And if you were to implement it in C, then it would work perfectly. I actually once wrote this function into C++, and it worked like a dream. But part of the reason it worked is because it enforced the that it enforced that the input was an unsigned long long 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JavaScript, the actual answer is "return true if x is truthy and ToInt32(x) is a power of 2"</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685486-DF37-4448-81FB-C03978195D97}" type="slidenum">
              <a:rPr lang="en-US" smtClean="0"/>
              <a:t>24</a:t>
            </a:fld>
            <a:endParaRPr lang="en-US"/>
          </a:p>
        </p:txBody>
      </p:sp>
    </p:spTree>
    <p:extLst>
      <p:ext uri="{BB962C8B-B14F-4D97-AF65-F5344CB8AC3E}">
        <p14:creationId xmlns:p14="http://schemas.microsoft.com/office/powerpoint/2010/main" val="428325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values that will return true for this function:</a:t>
            </a:r>
          </a:p>
          <a:p>
            <a:endParaRPr lang="en-US" sz="1200" b="0" kern="1200" dirty="0">
              <a:solidFill>
                <a:schemeClr val="tx1"/>
              </a:solidFill>
              <a:effectLst/>
              <a:latin typeface="+mn-lt"/>
              <a:ea typeface="+mn-ea"/>
              <a:cs typeface="+mn-cs"/>
            </a:endParaRPr>
          </a:p>
          <a:p>
            <a:pPr marL="171450" indent="-171450">
              <a:buFontTx/>
              <a:buChar char="-"/>
            </a:pPr>
            <a:r>
              <a:rPr lang="en-US" sz="1200" b="0" kern="1200" dirty="0">
                <a:solidFill>
                  <a:schemeClr val="tx1"/>
                </a:solidFill>
                <a:effectLst/>
                <a:latin typeface="+mn-lt"/>
                <a:ea typeface="+mn-ea"/>
                <a:cs typeface="+mn-cs"/>
              </a:rPr>
              <a:t>Any number where the floor-</a:t>
            </a:r>
            <a:r>
              <a:rPr lang="en-US" sz="1200" b="0" kern="1200" dirty="0" err="1">
                <a:solidFill>
                  <a:schemeClr val="tx1"/>
                </a:solidFill>
                <a:effectLst/>
                <a:latin typeface="+mn-lt"/>
                <a:ea typeface="+mn-ea"/>
                <a:cs typeface="+mn-cs"/>
              </a:rPr>
              <a:t>ed</a:t>
            </a:r>
            <a:r>
              <a:rPr lang="en-US" sz="1200" b="0" kern="1200" dirty="0">
                <a:solidFill>
                  <a:schemeClr val="tx1"/>
                </a:solidFill>
                <a:effectLst/>
                <a:latin typeface="+mn-lt"/>
                <a:ea typeface="+mn-ea"/>
                <a:cs typeface="+mn-cs"/>
              </a:rPr>
              <a:t> value is a power of two</a:t>
            </a:r>
          </a:p>
          <a:p>
            <a:pPr marL="171450" indent="-171450">
              <a:buFontTx/>
              <a:buChar char="-"/>
            </a:pPr>
            <a:r>
              <a:rPr lang="en-US" sz="1200" b="0" kern="1200" dirty="0">
                <a:solidFill>
                  <a:schemeClr val="tx1"/>
                </a:solidFill>
                <a:effectLst/>
                <a:latin typeface="+mn-lt"/>
                <a:ea typeface="+mn-ea"/>
                <a:cs typeface="+mn-cs"/>
              </a:rPr>
              <a:t>Negative 2 ** 31, because of how signed and unsigned numbers resolve</a:t>
            </a:r>
          </a:p>
          <a:p>
            <a:pPr marL="171450" indent="-171450">
              <a:buFontTx/>
              <a:buChar char="-"/>
            </a:pPr>
            <a:r>
              <a:rPr lang="en-US" sz="1200" b="0" kern="1200" dirty="0">
                <a:solidFill>
                  <a:schemeClr val="tx1"/>
                </a:solidFill>
                <a:effectLst/>
                <a:latin typeface="+mn-lt"/>
                <a:ea typeface="+mn-ea"/>
                <a:cs typeface="+mn-cs"/>
              </a:rPr>
              <a:t>Any number greater than 2 ** 32 where the lower 32 bits are a power of two</a:t>
            </a:r>
          </a:p>
          <a:p>
            <a:pPr marL="171450" indent="-171450">
              <a:buFontTx/>
              <a:buChar char="-"/>
            </a:pPr>
            <a:r>
              <a:rPr lang="en-US" sz="1200" b="0" kern="1200" dirty="0">
                <a:solidFill>
                  <a:schemeClr val="tx1"/>
                </a:solidFill>
                <a:effectLst/>
                <a:latin typeface="+mn-lt"/>
                <a:ea typeface="+mn-ea"/>
                <a:cs typeface="+mn-cs"/>
              </a:rPr>
              <a:t>Any non-number that is truthy, but coerces to zero.</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685486-DF37-4448-81FB-C03978195D97}" type="slidenum">
              <a:rPr lang="en-US" smtClean="0"/>
              <a:t>25</a:t>
            </a:fld>
            <a:endParaRPr lang="en-US"/>
          </a:p>
        </p:txBody>
      </p:sp>
    </p:spTree>
    <p:extLst>
      <p:ext uri="{BB962C8B-B14F-4D97-AF65-F5344CB8AC3E}">
        <p14:creationId xmlns:p14="http://schemas.microsoft.com/office/powerpoint/2010/main" val="1336946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again, for emphasis, I’m just sticking this slide in here again:</a:t>
            </a:r>
          </a:p>
          <a:p>
            <a:endParaRPr lang="en-US" dirty="0"/>
          </a:p>
          <a:p>
            <a:r>
              <a:rPr lang="en-US" dirty="0"/>
              <a:t>Don’t Use Bitwise Operations to do Math</a:t>
            </a:r>
          </a:p>
          <a:p>
            <a:r>
              <a:rPr lang="en-US" dirty="0"/>
              <a:t>Don’t Use Bitwise Operations to improve performance</a:t>
            </a:r>
          </a:p>
          <a:p>
            <a:r>
              <a:rPr lang="en-US" dirty="0"/>
              <a:t>and Don’t Use Bitwise Operations because you think it is clever.</a:t>
            </a:r>
          </a:p>
          <a:p>
            <a:endParaRPr lang="en-US" dirty="0"/>
          </a:p>
          <a:p>
            <a:r>
              <a:rPr lang="en-US" dirty="0"/>
              <a:t>You’re more likely than not to shoot yourself in the foot</a:t>
            </a:r>
          </a:p>
        </p:txBody>
      </p:sp>
      <p:sp>
        <p:nvSpPr>
          <p:cNvPr id="4" name="Slide Number Placeholder 3"/>
          <p:cNvSpPr>
            <a:spLocks noGrp="1"/>
          </p:cNvSpPr>
          <p:nvPr>
            <p:ph type="sldNum" sz="quarter" idx="5"/>
          </p:nvPr>
        </p:nvSpPr>
        <p:spPr/>
        <p:txBody>
          <a:bodyPr/>
          <a:lstStyle/>
          <a:p>
            <a:fld id="{1E685486-DF37-4448-81FB-C03978195D97}" type="slidenum">
              <a:rPr lang="en-US" smtClean="0"/>
              <a:t>26</a:t>
            </a:fld>
            <a:endParaRPr lang="en-US"/>
          </a:p>
        </p:txBody>
      </p:sp>
    </p:spTree>
    <p:extLst>
      <p:ext uri="{BB962C8B-B14F-4D97-AF65-F5344CB8AC3E}">
        <p14:creationId xmlns:p14="http://schemas.microsoft.com/office/powerpoint/2010/main" val="4108456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all my shouting NO and SHAME up here at people using bitwise operations in JavaScript, just when can you use them? </a:t>
            </a:r>
            <a:br>
              <a:rPr lang="en-US" dirty="0"/>
            </a:br>
            <a:endParaRPr lang="en-US" dirty="0"/>
          </a:p>
          <a:p>
            <a:r>
              <a:rPr lang="en-US" dirty="0"/>
              <a:t>There is in fact a use case for these operations, </a:t>
            </a:r>
          </a:p>
          <a:p>
            <a:endParaRPr lang="en-US" dirty="0"/>
          </a:p>
          <a:p>
            <a:r>
              <a:rPr lang="en-US" dirty="0"/>
              <a:t>and that is if you are dealing with binary data. If you are manipulating values that are meant to be represented as a series of bits, then using bitwise operators on them is fine.</a:t>
            </a:r>
          </a:p>
        </p:txBody>
      </p:sp>
      <p:sp>
        <p:nvSpPr>
          <p:cNvPr id="4" name="Slide Number Placeholder 3"/>
          <p:cNvSpPr>
            <a:spLocks noGrp="1"/>
          </p:cNvSpPr>
          <p:nvPr>
            <p:ph type="sldNum" sz="quarter" idx="5"/>
          </p:nvPr>
        </p:nvSpPr>
        <p:spPr/>
        <p:txBody>
          <a:bodyPr/>
          <a:lstStyle/>
          <a:p>
            <a:fld id="{1E685486-DF37-4448-81FB-C03978195D97}" type="slidenum">
              <a:rPr lang="en-US" smtClean="0"/>
              <a:t>27</a:t>
            </a:fld>
            <a:endParaRPr lang="en-US"/>
          </a:p>
        </p:txBody>
      </p:sp>
    </p:spTree>
    <p:extLst>
      <p:ext uri="{BB962C8B-B14F-4D97-AF65-F5344CB8AC3E}">
        <p14:creationId xmlns:p14="http://schemas.microsoft.com/office/powerpoint/2010/main" val="1252480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first example: bit flags!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When dealing with multiple </a:t>
            </a:r>
            <a:r>
              <a:rPr lang="en-US" sz="1200" b="0" kern="1200" dirty="0" err="1">
                <a:solidFill>
                  <a:schemeClr val="tx1"/>
                </a:solidFill>
                <a:effectLst/>
                <a:latin typeface="+mn-lt"/>
                <a:ea typeface="+mn-ea"/>
                <a:cs typeface="+mn-cs"/>
              </a:rPr>
              <a:t>booleans</a:t>
            </a:r>
            <a:r>
              <a:rPr lang="en-US" sz="1200" b="0" kern="1200" dirty="0">
                <a:solidFill>
                  <a:schemeClr val="tx1"/>
                </a:solidFill>
                <a:effectLst/>
                <a:latin typeface="+mn-lt"/>
                <a:ea typeface="+mn-ea"/>
                <a:cs typeface="+mn-cs"/>
              </a:rPr>
              <a:t>, it can be useful to encode them as flags with bitwise operators to save space.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first thing you need to do is decide which bits need flags. For example, if I have 7 flags, A, B, C, D, E, F, G, I need to assign them to bit values. These are called bit masks.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also need a place to store our bit flags, so I am making a store here.</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28</a:t>
            </a:fld>
            <a:endParaRPr lang="en-US"/>
          </a:p>
        </p:txBody>
      </p:sp>
    </p:spTree>
    <p:extLst>
      <p:ext uri="{BB962C8B-B14F-4D97-AF65-F5344CB8AC3E}">
        <p14:creationId xmlns:p14="http://schemas.microsoft.com/office/powerpoint/2010/main" val="1740769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Then, I can set these flags all within a single number value, using this function </a:t>
            </a:r>
            <a:r>
              <a:rPr lang="en-US" sz="1200" b="0" kern="1200" dirty="0" err="1">
                <a:solidFill>
                  <a:schemeClr val="tx1"/>
                </a:solidFill>
                <a:effectLst/>
                <a:latin typeface="+mn-lt"/>
                <a:ea typeface="+mn-ea"/>
                <a:cs typeface="+mn-cs"/>
              </a:rPr>
              <a:t>setFlag</a:t>
            </a:r>
            <a:r>
              <a:rPr lang="en-US" sz="1200" b="0" kern="1200" dirty="0">
                <a:solidFill>
                  <a:schemeClr val="tx1"/>
                </a:solidFill>
                <a:effectLst/>
                <a:latin typeface="+mn-lt"/>
                <a:ea typeface="+mn-ea"/>
                <a:cs typeface="+mn-cs"/>
              </a:rPr>
              <a:t>. If I want to set the flag in the store to true, I bitwise OR the store with my bitmask, forcing the value of the flag to 1. If I want to set the value of the flag to false, I bitwise AND the store with the inverse of the bitmask, which will force the value of that bit to zero. Finally, I can toggle the bit by bitwise XOR-</a:t>
            </a:r>
            <a:r>
              <a:rPr lang="en-US" sz="1200" b="0" kern="1200" dirty="0" err="1">
                <a:solidFill>
                  <a:schemeClr val="tx1"/>
                </a:solidFill>
                <a:effectLst/>
                <a:latin typeface="+mn-lt"/>
                <a:ea typeface="+mn-ea"/>
                <a:cs typeface="+mn-cs"/>
              </a:rPr>
              <a:t>ing</a:t>
            </a:r>
            <a:r>
              <a:rPr lang="en-US" sz="1200" b="0" kern="1200" dirty="0">
                <a:solidFill>
                  <a:schemeClr val="tx1"/>
                </a:solidFill>
                <a:effectLst/>
                <a:latin typeface="+mn-lt"/>
                <a:ea typeface="+mn-ea"/>
                <a:cs typeface="+mn-cs"/>
              </a:rPr>
              <a:t> the store with the flag.</a:t>
            </a:r>
          </a:p>
        </p:txBody>
      </p:sp>
      <p:sp>
        <p:nvSpPr>
          <p:cNvPr id="4" name="Slide Number Placeholder 3"/>
          <p:cNvSpPr>
            <a:spLocks noGrp="1"/>
          </p:cNvSpPr>
          <p:nvPr>
            <p:ph type="sldNum" sz="quarter" idx="5"/>
          </p:nvPr>
        </p:nvSpPr>
        <p:spPr/>
        <p:txBody>
          <a:bodyPr/>
          <a:lstStyle/>
          <a:p>
            <a:fld id="{1E685486-DF37-4448-81FB-C03978195D97}" type="slidenum">
              <a:rPr lang="en-US" smtClean="0"/>
              <a:t>29</a:t>
            </a:fld>
            <a:endParaRPr lang="en-US"/>
          </a:p>
        </p:txBody>
      </p:sp>
    </p:spTree>
    <p:extLst>
      <p:ext uri="{BB962C8B-B14F-4D97-AF65-F5344CB8AC3E}">
        <p14:creationId xmlns:p14="http://schemas.microsoft.com/office/powerpoint/2010/main" val="2767928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this, we need to know how numbers are represented in memory. The first way is as a Two’s Compliment Integer. </a:t>
            </a:r>
          </a:p>
          <a:p>
            <a:endParaRPr lang="en-US" dirty="0"/>
          </a:p>
          <a:p>
            <a:r>
              <a:rPr lang="en-US" dirty="0"/>
              <a:t>Say we have 8-bits, and what to represent an integer. The most significant bit of the 8 bits is the sign bit. If it is zero, we have a positive number, if it is one, we have a negative number. The rest of the bits represent the magnitude of the number.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lets say that we had the number 87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number, translated into binary, is </a:t>
            </a:r>
            <a:r>
              <a:rPr lang="en-US" sz="1200" kern="1200" dirty="0">
                <a:solidFill>
                  <a:schemeClr val="tx1"/>
                </a:solidFill>
                <a:effectLst/>
                <a:latin typeface="+mn-lt"/>
                <a:ea typeface="+mn-ea"/>
                <a:cs typeface="+mn-cs"/>
              </a:rPr>
              <a:t>1010111</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if we had 8 bits, that number would be stored as 0</a:t>
            </a:r>
            <a:r>
              <a:rPr lang="en-US" sz="1200" kern="1200" dirty="0">
                <a:solidFill>
                  <a:schemeClr val="tx1"/>
                </a:solidFill>
                <a:effectLst/>
                <a:latin typeface="+mn-lt"/>
                <a:ea typeface="+mn-ea"/>
                <a:cs typeface="+mn-cs"/>
              </a:rPr>
              <a:t>1010111</a:t>
            </a:r>
            <a:r>
              <a:rPr lang="en-US" dirty="0"/>
              <a:t>. Relatively intuitive. </a:t>
            </a:r>
          </a:p>
        </p:txBody>
      </p:sp>
      <p:sp>
        <p:nvSpPr>
          <p:cNvPr id="4" name="Slide Number Placeholder 3"/>
          <p:cNvSpPr>
            <a:spLocks noGrp="1"/>
          </p:cNvSpPr>
          <p:nvPr>
            <p:ph type="sldNum" sz="quarter" idx="5"/>
          </p:nvPr>
        </p:nvSpPr>
        <p:spPr/>
        <p:txBody>
          <a:bodyPr/>
          <a:lstStyle/>
          <a:p>
            <a:fld id="{1E685486-DF37-4448-81FB-C03978195D97}" type="slidenum">
              <a:rPr lang="en-US" smtClean="0"/>
              <a:t>3</a:t>
            </a:fld>
            <a:endParaRPr lang="en-US"/>
          </a:p>
        </p:txBody>
      </p:sp>
    </p:spTree>
    <p:extLst>
      <p:ext uri="{BB962C8B-B14F-4D97-AF65-F5344CB8AC3E}">
        <p14:creationId xmlns:p14="http://schemas.microsoft.com/office/powerpoint/2010/main" val="805629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Then, I can set these flags all within a single number value, using this function </a:t>
            </a:r>
            <a:r>
              <a:rPr lang="en-US" sz="1200" b="0" kern="1200" dirty="0" err="1">
                <a:solidFill>
                  <a:schemeClr val="tx1"/>
                </a:solidFill>
                <a:effectLst/>
                <a:latin typeface="+mn-lt"/>
                <a:ea typeface="+mn-ea"/>
                <a:cs typeface="+mn-cs"/>
              </a:rPr>
              <a:t>setFlag</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If I want to set the flag in the store to true, I bitwise OR the store with my bitmask, forcing the value of the flag to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If I want to set the value of the flag to false, I bitwise AND the store with the inverse of the bitmask, which will force the value of that bit to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Finally, I can toggle the bit by bitwise XOR-</a:t>
            </a:r>
            <a:r>
              <a:rPr lang="en-US" sz="1200" b="0" kern="1200" dirty="0" err="1">
                <a:solidFill>
                  <a:schemeClr val="tx1"/>
                </a:solidFill>
                <a:effectLst/>
                <a:latin typeface="+mn-lt"/>
                <a:ea typeface="+mn-ea"/>
                <a:cs typeface="+mn-cs"/>
              </a:rPr>
              <a:t>ing</a:t>
            </a:r>
            <a:r>
              <a:rPr lang="en-US" sz="1200" b="0" kern="1200" dirty="0">
                <a:solidFill>
                  <a:schemeClr val="tx1"/>
                </a:solidFill>
                <a:effectLst/>
                <a:latin typeface="+mn-lt"/>
                <a:ea typeface="+mn-ea"/>
                <a:cs typeface="+mn-cs"/>
              </a:rPr>
              <a:t> the store with the flag.</a:t>
            </a:r>
          </a:p>
        </p:txBody>
      </p:sp>
      <p:sp>
        <p:nvSpPr>
          <p:cNvPr id="4" name="Slide Number Placeholder 3"/>
          <p:cNvSpPr>
            <a:spLocks noGrp="1"/>
          </p:cNvSpPr>
          <p:nvPr>
            <p:ph type="sldNum" sz="quarter" idx="5"/>
          </p:nvPr>
        </p:nvSpPr>
        <p:spPr/>
        <p:txBody>
          <a:bodyPr/>
          <a:lstStyle/>
          <a:p>
            <a:fld id="{1E685486-DF37-4448-81FB-C03978195D97}" type="slidenum">
              <a:rPr lang="en-US" smtClean="0"/>
              <a:t>30</a:t>
            </a:fld>
            <a:endParaRPr lang="en-US"/>
          </a:p>
        </p:txBody>
      </p:sp>
    </p:spTree>
    <p:extLst>
      <p:ext uri="{BB962C8B-B14F-4D97-AF65-F5344CB8AC3E}">
        <p14:creationId xmlns:p14="http://schemas.microsoft.com/office/powerpoint/2010/main" val="4093048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here is an example of some code using </a:t>
            </a:r>
            <a:r>
              <a:rPr lang="en-US" sz="1200" b="0" kern="1200" dirty="0" err="1">
                <a:solidFill>
                  <a:schemeClr val="tx1"/>
                </a:solidFill>
                <a:effectLst/>
                <a:latin typeface="+mn-lt"/>
                <a:ea typeface="+mn-ea"/>
                <a:cs typeface="+mn-cs"/>
              </a:rPr>
              <a:t>setFlag</a:t>
            </a:r>
            <a:r>
              <a:rPr lang="en-US" sz="1200" b="0" kern="1200" dirty="0">
                <a:solidFill>
                  <a:schemeClr val="tx1"/>
                </a:solidFill>
                <a:effectLst/>
                <a:latin typeface="+mn-lt"/>
                <a:ea typeface="+mn-ea"/>
                <a:cs typeface="+mn-cs"/>
              </a:rPr>
              <a:t> to set the various values of the flags in the store.</a:t>
            </a:r>
          </a:p>
        </p:txBody>
      </p:sp>
      <p:sp>
        <p:nvSpPr>
          <p:cNvPr id="4" name="Slide Number Placeholder 3"/>
          <p:cNvSpPr>
            <a:spLocks noGrp="1"/>
          </p:cNvSpPr>
          <p:nvPr>
            <p:ph type="sldNum" sz="quarter" idx="5"/>
          </p:nvPr>
        </p:nvSpPr>
        <p:spPr/>
        <p:txBody>
          <a:bodyPr/>
          <a:lstStyle/>
          <a:p>
            <a:fld id="{1E685486-DF37-4448-81FB-C03978195D97}" type="slidenum">
              <a:rPr lang="en-US" smtClean="0"/>
              <a:t>31</a:t>
            </a:fld>
            <a:endParaRPr lang="en-US"/>
          </a:p>
        </p:txBody>
      </p:sp>
    </p:spTree>
    <p:extLst>
      <p:ext uri="{BB962C8B-B14F-4D97-AF65-F5344CB8AC3E}">
        <p14:creationId xmlns:p14="http://schemas.microsoft.com/office/powerpoint/2010/main" val="3831643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can read values out by AND-</a:t>
            </a:r>
            <a:r>
              <a:rPr lang="en-US" dirty="0" err="1"/>
              <a:t>ing</a:t>
            </a:r>
            <a:r>
              <a:rPr lang="en-US" dirty="0"/>
              <a:t> the store and the bitmask, and then converting the integer value to a </a:t>
            </a:r>
            <a:r>
              <a:rPr lang="en-US" dirty="0" err="1"/>
              <a:t>boolean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this is a lot of overkill </a:t>
            </a:r>
            <a:r>
              <a:rPr lang="en-US" sz="1200" b="0" kern="1200" dirty="0">
                <a:solidFill>
                  <a:schemeClr val="tx1"/>
                </a:solidFill>
                <a:effectLst/>
                <a:latin typeface="+mn-lt"/>
                <a:ea typeface="+mn-ea"/>
                <a:cs typeface="+mn-cs"/>
              </a:rPr>
              <a:t>if your flags are always going to be in memory. But if you need to write data to a file or over a network, you can save space by using bit flags to encode your data. A good example of this actually happening is with network packets, which typically include multiple bit flags.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32</a:t>
            </a:fld>
            <a:endParaRPr lang="en-US"/>
          </a:p>
        </p:txBody>
      </p:sp>
    </p:spTree>
    <p:extLst>
      <p:ext uri="{BB962C8B-B14F-4D97-AF65-F5344CB8AC3E}">
        <p14:creationId xmlns:p14="http://schemas.microsoft.com/office/powerpoint/2010/main" val="193694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Bitwise operators </a:t>
            </a:r>
            <a:r>
              <a:rPr lang="en-US" sz="1200" b="0" kern="1200" dirty="0">
                <a:solidFill>
                  <a:schemeClr val="tx1"/>
                </a:solidFill>
                <a:effectLst/>
                <a:latin typeface="+mn-lt"/>
                <a:ea typeface="+mn-ea"/>
                <a:cs typeface="+mn-cs"/>
              </a:rPr>
              <a:t>can also be useful for reading and validating in binary encoded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following is a function from the `</a:t>
            </a:r>
            <a:r>
              <a:rPr lang="en-US" sz="1200" b="0" kern="1200" dirty="0" err="1">
                <a:solidFill>
                  <a:schemeClr val="tx1"/>
                </a:solidFill>
                <a:effectLst/>
                <a:latin typeface="+mn-lt"/>
                <a:ea typeface="+mn-ea"/>
                <a:cs typeface="+mn-cs"/>
              </a:rPr>
              <a:t>bson</a:t>
            </a:r>
            <a:r>
              <a:rPr lang="en-US" sz="1200" b="0" kern="1200" dirty="0">
                <a:solidFill>
                  <a:schemeClr val="tx1"/>
                </a:solidFill>
                <a:effectLst/>
                <a:latin typeface="+mn-lt"/>
                <a:ea typeface="+mn-ea"/>
                <a:cs typeface="+mn-cs"/>
              </a:rPr>
              <a:t>` library that returns true if a buffer is a valid utf8 string. UTF8</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33</a:t>
            </a:fld>
            <a:endParaRPr lang="en-US"/>
          </a:p>
        </p:txBody>
      </p:sp>
    </p:spTree>
    <p:extLst>
      <p:ext uri="{BB962C8B-B14F-4D97-AF65-F5344CB8AC3E}">
        <p14:creationId xmlns:p14="http://schemas.microsoft.com/office/powerpoint/2010/main" val="3732514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before I finish, I want to touch on </a:t>
            </a:r>
            <a:r>
              <a:rPr lang="en-US" dirty="0" err="1"/>
              <a:t>BigInt</a:t>
            </a:r>
            <a:r>
              <a:rPr lang="en-US" dirty="0"/>
              <a:t> a little bit. </a:t>
            </a:r>
            <a:r>
              <a:rPr lang="en-US" sz="1200" b="0" kern="1200" dirty="0" err="1">
                <a:solidFill>
                  <a:schemeClr val="tx1"/>
                </a:solidFill>
                <a:effectLst/>
                <a:latin typeface="+mn-lt"/>
                <a:ea typeface="+mn-ea"/>
                <a:cs typeface="+mn-cs"/>
              </a:rPr>
              <a:t>BigInt</a:t>
            </a:r>
            <a:r>
              <a:rPr lang="en-US" sz="1200" b="0" kern="1200" dirty="0">
                <a:solidFill>
                  <a:schemeClr val="tx1"/>
                </a:solidFill>
                <a:effectLst/>
                <a:latin typeface="+mn-lt"/>
                <a:ea typeface="+mn-ea"/>
                <a:cs typeface="+mn-cs"/>
              </a:rPr>
              <a:t> is currently a Stage 3 TC-39 proposal. It is implemented in Node versions &gt; 10.5, so you can play with it today. Essentially, it adds an arbitrary precision integer type to JavaScript. </a:t>
            </a:r>
          </a:p>
        </p:txBody>
      </p:sp>
      <p:sp>
        <p:nvSpPr>
          <p:cNvPr id="4" name="Slide Number Placeholder 3"/>
          <p:cNvSpPr>
            <a:spLocks noGrp="1"/>
          </p:cNvSpPr>
          <p:nvPr>
            <p:ph type="sldNum" sz="quarter" idx="5"/>
          </p:nvPr>
        </p:nvSpPr>
        <p:spPr/>
        <p:txBody>
          <a:bodyPr/>
          <a:lstStyle/>
          <a:p>
            <a:fld id="{1E685486-DF37-4448-81FB-C03978195D97}" type="slidenum">
              <a:rPr lang="en-US" smtClean="0"/>
              <a:t>34</a:t>
            </a:fld>
            <a:endParaRPr lang="en-US"/>
          </a:p>
        </p:txBody>
      </p:sp>
    </p:spTree>
    <p:extLst>
      <p:ext uri="{BB962C8B-B14F-4D97-AF65-F5344CB8AC3E}">
        <p14:creationId xmlns:p14="http://schemas.microsoft.com/office/powerpoint/2010/main" val="1923714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quick facts about </a:t>
            </a:r>
            <a:r>
              <a:rPr lang="en-US" dirty="0" err="1"/>
              <a:t>BigInt</a:t>
            </a:r>
            <a:r>
              <a:rPr lang="en-US" dirty="0"/>
              <a:t>:</a:t>
            </a:r>
          </a:p>
          <a:p>
            <a:endParaRPr lang="en-US" dirty="0"/>
          </a:p>
          <a:p>
            <a:pPr marL="171450" indent="-171450">
              <a:buFontTx/>
              <a:buChar char="-"/>
            </a:pPr>
            <a:r>
              <a:rPr lang="en-US" dirty="0" err="1"/>
              <a:t>BigInt</a:t>
            </a:r>
            <a:r>
              <a:rPr lang="en-US" dirty="0"/>
              <a:t> supports all of the Bitwise Operators except for the unsigned right shift. Since </a:t>
            </a:r>
            <a:r>
              <a:rPr lang="en-US" dirty="0" err="1"/>
              <a:t>BigInt</a:t>
            </a:r>
            <a:r>
              <a:rPr lang="en-US" dirty="0"/>
              <a:t> is arbitrary precision, there is no leftmost bit that should be filled with a zero, so the left-shift always works arithmetically</a:t>
            </a:r>
          </a:p>
          <a:p>
            <a:pPr marL="171450" indent="-171450">
              <a:buFontTx/>
              <a:buChar char="-"/>
            </a:pPr>
            <a:r>
              <a:rPr lang="en-US" dirty="0" err="1"/>
              <a:t>Bigint</a:t>
            </a:r>
            <a:r>
              <a:rPr lang="en-US" dirty="0"/>
              <a:t> will error when used in operations with non-</a:t>
            </a:r>
            <a:r>
              <a:rPr lang="en-US" dirty="0" err="1"/>
              <a:t>bigint</a:t>
            </a:r>
            <a:r>
              <a:rPr lang="en-US" dirty="0"/>
              <a:t> types. This is really nice, as it prevents us from any sort of type coercion that could mess us up</a:t>
            </a:r>
          </a:p>
          <a:p>
            <a:pPr marL="171450" indent="-171450">
              <a:buFontTx/>
              <a:buChar char="-"/>
            </a:pPr>
            <a:r>
              <a:rPr lang="en-US" dirty="0" err="1"/>
              <a:t>BigInt</a:t>
            </a:r>
            <a:r>
              <a:rPr lang="en-US" dirty="0"/>
              <a:t> is required by spec to act as if it is a Two’s Compliment Integer. Even though the actual implementation may not be a Two’s Compliment Integer, the specifications requires it to appear that way.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35</a:t>
            </a:fld>
            <a:endParaRPr lang="en-US"/>
          </a:p>
        </p:txBody>
      </p:sp>
    </p:spTree>
    <p:extLst>
      <p:ext uri="{BB962C8B-B14F-4D97-AF65-F5344CB8AC3E}">
        <p14:creationId xmlns:p14="http://schemas.microsoft.com/office/powerpoint/2010/main" val="558088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that in mind, I am of the opinion that, once </a:t>
            </a:r>
            <a:r>
              <a:rPr lang="en-US" dirty="0" err="1"/>
              <a:t>BigInt</a:t>
            </a:r>
            <a:r>
              <a:rPr lang="en-US" dirty="0"/>
              <a:t> is mature, it would be a great candidate for all future Bitwise Operations in JavaScript.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36</a:t>
            </a:fld>
            <a:endParaRPr lang="en-US"/>
          </a:p>
        </p:txBody>
      </p:sp>
    </p:spTree>
    <p:extLst>
      <p:ext uri="{BB962C8B-B14F-4D97-AF65-F5344CB8AC3E}">
        <p14:creationId xmlns:p14="http://schemas.microsoft.com/office/powerpoint/2010/main" val="818763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now, there are two main pain points with using </a:t>
            </a:r>
            <a:r>
              <a:rPr lang="en-US" dirty="0" err="1"/>
              <a:t>BigInt</a:t>
            </a:r>
            <a:r>
              <a:rPr lang="en-US" dirty="0"/>
              <a:t> for bitwise operations</a:t>
            </a:r>
          </a:p>
          <a:p>
            <a:endParaRPr lang="en-US" dirty="0"/>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1. Buffer methods like `writeUint32` do not currently support </a:t>
            </a:r>
            <a:r>
              <a:rPr lang="en-US" sz="1200" b="0" kern="1200" dirty="0" err="1">
                <a:solidFill>
                  <a:schemeClr val="tx1"/>
                </a:solidFill>
                <a:effectLst/>
                <a:latin typeface="+mn-lt"/>
                <a:ea typeface="+mn-ea"/>
                <a:cs typeface="+mn-cs"/>
              </a:rPr>
              <a:t>BigInt</a:t>
            </a:r>
            <a:r>
              <a:rPr lang="en-US" sz="1200" b="0" kern="1200" dirty="0">
                <a:solidFill>
                  <a:schemeClr val="tx1"/>
                </a:solidFill>
                <a:effectLst/>
                <a:latin typeface="+mn-lt"/>
                <a:ea typeface="+mn-ea"/>
                <a:cs typeface="+mn-cs"/>
              </a:rPr>
              <a:t>. You must manually cast the </a:t>
            </a:r>
            <a:r>
              <a:rPr lang="en-US" sz="1200" b="0" kern="1200" dirty="0" err="1">
                <a:solidFill>
                  <a:schemeClr val="tx1"/>
                </a:solidFill>
                <a:effectLst/>
                <a:latin typeface="+mn-lt"/>
                <a:ea typeface="+mn-ea"/>
                <a:cs typeface="+mn-cs"/>
              </a:rPr>
              <a:t>bigInt</a:t>
            </a:r>
            <a:r>
              <a:rPr lang="en-US" sz="1200" b="0" kern="1200" dirty="0">
                <a:solidFill>
                  <a:schemeClr val="tx1"/>
                </a:solidFill>
                <a:effectLst/>
                <a:latin typeface="+mn-lt"/>
                <a:ea typeface="+mn-ea"/>
                <a:cs typeface="+mn-cs"/>
              </a:rPr>
              <a:t> value to a Number  to be able to write it to a Buffer.</a:t>
            </a:r>
          </a:p>
          <a:p>
            <a:r>
              <a:rPr lang="en-US" sz="1200" b="0" kern="1200" dirty="0">
                <a:solidFill>
                  <a:schemeClr val="tx1"/>
                </a:solidFill>
                <a:effectLst/>
                <a:latin typeface="+mn-lt"/>
                <a:ea typeface="+mn-ea"/>
                <a:cs typeface="+mn-cs"/>
              </a:rPr>
              <a:t>2. There are still some performance issues, particularly around consecutive bitwise operations and operations on negative numbers.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37</a:t>
            </a:fld>
            <a:endParaRPr lang="en-US"/>
          </a:p>
        </p:txBody>
      </p:sp>
    </p:spTree>
    <p:extLst>
      <p:ext uri="{BB962C8B-B14F-4D97-AF65-F5344CB8AC3E}">
        <p14:creationId xmlns:p14="http://schemas.microsoft.com/office/powerpoint/2010/main" val="358413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38</a:t>
            </a:fld>
            <a:endParaRPr lang="en-US"/>
          </a:p>
        </p:txBody>
      </p:sp>
    </p:spTree>
    <p:extLst>
      <p:ext uri="{BB962C8B-B14F-4D97-AF65-F5344CB8AC3E}">
        <p14:creationId xmlns:p14="http://schemas.microsoft.com/office/powerpoint/2010/main" val="33407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wanted the number negative 87, that gets a little more confusing. </a:t>
            </a:r>
          </a:p>
          <a:p>
            <a:endParaRPr lang="en-US" dirty="0"/>
          </a:p>
          <a:p>
            <a:r>
              <a:rPr lang="en-US" dirty="0"/>
              <a:t>For that, we would need to take the value of 87 in two’s compliment, </a:t>
            </a:r>
          </a:p>
          <a:p>
            <a:endParaRPr lang="en-US" dirty="0"/>
          </a:p>
          <a:p>
            <a:r>
              <a:rPr lang="en-US" dirty="0"/>
              <a:t>flip all of the bits, </a:t>
            </a:r>
          </a:p>
          <a:p>
            <a:endParaRPr lang="en-US" dirty="0"/>
          </a:p>
          <a:p>
            <a:r>
              <a:rPr lang="en-US" dirty="0"/>
              <a:t>and then add 1. S you would wind up with 10101001.</a:t>
            </a:r>
          </a:p>
          <a:p>
            <a:endParaRPr lang="en-US" dirty="0"/>
          </a:p>
          <a:p>
            <a:r>
              <a:rPr lang="en-US" dirty="0"/>
              <a:t>I’ve included a link if you are interested in further information on Two’s compliment.</a:t>
            </a:r>
          </a:p>
        </p:txBody>
      </p:sp>
      <p:sp>
        <p:nvSpPr>
          <p:cNvPr id="4" name="Slide Number Placeholder 3"/>
          <p:cNvSpPr>
            <a:spLocks noGrp="1"/>
          </p:cNvSpPr>
          <p:nvPr>
            <p:ph type="sldNum" sz="quarter" idx="5"/>
          </p:nvPr>
        </p:nvSpPr>
        <p:spPr/>
        <p:txBody>
          <a:bodyPr/>
          <a:lstStyle/>
          <a:p>
            <a:fld id="{1E685486-DF37-4448-81FB-C03978195D97}" type="slidenum">
              <a:rPr lang="en-US" smtClean="0"/>
              <a:t>4</a:t>
            </a:fld>
            <a:endParaRPr lang="en-US"/>
          </a:p>
        </p:txBody>
      </p:sp>
    </p:spTree>
    <p:extLst>
      <p:ext uri="{BB962C8B-B14F-4D97-AF65-F5344CB8AC3E}">
        <p14:creationId xmlns:p14="http://schemas.microsoft.com/office/powerpoint/2010/main" val="349747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am I talking about this? </a:t>
            </a:r>
          </a:p>
          <a:p>
            <a:endParaRPr lang="en-US" dirty="0"/>
          </a:p>
          <a:p>
            <a:r>
              <a:rPr lang="en-US" dirty="0"/>
              <a:t>Well, in the end, these are just bits, and there are many valid ways to interpret them. </a:t>
            </a:r>
          </a:p>
          <a:p>
            <a:endParaRPr lang="en-US" dirty="0"/>
          </a:p>
          <a:p>
            <a:r>
              <a:rPr lang="en-US" dirty="0"/>
              <a:t>So of course, we could interpret them as a signed integer like I explained before. </a:t>
            </a:r>
          </a:p>
          <a:p>
            <a:endParaRPr lang="en-US" dirty="0"/>
          </a:p>
          <a:p>
            <a:r>
              <a:rPr lang="en-US" dirty="0"/>
              <a:t>But we could also interpret them as what it actually is; a vector of 8 independent </a:t>
            </a:r>
            <a:r>
              <a:rPr lang="en-US" dirty="0" err="1"/>
              <a:t>boolean</a:t>
            </a:r>
            <a:r>
              <a:rPr lang="en-US" dirty="0"/>
              <a:t> values.</a:t>
            </a:r>
          </a:p>
        </p:txBody>
      </p:sp>
      <p:sp>
        <p:nvSpPr>
          <p:cNvPr id="4" name="Slide Number Placeholder 3"/>
          <p:cNvSpPr>
            <a:spLocks noGrp="1"/>
          </p:cNvSpPr>
          <p:nvPr>
            <p:ph type="sldNum" sz="quarter" idx="5"/>
          </p:nvPr>
        </p:nvSpPr>
        <p:spPr/>
        <p:txBody>
          <a:bodyPr/>
          <a:lstStyle/>
          <a:p>
            <a:fld id="{1E685486-DF37-4448-81FB-C03978195D97}" type="slidenum">
              <a:rPr lang="en-US" smtClean="0"/>
              <a:t>5</a:t>
            </a:fld>
            <a:endParaRPr lang="en-US"/>
          </a:p>
        </p:txBody>
      </p:sp>
    </p:spTree>
    <p:extLst>
      <p:ext uri="{BB962C8B-B14F-4D97-AF65-F5344CB8AC3E}">
        <p14:creationId xmlns:p14="http://schemas.microsoft.com/office/powerpoint/2010/main" val="3827549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And that leads us to the actual definition of a bitwise operation.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According to Wikipedia, “a bitwise operation operates on one or more bit patterns or binary numerals at the level of their individual bits”. Lots of words, </a:t>
            </a:r>
            <a:r>
              <a:rPr lang="en-US" dirty="0" err="1"/>
              <a:t>kinda</a:t>
            </a:r>
            <a:r>
              <a:rPr lang="en-US" dirty="0"/>
              <a:t> confusing.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 prefer to define a bitwise operation as “A vector logic operation that treats integers as arrays of independent </a:t>
            </a:r>
            <a:r>
              <a:rPr lang="en-US" dirty="0" err="1"/>
              <a:t>booleans</a:t>
            </a:r>
            <a:r>
              <a:rPr lang="en-US" dirty="0"/>
              <a:t>.</a:t>
            </a:r>
          </a:p>
        </p:txBody>
      </p:sp>
      <p:sp>
        <p:nvSpPr>
          <p:cNvPr id="4" name="Slide Number Placeholder 3"/>
          <p:cNvSpPr>
            <a:spLocks noGrp="1"/>
          </p:cNvSpPr>
          <p:nvPr>
            <p:ph type="sldNum" sz="quarter" idx="5"/>
          </p:nvPr>
        </p:nvSpPr>
        <p:spPr/>
        <p:txBody>
          <a:bodyPr/>
          <a:lstStyle/>
          <a:p>
            <a:fld id="{1E685486-DF37-4448-81FB-C03978195D97}" type="slidenum">
              <a:rPr lang="en-US" smtClean="0"/>
              <a:t>6</a:t>
            </a:fld>
            <a:endParaRPr lang="en-US"/>
          </a:p>
        </p:txBody>
      </p:sp>
    </p:spTree>
    <p:extLst>
      <p:ext uri="{BB962C8B-B14F-4D97-AF65-F5344CB8AC3E}">
        <p14:creationId xmlns:p14="http://schemas.microsoft.com/office/powerpoint/2010/main" val="241235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let’s start with the simplest bitwise operation: Negation. Say we have a four-bit integer set to the value of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binary, that would be represented as 0110.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However, we could also think of those bits as independent </a:t>
            </a:r>
            <a:r>
              <a:rPr lang="en-US" sz="1200" b="0" kern="1200" dirty="0" err="1">
                <a:solidFill>
                  <a:schemeClr val="tx1"/>
                </a:solidFill>
                <a:effectLst/>
                <a:latin typeface="+mn-lt"/>
                <a:ea typeface="+mn-ea"/>
                <a:cs typeface="+mn-cs"/>
              </a:rPr>
              <a:t>boolean</a:t>
            </a:r>
            <a:r>
              <a:rPr lang="en-US" sz="1200" b="0" kern="1200" dirty="0">
                <a:solidFill>
                  <a:schemeClr val="tx1"/>
                </a:solidFill>
                <a:effectLst/>
                <a:latin typeface="+mn-lt"/>
                <a:ea typeface="+mn-ea"/>
                <a:cs typeface="+mn-cs"/>
              </a:rPr>
              <a:t> values, with the 1's corresponding to true, and the 0's corresponding to false; in this case "false true true false".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Now, if we are thinking about this number as four </a:t>
            </a:r>
            <a:r>
              <a:rPr lang="en-US" sz="1200" b="0" kern="1200" dirty="0" err="1">
                <a:solidFill>
                  <a:schemeClr val="tx1"/>
                </a:solidFill>
                <a:effectLst/>
                <a:latin typeface="+mn-lt"/>
                <a:ea typeface="+mn-ea"/>
                <a:cs typeface="+mn-cs"/>
              </a:rPr>
              <a:t>booleans</a:t>
            </a:r>
            <a:r>
              <a:rPr lang="en-US" sz="1200" b="0" kern="1200" dirty="0">
                <a:solidFill>
                  <a:schemeClr val="tx1"/>
                </a:solidFill>
                <a:effectLst/>
                <a:latin typeface="+mn-lt"/>
                <a:ea typeface="+mn-ea"/>
                <a:cs typeface="+mn-cs"/>
              </a:rPr>
              <a:t>, we could apply a "NOT" operation, and set each bit to the opposite of what it was.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would result in "true false false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a.k.a. 1001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a.k.a. 9 in unsigned binary,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-7 in twos compliment.</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7</a:t>
            </a:fld>
            <a:endParaRPr lang="en-US"/>
          </a:p>
        </p:txBody>
      </p:sp>
    </p:spTree>
    <p:extLst>
      <p:ext uri="{BB962C8B-B14F-4D97-AF65-F5344CB8AC3E}">
        <p14:creationId xmlns:p14="http://schemas.microsoft.com/office/powerpoint/2010/main" val="41785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Similarly, lets take the numbers 5 and 6</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or 0101, and 0110.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Again, treating these like arrays of </a:t>
            </a:r>
            <a:r>
              <a:rPr lang="en-US" sz="1200" b="0" kern="1200" dirty="0" err="1">
                <a:solidFill>
                  <a:schemeClr val="tx1"/>
                </a:solidFill>
                <a:effectLst/>
                <a:latin typeface="+mn-lt"/>
                <a:ea typeface="+mn-ea"/>
                <a:cs typeface="+mn-cs"/>
              </a:rPr>
              <a:t>booleans</a:t>
            </a:r>
            <a:r>
              <a:rPr lang="en-US" sz="1200" b="0" kern="1200" dirty="0">
                <a:solidFill>
                  <a:schemeClr val="tx1"/>
                </a:solidFill>
                <a:effectLst/>
                <a:latin typeface="+mn-lt"/>
                <a:ea typeface="+mn-ea"/>
                <a:cs typeface="+mn-cs"/>
              </a:rPr>
              <a: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could apply an "AND" operation individually to each set of bits, and create a new array where values are True only if they were True in Both X and 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In this case, we would get 0100, or 4</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noProof="0" dirty="0"/>
          </a:p>
        </p:txBody>
      </p:sp>
      <p:sp>
        <p:nvSpPr>
          <p:cNvPr id="4" name="Slide Number Placeholder 3"/>
          <p:cNvSpPr>
            <a:spLocks noGrp="1"/>
          </p:cNvSpPr>
          <p:nvPr>
            <p:ph type="sldNum" sz="quarter" idx="5"/>
          </p:nvPr>
        </p:nvSpPr>
        <p:spPr/>
        <p:txBody>
          <a:bodyPr/>
          <a:lstStyle/>
          <a:p>
            <a:fld id="{1E685486-DF37-4448-81FB-C03978195D97}" type="slidenum">
              <a:rPr lang="en-US" smtClean="0"/>
              <a:t>8</a:t>
            </a:fld>
            <a:endParaRPr lang="en-US"/>
          </a:p>
        </p:txBody>
      </p:sp>
    </p:spTree>
    <p:extLst>
      <p:ext uri="{BB962C8B-B14F-4D97-AF65-F5344CB8AC3E}">
        <p14:creationId xmlns:p14="http://schemas.microsoft.com/office/powerpoint/2010/main" val="294197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could also do an "OR" operation,  on both sets of bits, creating a new array where a bit is true if it was true in either x or y.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That would result in 0111</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a.k.a. 7.</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9</a:t>
            </a:fld>
            <a:endParaRPr lang="en-US"/>
          </a:p>
        </p:txBody>
      </p:sp>
    </p:spTree>
    <p:extLst>
      <p:ext uri="{BB962C8B-B14F-4D97-AF65-F5344CB8AC3E}">
        <p14:creationId xmlns:p14="http://schemas.microsoft.com/office/powerpoint/2010/main" val="201235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FED2-770F-EF4D-BCFC-7D1B3CB97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BBAB7E-6FC0-8343-8E53-6F8091F490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3DB3B6-81F2-EF40-8A3D-1A088C83F2A6}"/>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5" name="Footer Placeholder 4">
            <a:extLst>
              <a:ext uri="{FF2B5EF4-FFF2-40B4-BE49-F238E27FC236}">
                <a16:creationId xmlns:a16="http://schemas.microsoft.com/office/drawing/2014/main" id="{A9EF0D5E-A58E-8041-AFC0-5670CC1A1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0CBDC-5E08-C54F-BA29-0FF309FE225B}"/>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308592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FB49-BCBE-E840-AF1A-53AEF2DFCA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2FEED8-EAD4-D54C-80C2-00FEE09FAB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A501D-45B6-904B-8989-9968A1004B4A}"/>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5" name="Footer Placeholder 4">
            <a:extLst>
              <a:ext uri="{FF2B5EF4-FFF2-40B4-BE49-F238E27FC236}">
                <a16:creationId xmlns:a16="http://schemas.microsoft.com/office/drawing/2014/main" id="{228E22DF-DDE4-3A44-8B63-C76B416DE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AE6D3-B545-154B-BA2D-24A385A0FA4F}"/>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68870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040F2-6953-4B44-AB65-99182FAC43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BC3591-C158-B94E-995D-3C11F2CF67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A8BA2-6173-F748-BE50-33B1656D69EA}"/>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5" name="Footer Placeholder 4">
            <a:extLst>
              <a:ext uri="{FF2B5EF4-FFF2-40B4-BE49-F238E27FC236}">
                <a16:creationId xmlns:a16="http://schemas.microsoft.com/office/drawing/2014/main" id="{3713B5AA-12E0-204C-894D-EC2586B96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CC7AA-E880-744A-9526-502562A5B66D}"/>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90597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3AB3-A4CC-7841-8E92-3D2D39FA1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0548F-5E19-AE4E-A4FA-CA3E6D1405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72697-4578-C449-A987-177EDAEFCD84}"/>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5" name="Footer Placeholder 4">
            <a:extLst>
              <a:ext uri="{FF2B5EF4-FFF2-40B4-BE49-F238E27FC236}">
                <a16:creationId xmlns:a16="http://schemas.microsoft.com/office/drawing/2014/main" id="{D5B2109B-D27A-5D4D-8115-CC075CFFE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A6F1D-6880-4845-8745-605D013BE931}"/>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78812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15EB-9C34-974B-8607-54CD0FFF4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3FD6E-F6F3-9D44-A1B9-B55668A8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FF961C-0149-2B41-BF0C-A0EFB5ABD015}"/>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5" name="Footer Placeholder 4">
            <a:extLst>
              <a:ext uri="{FF2B5EF4-FFF2-40B4-BE49-F238E27FC236}">
                <a16:creationId xmlns:a16="http://schemas.microsoft.com/office/drawing/2014/main" id="{18FD000A-D086-1342-83FD-0D7875489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AD020-1889-BA41-BC43-81A95C5694C1}"/>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26472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94E4-A1F6-504D-A652-88E12E3AD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6A5C7-B8A6-9F42-B2F6-E274C1B02A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55EE5B-DB8F-E944-BEEA-D3CD80A3A2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3578E-DBA2-D546-B9F3-54BC9738F649}"/>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6" name="Footer Placeholder 5">
            <a:extLst>
              <a:ext uri="{FF2B5EF4-FFF2-40B4-BE49-F238E27FC236}">
                <a16:creationId xmlns:a16="http://schemas.microsoft.com/office/drawing/2014/main" id="{1643FE15-794B-C141-8D74-965E4AE06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FD674-3128-9F4C-88D0-7B160FA04BE5}"/>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43344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3312-2F0D-1347-829C-A6B401281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E0855-3181-A24B-A075-1F7E12986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259524-E85F-F840-B7A4-D4F4650E07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AC7275-CEC7-0D4C-AC75-8B4D7D3B9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CE8DFA-F60A-5546-84BB-868BA72CE1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0EA92E-41BB-324C-B23F-019C9AB8F879}"/>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8" name="Footer Placeholder 7">
            <a:extLst>
              <a:ext uri="{FF2B5EF4-FFF2-40B4-BE49-F238E27FC236}">
                <a16:creationId xmlns:a16="http://schemas.microsoft.com/office/drawing/2014/main" id="{21BD1FF2-049B-7240-BD90-F2DFFE8736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E8F799-1BDF-D04C-89CE-0F15D96EBE33}"/>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351677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E49B-05DF-4844-B2D4-2B56E05CCC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83225-44FC-C945-B594-6FD68344414C}"/>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4" name="Footer Placeholder 3">
            <a:extLst>
              <a:ext uri="{FF2B5EF4-FFF2-40B4-BE49-F238E27FC236}">
                <a16:creationId xmlns:a16="http://schemas.microsoft.com/office/drawing/2014/main" id="{1E38AC76-4417-C143-AF16-DF42039F7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7E66CD-A185-A145-9553-7B958F47D0A5}"/>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48812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504A8-60DC-1C47-8043-1D92AC825A6A}"/>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3" name="Footer Placeholder 2">
            <a:extLst>
              <a:ext uri="{FF2B5EF4-FFF2-40B4-BE49-F238E27FC236}">
                <a16:creationId xmlns:a16="http://schemas.microsoft.com/office/drawing/2014/main" id="{BAD20152-5387-1C46-9638-6AF458DA1A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6F345-9C5F-BE46-9631-4CBC6326570F}"/>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123020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0F6C-C76D-ED4D-8F62-D7C49D088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63850A-4407-B947-8D56-9FAE5DA52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A15F94-14ED-464A-B3CD-B484FF58F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5F01B6-C00F-764C-83DC-2FD6A70893D7}"/>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6" name="Footer Placeholder 5">
            <a:extLst>
              <a:ext uri="{FF2B5EF4-FFF2-40B4-BE49-F238E27FC236}">
                <a16:creationId xmlns:a16="http://schemas.microsoft.com/office/drawing/2014/main" id="{D1D5ABFB-87C9-244A-AF1E-061FD4870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A4EE6-56CF-AD4F-9C63-0137D3A98098}"/>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4587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0D65-081E-AB48-9604-835E08306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BAC457-347D-C340-89A2-F73CD9AC5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39EEA5-9B65-F54B-8E4B-BD2C6F072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2023C4-54BE-6048-9BAE-6696D7373152}"/>
              </a:ext>
            </a:extLst>
          </p:cNvPr>
          <p:cNvSpPr>
            <a:spLocks noGrp="1"/>
          </p:cNvSpPr>
          <p:nvPr>
            <p:ph type="dt" sz="half" idx="10"/>
          </p:nvPr>
        </p:nvSpPr>
        <p:spPr/>
        <p:txBody>
          <a:bodyPr/>
          <a:lstStyle/>
          <a:p>
            <a:fld id="{ADEDE260-A783-9B44-98B4-E452A64D1D1F}" type="datetimeFigureOut">
              <a:rPr lang="en-US" smtClean="0"/>
              <a:t>12/12/18</a:t>
            </a:fld>
            <a:endParaRPr lang="en-US"/>
          </a:p>
        </p:txBody>
      </p:sp>
      <p:sp>
        <p:nvSpPr>
          <p:cNvPr id="6" name="Footer Placeholder 5">
            <a:extLst>
              <a:ext uri="{FF2B5EF4-FFF2-40B4-BE49-F238E27FC236}">
                <a16:creationId xmlns:a16="http://schemas.microsoft.com/office/drawing/2014/main" id="{B0A46FE1-8A1E-794C-AB27-81E0912B1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74D5A-541A-F64C-BE07-25C7607E600C}"/>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427433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6F6D4-7C52-984A-B847-9233968A6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504B46-98E4-C34F-80E8-873F96160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7BF7B-C6F0-CE49-92BA-B27790892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DE260-A783-9B44-98B4-E452A64D1D1F}" type="datetimeFigureOut">
              <a:rPr lang="en-US" smtClean="0"/>
              <a:t>12/12/18</a:t>
            </a:fld>
            <a:endParaRPr lang="en-US"/>
          </a:p>
        </p:txBody>
      </p:sp>
      <p:sp>
        <p:nvSpPr>
          <p:cNvPr id="5" name="Footer Placeholder 4">
            <a:extLst>
              <a:ext uri="{FF2B5EF4-FFF2-40B4-BE49-F238E27FC236}">
                <a16:creationId xmlns:a16="http://schemas.microsoft.com/office/drawing/2014/main" id="{16415B59-98C9-1945-8651-221471C29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6E195-E5C8-ED42-9DDE-251DC816B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F1F77-527C-D841-95E9-1F68E89E0902}" type="slidenum">
              <a:rPr lang="en-US" smtClean="0"/>
              <a:t>‹#›</a:t>
            </a:fld>
            <a:endParaRPr lang="en-US"/>
          </a:p>
        </p:txBody>
      </p:sp>
    </p:spTree>
    <p:extLst>
      <p:ext uri="{BB962C8B-B14F-4D97-AF65-F5344CB8AC3E}">
        <p14:creationId xmlns:p14="http://schemas.microsoft.com/office/powerpoint/2010/main" val="624962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Bitwise_operation" TargetMode="External"/><Relationship Id="rId7" Type="http://schemas.openxmlformats.org/officeDocument/2006/relationships/hyperlink" Target="https://github.com/daprahamian/bitwise-operation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github.com/daprahamian" TargetMode="External"/><Relationship Id="rId5" Type="http://schemas.openxmlformats.org/officeDocument/2006/relationships/hyperlink" Target="https://www.youtube.com/watch?v=NLKQEOgBAnw" TargetMode="External"/><Relationship Id="rId4" Type="http://schemas.openxmlformats.org/officeDocument/2006/relationships/hyperlink" Target="https://www.ecma-international.org/ecma-262/9.0/index.html#sec-binary-bitwise-operators-runtime-semantics-evalua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E4E2-8761-534E-95E0-33BA601074EC}"/>
              </a:ext>
            </a:extLst>
          </p:cNvPr>
          <p:cNvSpPr>
            <a:spLocks noGrp="1"/>
          </p:cNvSpPr>
          <p:nvPr>
            <p:ph type="ctrTitle"/>
          </p:nvPr>
        </p:nvSpPr>
        <p:spPr/>
        <p:txBody>
          <a:bodyPr/>
          <a:lstStyle/>
          <a:p>
            <a:r>
              <a:rPr lang="en-US" dirty="0"/>
              <a:t>Bitwise Operations</a:t>
            </a:r>
          </a:p>
        </p:txBody>
      </p:sp>
      <p:sp>
        <p:nvSpPr>
          <p:cNvPr id="3" name="Subtitle 2">
            <a:extLst>
              <a:ext uri="{FF2B5EF4-FFF2-40B4-BE49-F238E27FC236}">
                <a16:creationId xmlns:a16="http://schemas.microsoft.com/office/drawing/2014/main" id="{22FCB14A-4B99-0E47-BCAC-8D3DB1C156A7}"/>
              </a:ext>
            </a:extLst>
          </p:cNvPr>
          <p:cNvSpPr>
            <a:spLocks noGrp="1"/>
          </p:cNvSpPr>
          <p:nvPr>
            <p:ph type="subTitle" idx="1"/>
          </p:nvPr>
        </p:nvSpPr>
        <p:spPr/>
        <p:txBody>
          <a:bodyPr/>
          <a:lstStyle/>
          <a:p>
            <a:r>
              <a:rPr lang="en-US" dirty="0"/>
              <a:t>A Cool Feature in JavaScript that You Should Never Use</a:t>
            </a:r>
          </a:p>
          <a:p>
            <a:r>
              <a:rPr lang="en-US" dirty="0"/>
              <a:t>(Except Sometimes)</a:t>
            </a:r>
          </a:p>
        </p:txBody>
      </p:sp>
    </p:spTree>
    <p:extLst>
      <p:ext uri="{BB962C8B-B14F-4D97-AF65-F5344CB8AC3E}">
        <p14:creationId xmlns:p14="http://schemas.microsoft.com/office/powerpoint/2010/main" val="35039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341E-089A-4149-88F6-894E5F7AD10B}"/>
              </a:ext>
            </a:extLst>
          </p:cNvPr>
          <p:cNvSpPr>
            <a:spLocks noGrp="1"/>
          </p:cNvSpPr>
          <p:nvPr>
            <p:ph type="title"/>
          </p:nvPr>
        </p:nvSpPr>
        <p:spPr/>
        <p:txBody>
          <a:bodyPr/>
          <a:lstStyle/>
          <a:p>
            <a:r>
              <a:rPr lang="en-US" dirty="0"/>
              <a:t>Bitwise XOR</a:t>
            </a:r>
          </a:p>
        </p:txBody>
      </p:sp>
      <p:sp>
        <p:nvSpPr>
          <p:cNvPr id="3" name="Content Placeholder 2">
            <a:extLst>
              <a:ext uri="{FF2B5EF4-FFF2-40B4-BE49-F238E27FC236}">
                <a16:creationId xmlns:a16="http://schemas.microsoft.com/office/drawing/2014/main" id="{E535741A-D6F9-6142-A07E-6EE14660BE98}"/>
              </a:ext>
            </a:extLst>
          </p:cNvPr>
          <p:cNvSpPr>
            <a:spLocks noGrp="1"/>
          </p:cNvSpPr>
          <p:nvPr>
            <p:ph idx="1"/>
          </p:nvPr>
        </p:nvSpPr>
        <p:spPr/>
        <p:txBody>
          <a:bodyPr/>
          <a:lstStyle/>
          <a:p>
            <a:pPr marL="0" indent="0">
              <a:buNone/>
            </a:pPr>
            <a:r>
              <a:rPr lang="en-US" dirty="0">
                <a:latin typeface="Andale Mono" panose="020B0509000000000004" pitchFamily="49" charset="0"/>
              </a:rPr>
              <a:t>x = 5, y = 6</a:t>
            </a:r>
          </a:p>
          <a:p>
            <a:pPr marL="0" indent="0">
              <a:buNone/>
            </a:pPr>
            <a:r>
              <a:rPr lang="en-US" dirty="0">
                <a:latin typeface="Andale Mono" panose="020B0509000000000004" pitchFamily="49" charset="0"/>
              </a:rPr>
              <a:t>x						0 1 0 1</a:t>
            </a:r>
          </a:p>
          <a:p>
            <a:pPr marL="0" indent="0">
              <a:buNone/>
            </a:pPr>
            <a:r>
              <a:rPr lang="en-US" dirty="0">
                <a:latin typeface="Andale Mono" panose="020B0509000000000004" pitchFamily="49" charset="0"/>
              </a:rPr>
              <a:t>y						0 1 1 0</a:t>
            </a:r>
          </a:p>
          <a:p>
            <a:pPr marL="0" indent="0">
              <a:buNone/>
            </a:pPr>
            <a:r>
              <a:rPr lang="en-US" dirty="0">
                <a:latin typeface="Andale Mono" panose="020B0509000000000004" pitchFamily="49" charset="0"/>
              </a:rPr>
              <a:t>x						F T F T</a:t>
            </a:r>
          </a:p>
          <a:p>
            <a:pPr marL="0" indent="0">
              <a:buNone/>
            </a:pPr>
            <a:r>
              <a:rPr lang="en-US" dirty="0">
                <a:latin typeface="Andale Mono" panose="020B0509000000000004" pitchFamily="49" charset="0"/>
              </a:rPr>
              <a:t>y 						F T T F</a:t>
            </a:r>
          </a:p>
          <a:p>
            <a:pPr marL="0" indent="0">
              <a:buNone/>
            </a:pPr>
            <a:r>
              <a:rPr lang="en-US" dirty="0">
                <a:latin typeface="Andale Mono" panose="020B0509000000000004" pitchFamily="49" charset="0"/>
              </a:rPr>
              <a:t>x XOR y					F F </a:t>
            </a:r>
            <a:r>
              <a:rPr lang="en-US" dirty="0">
                <a:solidFill>
                  <a:srgbClr val="FF0000"/>
                </a:solidFill>
                <a:latin typeface="Andale Mono" panose="020B0509000000000004" pitchFamily="49" charset="0"/>
              </a:rPr>
              <a:t>T T</a:t>
            </a:r>
          </a:p>
          <a:p>
            <a:pPr marL="0" indent="0">
              <a:buNone/>
            </a:pPr>
            <a:r>
              <a:rPr lang="en-US" dirty="0">
                <a:latin typeface="Andale Mono" panose="020B0509000000000004" pitchFamily="49" charset="0"/>
              </a:rPr>
              <a:t>x XOR y					0 0 1 1</a:t>
            </a:r>
          </a:p>
          <a:p>
            <a:pPr marL="0" indent="0">
              <a:buNone/>
            </a:pPr>
            <a:r>
              <a:rPr lang="en-US" dirty="0">
                <a:latin typeface="Andale Mono" panose="020B0509000000000004" pitchFamily="49" charset="0"/>
              </a:rPr>
              <a:t>x XOR y					      3</a:t>
            </a:r>
          </a:p>
          <a:p>
            <a:pPr marL="0" indent="0">
              <a:buNone/>
            </a:pPr>
            <a:endParaRPr lang="en-US" dirty="0"/>
          </a:p>
        </p:txBody>
      </p:sp>
    </p:spTree>
    <p:extLst>
      <p:ext uri="{BB962C8B-B14F-4D97-AF65-F5344CB8AC3E}">
        <p14:creationId xmlns:p14="http://schemas.microsoft.com/office/powerpoint/2010/main" val="29782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Left Shift</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22</a:t>
            </a:r>
          </a:p>
          <a:p>
            <a:pPr marL="0" indent="0">
              <a:buNone/>
            </a:pPr>
            <a:r>
              <a:rPr lang="en-US" dirty="0">
                <a:latin typeface="Andale Mono" panose="020B0509000000000004" pitchFamily="49" charset="0"/>
              </a:rPr>
              <a:t>x						0 0 0 1 0 1 1 0</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x SHIFT LEFT 2			0 1 0 1 1 0 0 0</a:t>
            </a:r>
          </a:p>
          <a:p>
            <a:pPr marL="0" indent="0">
              <a:buNone/>
            </a:pPr>
            <a:r>
              <a:rPr lang="en-US" dirty="0">
                <a:latin typeface="Andale Mono" panose="020B0509000000000004" pitchFamily="49" charset="0"/>
              </a:rPr>
              <a:t>x SHIFT LEFT 2						88</a:t>
            </a:r>
          </a:p>
        </p:txBody>
      </p:sp>
      <p:grpSp>
        <p:nvGrpSpPr>
          <p:cNvPr id="11" name="Group 10">
            <a:extLst>
              <a:ext uri="{FF2B5EF4-FFF2-40B4-BE49-F238E27FC236}">
                <a16:creationId xmlns:a16="http://schemas.microsoft.com/office/drawing/2014/main" id="{1ED4F91D-ADA0-854E-B069-0D4EA54B2B95}"/>
              </a:ext>
            </a:extLst>
          </p:cNvPr>
          <p:cNvGrpSpPr/>
          <p:nvPr/>
        </p:nvGrpSpPr>
        <p:grpSpPr>
          <a:xfrm>
            <a:off x="6528122" y="2720050"/>
            <a:ext cx="2957327" cy="659758"/>
            <a:chOff x="6528122" y="2720050"/>
            <a:chExt cx="2957327" cy="659758"/>
          </a:xfrm>
        </p:grpSpPr>
        <p:cxnSp>
          <p:nvCxnSpPr>
            <p:cNvPr id="5" name="Straight Arrow Connector 4">
              <a:extLst>
                <a:ext uri="{FF2B5EF4-FFF2-40B4-BE49-F238E27FC236}">
                  <a16:creationId xmlns:a16="http://schemas.microsoft.com/office/drawing/2014/main" id="{CA09E234-8A35-2940-B10A-7D46C972837E}"/>
                </a:ext>
              </a:extLst>
            </p:cNvPr>
            <p:cNvCxnSpPr/>
            <p:nvPr/>
          </p:nvCxnSpPr>
          <p:spPr>
            <a:xfrm flipH="1">
              <a:off x="652812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4AB5BE3-4F7F-3B4A-A3B5-96DCFDA5487B}"/>
                </a:ext>
              </a:extLst>
            </p:cNvPr>
            <p:cNvCxnSpPr/>
            <p:nvPr/>
          </p:nvCxnSpPr>
          <p:spPr>
            <a:xfrm flipH="1">
              <a:off x="695059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E496574-B855-E248-B418-39D9CB2E062E}"/>
                </a:ext>
              </a:extLst>
            </p:cNvPr>
            <p:cNvCxnSpPr/>
            <p:nvPr/>
          </p:nvCxnSpPr>
          <p:spPr>
            <a:xfrm flipH="1">
              <a:off x="737307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84F6397-422D-534B-B1F3-486DD0ABB5D9}"/>
                </a:ext>
              </a:extLst>
            </p:cNvPr>
            <p:cNvCxnSpPr/>
            <p:nvPr/>
          </p:nvCxnSpPr>
          <p:spPr>
            <a:xfrm flipH="1">
              <a:off x="779554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229BC01-78A5-6749-9A5C-5576CA92E4F8}"/>
                </a:ext>
              </a:extLst>
            </p:cNvPr>
            <p:cNvCxnSpPr/>
            <p:nvPr/>
          </p:nvCxnSpPr>
          <p:spPr>
            <a:xfrm flipH="1">
              <a:off x="8218023"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72551A8-CB89-AF47-B6A6-05EDB611E328}"/>
                </a:ext>
              </a:extLst>
            </p:cNvPr>
            <p:cNvCxnSpPr/>
            <p:nvPr/>
          </p:nvCxnSpPr>
          <p:spPr>
            <a:xfrm flipH="1">
              <a:off x="8640498"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537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Right Shift</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22</a:t>
            </a:r>
          </a:p>
          <a:p>
            <a:pPr marL="0" indent="0">
              <a:buNone/>
            </a:pPr>
            <a:r>
              <a:rPr lang="en-US" dirty="0">
                <a:latin typeface="Andale Mono" panose="020B0509000000000004" pitchFamily="49" charset="0"/>
              </a:rPr>
              <a:t>x						0 0 0 1 0 1 1 0</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x SHIFT RIGHT 2			0 0 0 0 0 1 0 1</a:t>
            </a:r>
          </a:p>
          <a:p>
            <a:pPr marL="0" indent="0">
              <a:buNone/>
            </a:pPr>
            <a:r>
              <a:rPr lang="en-US" dirty="0">
                <a:latin typeface="Andale Mono" panose="020B0509000000000004" pitchFamily="49" charset="0"/>
              </a:rPr>
              <a:t>x SHIFT RIGHT 2						 5</a:t>
            </a:r>
          </a:p>
          <a:p>
            <a:pPr marL="0" indent="0">
              <a:buNone/>
            </a:pPr>
            <a:endParaRPr lang="en-US" dirty="0"/>
          </a:p>
        </p:txBody>
      </p:sp>
      <p:grpSp>
        <p:nvGrpSpPr>
          <p:cNvPr id="10" name="Group 9">
            <a:extLst>
              <a:ext uri="{FF2B5EF4-FFF2-40B4-BE49-F238E27FC236}">
                <a16:creationId xmlns:a16="http://schemas.microsoft.com/office/drawing/2014/main" id="{FB4FFB4F-FE50-2F4C-8278-F5326E124FA9}"/>
              </a:ext>
            </a:extLst>
          </p:cNvPr>
          <p:cNvGrpSpPr/>
          <p:nvPr/>
        </p:nvGrpSpPr>
        <p:grpSpPr>
          <a:xfrm>
            <a:off x="6528122" y="2720050"/>
            <a:ext cx="2957327" cy="659758"/>
            <a:chOff x="6528122" y="2720050"/>
            <a:chExt cx="2957327" cy="659758"/>
          </a:xfrm>
        </p:grpSpPr>
        <p:cxnSp>
          <p:nvCxnSpPr>
            <p:cNvPr id="4" name="Straight Arrow Connector 3">
              <a:extLst>
                <a:ext uri="{FF2B5EF4-FFF2-40B4-BE49-F238E27FC236}">
                  <a16:creationId xmlns:a16="http://schemas.microsoft.com/office/drawing/2014/main" id="{54DFAAA8-3256-FA41-81D2-7310A6FF4349}"/>
                </a:ext>
              </a:extLst>
            </p:cNvPr>
            <p:cNvCxnSpPr>
              <a:cxnSpLocks/>
            </p:cNvCxnSpPr>
            <p:nvPr/>
          </p:nvCxnSpPr>
          <p:spPr>
            <a:xfrm>
              <a:off x="652812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B1961A5-078C-7243-B448-700DE8EF2D44}"/>
                </a:ext>
              </a:extLst>
            </p:cNvPr>
            <p:cNvCxnSpPr>
              <a:cxnSpLocks/>
            </p:cNvCxnSpPr>
            <p:nvPr/>
          </p:nvCxnSpPr>
          <p:spPr>
            <a:xfrm>
              <a:off x="695059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336F6FB-ADEA-AC45-8AC8-DB517B7E87EA}"/>
                </a:ext>
              </a:extLst>
            </p:cNvPr>
            <p:cNvCxnSpPr>
              <a:cxnSpLocks/>
            </p:cNvCxnSpPr>
            <p:nvPr/>
          </p:nvCxnSpPr>
          <p:spPr>
            <a:xfrm>
              <a:off x="737307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388001A-3C2E-D546-A1A5-2A8669DF6E62}"/>
                </a:ext>
              </a:extLst>
            </p:cNvPr>
            <p:cNvCxnSpPr>
              <a:cxnSpLocks/>
            </p:cNvCxnSpPr>
            <p:nvPr/>
          </p:nvCxnSpPr>
          <p:spPr>
            <a:xfrm>
              <a:off x="779554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A70C93-8BD6-FB48-805C-72E8B3D3BB71}"/>
                </a:ext>
              </a:extLst>
            </p:cNvPr>
            <p:cNvCxnSpPr>
              <a:cxnSpLocks/>
            </p:cNvCxnSpPr>
            <p:nvPr/>
          </p:nvCxnSpPr>
          <p:spPr>
            <a:xfrm>
              <a:off x="8218023"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FB5C9BF-3BF9-714B-A55D-A58567E023AF}"/>
                </a:ext>
              </a:extLst>
            </p:cNvPr>
            <p:cNvCxnSpPr>
              <a:cxnSpLocks/>
            </p:cNvCxnSpPr>
            <p:nvPr/>
          </p:nvCxnSpPr>
          <p:spPr>
            <a:xfrm>
              <a:off x="8640498"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792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34A6-D629-F74F-86DF-A727161CA257}"/>
              </a:ext>
            </a:extLst>
          </p:cNvPr>
          <p:cNvSpPr>
            <a:spLocks noGrp="1"/>
          </p:cNvSpPr>
          <p:nvPr>
            <p:ph type="title"/>
          </p:nvPr>
        </p:nvSpPr>
        <p:spPr/>
        <p:txBody>
          <a:bodyPr/>
          <a:lstStyle/>
          <a:p>
            <a:r>
              <a:rPr lang="en-US" dirty="0"/>
              <a:t>Summary of Operations</a:t>
            </a:r>
          </a:p>
        </p:txBody>
      </p:sp>
      <p:sp>
        <p:nvSpPr>
          <p:cNvPr id="3" name="Content Placeholder 2">
            <a:extLst>
              <a:ext uri="{FF2B5EF4-FFF2-40B4-BE49-F238E27FC236}">
                <a16:creationId xmlns:a16="http://schemas.microsoft.com/office/drawing/2014/main" id="{1A2137F3-64E1-4443-B0D0-86D0794C6118}"/>
              </a:ext>
            </a:extLst>
          </p:cNvPr>
          <p:cNvSpPr>
            <a:spLocks noGrp="1"/>
          </p:cNvSpPr>
          <p:nvPr>
            <p:ph idx="1"/>
          </p:nvPr>
        </p:nvSpPr>
        <p:spPr/>
        <p:txBody>
          <a:bodyPr/>
          <a:lstStyle/>
          <a:p>
            <a:r>
              <a:rPr lang="en-US" b="1" dirty="0"/>
              <a:t>Negation:</a:t>
            </a:r>
            <a:r>
              <a:rPr lang="en-US" dirty="0"/>
              <a:t> Flips the bits of the input</a:t>
            </a:r>
          </a:p>
          <a:p>
            <a:r>
              <a:rPr lang="en-US" b="1" dirty="0"/>
              <a:t>Bitwise AND:</a:t>
            </a:r>
            <a:r>
              <a:rPr lang="en-US" dirty="0"/>
              <a:t> Returns bits that are true in both inputs</a:t>
            </a:r>
          </a:p>
          <a:p>
            <a:r>
              <a:rPr lang="en-US" b="1" dirty="0"/>
              <a:t>Bitwise OR:</a:t>
            </a:r>
            <a:r>
              <a:rPr lang="en-US" dirty="0"/>
              <a:t> Returns bits that are true in either input</a:t>
            </a:r>
          </a:p>
          <a:p>
            <a:r>
              <a:rPr lang="en-US" b="1" dirty="0"/>
              <a:t>Bitwise XOR:</a:t>
            </a:r>
            <a:r>
              <a:rPr lang="en-US" dirty="0"/>
              <a:t> Returns bits that are true in only one input</a:t>
            </a:r>
          </a:p>
          <a:p>
            <a:r>
              <a:rPr lang="en-US" b="1" dirty="0"/>
              <a:t>Left shift:</a:t>
            </a:r>
            <a:r>
              <a:rPr lang="en-US" dirty="0"/>
              <a:t> Returns bits shifted over to the left</a:t>
            </a:r>
          </a:p>
          <a:p>
            <a:r>
              <a:rPr lang="en-US" b="1" dirty="0"/>
              <a:t>Right shift:</a:t>
            </a:r>
            <a:r>
              <a:rPr lang="en-US" dirty="0"/>
              <a:t> Returns bits shifted over to the right</a:t>
            </a:r>
          </a:p>
          <a:p>
            <a:endParaRPr lang="en-US" dirty="0"/>
          </a:p>
        </p:txBody>
      </p:sp>
    </p:spTree>
    <p:extLst>
      <p:ext uri="{BB962C8B-B14F-4D97-AF65-F5344CB8AC3E}">
        <p14:creationId xmlns:p14="http://schemas.microsoft.com/office/powerpoint/2010/main" val="380447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2249-7EBC-D541-BE06-0441F2404661}"/>
              </a:ext>
            </a:extLst>
          </p:cNvPr>
          <p:cNvSpPr>
            <a:spLocks noGrp="1"/>
          </p:cNvSpPr>
          <p:nvPr>
            <p:ph type="title"/>
          </p:nvPr>
        </p:nvSpPr>
        <p:spPr/>
        <p:txBody>
          <a:bodyPr/>
          <a:lstStyle/>
          <a:p>
            <a:r>
              <a:rPr lang="en-US" dirty="0"/>
              <a:t>Processor Performance and Optimization</a:t>
            </a:r>
          </a:p>
        </p:txBody>
      </p:sp>
      <p:sp>
        <p:nvSpPr>
          <p:cNvPr id="3" name="Content Placeholder 2">
            <a:extLst>
              <a:ext uri="{FF2B5EF4-FFF2-40B4-BE49-F238E27FC236}">
                <a16:creationId xmlns:a16="http://schemas.microsoft.com/office/drawing/2014/main" id="{09D6252F-DB40-2B41-8690-E5E274F5D7D0}"/>
              </a:ext>
            </a:extLst>
          </p:cNvPr>
          <p:cNvSpPr>
            <a:spLocks noGrp="1"/>
          </p:cNvSpPr>
          <p:nvPr>
            <p:ph idx="1"/>
          </p:nvPr>
        </p:nvSpPr>
        <p:spPr/>
        <p:txBody>
          <a:bodyPr/>
          <a:lstStyle/>
          <a:p>
            <a:pPr marL="0" indent="0">
              <a:buNone/>
            </a:pPr>
            <a:r>
              <a:rPr lang="en-US" dirty="0"/>
              <a:t>Usually either faster or consume less power</a:t>
            </a:r>
          </a:p>
        </p:txBody>
      </p:sp>
      <p:graphicFrame>
        <p:nvGraphicFramePr>
          <p:cNvPr id="4" name="Content Placeholder 3">
            <a:extLst>
              <a:ext uri="{FF2B5EF4-FFF2-40B4-BE49-F238E27FC236}">
                <a16:creationId xmlns:a16="http://schemas.microsoft.com/office/drawing/2014/main" id="{318AF140-60E6-7E40-BBB4-047516E53D01}"/>
              </a:ext>
            </a:extLst>
          </p:cNvPr>
          <p:cNvGraphicFramePr>
            <a:graphicFrameLocks/>
          </p:cNvGraphicFramePr>
          <p:nvPr>
            <p:extLst>
              <p:ext uri="{D42A27DB-BD31-4B8C-83A1-F6EECF244321}">
                <p14:modId xmlns:p14="http://schemas.microsoft.com/office/powerpoint/2010/main" val="313537354"/>
              </p:ext>
            </p:extLst>
          </p:nvPr>
        </p:nvGraphicFramePr>
        <p:xfrm>
          <a:off x="838200" y="3015858"/>
          <a:ext cx="10515600" cy="1970871"/>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1983823636"/>
                    </a:ext>
                  </a:extLst>
                </a:gridCol>
                <a:gridCol w="5257800">
                  <a:extLst>
                    <a:ext uri="{9D8B030D-6E8A-4147-A177-3AD203B41FA5}">
                      <a16:colId xmlns:a16="http://schemas.microsoft.com/office/drawing/2014/main" val="1409237576"/>
                    </a:ext>
                  </a:extLst>
                </a:gridCol>
              </a:tblGrid>
              <a:tr h="656957">
                <a:tc>
                  <a:txBody>
                    <a:bodyPr/>
                    <a:lstStyle/>
                    <a:p>
                      <a:r>
                        <a:rPr lang="en-US" sz="2800" dirty="0">
                          <a:latin typeface="Andale Mono" panose="020B0509000000000004" pitchFamily="49" charset="0"/>
                        </a:rPr>
                        <a:t>x = x % 2</a:t>
                      </a:r>
                    </a:p>
                  </a:txBody>
                  <a:tcPr/>
                </a:tc>
                <a:tc>
                  <a:txBody>
                    <a:bodyPr/>
                    <a:lstStyle/>
                    <a:p>
                      <a:r>
                        <a:rPr lang="en-US" sz="2800" dirty="0">
                          <a:latin typeface="Andale Mono" panose="020B0509000000000004" pitchFamily="49" charset="0"/>
                        </a:rPr>
                        <a:t>AND 2 x</a:t>
                      </a:r>
                    </a:p>
                  </a:txBody>
                  <a:tcPr/>
                </a:tc>
                <a:extLst>
                  <a:ext uri="{0D108BD9-81ED-4DB2-BD59-A6C34878D82A}">
                    <a16:rowId xmlns:a16="http://schemas.microsoft.com/office/drawing/2014/main" val="2250512479"/>
                  </a:ext>
                </a:extLst>
              </a:tr>
              <a:tr h="656957">
                <a:tc>
                  <a:txBody>
                    <a:bodyPr/>
                    <a:lstStyle/>
                    <a:p>
                      <a:r>
                        <a:rPr lang="en-US" sz="2800" dirty="0">
                          <a:latin typeface="Andale Mono" panose="020B0509000000000004" pitchFamily="49" charset="0"/>
                        </a:rPr>
                        <a:t>x = x * 8</a:t>
                      </a:r>
                    </a:p>
                  </a:txBody>
                  <a:tcPr/>
                </a:tc>
                <a:tc>
                  <a:txBody>
                    <a:bodyPr/>
                    <a:lstStyle/>
                    <a:p>
                      <a:r>
                        <a:rPr lang="en-US" sz="2800" dirty="0">
                          <a:latin typeface="Andale Mono" panose="020B0509000000000004" pitchFamily="49" charset="0"/>
                        </a:rPr>
                        <a:t>SHL 3 x</a:t>
                      </a:r>
                    </a:p>
                  </a:txBody>
                  <a:tcPr/>
                </a:tc>
                <a:extLst>
                  <a:ext uri="{0D108BD9-81ED-4DB2-BD59-A6C34878D82A}">
                    <a16:rowId xmlns:a16="http://schemas.microsoft.com/office/drawing/2014/main" val="439507059"/>
                  </a:ext>
                </a:extLst>
              </a:tr>
              <a:tr h="656957">
                <a:tc>
                  <a:txBody>
                    <a:bodyPr/>
                    <a:lstStyle/>
                    <a:p>
                      <a:r>
                        <a:rPr lang="en-US" sz="2800" dirty="0">
                          <a:latin typeface="Andale Mono" panose="020B0509000000000004" pitchFamily="49" charset="0"/>
                        </a:rPr>
                        <a:t>x = 0</a:t>
                      </a:r>
                    </a:p>
                  </a:txBody>
                  <a:tcPr/>
                </a:tc>
                <a:tc>
                  <a:txBody>
                    <a:bodyPr/>
                    <a:lstStyle/>
                    <a:p>
                      <a:r>
                        <a:rPr lang="en-US" sz="2800" dirty="0">
                          <a:latin typeface="Andale Mono" panose="020B0509000000000004" pitchFamily="49" charset="0"/>
                        </a:rPr>
                        <a:t>XOR x x</a:t>
                      </a:r>
                    </a:p>
                  </a:txBody>
                  <a:tcPr/>
                </a:tc>
                <a:extLst>
                  <a:ext uri="{0D108BD9-81ED-4DB2-BD59-A6C34878D82A}">
                    <a16:rowId xmlns:a16="http://schemas.microsoft.com/office/drawing/2014/main" val="3765084482"/>
                  </a:ext>
                </a:extLst>
              </a:tr>
            </a:tbl>
          </a:graphicData>
        </a:graphic>
      </p:graphicFrame>
    </p:spTree>
    <p:extLst>
      <p:ext uri="{BB962C8B-B14F-4D97-AF65-F5344CB8AC3E}">
        <p14:creationId xmlns:p14="http://schemas.microsoft.com/office/powerpoint/2010/main" val="39631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821F-35A1-E44E-95D4-263985C98A0C}"/>
              </a:ext>
            </a:extLst>
          </p:cNvPr>
          <p:cNvSpPr>
            <a:spLocks noGrp="1"/>
          </p:cNvSpPr>
          <p:nvPr>
            <p:ph type="title"/>
          </p:nvPr>
        </p:nvSpPr>
        <p:spPr/>
        <p:txBody>
          <a:bodyPr/>
          <a:lstStyle/>
          <a:p>
            <a:r>
              <a:rPr lang="en-US" dirty="0"/>
              <a:t>Only apply to Integers</a:t>
            </a:r>
          </a:p>
        </p:txBody>
      </p:sp>
    </p:spTree>
    <p:extLst>
      <p:ext uri="{BB962C8B-B14F-4D97-AF65-F5344CB8AC3E}">
        <p14:creationId xmlns:p14="http://schemas.microsoft.com/office/powerpoint/2010/main" val="183921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E284-DF9F-D946-8081-162670737200}"/>
              </a:ext>
            </a:extLst>
          </p:cNvPr>
          <p:cNvSpPr>
            <a:spLocks noGrp="1"/>
          </p:cNvSpPr>
          <p:nvPr>
            <p:ph type="title"/>
          </p:nvPr>
        </p:nvSpPr>
        <p:spPr/>
        <p:txBody>
          <a:bodyPr/>
          <a:lstStyle/>
          <a:p>
            <a:r>
              <a:rPr lang="en-US" dirty="0"/>
              <a:t>JavaScript bitwise operators</a:t>
            </a:r>
          </a:p>
        </p:txBody>
      </p:sp>
      <p:graphicFrame>
        <p:nvGraphicFramePr>
          <p:cNvPr id="4" name="Content Placeholder 3">
            <a:extLst>
              <a:ext uri="{FF2B5EF4-FFF2-40B4-BE49-F238E27FC236}">
                <a16:creationId xmlns:a16="http://schemas.microsoft.com/office/drawing/2014/main" id="{7CCC2050-8C8A-134C-8DFD-F020F0C2394D}"/>
              </a:ext>
            </a:extLst>
          </p:cNvPr>
          <p:cNvGraphicFramePr>
            <a:graphicFrameLocks noGrp="1"/>
          </p:cNvGraphicFramePr>
          <p:nvPr>
            <p:ph idx="1"/>
            <p:extLst>
              <p:ext uri="{D42A27DB-BD31-4B8C-83A1-F6EECF244321}">
                <p14:modId xmlns:p14="http://schemas.microsoft.com/office/powerpoint/2010/main" val="115285420"/>
              </p:ext>
            </p:extLst>
          </p:nvPr>
        </p:nvGraphicFramePr>
        <p:xfrm>
          <a:off x="838200" y="1825625"/>
          <a:ext cx="10515600" cy="4145280"/>
        </p:xfrm>
        <a:graphic>
          <a:graphicData uri="http://schemas.openxmlformats.org/drawingml/2006/table">
            <a:tbl>
              <a:tblPr firstRow="1" bandRow="1">
                <a:tableStyleId>{2D5ABB26-0587-4C30-8999-92F81FD0307C}</a:tableStyleId>
              </a:tblPr>
              <a:tblGrid>
                <a:gridCol w="5111187">
                  <a:extLst>
                    <a:ext uri="{9D8B030D-6E8A-4147-A177-3AD203B41FA5}">
                      <a16:colId xmlns:a16="http://schemas.microsoft.com/office/drawing/2014/main" val="2110689775"/>
                    </a:ext>
                  </a:extLst>
                </a:gridCol>
                <a:gridCol w="1899213">
                  <a:extLst>
                    <a:ext uri="{9D8B030D-6E8A-4147-A177-3AD203B41FA5}">
                      <a16:colId xmlns:a16="http://schemas.microsoft.com/office/drawing/2014/main" val="1567704361"/>
                    </a:ext>
                  </a:extLst>
                </a:gridCol>
                <a:gridCol w="3505200">
                  <a:extLst>
                    <a:ext uri="{9D8B030D-6E8A-4147-A177-3AD203B41FA5}">
                      <a16:colId xmlns:a16="http://schemas.microsoft.com/office/drawing/2014/main" val="3445101614"/>
                    </a:ext>
                  </a:extLst>
                </a:gridCol>
              </a:tblGrid>
              <a:tr h="370840">
                <a:tc>
                  <a:txBody>
                    <a:bodyPr/>
                    <a:lstStyle/>
                    <a:p>
                      <a:r>
                        <a:rPr lang="en-US" sz="2800" dirty="0"/>
                        <a:t>Operation</a:t>
                      </a:r>
                    </a:p>
                  </a:txBody>
                  <a:tcPr>
                    <a:lnB w="12700" cap="flat" cmpd="sng" algn="ctr">
                      <a:solidFill>
                        <a:schemeClr val="tx1"/>
                      </a:solidFill>
                      <a:prstDash val="solid"/>
                      <a:round/>
                      <a:headEnd type="none" w="med" len="med"/>
                      <a:tailEnd type="none" w="med" len="med"/>
                    </a:lnB>
                  </a:tcPr>
                </a:tc>
                <a:tc>
                  <a:txBody>
                    <a:bodyPr/>
                    <a:lstStyle/>
                    <a:p>
                      <a:pPr algn="ctr"/>
                      <a:r>
                        <a:rPr lang="en-US" sz="2800" dirty="0"/>
                        <a:t>Operator</a:t>
                      </a:r>
                    </a:p>
                  </a:txBody>
                  <a:tcPr>
                    <a:lnB w="12700" cap="flat" cmpd="sng" algn="ctr">
                      <a:solidFill>
                        <a:schemeClr val="tx1"/>
                      </a:solidFill>
                      <a:prstDash val="solid"/>
                      <a:round/>
                      <a:headEnd type="none" w="med" len="med"/>
                      <a:tailEnd type="none" w="med" len="med"/>
                    </a:lnB>
                  </a:tcPr>
                </a:tc>
                <a:tc>
                  <a:txBody>
                    <a:bodyPr/>
                    <a:lstStyle/>
                    <a:p>
                      <a:pPr algn="ctr"/>
                      <a:r>
                        <a:rPr lang="en-US" sz="2800" dirty="0"/>
                        <a:t>Example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860719"/>
                  </a:ext>
                </a:extLst>
              </a:tr>
              <a:tr h="370840">
                <a:tc>
                  <a:txBody>
                    <a:bodyPr/>
                    <a:lstStyle/>
                    <a:p>
                      <a:r>
                        <a:rPr lang="en-US" sz="2800" dirty="0"/>
                        <a:t>Negation</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55246620"/>
                  </a:ext>
                </a:extLst>
              </a:tr>
              <a:tr h="370840">
                <a:tc>
                  <a:txBody>
                    <a:bodyPr/>
                    <a:lstStyle/>
                    <a:p>
                      <a:r>
                        <a:rPr lang="en-US" sz="2800" dirty="0"/>
                        <a:t>Bitwise AND</a:t>
                      </a:r>
                    </a:p>
                  </a:txBody>
                  <a:tcPr/>
                </a:tc>
                <a:tc>
                  <a:txBody>
                    <a:bodyPr/>
                    <a:lstStyle/>
                    <a:p>
                      <a:pPr algn="ctr"/>
                      <a:r>
                        <a:rPr lang="en-US" sz="2800" dirty="0">
                          <a:latin typeface="Andale Mono" panose="020B0509000000000004" pitchFamily="49" charset="0"/>
                        </a:rPr>
                        <a:t>&amp;</a:t>
                      </a:r>
                    </a:p>
                  </a:txBody>
                  <a:tcPr/>
                </a:tc>
                <a:tc>
                  <a:txBody>
                    <a:bodyPr/>
                    <a:lstStyle/>
                    <a:p>
                      <a:pPr algn="ctr"/>
                      <a:r>
                        <a:rPr lang="en-US" sz="2800" dirty="0">
                          <a:latin typeface="Andale Mono" panose="020B0509000000000004" pitchFamily="49" charset="0"/>
                        </a:rPr>
                        <a:t>a &amp; b</a:t>
                      </a:r>
                    </a:p>
                  </a:txBody>
                  <a:tcPr/>
                </a:tc>
                <a:extLst>
                  <a:ext uri="{0D108BD9-81ED-4DB2-BD59-A6C34878D82A}">
                    <a16:rowId xmlns:a16="http://schemas.microsoft.com/office/drawing/2014/main" val="3731845001"/>
                  </a:ext>
                </a:extLst>
              </a:tr>
              <a:tr h="370840">
                <a:tc>
                  <a:txBody>
                    <a:bodyPr/>
                    <a:lstStyle/>
                    <a:p>
                      <a:r>
                        <a:rPr lang="en-US" sz="2800" dirty="0"/>
                        <a:t>Bitwise 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3371747608"/>
                  </a:ext>
                </a:extLst>
              </a:tr>
              <a:tr h="370840">
                <a:tc>
                  <a:txBody>
                    <a:bodyPr/>
                    <a:lstStyle/>
                    <a:p>
                      <a:r>
                        <a:rPr lang="en-US" sz="2800" dirty="0"/>
                        <a:t>Bitwise XOR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4130721577"/>
                  </a:ext>
                </a:extLst>
              </a:tr>
              <a:tr h="370840">
                <a:tc>
                  <a:txBody>
                    <a:bodyPr/>
                    <a:lstStyle/>
                    <a:p>
                      <a:r>
                        <a:rPr lang="en-US" sz="2800" dirty="0"/>
                        <a:t>Left Shift</a:t>
                      </a:r>
                    </a:p>
                  </a:txBody>
                  <a:tcPr/>
                </a:tc>
                <a:tc>
                  <a:txBody>
                    <a:bodyPr/>
                    <a:lstStyle/>
                    <a:p>
                      <a:pPr algn="ctr"/>
                      <a:r>
                        <a:rPr lang="en-US" sz="2800" dirty="0">
                          <a:latin typeface="Andale Mono" panose="020B0509000000000004" pitchFamily="49" charset="0"/>
                        </a:rPr>
                        <a:t>&lt;&lt;</a:t>
                      </a:r>
                    </a:p>
                  </a:txBody>
                  <a:tcPr/>
                </a:tc>
                <a:tc>
                  <a:txBody>
                    <a:bodyPr/>
                    <a:lstStyle/>
                    <a:p>
                      <a:pPr algn="ctr"/>
                      <a:r>
                        <a:rPr lang="en-US" sz="2800" dirty="0">
                          <a:latin typeface="Andale Mono" panose="020B0509000000000004" pitchFamily="49" charset="0"/>
                        </a:rPr>
                        <a:t>a &lt;&lt; 4</a:t>
                      </a:r>
                    </a:p>
                  </a:txBody>
                  <a:tcPr/>
                </a:tc>
                <a:extLst>
                  <a:ext uri="{0D108BD9-81ED-4DB2-BD59-A6C34878D82A}">
                    <a16:rowId xmlns:a16="http://schemas.microsoft.com/office/drawing/2014/main" val="3621405424"/>
                  </a:ext>
                </a:extLst>
              </a:tr>
              <a:tr h="370840">
                <a:tc>
                  <a:txBody>
                    <a:bodyPr/>
                    <a:lstStyle/>
                    <a:p>
                      <a:r>
                        <a:rPr lang="en-US" sz="2800" dirty="0"/>
                        <a:t>Signed Right Shift</a:t>
                      </a:r>
                    </a:p>
                  </a:txBody>
                  <a:tcPr/>
                </a:tc>
                <a:tc>
                  <a:txBody>
                    <a:bodyPr/>
                    <a:lstStyle/>
                    <a:p>
                      <a:pPr algn="ctr"/>
                      <a:r>
                        <a:rPr lang="en-US" sz="2800" dirty="0">
                          <a:latin typeface="Andale Mono" panose="020B0509000000000004" pitchFamily="49" charset="0"/>
                        </a:rPr>
                        <a:t>&gt;&gt;</a:t>
                      </a:r>
                    </a:p>
                  </a:txBody>
                  <a:tcPr/>
                </a:tc>
                <a:tc>
                  <a:txBody>
                    <a:bodyPr/>
                    <a:lstStyle/>
                    <a:p>
                      <a:pPr algn="ctr"/>
                      <a:r>
                        <a:rPr lang="en-US" sz="2800" dirty="0">
                          <a:latin typeface="Andale Mono" panose="020B0509000000000004" pitchFamily="49" charset="0"/>
                        </a:rPr>
                        <a:t>a &gt;&gt; 3</a:t>
                      </a:r>
                    </a:p>
                  </a:txBody>
                  <a:tcPr/>
                </a:tc>
                <a:extLst>
                  <a:ext uri="{0D108BD9-81ED-4DB2-BD59-A6C34878D82A}">
                    <a16:rowId xmlns:a16="http://schemas.microsoft.com/office/drawing/2014/main" val="1922751914"/>
                  </a:ext>
                </a:extLst>
              </a:tr>
              <a:tr h="370840">
                <a:tc>
                  <a:txBody>
                    <a:bodyPr/>
                    <a:lstStyle/>
                    <a:p>
                      <a:r>
                        <a:rPr lang="en-US" sz="2800" dirty="0"/>
                        <a:t>Unsigned Right Shift</a:t>
                      </a:r>
                    </a:p>
                  </a:txBody>
                  <a:tcPr/>
                </a:tc>
                <a:tc>
                  <a:txBody>
                    <a:bodyPr/>
                    <a:lstStyle/>
                    <a:p>
                      <a:pPr algn="ctr"/>
                      <a:r>
                        <a:rPr lang="en-US" sz="2800" dirty="0">
                          <a:latin typeface="Andale Mono" panose="020B0509000000000004" pitchFamily="49" charset="0"/>
                        </a:rPr>
                        <a:t>&gt;&gt;&gt;</a:t>
                      </a:r>
                    </a:p>
                  </a:txBody>
                  <a:tcPr/>
                </a:tc>
                <a:tc>
                  <a:txBody>
                    <a:bodyPr/>
                    <a:lstStyle/>
                    <a:p>
                      <a:pPr algn="ctr"/>
                      <a:r>
                        <a:rPr lang="en-US" sz="2800" dirty="0">
                          <a:latin typeface="Andale Mono" panose="020B0509000000000004" pitchFamily="49" charset="0"/>
                        </a:rPr>
                        <a:t>a &gt;&gt;&gt; 5</a:t>
                      </a:r>
                    </a:p>
                  </a:txBody>
                  <a:tcPr/>
                </a:tc>
                <a:extLst>
                  <a:ext uri="{0D108BD9-81ED-4DB2-BD59-A6C34878D82A}">
                    <a16:rowId xmlns:a16="http://schemas.microsoft.com/office/drawing/2014/main" val="2374067344"/>
                  </a:ext>
                </a:extLst>
              </a:tr>
            </a:tbl>
          </a:graphicData>
        </a:graphic>
      </p:graphicFrame>
    </p:spTree>
    <p:extLst>
      <p:ext uri="{BB962C8B-B14F-4D97-AF65-F5344CB8AC3E}">
        <p14:creationId xmlns:p14="http://schemas.microsoft.com/office/powerpoint/2010/main" val="4165953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E284-DF9F-D946-8081-162670737200}"/>
              </a:ext>
            </a:extLst>
          </p:cNvPr>
          <p:cNvSpPr>
            <a:spLocks noGrp="1"/>
          </p:cNvSpPr>
          <p:nvPr>
            <p:ph type="title"/>
          </p:nvPr>
        </p:nvSpPr>
        <p:spPr/>
        <p:txBody>
          <a:bodyPr/>
          <a:lstStyle/>
          <a:p>
            <a:r>
              <a:rPr lang="en-US" dirty="0"/>
              <a:t>JavaScript bitwise assignment operators</a:t>
            </a:r>
          </a:p>
        </p:txBody>
      </p:sp>
      <p:graphicFrame>
        <p:nvGraphicFramePr>
          <p:cNvPr id="4" name="Content Placeholder 3">
            <a:extLst>
              <a:ext uri="{FF2B5EF4-FFF2-40B4-BE49-F238E27FC236}">
                <a16:creationId xmlns:a16="http://schemas.microsoft.com/office/drawing/2014/main" id="{7CCC2050-8C8A-134C-8DFD-F020F0C2394D}"/>
              </a:ext>
            </a:extLst>
          </p:cNvPr>
          <p:cNvGraphicFramePr>
            <a:graphicFrameLocks noGrp="1"/>
          </p:cNvGraphicFramePr>
          <p:nvPr>
            <p:ph idx="1"/>
            <p:extLst>
              <p:ext uri="{D42A27DB-BD31-4B8C-83A1-F6EECF244321}">
                <p14:modId xmlns:p14="http://schemas.microsoft.com/office/powerpoint/2010/main" val="3207878244"/>
              </p:ext>
            </p:extLst>
          </p:nvPr>
        </p:nvGraphicFramePr>
        <p:xfrm>
          <a:off x="838200" y="1825625"/>
          <a:ext cx="10515600" cy="3627120"/>
        </p:xfrm>
        <a:graphic>
          <a:graphicData uri="http://schemas.openxmlformats.org/drawingml/2006/table">
            <a:tbl>
              <a:tblPr firstRow="1" bandRow="1">
                <a:tableStyleId>{2D5ABB26-0587-4C30-8999-92F81FD0307C}</a:tableStyleId>
              </a:tblPr>
              <a:tblGrid>
                <a:gridCol w="5111187">
                  <a:extLst>
                    <a:ext uri="{9D8B030D-6E8A-4147-A177-3AD203B41FA5}">
                      <a16:colId xmlns:a16="http://schemas.microsoft.com/office/drawing/2014/main" val="2110689775"/>
                    </a:ext>
                  </a:extLst>
                </a:gridCol>
                <a:gridCol w="1899213">
                  <a:extLst>
                    <a:ext uri="{9D8B030D-6E8A-4147-A177-3AD203B41FA5}">
                      <a16:colId xmlns:a16="http://schemas.microsoft.com/office/drawing/2014/main" val="1567704361"/>
                    </a:ext>
                  </a:extLst>
                </a:gridCol>
                <a:gridCol w="3505200">
                  <a:extLst>
                    <a:ext uri="{9D8B030D-6E8A-4147-A177-3AD203B41FA5}">
                      <a16:colId xmlns:a16="http://schemas.microsoft.com/office/drawing/2014/main" val="3445101614"/>
                    </a:ext>
                  </a:extLst>
                </a:gridCol>
              </a:tblGrid>
              <a:tr h="370840">
                <a:tc>
                  <a:txBody>
                    <a:bodyPr/>
                    <a:lstStyle/>
                    <a:p>
                      <a:r>
                        <a:rPr lang="en-US" sz="2800" dirty="0"/>
                        <a:t>Operation</a:t>
                      </a:r>
                    </a:p>
                  </a:txBody>
                  <a:tcPr>
                    <a:lnB w="12700" cap="flat" cmpd="sng" algn="ctr">
                      <a:solidFill>
                        <a:schemeClr val="tx1"/>
                      </a:solidFill>
                      <a:prstDash val="solid"/>
                      <a:round/>
                      <a:headEnd type="none" w="med" len="med"/>
                      <a:tailEnd type="none" w="med" len="med"/>
                    </a:lnB>
                  </a:tcPr>
                </a:tc>
                <a:tc>
                  <a:txBody>
                    <a:bodyPr/>
                    <a:lstStyle/>
                    <a:p>
                      <a:pPr algn="ctr"/>
                      <a:r>
                        <a:rPr lang="en-US" sz="2800" dirty="0"/>
                        <a:t>Operator</a:t>
                      </a:r>
                    </a:p>
                  </a:txBody>
                  <a:tcPr>
                    <a:lnB w="12700" cap="flat" cmpd="sng" algn="ctr">
                      <a:solidFill>
                        <a:schemeClr val="tx1"/>
                      </a:solidFill>
                      <a:prstDash val="solid"/>
                      <a:round/>
                      <a:headEnd type="none" w="med" len="med"/>
                      <a:tailEnd type="none" w="med" len="med"/>
                    </a:lnB>
                  </a:tcPr>
                </a:tc>
                <a:tc>
                  <a:txBody>
                    <a:bodyPr/>
                    <a:lstStyle/>
                    <a:p>
                      <a:pPr algn="ctr"/>
                      <a:r>
                        <a:rPr lang="en-US" sz="2800" dirty="0"/>
                        <a:t>Example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860719"/>
                  </a:ext>
                </a:extLst>
              </a:tr>
              <a:tr h="370840">
                <a:tc>
                  <a:txBody>
                    <a:bodyPr/>
                    <a:lstStyle/>
                    <a:p>
                      <a:r>
                        <a:rPr lang="en-US" sz="2800" dirty="0"/>
                        <a:t>Bitwise AND</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&amp;=</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 &amp;= b</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31845001"/>
                  </a:ext>
                </a:extLst>
              </a:tr>
              <a:tr h="370840">
                <a:tc>
                  <a:txBody>
                    <a:bodyPr/>
                    <a:lstStyle/>
                    <a:p>
                      <a:r>
                        <a:rPr lang="en-US" sz="2800" dirty="0"/>
                        <a:t>Bitwise 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3371747608"/>
                  </a:ext>
                </a:extLst>
              </a:tr>
              <a:tr h="370840">
                <a:tc>
                  <a:txBody>
                    <a:bodyPr/>
                    <a:lstStyle/>
                    <a:p>
                      <a:r>
                        <a:rPr lang="en-US" sz="2800" dirty="0"/>
                        <a:t>Bitwise XOR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4130721577"/>
                  </a:ext>
                </a:extLst>
              </a:tr>
              <a:tr h="370840">
                <a:tc>
                  <a:txBody>
                    <a:bodyPr/>
                    <a:lstStyle/>
                    <a:p>
                      <a:r>
                        <a:rPr lang="en-US" sz="2800" dirty="0"/>
                        <a:t>Left Shift</a:t>
                      </a:r>
                    </a:p>
                  </a:txBody>
                  <a:tcPr/>
                </a:tc>
                <a:tc>
                  <a:txBody>
                    <a:bodyPr/>
                    <a:lstStyle/>
                    <a:p>
                      <a:pPr algn="ctr"/>
                      <a:r>
                        <a:rPr lang="en-US" sz="2800" dirty="0">
                          <a:latin typeface="Andale Mono" panose="020B0509000000000004" pitchFamily="49" charset="0"/>
                        </a:rPr>
                        <a:t>&lt;&lt;=</a:t>
                      </a:r>
                    </a:p>
                  </a:txBody>
                  <a:tcPr/>
                </a:tc>
                <a:tc>
                  <a:txBody>
                    <a:bodyPr/>
                    <a:lstStyle/>
                    <a:p>
                      <a:pPr algn="ctr"/>
                      <a:r>
                        <a:rPr lang="en-US" sz="2800" dirty="0">
                          <a:latin typeface="Andale Mono" panose="020B0509000000000004" pitchFamily="49" charset="0"/>
                        </a:rPr>
                        <a:t>a &lt;&lt;= 4</a:t>
                      </a:r>
                    </a:p>
                  </a:txBody>
                  <a:tcPr/>
                </a:tc>
                <a:extLst>
                  <a:ext uri="{0D108BD9-81ED-4DB2-BD59-A6C34878D82A}">
                    <a16:rowId xmlns:a16="http://schemas.microsoft.com/office/drawing/2014/main" val="3621405424"/>
                  </a:ext>
                </a:extLst>
              </a:tr>
              <a:tr h="370840">
                <a:tc>
                  <a:txBody>
                    <a:bodyPr/>
                    <a:lstStyle/>
                    <a:p>
                      <a:r>
                        <a:rPr lang="en-US" sz="2800" dirty="0"/>
                        <a:t>Signed Right Shift</a:t>
                      </a:r>
                    </a:p>
                  </a:txBody>
                  <a:tcPr/>
                </a:tc>
                <a:tc>
                  <a:txBody>
                    <a:bodyPr/>
                    <a:lstStyle/>
                    <a:p>
                      <a:pPr algn="ctr"/>
                      <a:r>
                        <a:rPr lang="en-US" sz="2800" dirty="0">
                          <a:latin typeface="Andale Mono" panose="020B0509000000000004" pitchFamily="49" charset="0"/>
                        </a:rPr>
                        <a:t>&gt;&gt;=</a:t>
                      </a:r>
                    </a:p>
                  </a:txBody>
                  <a:tcPr/>
                </a:tc>
                <a:tc>
                  <a:txBody>
                    <a:bodyPr/>
                    <a:lstStyle/>
                    <a:p>
                      <a:pPr algn="ctr"/>
                      <a:r>
                        <a:rPr lang="en-US" sz="2800" dirty="0">
                          <a:latin typeface="Andale Mono" panose="020B0509000000000004" pitchFamily="49" charset="0"/>
                        </a:rPr>
                        <a:t>a &gt;&gt;= 3</a:t>
                      </a:r>
                    </a:p>
                  </a:txBody>
                  <a:tcPr/>
                </a:tc>
                <a:extLst>
                  <a:ext uri="{0D108BD9-81ED-4DB2-BD59-A6C34878D82A}">
                    <a16:rowId xmlns:a16="http://schemas.microsoft.com/office/drawing/2014/main" val="1922751914"/>
                  </a:ext>
                </a:extLst>
              </a:tr>
              <a:tr h="370840">
                <a:tc>
                  <a:txBody>
                    <a:bodyPr/>
                    <a:lstStyle/>
                    <a:p>
                      <a:r>
                        <a:rPr lang="en-US" sz="2800" dirty="0"/>
                        <a:t>Unsigned Right Shift</a:t>
                      </a:r>
                    </a:p>
                  </a:txBody>
                  <a:tcPr/>
                </a:tc>
                <a:tc>
                  <a:txBody>
                    <a:bodyPr/>
                    <a:lstStyle/>
                    <a:p>
                      <a:pPr algn="ctr"/>
                      <a:r>
                        <a:rPr lang="en-US" sz="2800" dirty="0">
                          <a:latin typeface="Andale Mono" panose="020B0509000000000004" pitchFamily="49" charset="0"/>
                        </a:rPr>
                        <a:t>&gt;&gt;&gt;=</a:t>
                      </a:r>
                    </a:p>
                  </a:txBody>
                  <a:tcPr/>
                </a:tc>
                <a:tc>
                  <a:txBody>
                    <a:bodyPr/>
                    <a:lstStyle/>
                    <a:p>
                      <a:pPr algn="ctr"/>
                      <a:r>
                        <a:rPr lang="en-US" sz="2800" dirty="0">
                          <a:latin typeface="Andale Mono" panose="020B0509000000000004" pitchFamily="49" charset="0"/>
                        </a:rPr>
                        <a:t>a &gt;&gt;&gt;= 5</a:t>
                      </a:r>
                    </a:p>
                  </a:txBody>
                  <a:tcPr/>
                </a:tc>
                <a:extLst>
                  <a:ext uri="{0D108BD9-81ED-4DB2-BD59-A6C34878D82A}">
                    <a16:rowId xmlns:a16="http://schemas.microsoft.com/office/drawing/2014/main" val="2374067344"/>
                  </a:ext>
                </a:extLst>
              </a:tr>
            </a:tbl>
          </a:graphicData>
        </a:graphic>
      </p:graphicFrame>
    </p:spTree>
    <p:extLst>
      <p:ext uri="{BB962C8B-B14F-4D97-AF65-F5344CB8AC3E}">
        <p14:creationId xmlns:p14="http://schemas.microsoft.com/office/powerpoint/2010/main" val="169113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C42B-8EEE-CF4E-8037-45A0C3F749EE}"/>
              </a:ext>
            </a:extLst>
          </p:cNvPr>
          <p:cNvSpPr>
            <a:spLocks noGrp="1"/>
          </p:cNvSpPr>
          <p:nvPr>
            <p:ph type="title"/>
          </p:nvPr>
        </p:nvSpPr>
        <p:spPr/>
        <p:txBody>
          <a:bodyPr/>
          <a:lstStyle/>
          <a:p>
            <a:r>
              <a:rPr lang="en-US" dirty="0"/>
              <a:t>How bitwise operators work in JavaScript</a:t>
            </a:r>
          </a:p>
        </p:txBody>
      </p:sp>
      <p:sp>
        <p:nvSpPr>
          <p:cNvPr id="3" name="Content Placeholder 2">
            <a:extLst>
              <a:ext uri="{FF2B5EF4-FFF2-40B4-BE49-F238E27FC236}">
                <a16:creationId xmlns:a16="http://schemas.microsoft.com/office/drawing/2014/main" id="{E2C04977-A43E-B249-B19D-F0A9AB8CB74C}"/>
              </a:ext>
            </a:extLst>
          </p:cNvPr>
          <p:cNvSpPr>
            <a:spLocks noGrp="1"/>
          </p:cNvSpPr>
          <p:nvPr>
            <p:ph idx="1"/>
          </p:nvPr>
        </p:nvSpPr>
        <p:spPr/>
        <p:txBody>
          <a:bodyPr>
            <a:normAutofit fontScale="92500" lnSpcReduction="10000"/>
          </a:bodyPr>
          <a:lstStyle/>
          <a:p>
            <a:pPr marL="0" indent="0">
              <a:buNone/>
            </a:pPr>
            <a:r>
              <a:rPr lang="en-US" dirty="0">
                <a:solidFill>
                  <a:schemeClr val="bg2">
                    <a:lumMod val="75000"/>
                  </a:schemeClr>
                </a:solidFill>
              </a:rPr>
              <a:t>The production </a:t>
            </a:r>
            <a:r>
              <a:rPr lang="en-US" dirty="0">
                <a:solidFill>
                  <a:schemeClr val="bg2">
                    <a:lumMod val="75000"/>
                  </a:schemeClr>
                </a:solidFill>
                <a:latin typeface="Andale Mono" panose="020B0509000000000004" pitchFamily="49" charset="0"/>
              </a:rPr>
              <a:t>A : A @ B</a:t>
            </a:r>
            <a:r>
              <a:rPr lang="en-US" dirty="0">
                <a:solidFill>
                  <a:schemeClr val="bg2">
                    <a:lumMod val="75000"/>
                  </a:schemeClr>
                </a:solidFill>
              </a:rPr>
              <a:t> , where </a:t>
            </a:r>
            <a:r>
              <a:rPr lang="en-US" dirty="0">
                <a:solidFill>
                  <a:schemeClr val="bg2">
                    <a:lumMod val="75000"/>
                  </a:schemeClr>
                </a:solidFill>
                <a:latin typeface="Andale Mono" panose="020B0509000000000004" pitchFamily="49" charset="0"/>
              </a:rPr>
              <a:t>@</a:t>
            </a:r>
            <a:r>
              <a:rPr lang="en-US" dirty="0">
                <a:solidFill>
                  <a:schemeClr val="bg2">
                    <a:lumMod val="75000"/>
                  </a:schemeClr>
                </a:solidFill>
              </a:rPr>
              <a:t> is one of the bitwise operators in the productions above, is evaluated as follows:</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lref</a:t>
            </a:r>
            <a:r>
              <a:rPr lang="en-US" dirty="0">
                <a:solidFill>
                  <a:schemeClr val="bg2">
                    <a:lumMod val="75000"/>
                  </a:schemeClr>
                </a:solidFill>
              </a:rPr>
              <a:t> be the result of evaluating </a:t>
            </a:r>
            <a:r>
              <a:rPr lang="en-US" dirty="0">
                <a:solidFill>
                  <a:schemeClr val="bg2">
                    <a:lumMod val="75000"/>
                  </a:schemeClr>
                </a:solidFill>
                <a:latin typeface="Andale Mono" panose="020B0509000000000004" pitchFamily="49" charset="0"/>
              </a:rPr>
              <a:t>A</a:t>
            </a:r>
            <a:r>
              <a:rPr lang="en-US" dirty="0">
                <a:solidFill>
                  <a:schemeClr val="bg2">
                    <a:lumMod val="75000"/>
                  </a:schemeClr>
                </a:solidFill>
              </a:rPr>
              <a:t>.</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lval</a:t>
            </a:r>
            <a:r>
              <a:rPr lang="en-US" dirty="0">
                <a:solidFill>
                  <a:schemeClr val="bg2">
                    <a:lumMod val="75000"/>
                  </a:schemeClr>
                </a:solidFill>
              </a:rPr>
              <a:t> be </a:t>
            </a:r>
            <a:r>
              <a:rPr lang="en-US" dirty="0">
                <a:solidFill>
                  <a:schemeClr val="bg2">
                    <a:lumMod val="75000"/>
                  </a:schemeClr>
                </a:solidFill>
                <a:latin typeface="Andale Mono" panose="020B0509000000000004" pitchFamily="49" charset="0"/>
              </a:rPr>
              <a:t>? </a:t>
            </a:r>
            <a:r>
              <a:rPr lang="en-US" dirty="0" err="1">
                <a:solidFill>
                  <a:schemeClr val="bg2">
                    <a:lumMod val="75000"/>
                  </a:schemeClr>
                </a:solidFill>
                <a:latin typeface="Andale Mono" panose="020B0509000000000004" pitchFamily="49" charset="0"/>
              </a:rPr>
              <a:t>GetValue</a:t>
            </a:r>
            <a:r>
              <a:rPr lang="en-US" dirty="0">
                <a:solidFill>
                  <a:schemeClr val="bg2">
                    <a:lumMod val="75000"/>
                  </a:schemeClr>
                </a:solidFill>
                <a:latin typeface="Andale Mono" panose="020B0509000000000004" pitchFamily="49" charset="0"/>
              </a:rPr>
              <a:t>(</a:t>
            </a:r>
            <a:r>
              <a:rPr lang="en-US" dirty="0" err="1">
                <a:solidFill>
                  <a:schemeClr val="bg2">
                    <a:lumMod val="75000"/>
                  </a:schemeClr>
                </a:solidFill>
                <a:latin typeface="Andale Mono" panose="020B0509000000000004" pitchFamily="49" charset="0"/>
              </a:rPr>
              <a:t>lref</a:t>
            </a:r>
            <a:r>
              <a:rPr lang="en-US" dirty="0">
                <a:solidFill>
                  <a:schemeClr val="bg2">
                    <a:lumMod val="75000"/>
                  </a:schemeClr>
                </a:solidFill>
                <a:latin typeface="Andale Mono" panose="020B0509000000000004" pitchFamily="49" charset="0"/>
              </a:rPr>
              <a:t>)</a:t>
            </a:r>
            <a:r>
              <a:rPr lang="en-US" dirty="0">
                <a:solidFill>
                  <a:schemeClr val="bg2">
                    <a:lumMod val="75000"/>
                  </a:schemeClr>
                </a:solidFill>
              </a:rPr>
              <a:t>.</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rref</a:t>
            </a:r>
            <a:r>
              <a:rPr lang="en-US" dirty="0">
                <a:solidFill>
                  <a:schemeClr val="bg2">
                    <a:lumMod val="75000"/>
                  </a:schemeClr>
                </a:solidFill>
              </a:rPr>
              <a:t> be the result of evaluating </a:t>
            </a:r>
            <a:r>
              <a:rPr lang="en-US" dirty="0">
                <a:solidFill>
                  <a:schemeClr val="bg2">
                    <a:lumMod val="75000"/>
                  </a:schemeClr>
                </a:solidFill>
                <a:latin typeface="Andale Mono" panose="020B0509000000000004" pitchFamily="49" charset="0"/>
              </a:rPr>
              <a:t>B</a:t>
            </a:r>
            <a:r>
              <a:rPr lang="en-US" dirty="0">
                <a:solidFill>
                  <a:schemeClr val="bg2">
                    <a:lumMod val="75000"/>
                  </a:schemeClr>
                </a:solidFill>
              </a:rPr>
              <a:t>.</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rval</a:t>
            </a:r>
            <a:r>
              <a:rPr lang="en-US" dirty="0">
                <a:solidFill>
                  <a:schemeClr val="bg2">
                    <a:lumMod val="75000"/>
                  </a:schemeClr>
                </a:solidFill>
              </a:rPr>
              <a:t> be </a:t>
            </a:r>
            <a:r>
              <a:rPr lang="en-US" dirty="0">
                <a:solidFill>
                  <a:schemeClr val="bg2">
                    <a:lumMod val="75000"/>
                  </a:schemeClr>
                </a:solidFill>
                <a:latin typeface="Andale Mono" panose="020B0509000000000004" pitchFamily="49" charset="0"/>
              </a:rPr>
              <a:t>? </a:t>
            </a:r>
            <a:r>
              <a:rPr lang="en-US" dirty="0" err="1">
                <a:solidFill>
                  <a:schemeClr val="bg2">
                    <a:lumMod val="75000"/>
                  </a:schemeClr>
                </a:solidFill>
                <a:latin typeface="Andale Mono" panose="020B0509000000000004" pitchFamily="49" charset="0"/>
              </a:rPr>
              <a:t>GetValue</a:t>
            </a:r>
            <a:r>
              <a:rPr lang="en-US" dirty="0">
                <a:solidFill>
                  <a:schemeClr val="bg2">
                    <a:lumMod val="75000"/>
                  </a:schemeClr>
                </a:solidFill>
                <a:latin typeface="Andale Mono" panose="020B0509000000000004" pitchFamily="49" charset="0"/>
              </a:rPr>
              <a:t>(</a:t>
            </a:r>
            <a:r>
              <a:rPr lang="en-US" dirty="0" err="1">
                <a:solidFill>
                  <a:schemeClr val="bg2">
                    <a:lumMod val="75000"/>
                  </a:schemeClr>
                </a:solidFill>
                <a:latin typeface="Andale Mono" panose="020B0509000000000004" pitchFamily="49" charset="0"/>
              </a:rPr>
              <a:t>rref</a:t>
            </a:r>
            <a:r>
              <a:rPr lang="en-US" dirty="0">
                <a:solidFill>
                  <a:schemeClr val="bg2">
                    <a:lumMod val="75000"/>
                  </a:schemeClr>
                </a:solidFill>
                <a:latin typeface="Andale Mono" panose="020B0509000000000004" pitchFamily="49" charset="0"/>
              </a:rPr>
              <a:t>).</a:t>
            </a:r>
            <a:r>
              <a:rPr lang="en-US" dirty="0">
                <a:latin typeface="Andale Mono" panose="020B0509000000000004" pitchFamily="49" charset="0"/>
              </a:rPr>
              <a:t>	</a:t>
            </a:r>
          </a:p>
          <a:p>
            <a:pPr marL="514350" indent="-514350">
              <a:buFont typeface="+mj-lt"/>
              <a:buAutoNum type="arabicPeriod"/>
            </a:pPr>
            <a:r>
              <a:rPr lang="en-US" dirty="0"/>
              <a:t>Let </a:t>
            </a:r>
            <a:r>
              <a:rPr lang="en-US" dirty="0" err="1">
                <a:latin typeface="Andale Mono" panose="020B0509000000000004" pitchFamily="49" charset="0"/>
              </a:rPr>
              <a:t>lnum</a:t>
            </a:r>
            <a:r>
              <a:rPr lang="en-US" dirty="0"/>
              <a:t> be </a:t>
            </a:r>
            <a:r>
              <a:rPr lang="en-US" dirty="0">
                <a:latin typeface="Andale Mono" panose="020B0509000000000004" pitchFamily="49" charset="0"/>
              </a:rPr>
              <a:t>? ToInt32(</a:t>
            </a:r>
            <a:r>
              <a:rPr lang="en-US" dirty="0" err="1">
                <a:latin typeface="Andale Mono" panose="020B0509000000000004" pitchFamily="49" charset="0"/>
              </a:rPr>
              <a:t>lval</a:t>
            </a:r>
            <a:r>
              <a:rPr lang="en-US" dirty="0">
                <a:latin typeface="Andale Mono" panose="020B0509000000000004" pitchFamily="49" charset="0"/>
              </a:rPr>
              <a:t>).</a:t>
            </a:r>
          </a:p>
          <a:p>
            <a:pPr marL="514350" indent="-514350">
              <a:buFont typeface="+mj-lt"/>
              <a:buAutoNum type="arabicPeriod"/>
            </a:pPr>
            <a:r>
              <a:rPr lang="en-US" dirty="0"/>
              <a:t>Let </a:t>
            </a:r>
            <a:r>
              <a:rPr lang="en-US" dirty="0" err="1">
                <a:latin typeface="Andale Mono" panose="020B0509000000000004" pitchFamily="49" charset="0"/>
              </a:rPr>
              <a:t>rnum</a:t>
            </a:r>
            <a:r>
              <a:rPr lang="en-US" dirty="0"/>
              <a:t> be </a:t>
            </a:r>
            <a:r>
              <a:rPr lang="en-US" dirty="0">
                <a:latin typeface="Andale Mono" panose="020B0509000000000004" pitchFamily="49" charset="0"/>
              </a:rPr>
              <a:t>? ToInt32(</a:t>
            </a:r>
            <a:r>
              <a:rPr lang="en-US" dirty="0" err="1">
                <a:latin typeface="Andale Mono" panose="020B0509000000000004" pitchFamily="49" charset="0"/>
              </a:rPr>
              <a:t>rval</a:t>
            </a:r>
            <a:r>
              <a:rPr lang="en-US" dirty="0">
                <a:latin typeface="Andale Mono" panose="020B0509000000000004" pitchFamily="49" charset="0"/>
              </a:rPr>
              <a:t>).</a:t>
            </a:r>
          </a:p>
          <a:p>
            <a:pPr marL="514350" indent="-514350">
              <a:buFont typeface="+mj-lt"/>
              <a:buAutoNum type="arabicPeriod"/>
            </a:pPr>
            <a:r>
              <a:rPr lang="en-US" dirty="0"/>
              <a:t>Return the result of applying the bitwise operator @ to </a:t>
            </a:r>
            <a:r>
              <a:rPr lang="en-US" dirty="0" err="1">
                <a:latin typeface="Andale Mono" panose="020B0509000000000004" pitchFamily="49" charset="0"/>
              </a:rPr>
              <a:t>lnum</a:t>
            </a:r>
            <a:r>
              <a:rPr lang="en-US" dirty="0"/>
              <a:t> and </a:t>
            </a:r>
            <a:r>
              <a:rPr lang="en-US" dirty="0" err="1">
                <a:latin typeface="Andale Mono" panose="020B0509000000000004" pitchFamily="49" charset="0"/>
              </a:rPr>
              <a:t>rnum</a:t>
            </a:r>
            <a:r>
              <a:rPr lang="en-US" dirty="0"/>
              <a:t>.</a:t>
            </a:r>
            <a:br>
              <a:rPr lang="en-US" dirty="0"/>
            </a:br>
            <a:r>
              <a:rPr lang="en-US" dirty="0"/>
              <a:t>The result is a signed 32-bit integer.</a:t>
            </a:r>
          </a:p>
          <a:p>
            <a:pPr marL="0" indent="0">
              <a:buNone/>
            </a:pPr>
            <a:endParaRPr lang="en-US" dirty="0"/>
          </a:p>
        </p:txBody>
      </p:sp>
    </p:spTree>
    <p:extLst>
      <p:ext uri="{BB962C8B-B14F-4D97-AF65-F5344CB8AC3E}">
        <p14:creationId xmlns:p14="http://schemas.microsoft.com/office/powerpoint/2010/main" val="103174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295D-61D7-654E-90A1-DDC1B0885AE5}"/>
              </a:ext>
            </a:extLst>
          </p:cNvPr>
          <p:cNvSpPr>
            <a:spLocks noGrp="1"/>
          </p:cNvSpPr>
          <p:nvPr>
            <p:ph type="title"/>
          </p:nvPr>
        </p:nvSpPr>
        <p:spPr/>
        <p:txBody>
          <a:bodyPr/>
          <a:lstStyle/>
          <a:p>
            <a:r>
              <a:rPr lang="en-US" dirty="0"/>
              <a:t>Limited Range of numbers</a:t>
            </a:r>
          </a:p>
        </p:txBody>
      </p:sp>
      <p:sp>
        <p:nvSpPr>
          <p:cNvPr id="3" name="Content Placeholder 2">
            <a:extLst>
              <a:ext uri="{FF2B5EF4-FFF2-40B4-BE49-F238E27FC236}">
                <a16:creationId xmlns:a16="http://schemas.microsoft.com/office/drawing/2014/main" id="{5359C584-10AD-3E48-9DCE-10A354F4701E}"/>
              </a:ext>
            </a:extLst>
          </p:cNvPr>
          <p:cNvSpPr>
            <a:spLocks noGrp="1"/>
          </p:cNvSpPr>
          <p:nvPr>
            <p:ph idx="1"/>
          </p:nvPr>
        </p:nvSpPr>
        <p:spPr/>
        <p:txBody>
          <a:bodyPr/>
          <a:lstStyle/>
          <a:p>
            <a:pPr marL="0" indent="0">
              <a:buNone/>
            </a:pPr>
            <a:r>
              <a:rPr lang="en-US" dirty="0">
                <a:latin typeface="Andale Mono" panose="020B0509000000000004" pitchFamily="49" charset="0"/>
              </a:rPr>
              <a:t>x = (2 ** 32) | 0 	// x === 0</a:t>
            </a:r>
          </a:p>
          <a:p>
            <a:pPr marL="0" indent="0">
              <a:buNone/>
            </a:pPr>
            <a:r>
              <a:rPr lang="en-US" dirty="0">
                <a:latin typeface="Andale Mono" panose="020B0509000000000004" pitchFamily="49" charset="0"/>
              </a:rPr>
              <a:t>x = (2 ** 31) | 0 	// x === -(2 ** 31)</a:t>
            </a:r>
          </a:p>
          <a:p>
            <a:pPr marL="0" indent="0">
              <a:buNone/>
            </a:pPr>
            <a:r>
              <a:rPr lang="en-US" dirty="0">
                <a:latin typeface="Andale Mono" panose="020B0509000000000004" pitchFamily="49" charset="0"/>
              </a:rPr>
              <a:t>x = 2.5 | 0			// x === 2</a:t>
            </a:r>
          </a:p>
          <a:p>
            <a:pPr marL="0" indent="0">
              <a:buNone/>
            </a:pPr>
            <a:r>
              <a:rPr lang="en-US" dirty="0">
                <a:latin typeface="Andale Mono" panose="020B0509000000000004" pitchFamily="49" charset="0"/>
              </a:rPr>
              <a:t>x = -2.5 | 0			// x === -2</a:t>
            </a:r>
          </a:p>
        </p:txBody>
      </p:sp>
    </p:spTree>
    <p:extLst>
      <p:ext uri="{BB962C8B-B14F-4D97-AF65-F5344CB8AC3E}">
        <p14:creationId xmlns:p14="http://schemas.microsoft.com/office/powerpoint/2010/main" val="166131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6A9D-AE21-7E43-8B54-391955EB3546}"/>
              </a:ext>
            </a:extLst>
          </p:cNvPr>
          <p:cNvSpPr>
            <a:spLocks noGrp="1"/>
          </p:cNvSpPr>
          <p:nvPr>
            <p:ph type="title"/>
          </p:nvPr>
        </p:nvSpPr>
        <p:spPr/>
        <p:txBody>
          <a:bodyPr/>
          <a:lstStyle/>
          <a:p>
            <a:r>
              <a:rPr lang="en-US" dirty="0"/>
              <a:t>What are Bitwise Operations?</a:t>
            </a:r>
          </a:p>
        </p:txBody>
      </p:sp>
    </p:spTree>
    <p:extLst>
      <p:ext uri="{BB962C8B-B14F-4D97-AF65-F5344CB8AC3E}">
        <p14:creationId xmlns:p14="http://schemas.microsoft.com/office/powerpoint/2010/main" val="2454758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295D-61D7-654E-90A1-DDC1B0885AE5}"/>
              </a:ext>
            </a:extLst>
          </p:cNvPr>
          <p:cNvSpPr>
            <a:spLocks noGrp="1"/>
          </p:cNvSpPr>
          <p:nvPr>
            <p:ph type="title"/>
          </p:nvPr>
        </p:nvSpPr>
        <p:spPr/>
        <p:txBody>
          <a:bodyPr/>
          <a:lstStyle/>
          <a:p>
            <a:r>
              <a:rPr lang="en-US" dirty="0"/>
              <a:t>Attempted type coercion</a:t>
            </a:r>
          </a:p>
        </p:txBody>
      </p:sp>
      <p:sp>
        <p:nvSpPr>
          <p:cNvPr id="3" name="Content Placeholder 2">
            <a:extLst>
              <a:ext uri="{FF2B5EF4-FFF2-40B4-BE49-F238E27FC236}">
                <a16:creationId xmlns:a16="http://schemas.microsoft.com/office/drawing/2014/main" id="{5359C584-10AD-3E48-9DCE-10A354F4701E}"/>
              </a:ext>
            </a:extLst>
          </p:cNvPr>
          <p:cNvSpPr>
            <a:spLocks noGrp="1"/>
          </p:cNvSpPr>
          <p:nvPr>
            <p:ph idx="1"/>
          </p:nvPr>
        </p:nvSpPr>
        <p:spPr/>
        <p:txBody>
          <a:bodyPr/>
          <a:lstStyle/>
          <a:p>
            <a:pPr marL="0" indent="0">
              <a:buNone/>
            </a:pPr>
            <a:r>
              <a:rPr lang="en-US" dirty="0">
                <a:latin typeface="Andale Mono" panose="020B0509000000000004" pitchFamily="49" charset="0"/>
              </a:rPr>
              <a:t>x = "12" | 0			// x === 12</a:t>
            </a:r>
          </a:p>
          <a:p>
            <a:pPr marL="0" indent="0">
              <a:buNone/>
            </a:pPr>
            <a:r>
              <a:rPr lang="en-US" dirty="0">
                <a:latin typeface="Andale Mono" panose="020B0509000000000004" pitchFamily="49" charset="0"/>
              </a:rPr>
              <a:t>x = "</a:t>
            </a:r>
            <a:r>
              <a:rPr lang="en-US" dirty="0" err="1">
                <a:latin typeface="Andale Mono" panose="020B0509000000000004" pitchFamily="49" charset="0"/>
              </a:rPr>
              <a:t>abc</a:t>
            </a:r>
            <a:r>
              <a:rPr lang="en-US" dirty="0">
                <a:latin typeface="Andale Mono" panose="020B0509000000000004" pitchFamily="49" charset="0"/>
              </a:rPr>
              <a:t>" | 0		// x === 0</a:t>
            </a:r>
          </a:p>
          <a:p>
            <a:pPr marL="0" indent="0">
              <a:buNone/>
            </a:pPr>
            <a:r>
              <a:rPr lang="en-US" dirty="0">
                <a:latin typeface="Andale Mono" panose="020B0509000000000004" pitchFamily="49" charset="0"/>
              </a:rPr>
              <a:t>x = ({a: ”b"}) | 0	// x === 0</a:t>
            </a:r>
          </a:p>
          <a:p>
            <a:pPr marL="0" indent="0">
              <a:buNone/>
            </a:pPr>
            <a:r>
              <a:rPr lang="en-US" dirty="0">
                <a:latin typeface="Andale Mono" panose="020B0509000000000004" pitchFamily="49" charset="0"/>
              </a:rPr>
              <a:t>x = [4] | 0			// x === 4</a:t>
            </a:r>
          </a:p>
          <a:p>
            <a:pPr marL="0" indent="0">
              <a:buNone/>
            </a:pPr>
            <a:r>
              <a:rPr lang="en-US" dirty="0">
                <a:latin typeface="Andale Mono" panose="020B0509000000000004" pitchFamily="49" charset="0"/>
              </a:rPr>
              <a:t>x = [1, 2, 3] | 0		// x === 0</a:t>
            </a:r>
          </a:p>
          <a:p>
            <a:pPr marL="0" indent="0">
              <a:buNone/>
            </a:pPr>
            <a:r>
              <a:rPr lang="en-US" dirty="0">
                <a:latin typeface="Andale Mono" panose="020B0509000000000004" pitchFamily="49" charset="0"/>
              </a:rPr>
              <a:t>x = /</a:t>
            </a:r>
            <a:r>
              <a:rPr lang="en-US" dirty="0" err="1">
                <a:latin typeface="Andale Mono" panose="020B0509000000000004" pitchFamily="49" charset="0"/>
              </a:rPr>
              <a:t>abc</a:t>
            </a:r>
            <a:r>
              <a:rPr lang="en-US" dirty="0">
                <a:latin typeface="Andale Mono" panose="020B0509000000000004" pitchFamily="49" charset="0"/>
              </a:rPr>
              <a:t>/ | 0		// x === 0</a:t>
            </a:r>
          </a:p>
          <a:p>
            <a:pPr marL="0" indent="0">
              <a:buNone/>
            </a:pPr>
            <a:r>
              <a:rPr lang="en-US" dirty="0">
                <a:latin typeface="Andale Mono" panose="020B0509000000000004" pitchFamily="49" charset="0"/>
              </a:rPr>
              <a:t>x = new Date() | 0	// x === 0</a:t>
            </a:r>
          </a:p>
        </p:txBody>
      </p:sp>
    </p:spTree>
    <p:extLst>
      <p:ext uri="{BB962C8B-B14F-4D97-AF65-F5344CB8AC3E}">
        <p14:creationId xmlns:p14="http://schemas.microsoft.com/office/powerpoint/2010/main" val="358948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9719-2AAA-B44F-BB1E-355BA41B7F1C}"/>
              </a:ext>
            </a:extLst>
          </p:cNvPr>
          <p:cNvSpPr>
            <a:spLocks noGrp="1"/>
          </p:cNvSpPr>
          <p:nvPr>
            <p:ph type="title"/>
          </p:nvPr>
        </p:nvSpPr>
        <p:spPr/>
        <p:txBody>
          <a:bodyPr/>
          <a:lstStyle/>
          <a:p>
            <a:r>
              <a:rPr lang="en-US" dirty="0"/>
              <a:t>How are Bitwise Operators used in JavaScript, and how should we use them?</a:t>
            </a:r>
          </a:p>
        </p:txBody>
      </p:sp>
    </p:spTree>
    <p:extLst>
      <p:ext uri="{BB962C8B-B14F-4D97-AF65-F5344CB8AC3E}">
        <p14:creationId xmlns:p14="http://schemas.microsoft.com/office/powerpoint/2010/main" val="222816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0B9-7EBD-5E44-9377-0AA06319EEB6}"/>
              </a:ext>
            </a:extLst>
          </p:cNvPr>
          <p:cNvSpPr>
            <a:spLocks noGrp="1"/>
          </p:cNvSpPr>
          <p:nvPr>
            <p:ph type="title"/>
          </p:nvPr>
        </p:nvSpPr>
        <p:spPr/>
        <p:txBody>
          <a:bodyPr/>
          <a:lstStyle/>
          <a:p>
            <a:r>
              <a:rPr lang="en-US" dirty="0"/>
              <a:t>Don’t use Bitwise Operations in JavaScript…</a:t>
            </a:r>
          </a:p>
        </p:txBody>
      </p:sp>
      <p:sp>
        <p:nvSpPr>
          <p:cNvPr id="3" name="Content Placeholder 2">
            <a:extLst>
              <a:ext uri="{FF2B5EF4-FFF2-40B4-BE49-F238E27FC236}">
                <a16:creationId xmlns:a16="http://schemas.microsoft.com/office/drawing/2014/main" id="{A2234B9A-C232-8F49-929E-257B7DC336C7}"/>
              </a:ext>
            </a:extLst>
          </p:cNvPr>
          <p:cNvSpPr>
            <a:spLocks noGrp="1"/>
          </p:cNvSpPr>
          <p:nvPr>
            <p:ph idx="1"/>
          </p:nvPr>
        </p:nvSpPr>
        <p:spPr/>
        <p:txBody>
          <a:bodyPr/>
          <a:lstStyle/>
          <a:p>
            <a:r>
              <a:rPr lang="en-US" dirty="0"/>
              <a:t>…to do Math</a:t>
            </a:r>
          </a:p>
          <a:p>
            <a:r>
              <a:rPr lang="en-US" dirty="0"/>
              <a:t>…to improve performance</a:t>
            </a:r>
          </a:p>
          <a:p>
            <a:r>
              <a:rPr lang="en-US" dirty="0"/>
              <a:t>…because you think it is clever</a:t>
            </a:r>
          </a:p>
        </p:txBody>
      </p:sp>
    </p:spTree>
    <p:extLst>
      <p:ext uri="{BB962C8B-B14F-4D97-AF65-F5344CB8AC3E}">
        <p14:creationId xmlns:p14="http://schemas.microsoft.com/office/powerpoint/2010/main" val="192029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49D5-4B18-4049-AE96-12A8CDFABF53}"/>
              </a:ext>
            </a:extLst>
          </p:cNvPr>
          <p:cNvSpPr>
            <a:spLocks noGrp="1"/>
          </p:cNvSpPr>
          <p:nvPr>
            <p:ph type="title"/>
          </p:nvPr>
        </p:nvSpPr>
        <p:spPr/>
        <p:txBody>
          <a:bodyPr/>
          <a:lstStyle/>
          <a:p>
            <a:r>
              <a:rPr lang="en-US" dirty="0"/>
              <a:t>Story Time</a:t>
            </a:r>
          </a:p>
        </p:txBody>
      </p:sp>
      <p:sp>
        <p:nvSpPr>
          <p:cNvPr id="3" name="Content Placeholder 2">
            <a:extLst>
              <a:ext uri="{FF2B5EF4-FFF2-40B4-BE49-F238E27FC236}">
                <a16:creationId xmlns:a16="http://schemas.microsoft.com/office/drawing/2014/main" id="{F940276E-0AAA-D844-B118-442F12A54D1A}"/>
              </a:ext>
            </a:extLst>
          </p:cNvPr>
          <p:cNvSpPr>
            <a:spLocks noGrp="1"/>
          </p:cNvSpPr>
          <p:nvPr>
            <p:ph sz="half" idx="1"/>
          </p:nvPr>
        </p:nvSpPr>
        <p:spPr/>
        <p:txBody>
          <a:bodyPr/>
          <a:lstStyle/>
          <a:p>
            <a:pPr marL="0" indent="0">
              <a:buNone/>
            </a:pPr>
            <a:r>
              <a:rPr lang="en-US" dirty="0"/>
              <a:t>What I needed to write:</a:t>
            </a:r>
          </a:p>
          <a:p>
            <a:pPr marL="0" indent="0">
              <a:buNone/>
            </a:pPr>
            <a:r>
              <a:rPr lang="en-US" dirty="0" err="1">
                <a:latin typeface="Andale Mono" panose="020B0509000000000004" pitchFamily="49" charset="0"/>
              </a:rPr>
              <a:t>isOdd</a:t>
            </a:r>
            <a:r>
              <a:rPr lang="en-US" dirty="0">
                <a:latin typeface="Andale Mono" panose="020B0509000000000004" pitchFamily="49" charset="0"/>
              </a:rPr>
              <a:t> = row % 2 == 1;</a:t>
            </a:r>
          </a:p>
          <a:p>
            <a:pPr marL="0" indent="0">
              <a:buNone/>
            </a:pPr>
            <a:endParaRPr lang="en-US" dirty="0"/>
          </a:p>
          <a:p>
            <a:pPr marL="0" indent="0">
              <a:buNone/>
            </a:pPr>
            <a:r>
              <a:rPr lang="en-US" dirty="0"/>
              <a:t>What I wrote:</a:t>
            </a:r>
          </a:p>
          <a:p>
            <a:pPr marL="0" indent="0">
              <a:buNone/>
            </a:pPr>
            <a:r>
              <a:rPr lang="en-US" dirty="0" err="1">
                <a:latin typeface="Andale Mono" panose="020B0509000000000004" pitchFamily="49" charset="0"/>
              </a:rPr>
              <a:t>isOdd</a:t>
            </a:r>
            <a:r>
              <a:rPr lang="en-US" dirty="0">
                <a:latin typeface="Andale Mono" panose="020B0509000000000004" pitchFamily="49" charset="0"/>
              </a:rPr>
              <a:t> = row &amp; 1 == 1;</a:t>
            </a:r>
          </a:p>
        </p:txBody>
      </p:sp>
      <p:sp>
        <p:nvSpPr>
          <p:cNvPr id="4" name="Content Placeholder 3">
            <a:extLst>
              <a:ext uri="{FF2B5EF4-FFF2-40B4-BE49-F238E27FC236}">
                <a16:creationId xmlns:a16="http://schemas.microsoft.com/office/drawing/2014/main" id="{6747C009-9DD7-2F46-99B0-38D28A19FC0C}"/>
              </a:ext>
            </a:extLst>
          </p:cNvPr>
          <p:cNvSpPr>
            <a:spLocks noGrp="1"/>
          </p:cNvSpPr>
          <p:nvPr>
            <p:ph sz="half" idx="2"/>
          </p:nvPr>
        </p:nvSpPr>
        <p:spPr/>
        <p:txBody>
          <a:bodyPr/>
          <a:lstStyle/>
          <a:p>
            <a:r>
              <a:rPr lang="en-US" dirty="0"/>
              <a:t>Opaque</a:t>
            </a:r>
          </a:p>
          <a:p>
            <a:r>
              <a:rPr lang="en-US" dirty="0"/>
              <a:t>Not the Bottleneck</a:t>
            </a:r>
          </a:p>
          <a:p>
            <a:r>
              <a:rPr lang="en-US" dirty="0"/>
              <a:t>The compiler is smart</a:t>
            </a:r>
          </a:p>
          <a:p>
            <a:pPr marL="0" indent="0">
              <a:buNone/>
            </a:pPr>
            <a:endParaRPr lang="en-US" dirty="0"/>
          </a:p>
          <a:p>
            <a:pPr marL="0" indent="0">
              <a:buNone/>
            </a:pPr>
            <a:r>
              <a:rPr lang="en-US" dirty="0"/>
              <a:t>In JavaScript:</a:t>
            </a:r>
          </a:p>
          <a:p>
            <a:r>
              <a:rPr lang="en-US" dirty="0"/>
              <a:t>Float to </a:t>
            </a:r>
            <a:r>
              <a:rPr lang="en-US" dirty="0" err="1"/>
              <a:t>Int</a:t>
            </a:r>
            <a:r>
              <a:rPr lang="en-US" dirty="0"/>
              <a:t> conversion</a:t>
            </a:r>
          </a:p>
        </p:txBody>
      </p:sp>
    </p:spTree>
    <p:extLst>
      <p:ext uri="{BB962C8B-B14F-4D97-AF65-F5344CB8AC3E}">
        <p14:creationId xmlns:p14="http://schemas.microsoft.com/office/powerpoint/2010/main" val="425317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4C0E-6751-F94B-89F1-D6F0199A101A}"/>
              </a:ext>
            </a:extLst>
          </p:cNvPr>
          <p:cNvSpPr>
            <a:spLocks noGrp="1"/>
          </p:cNvSpPr>
          <p:nvPr>
            <p:ph type="title"/>
          </p:nvPr>
        </p:nvSpPr>
        <p:spPr/>
        <p:txBody>
          <a:bodyPr/>
          <a:lstStyle/>
          <a:p>
            <a:r>
              <a:rPr lang="en-US" dirty="0"/>
              <a:t>Trivia Time: What does this function do?</a:t>
            </a:r>
          </a:p>
        </p:txBody>
      </p:sp>
      <p:sp>
        <p:nvSpPr>
          <p:cNvPr id="3" name="Content Placeholder 2">
            <a:extLst>
              <a:ext uri="{FF2B5EF4-FFF2-40B4-BE49-F238E27FC236}">
                <a16:creationId xmlns:a16="http://schemas.microsoft.com/office/drawing/2014/main" id="{5F2058A9-3C24-5A40-ADA2-657E2D0929D0}"/>
              </a:ext>
            </a:extLst>
          </p:cNvPr>
          <p:cNvSpPr>
            <a:spLocks noGrp="1"/>
          </p:cNvSpPr>
          <p:nvPr>
            <p:ph idx="1"/>
          </p:nvPr>
        </p:nvSpPr>
        <p:spPr/>
        <p:txBody>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foobar</a:t>
            </a:r>
            <a:r>
              <a:rPr lang="en-US" dirty="0">
                <a:latin typeface="Andale Mono" panose="020B0509000000000004" pitchFamily="49" charset="0"/>
              </a:rPr>
              <a:t>(x) {</a:t>
            </a:r>
          </a:p>
          <a:p>
            <a:pPr marL="0" indent="0">
              <a:buNone/>
            </a:pPr>
            <a:r>
              <a:rPr lang="en-US" dirty="0">
                <a:latin typeface="Andale Mono" panose="020B0509000000000004" pitchFamily="49" charset="0"/>
              </a:rPr>
              <a:t>  return x &amp;&amp; !(x &amp; (x - 1))</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a:p>
            <a:r>
              <a:rPr lang="en-US" dirty="0"/>
              <a:t>Returns true if x is a power of 2</a:t>
            </a:r>
          </a:p>
          <a:p>
            <a:r>
              <a:rPr lang="en-US" dirty="0"/>
              <a:t>Returns true if x is truthy and ToInt32(x) is a power of 2</a:t>
            </a:r>
          </a:p>
          <a:p>
            <a:endParaRPr lang="en-US" dirty="0"/>
          </a:p>
          <a:p>
            <a:pPr marL="0" indent="0">
              <a:buNone/>
            </a:pPr>
            <a:endParaRPr lang="en-US" dirty="0"/>
          </a:p>
        </p:txBody>
      </p:sp>
    </p:spTree>
    <p:extLst>
      <p:ext uri="{BB962C8B-B14F-4D97-AF65-F5344CB8AC3E}">
        <p14:creationId xmlns:p14="http://schemas.microsoft.com/office/powerpoint/2010/main" val="419542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4C0E-6751-F94B-89F1-D6F0199A101A}"/>
              </a:ext>
            </a:extLst>
          </p:cNvPr>
          <p:cNvSpPr>
            <a:spLocks noGrp="1"/>
          </p:cNvSpPr>
          <p:nvPr>
            <p:ph type="title"/>
          </p:nvPr>
        </p:nvSpPr>
        <p:spPr/>
        <p:txBody>
          <a:bodyPr/>
          <a:lstStyle/>
          <a:p>
            <a:r>
              <a:rPr lang="en-US" dirty="0"/>
              <a:t>Values that return true for this function</a:t>
            </a:r>
          </a:p>
        </p:txBody>
      </p:sp>
      <p:sp>
        <p:nvSpPr>
          <p:cNvPr id="3" name="Content Placeholder 2">
            <a:extLst>
              <a:ext uri="{FF2B5EF4-FFF2-40B4-BE49-F238E27FC236}">
                <a16:creationId xmlns:a16="http://schemas.microsoft.com/office/drawing/2014/main" id="{5F2058A9-3C24-5A40-ADA2-657E2D0929D0}"/>
              </a:ext>
            </a:extLst>
          </p:cNvPr>
          <p:cNvSpPr>
            <a:spLocks noGrp="1"/>
          </p:cNvSpPr>
          <p:nvPr>
            <p:ph idx="1"/>
          </p:nvPr>
        </p:nvSpPr>
        <p:spPr/>
        <p:txBody>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foobar</a:t>
            </a:r>
            <a:r>
              <a:rPr lang="en-US" dirty="0">
                <a:latin typeface="Andale Mono" panose="020B0509000000000004" pitchFamily="49" charset="0"/>
              </a:rPr>
              <a:t>(x) {</a:t>
            </a:r>
          </a:p>
          <a:p>
            <a:pPr marL="0" indent="0">
              <a:buNone/>
            </a:pPr>
            <a:r>
              <a:rPr lang="en-US" dirty="0">
                <a:latin typeface="Andale Mono" panose="020B0509000000000004" pitchFamily="49" charset="0"/>
              </a:rPr>
              <a:t>  return x &amp;&amp; !(x &amp; (x - 1));</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a:p>
            <a:r>
              <a:rPr lang="en-US" dirty="0">
                <a:latin typeface="Andale Mono" panose="020B0509000000000004" pitchFamily="49" charset="0"/>
              </a:rPr>
              <a:t>8.5, 16.25, 65536.77</a:t>
            </a:r>
          </a:p>
          <a:p>
            <a:r>
              <a:rPr lang="en-US" dirty="0">
                <a:latin typeface="Andale Mono" panose="020B0509000000000004" pitchFamily="49" charset="0"/>
              </a:rPr>
              <a:t>-(2 ** 31)</a:t>
            </a:r>
          </a:p>
          <a:p>
            <a:r>
              <a:rPr lang="en-US" dirty="0">
                <a:latin typeface="Andale Mono" panose="020B0509000000000004" pitchFamily="49" charset="0"/>
              </a:rPr>
              <a:t>(2 ** 44) + 32</a:t>
            </a:r>
          </a:p>
          <a:p>
            <a:r>
              <a:rPr lang="en-US" dirty="0">
                <a:latin typeface="Andale Mono" panose="020B0509000000000004" pitchFamily="49" charset="0"/>
              </a:rPr>
              <a:t>"Hello World”, { foo: "bar" }, []</a:t>
            </a:r>
          </a:p>
          <a:p>
            <a:endParaRPr lang="en-US" dirty="0"/>
          </a:p>
          <a:p>
            <a:pPr marL="0" indent="0">
              <a:buNone/>
            </a:pPr>
            <a:endParaRPr lang="en-US" dirty="0"/>
          </a:p>
        </p:txBody>
      </p:sp>
    </p:spTree>
    <p:extLst>
      <p:ext uri="{BB962C8B-B14F-4D97-AF65-F5344CB8AC3E}">
        <p14:creationId xmlns:p14="http://schemas.microsoft.com/office/powerpoint/2010/main" val="79383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0B9-7EBD-5E44-9377-0AA06319EEB6}"/>
              </a:ext>
            </a:extLst>
          </p:cNvPr>
          <p:cNvSpPr>
            <a:spLocks noGrp="1"/>
          </p:cNvSpPr>
          <p:nvPr>
            <p:ph type="title"/>
          </p:nvPr>
        </p:nvSpPr>
        <p:spPr/>
        <p:txBody>
          <a:bodyPr/>
          <a:lstStyle/>
          <a:p>
            <a:r>
              <a:rPr lang="en-US" dirty="0"/>
              <a:t>Don’t use Bitwise Operations in JavaScript…</a:t>
            </a:r>
          </a:p>
        </p:txBody>
      </p:sp>
      <p:sp>
        <p:nvSpPr>
          <p:cNvPr id="3" name="Content Placeholder 2">
            <a:extLst>
              <a:ext uri="{FF2B5EF4-FFF2-40B4-BE49-F238E27FC236}">
                <a16:creationId xmlns:a16="http://schemas.microsoft.com/office/drawing/2014/main" id="{A2234B9A-C232-8F49-929E-257B7DC336C7}"/>
              </a:ext>
            </a:extLst>
          </p:cNvPr>
          <p:cNvSpPr>
            <a:spLocks noGrp="1"/>
          </p:cNvSpPr>
          <p:nvPr>
            <p:ph idx="1"/>
          </p:nvPr>
        </p:nvSpPr>
        <p:spPr/>
        <p:txBody>
          <a:bodyPr/>
          <a:lstStyle/>
          <a:p>
            <a:r>
              <a:rPr lang="en-US" dirty="0"/>
              <a:t>…to do Math</a:t>
            </a:r>
          </a:p>
          <a:p>
            <a:r>
              <a:rPr lang="en-US" dirty="0"/>
              <a:t>…to improve performance</a:t>
            </a:r>
          </a:p>
          <a:p>
            <a:r>
              <a:rPr lang="en-US" dirty="0"/>
              <a:t>…because you think it is clever</a:t>
            </a:r>
          </a:p>
        </p:txBody>
      </p:sp>
    </p:spTree>
    <p:extLst>
      <p:ext uri="{BB962C8B-B14F-4D97-AF65-F5344CB8AC3E}">
        <p14:creationId xmlns:p14="http://schemas.microsoft.com/office/powerpoint/2010/main" val="3244217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0B9-7EBD-5E44-9377-0AA06319EEB6}"/>
              </a:ext>
            </a:extLst>
          </p:cNvPr>
          <p:cNvSpPr>
            <a:spLocks noGrp="1"/>
          </p:cNvSpPr>
          <p:nvPr>
            <p:ph type="title"/>
          </p:nvPr>
        </p:nvSpPr>
        <p:spPr/>
        <p:txBody>
          <a:bodyPr/>
          <a:lstStyle/>
          <a:p>
            <a:r>
              <a:rPr lang="en-US" dirty="0"/>
              <a:t>So when can I use Bitwise Operations?</a:t>
            </a:r>
          </a:p>
        </p:txBody>
      </p:sp>
      <p:sp>
        <p:nvSpPr>
          <p:cNvPr id="3" name="Content Placeholder 2">
            <a:extLst>
              <a:ext uri="{FF2B5EF4-FFF2-40B4-BE49-F238E27FC236}">
                <a16:creationId xmlns:a16="http://schemas.microsoft.com/office/drawing/2014/main" id="{A2234B9A-C232-8F49-929E-257B7DC336C7}"/>
              </a:ext>
            </a:extLst>
          </p:cNvPr>
          <p:cNvSpPr>
            <a:spLocks noGrp="1"/>
          </p:cNvSpPr>
          <p:nvPr>
            <p:ph idx="1"/>
          </p:nvPr>
        </p:nvSpPr>
        <p:spPr/>
        <p:txBody>
          <a:bodyPr/>
          <a:lstStyle/>
          <a:p>
            <a:pPr marL="0" indent="0">
              <a:buNone/>
            </a:pPr>
            <a:r>
              <a:rPr lang="en-US" dirty="0"/>
              <a:t>Use bitwise operations in JavaScript if…</a:t>
            </a:r>
          </a:p>
          <a:p>
            <a:pPr marL="0" indent="0">
              <a:buNone/>
            </a:pPr>
            <a:endParaRPr lang="en-US" b="1" dirty="0"/>
          </a:p>
          <a:p>
            <a:pPr marL="0" indent="0">
              <a:buNone/>
            </a:pPr>
            <a:r>
              <a:rPr lang="en-US" b="1" dirty="0"/>
              <a:t>…you are dealing with binary data</a:t>
            </a:r>
            <a:r>
              <a:rPr lang="en-US" dirty="0"/>
              <a:t>.</a:t>
            </a:r>
          </a:p>
        </p:txBody>
      </p:sp>
    </p:spTree>
    <p:extLst>
      <p:ext uri="{BB962C8B-B14F-4D97-AF65-F5344CB8AC3E}">
        <p14:creationId xmlns:p14="http://schemas.microsoft.com/office/powerpoint/2010/main" val="318051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F901-8A53-F849-A7E3-142D29F3340B}"/>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38DE4215-BEC6-F342-AAC7-A8BAF82321A2}"/>
              </a:ext>
            </a:extLst>
          </p:cNvPr>
          <p:cNvSpPr>
            <a:spLocks noGrp="1"/>
          </p:cNvSpPr>
          <p:nvPr>
            <p:ph idx="1"/>
          </p:nvPr>
        </p:nvSpPr>
        <p:spPr/>
        <p:txBody>
          <a:bodyPr/>
          <a:lstStyle/>
          <a:p>
            <a:pPr marL="0" indent="0">
              <a:buNone/>
            </a:pPr>
            <a:r>
              <a:rPr lang="en-US" dirty="0" err="1">
                <a:latin typeface="Andale Mono" panose="020B0509000000000004" pitchFamily="49" charset="0"/>
              </a:rPr>
              <a:t>const</a:t>
            </a:r>
            <a:r>
              <a:rPr lang="en-US" dirty="0">
                <a:latin typeface="Andale Mono" panose="020B0509000000000004" pitchFamily="49" charset="0"/>
              </a:rPr>
              <a:t> FLAG_A = 1; 		// 00000001 === 1</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FLAG_B = 1 &lt;&lt; 1; 	// 00000010 === 2</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FLAG_C = 1 &lt;&lt; 2; 	// 00000100 === 4</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FLAG_D = 1 &lt;&lt; 3; 	// 00001000 === 8</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FLAG_E = 1 &lt;&lt; 4; 	// 00010000 === 16</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FLAG_F = 1 &lt;&lt; 5; 	// 00100000 === 32</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FLAG_G = 1 &lt;&lt; 6; 	// 01000000 === 64</a:t>
            </a:r>
          </a:p>
          <a:p>
            <a:pPr marL="0" indent="0">
              <a:buNone/>
            </a:pPr>
            <a:r>
              <a:rPr lang="en-US" dirty="0">
                <a:latin typeface="Andale Mono" panose="020B0509000000000004" pitchFamily="49" charset="0"/>
              </a:rPr>
              <a:t>let store = 0;			// Store for our flags</a:t>
            </a:r>
          </a:p>
        </p:txBody>
      </p:sp>
    </p:spTree>
    <p:extLst>
      <p:ext uri="{BB962C8B-B14F-4D97-AF65-F5344CB8AC3E}">
        <p14:creationId xmlns:p14="http://schemas.microsoft.com/office/powerpoint/2010/main" val="361112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p:txBody>
          <a:bodyPr>
            <a:normAutofit fontScale="47500" lnSpcReduction="20000"/>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setFlag</a:t>
            </a:r>
            <a:r>
              <a:rPr lang="en-US" dirty="0">
                <a:latin typeface="Andale Mono" panose="020B0509000000000004" pitchFamily="49" charset="0"/>
              </a:rPr>
              <a:t>(store, key, value) {</a:t>
            </a:r>
          </a:p>
          <a:p>
            <a:pPr marL="0" indent="0">
              <a:buNone/>
            </a:pPr>
            <a:r>
              <a:rPr lang="en-US" dirty="0">
                <a:latin typeface="Andale Mono" panose="020B0509000000000004" pitchFamily="49" charset="0"/>
              </a:rPr>
              <a:t>  if (value === true) {</a:t>
            </a:r>
          </a:p>
          <a:p>
            <a:pPr marL="0" indent="0">
              <a:buNone/>
            </a:pPr>
            <a:r>
              <a:rPr lang="en-US" dirty="0">
                <a:latin typeface="Andale Mono" panose="020B0509000000000004" pitchFamily="49" charset="0"/>
              </a:rPr>
              <a:t>    // If true, sets flag to 1</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 else if (value === false) {</a:t>
            </a:r>
          </a:p>
          <a:p>
            <a:pPr marL="0" indent="0">
              <a:buNone/>
            </a:pPr>
            <a:r>
              <a:rPr lang="en-US" dirty="0">
                <a:latin typeface="Andale Mono" panose="020B0509000000000004" pitchFamily="49" charset="0"/>
              </a:rPr>
              <a:t>    // If false, sets flag to 0</a:t>
            </a:r>
          </a:p>
          <a:p>
            <a:pPr marL="0" indent="0">
              <a:buNone/>
            </a:pPr>
            <a:r>
              <a:rPr lang="en-US" dirty="0">
                <a:latin typeface="Andale Mono" panose="020B0509000000000004" pitchFamily="49" charset="0"/>
              </a:rPr>
              <a:t>    store &amp;= ~key</a:t>
            </a:r>
          </a:p>
          <a:p>
            <a:pPr marL="0" indent="0">
              <a:buNone/>
            </a:pPr>
            <a:r>
              <a:rPr lang="en-US" dirty="0">
                <a:latin typeface="Andale Mono" panose="020B0509000000000004" pitchFamily="49" charset="0"/>
              </a:rPr>
              <a:t>  } else {</a:t>
            </a:r>
          </a:p>
          <a:p>
            <a:pPr marL="0" indent="0">
              <a:buNone/>
            </a:pPr>
            <a:r>
              <a:rPr lang="en-US" dirty="0">
                <a:latin typeface="Andale Mono" panose="020B0509000000000004" pitchFamily="49" charset="0"/>
              </a:rPr>
              <a:t>    // If no value is specified,</a:t>
            </a:r>
          </a:p>
          <a:p>
            <a:pPr marL="0" indent="0">
              <a:buNone/>
            </a:pPr>
            <a:r>
              <a:rPr lang="en-US" dirty="0">
                <a:latin typeface="Andale Mono" panose="020B0509000000000004" pitchFamily="49" charset="0"/>
              </a:rPr>
              <a:t>    // toggle current value</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a:t>
            </a:r>
          </a:p>
          <a:p>
            <a:pPr marL="0" indent="0">
              <a:buNone/>
            </a:pPr>
            <a:endParaRPr lang="en-US" dirty="0"/>
          </a:p>
        </p:txBody>
      </p:sp>
      <p:sp>
        <p:nvSpPr>
          <p:cNvPr id="4" name="Content Placeholder 3">
            <a:extLst>
              <a:ext uri="{FF2B5EF4-FFF2-40B4-BE49-F238E27FC236}">
                <a16:creationId xmlns:a16="http://schemas.microsoft.com/office/drawing/2014/main" id="{42999F34-58E3-AD49-A6DD-A559CB2B9C2D}"/>
              </a:ext>
            </a:extLst>
          </p:cNvPr>
          <p:cNvSpPr>
            <a:spLocks noGrp="1"/>
          </p:cNvSpPr>
          <p:nvPr>
            <p:ph sz="half" idx="2"/>
          </p:nvPr>
        </p:nvSpPr>
        <p:spPr/>
        <p:txBody>
          <a:bodyPr>
            <a:normAutofit fontScale="47500" lnSpcReduction="20000"/>
          </a:bodyPr>
          <a:lstStyle/>
          <a:p>
            <a:pPr marL="0" indent="0">
              <a:buNone/>
            </a:pPr>
            <a:r>
              <a:rPr lang="en-US" dirty="0">
                <a:latin typeface="Andale Mono" panose="020B0509000000000004" pitchFamily="49" charset="0"/>
              </a:rPr>
              <a:t>// store === 00000000</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FLAG_A, true);</a:t>
            </a:r>
          </a:p>
          <a:p>
            <a:pPr marL="0" indent="0">
              <a:buNone/>
            </a:pPr>
            <a:r>
              <a:rPr lang="en-US" dirty="0">
                <a:latin typeface="Andale Mono" panose="020B0509000000000004" pitchFamily="49" charset="0"/>
              </a:rPr>
              <a:t>// store === 00000001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true);</a:t>
            </a:r>
          </a:p>
          <a:p>
            <a:pPr marL="0" indent="0">
              <a:buNone/>
            </a:pPr>
            <a:r>
              <a:rPr lang="en-US" dirty="0">
                <a:latin typeface="Andale Mono" panose="020B0509000000000004" pitchFamily="49" charset="0"/>
              </a:rPr>
              <a:t>// store === 00001001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FLAG_G, true);</a:t>
            </a:r>
          </a:p>
          <a:p>
            <a:pPr marL="0" indent="0">
              <a:buNone/>
            </a:pPr>
            <a:r>
              <a:rPr lang="en-US" dirty="0">
                <a:latin typeface="Andale Mono" panose="020B0509000000000004" pitchFamily="49" charset="0"/>
              </a:rPr>
              <a:t>// store === 01001001</a:t>
            </a:r>
          </a:p>
          <a:p>
            <a:pPr marL="0" indent="0">
              <a:buNone/>
            </a:pPr>
            <a:br>
              <a:rPr lang="en-US" dirty="0">
                <a:latin typeface="Andale Mono" panose="020B0509000000000004" pitchFamily="49" charset="0"/>
              </a:rPr>
            </a:br>
            <a:r>
              <a:rPr lang="en-US" dirty="0">
                <a:latin typeface="Andale Mono" panose="020B0509000000000004" pitchFamily="49" charset="0"/>
              </a:rPr>
              <a:t>// Now lets set D back to false</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false);</a:t>
            </a:r>
          </a:p>
          <a:p>
            <a:pPr marL="0" indent="0">
              <a:buNone/>
            </a:pPr>
            <a:r>
              <a:rPr lang="en-US" dirty="0">
                <a:latin typeface="Andale Mono" panose="020B0509000000000004" pitchFamily="49" charset="0"/>
              </a:rPr>
              <a:t>// store === 01000001</a:t>
            </a:r>
          </a:p>
          <a:p>
            <a:pPr marL="0" indent="0">
              <a:buNone/>
            </a:pPr>
            <a:br>
              <a:rPr lang="en-US" dirty="0">
                <a:latin typeface="Andale Mono" panose="020B0509000000000004" pitchFamily="49" charset="0"/>
              </a:rPr>
            </a:br>
            <a:r>
              <a:rPr lang="en-US" dirty="0">
                <a:latin typeface="Andale Mono" panose="020B0509000000000004" pitchFamily="49" charset="0"/>
              </a:rPr>
              <a:t>// Now lets toggle F</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FLAG_F);</a:t>
            </a:r>
          </a:p>
          <a:p>
            <a:pPr marL="0" indent="0">
              <a:buNone/>
            </a:pPr>
            <a:r>
              <a:rPr lang="en-US" dirty="0">
                <a:latin typeface="Andale Mono" panose="020B0509000000000004" pitchFamily="49" charset="0"/>
              </a:rPr>
              <a:t>// store === 01100001</a:t>
            </a:r>
          </a:p>
          <a:p>
            <a:pPr marL="0" indent="0">
              <a:buNone/>
            </a:pPr>
            <a:endParaRPr lang="en-US" dirty="0"/>
          </a:p>
        </p:txBody>
      </p:sp>
    </p:spTree>
    <p:extLst>
      <p:ext uri="{BB962C8B-B14F-4D97-AF65-F5344CB8AC3E}">
        <p14:creationId xmlns:p14="http://schemas.microsoft.com/office/powerpoint/2010/main" val="374473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77D9-4A31-1441-B10C-81A9B9116477}"/>
              </a:ext>
            </a:extLst>
          </p:cNvPr>
          <p:cNvSpPr>
            <a:spLocks noGrp="1"/>
          </p:cNvSpPr>
          <p:nvPr>
            <p:ph type="title"/>
          </p:nvPr>
        </p:nvSpPr>
        <p:spPr/>
        <p:txBody>
          <a:bodyPr/>
          <a:lstStyle/>
          <a:p>
            <a:r>
              <a:rPr lang="en-US" dirty="0"/>
              <a:t>Two’s Compliment</a:t>
            </a:r>
          </a:p>
        </p:txBody>
      </p:sp>
      <p:sp>
        <p:nvSpPr>
          <p:cNvPr id="3" name="Content Placeholder 2">
            <a:extLst>
              <a:ext uri="{FF2B5EF4-FFF2-40B4-BE49-F238E27FC236}">
                <a16:creationId xmlns:a16="http://schemas.microsoft.com/office/drawing/2014/main" id="{8B7F7F1B-BE50-9242-AFB1-181E7A85FBD8}"/>
              </a:ext>
            </a:extLst>
          </p:cNvPr>
          <p:cNvSpPr>
            <a:spLocks noGrp="1"/>
          </p:cNvSpPr>
          <p:nvPr>
            <p:ph idx="1"/>
          </p:nvPr>
        </p:nvSpPr>
        <p:spPr/>
        <p:txBody>
          <a:bodyPr/>
          <a:lstStyle/>
          <a:p>
            <a:pPr marL="0" indent="0">
              <a:buNone/>
            </a:pPr>
            <a:r>
              <a:rPr lang="en-US" dirty="0"/>
              <a:t>8-bit Signed Integer</a:t>
            </a:r>
            <a:r>
              <a:rPr lang="en-US" dirty="0">
                <a:solidFill>
                  <a:srgbClr val="FF0000"/>
                </a:solidFill>
              </a:rPr>
              <a:t>	</a:t>
            </a:r>
            <a:r>
              <a:rPr lang="en-US" dirty="0">
                <a:solidFill>
                  <a:srgbClr val="FF0000"/>
                </a:solidFill>
                <a:latin typeface="Andale Mono" panose="020B0509000000000004" pitchFamily="49" charset="0"/>
              </a:rPr>
              <a:t>0 </a:t>
            </a:r>
            <a:r>
              <a:rPr lang="en-US" dirty="0">
                <a:latin typeface="Andale Mono" panose="020B0509000000000004" pitchFamily="49" charset="0"/>
              </a:rPr>
              <a:t>0000000</a:t>
            </a:r>
          </a:p>
          <a:p>
            <a:pPr marL="0" indent="0">
              <a:buNone/>
            </a:pPr>
            <a:endParaRPr lang="en-US" dirty="0"/>
          </a:p>
          <a:p>
            <a:pPr marL="0" indent="0">
              <a:buNone/>
            </a:pPr>
            <a:endParaRPr lang="en-US" dirty="0"/>
          </a:p>
          <a:p>
            <a:pPr marL="0" indent="0">
              <a:buNone/>
            </a:pPr>
            <a:r>
              <a:rPr lang="en-US" dirty="0"/>
              <a:t>Example: 87</a:t>
            </a:r>
          </a:p>
          <a:p>
            <a:pPr marL="0" indent="0">
              <a:buNone/>
            </a:pPr>
            <a:r>
              <a:rPr lang="en-US" dirty="0"/>
              <a:t>Decimal			 = </a:t>
            </a:r>
            <a:r>
              <a:rPr lang="en-US" dirty="0">
                <a:latin typeface="Andale Mono" panose="020B0509000000000004" pitchFamily="49" charset="0"/>
              </a:rPr>
              <a:t>      87</a:t>
            </a:r>
          </a:p>
          <a:p>
            <a:pPr marL="0" indent="0">
              <a:buNone/>
            </a:pPr>
            <a:r>
              <a:rPr lang="en-US" dirty="0"/>
              <a:t>Binary 			 = </a:t>
            </a:r>
            <a:r>
              <a:rPr lang="en-US" dirty="0">
                <a:latin typeface="Andale Mono" panose="020B0509000000000004" pitchFamily="49" charset="0"/>
              </a:rPr>
              <a:t> 1010111</a:t>
            </a:r>
          </a:p>
          <a:p>
            <a:pPr marL="0" indent="0">
              <a:buNone/>
            </a:pPr>
            <a:r>
              <a:rPr lang="en-US" dirty="0"/>
              <a:t>8-bit Two’s Compliment	 = </a:t>
            </a:r>
            <a:r>
              <a:rPr lang="en-US" dirty="0">
                <a:latin typeface="Andale Mono" panose="020B0509000000000004" pitchFamily="49" charset="0"/>
              </a:rPr>
              <a:t>01010111</a:t>
            </a:r>
          </a:p>
        </p:txBody>
      </p:sp>
      <p:sp>
        <p:nvSpPr>
          <p:cNvPr id="9" name="TextBox 8">
            <a:extLst>
              <a:ext uri="{FF2B5EF4-FFF2-40B4-BE49-F238E27FC236}">
                <a16:creationId xmlns:a16="http://schemas.microsoft.com/office/drawing/2014/main" id="{9988EF2B-2EC6-0742-93F3-E215CC087AE2}"/>
              </a:ext>
            </a:extLst>
          </p:cNvPr>
          <p:cNvSpPr txBox="1"/>
          <p:nvPr/>
        </p:nvSpPr>
        <p:spPr>
          <a:xfrm>
            <a:off x="4172830" y="2795445"/>
            <a:ext cx="822584" cy="523220"/>
          </a:xfrm>
          <a:prstGeom prst="rect">
            <a:avLst/>
          </a:prstGeom>
          <a:noFill/>
        </p:spPr>
        <p:txBody>
          <a:bodyPr wrap="square" rtlCol="0">
            <a:spAutoFit/>
          </a:bodyPr>
          <a:lstStyle/>
          <a:p>
            <a:r>
              <a:rPr lang="en-US" sz="2800" dirty="0"/>
              <a:t>Sign</a:t>
            </a:r>
          </a:p>
        </p:txBody>
      </p:sp>
      <p:sp>
        <p:nvSpPr>
          <p:cNvPr id="10" name="Left Brace 9">
            <a:extLst>
              <a:ext uri="{FF2B5EF4-FFF2-40B4-BE49-F238E27FC236}">
                <a16:creationId xmlns:a16="http://schemas.microsoft.com/office/drawing/2014/main" id="{3FB7B016-7652-2C4F-9ECD-B943B82B21E7}"/>
              </a:ext>
            </a:extLst>
          </p:cNvPr>
          <p:cNvSpPr/>
          <p:nvPr/>
        </p:nvSpPr>
        <p:spPr>
          <a:xfrm rot="16200000">
            <a:off x="5453373" y="1718948"/>
            <a:ext cx="593644" cy="1509561"/>
          </a:xfrm>
          <a:prstGeom prst="leftBrace">
            <a:avLst>
              <a:gd name="adj1" fmla="val 8333"/>
              <a:gd name="adj2" fmla="val 50384"/>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a:extLst>
              <a:ext uri="{FF2B5EF4-FFF2-40B4-BE49-F238E27FC236}">
                <a16:creationId xmlns:a16="http://schemas.microsoft.com/office/drawing/2014/main" id="{2D11C372-0281-2240-8CAD-9BD9B51E8CBE}"/>
              </a:ext>
            </a:extLst>
          </p:cNvPr>
          <p:cNvSpPr/>
          <p:nvPr/>
        </p:nvSpPr>
        <p:spPr>
          <a:xfrm rot="16200000">
            <a:off x="4386325" y="2410868"/>
            <a:ext cx="593643" cy="147643"/>
          </a:xfrm>
          <a:prstGeom prst="leftBrace">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E14E090-87C1-7F49-81CE-B0CDF58FE414}"/>
              </a:ext>
            </a:extLst>
          </p:cNvPr>
          <p:cNvSpPr txBox="1"/>
          <p:nvPr/>
        </p:nvSpPr>
        <p:spPr>
          <a:xfrm>
            <a:off x="5187778" y="2795445"/>
            <a:ext cx="1816444" cy="523220"/>
          </a:xfrm>
          <a:prstGeom prst="rect">
            <a:avLst/>
          </a:prstGeom>
          <a:noFill/>
        </p:spPr>
        <p:txBody>
          <a:bodyPr wrap="square" rtlCol="0">
            <a:spAutoFit/>
          </a:bodyPr>
          <a:lstStyle/>
          <a:p>
            <a:r>
              <a:rPr lang="en-US" sz="2800" dirty="0"/>
              <a:t>Magnitude</a:t>
            </a:r>
          </a:p>
        </p:txBody>
      </p:sp>
    </p:spTree>
    <p:extLst>
      <p:ext uri="{BB962C8B-B14F-4D97-AF65-F5344CB8AC3E}">
        <p14:creationId xmlns:p14="http://schemas.microsoft.com/office/powerpoint/2010/main" val="150825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0" grpId="0" animBg="1"/>
      <p:bldP spid="11"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a:xfrm>
            <a:off x="838199" y="1825625"/>
            <a:ext cx="9879957" cy="4351338"/>
          </a:xfrm>
        </p:spPr>
        <p:txBody>
          <a:bodyPr>
            <a:normAutofit fontScale="62500" lnSpcReduction="20000"/>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setFlag</a:t>
            </a:r>
            <a:r>
              <a:rPr lang="en-US" dirty="0">
                <a:latin typeface="Andale Mono" panose="020B0509000000000004" pitchFamily="49" charset="0"/>
              </a:rPr>
              <a:t>(store, key, value) {</a:t>
            </a:r>
          </a:p>
          <a:p>
            <a:pPr marL="0" indent="0">
              <a:buNone/>
            </a:pPr>
            <a:r>
              <a:rPr lang="en-US" dirty="0">
                <a:latin typeface="Andale Mono" panose="020B0509000000000004" pitchFamily="49" charset="0"/>
              </a:rPr>
              <a:t>  if (value === true) {</a:t>
            </a:r>
          </a:p>
          <a:p>
            <a:pPr marL="0" indent="0">
              <a:buNone/>
            </a:pPr>
            <a:r>
              <a:rPr lang="en-US" dirty="0">
                <a:latin typeface="Andale Mono" panose="020B0509000000000004" pitchFamily="49" charset="0"/>
              </a:rPr>
              <a:t>    // If true, sets flag to 1</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 else if (value === false) {</a:t>
            </a:r>
          </a:p>
          <a:p>
            <a:pPr marL="0" indent="0">
              <a:buNone/>
            </a:pPr>
            <a:r>
              <a:rPr lang="en-US" dirty="0">
                <a:latin typeface="Andale Mono" panose="020B0509000000000004" pitchFamily="49" charset="0"/>
              </a:rPr>
              <a:t>    // If false, sets flag to 0</a:t>
            </a:r>
          </a:p>
          <a:p>
            <a:pPr marL="0" indent="0">
              <a:buNone/>
            </a:pPr>
            <a:r>
              <a:rPr lang="en-US" dirty="0">
                <a:latin typeface="Andale Mono" panose="020B0509000000000004" pitchFamily="49" charset="0"/>
              </a:rPr>
              <a:t>    store &amp;= ~key</a:t>
            </a:r>
          </a:p>
          <a:p>
            <a:pPr marL="0" indent="0">
              <a:buNone/>
            </a:pPr>
            <a:r>
              <a:rPr lang="en-US" dirty="0">
                <a:latin typeface="Andale Mono" panose="020B0509000000000004" pitchFamily="49" charset="0"/>
              </a:rPr>
              <a:t>  } else {</a:t>
            </a:r>
          </a:p>
          <a:p>
            <a:pPr marL="0" indent="0">
              <a:buNone/>
            </a:pPr>
            <a:r>
              <a:rPr lang="en-US" dirty="0">
                <a:latin typeface="Andale Mono" panose="020B0509000000000004" pitchFamily="49" charset="0"/>
              </a:rPr>
              <a:t>    // If no value is specified,</a:t>
            </a:r>
          </a:p>
          <a:p>
            <a:pPr marL="0" indent="0">
              <a:buNone/>
            </a:pPr>
            <a:r>
              <a:rPr lang="en-US" dirty="0">
                <a:latin typeface="Andale Mono" panose="020B0509000000000004" pitchFamily="49" charset="0"/>
              </a:rPr>
              <a:t>    // toggle current value</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a:t>
            </a:r>
          </a:p>
          <a:p>
            <a:pPr marL="0" indent="0">
              <a:buNone/>
            </a:pPr>
            <a:endParaRPr lang="en-US" dirty="0"/>
          </a:p>
        </p:txBody>
      </p:sp>
    </p:spTree>
    <p:extLst>
      <p:ext uri="{BB962C8B-B14F-4D97-AF65-F5344CB8AC3E}">
        <p14:creationId xmlns:p14="http://schemas.microsoft.com/office/powerpoint/2010/main" val="164191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a:xfrm>
            <a:off x="838199" y="1825625"/>
            <a:ext cx="9879957" cy="4351338"/>
          </a:xfrm>
        </p:spPr>
        <p:txBody>
          <a:bodyPr>
            <a:normAutofit fontScale="85000" lnSpcReduction="20000"/>
          </a:bodyPr>
          <a:lstStyle/>
          <a:p>
            <a:pPr marL="0" indent="0">
              <a:buNone/>
            </a:pPr>
            <a:r>
              <a:rPr lang="en-US" dirty="0">
                <a:latin typeface="Andale Mono" panose="020B0509000000000004" pitchFamily="49" charset="0"/>
              </a:rPr>
              <a:t>// store === 00000000</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FLAG_A, true);	  // store === 00000001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true);	  // store === 00001001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FLAG_G, true);	  // store === 01001001</a:t>
            </a:r>
          </a:p>
          <a:p>
            <a:pPr marL="0" indent="0">
              <a:buNone/>
            </a:pPr>
            <a:br>
              <a:rPr lang="en-US" dirty="0">
                <a:latin typeface="Andale Mono" panose="020B0509000000000004" pitchFamily="49" charset="0"/>
              </a:rPr>
            </a:br>
            <a:r>
              <a:rPr lang="en-US" dirty="0">
                <a:latin typeface="Andale Mono" panose="020B0509000000000004" pitchFamily="49" charset="0"/>
              </a:rPr>
              <a:t>// Now lets set D back to false</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false);	  // store === 01000001</a:t>
            </a:r>
          </a:p>
          <a:p>
            <a:pPr marL="0" indent="0">
              <a:buNone/>
            </a:pPr>
            <a:br>
              <a:rPr lang="en-US" dirty="0">
                <a:latin typeface="Andale Mono" panose="020B0509000000000004" pitchFamily="49" charset="0"/>
              </a:rPr>
            </a:br>
            <a:r>
              <a:rPr lang="en-US" dirty="0">
                <a:latin typeface="Andale Mono" panose="020B0509000000000004" pitchFamily="49" charset="0"/>
              </a:rPr>
              <a:t>// Now lets toggle F</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FLAG_F); 		  // store === 01100001</a:t>
            </a:r>
          </a:p>
          <a:p>
            <a:pPr marL="0" indent="0">
              <a:buNone/>
            </a:pPr>
            <a:endParaRPr lang="en-US" dirty="0"/>
          </a:p>
        </p:txBody>
      </p:sp>
    </p:spTree>
    <p:extLst>
      <p:ext uri="{BB962C8B-B14F-4D97-AF65-F5344CB8AC3E}">
        <p14:creationId xmlns:p14="http://schemas.microsoft.com/office/powerpoint/2010/main" val="114621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p:txBody>
          <a:bodyPr>
            <a:normAutofit/>
          </a:bodyPr>
          <a:lstStyle/>
          <a:p>
            <a:pPr marL="0" indent="0">
              <a:buNone/>
            </a:pPr>
            <a:r>
              <a:rPr lang="en-US" sz="2000" dirty="0">
                <a:latin typeface="Andale Mono" panose="020B0509000000000004" pitchFamily="49" charset="0"/>
              </a:rPr>
              <a:t>function </a:t>
            </a:r>
            <a:r>
              <a:rPr lang="en-US" sz="2000" dirty="0" err="1">
                <a:latin typeface="Andale Mono" panose="020B0509000000000004" pitchFamily="49" charset="0"/>
              </a:rPr>
              <a:t>getFlag</a:t>
            </a:r>
            <a:r>
              <a:rPr lang="en-US" sz="2000" dirty="0">
                <a:latin typeface="Andale Mono" panose="020B0509000000000004" pitchFamily="49" charset="0"/>
              </a:rPr>
              <a:t>(store, key) {</a:t>
            </a:r>
          </a:p>
          <a:p>
            <a:pPr marL="0" indent="0">
              <a:buNone/>
            </a:pPr>
            <a:r>
              <a:rPr lang="en-US" sz="2000" dirty="0">
                <a:latin typeface="Andale Mono" panose="020B0509000000000004" pitchFamily="49" charset="0"/>
              </a:rPr>
              <a:t>  return !!(store &amp; key);</a:t>
            </a:r>
          </a:p>
          <a:p>
            <a:pPr marL="0" indent="0">
              <a:buNone/>
            </a:pPr>
            <a:r>
              <a:rPr lang="en-US" sz="2000" dirty="0">
                <a:latin typeface="Andale Mono" panose="020B0509000000000004" pitchFamily="49" charset="0"/>
              </a:rPr>
              <a:t>}</a:t>
            </a:r>
          </a:p>
          <a:p>
            <a:pPr marL="0" indent="0">
              <a:buNone/>
            </a:pPr>
            <a:endParaRPr lang="en-US" dirty="0"/>
          </a:p>
        </p:txBody>
      </p:sp>
      <p:sp>
        <p:nvSpPr>
          <p:cNvPr id="4" name="Content Placeholder 3">
            <a:extLst>
              <a:ext uri="{FF2B5EF4-FFF2-40B4-BE49-F238E27FC236}">
                <a16:creationId xmlns:a16="http://schemas.microsoft.com/office/drawing/2014/main" id="{42999F34-58E3-AD49-A6DD-A559CB2B9C2D}"/>
              </a:ext>
            </a:extLst>
          </p:cNvPr>
          <p:cNvSpPr>
            <a:spLocks noGrp="1"/>
          </p:cNvSpPr>
          <p:nvPr>
            <p:ph sz="half" idx="2"/>
          </p:nvPr>
        </p:nvSpPr>
        <p:spPr/>
        <p:txBody>
          <a:bodyPr>
            <a:normAutofit/>
          </a:bodyPr>
          <a:lstStyle/>
          <a:p>
            <a:pPr marL="0" indent="0">
              <a:buNone/>
            </a:pPr>
            <a:r>
              <a:rPr lang="en-US" sz="2000" dirty="0">
                <a:latin typeface="Andale Mono" panose="020B0509000000000004" pitchFamily="49" charset="0"/>
              </a:rPr>
              <a:t>// Store state: 01100001</a:t>
            </a:r>
          </a:p>
          <a:p>
            <a:pPr marL="0" indent="0">
              <a:buNone/>
            </a:pPr>
            <a:br>
              <a:rPr lang="en-US" sz="2000" dirty="0">
                <a:latin typeface="Andale Mono" panose="020B0509000000000004" pitchFamily="49" charset="0"/>
              </a:rPr>
            </a:br>
            <a:r>
              <a:rPr lang="en-US" sz="2000" dirty="0" err="1">
                <a:latin typeface="Andale Mono" panose="020B0509000000000004" pitchFamily="49" charset="0"/>
              </a:rPr>
              <a:t>getFlag</a:t>
            </a:r>
            <a:r>
              <a:rPr lang="en-US" sz="2000" dirty="0">
                <a:latin typeface="Andale Mono" panose="020B0509000000000004" pitchFamily="49" charset="0"/>
              </a:rPr>
              <a:t>(FLAG_F); // true</a:t>
            </a:r>
          </a:p>
          <a:p>
            <a:pPr marL="0" indent="0">
              <a:buNone/>
            </a:pPr>
            <a:r>
              <a:rPr lang="en-US" sz="2000" dirty="0" err="1">
                <a:latin typeface="Andale Mono" panose="020B0509000000000004" pitchFamily="49" charset="0"/>
              </a:rPr>
              <a:t>getFlag</a:t>
            </a:r>
            <a:r>
              <a:rPr lang="en-US" sz="2000" dirty="0">
                <a:latin typeface="Andale Mono" panose="020B0509000000000004" pitchFamily="49" charset="0"/>
              </a:rPr>
              <a:t>(FLAG_G); // true</a:t>
            </a:r>
          </a:p>
          <a:p>
            <a:pPr marL="0" indent="0">
              <a:buNone/>
            </a:pPr>
            <a:r>
              <a:rPr lang="en-US" sz="2000" dirty="0" err="1">
                <a:latin typeface="Andale Mono" panose="020B0509000000000004" pitchFamily="49" charset="0"/>
              </a:rPr>
              <a:t>getFlag</a:t>
            </a:r>
            <a:r>
              <a:rPr lang="en-US" sz="2000" dirty="0">
                <a:latin typeface="Andale Mono" panose="020B0509000000000004" pitchFamily="49" charset="0"/>
              </a:rPr>
              <a:t>(FLAG_D); // false</a:t>
            </a:r>
          </a:p>
          <a:p>
            <a:pPr marL="0" indent="0">
              <a:buNone/>
            </a:pPr>
            <a:endParaRPr lang="en-US" dirty="0"/>
          </a:p>
        </p:txBody>
      </p:sp>
    </p:spTree>
    <p:extLst>
      <p:ext uri="{BB962C8B-B14F-4D97-AF65-F5344CB8AC3E}">
        <p14:creationId xmlns:p14="http://schemas.microsoft.com/office/powerpoint/2010/main" val="412023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BD6F-5B2A-7D4B-895A-3CC94EF45817}"/>
              </a:ext>
            </a:extLst>
          </p:cNvPr>
          <p:cNvSpPr>
            <a:spLocks noGrp="1"/>
          </p:cNvSpPr>
          <p:nvPr>
            <p:ph type="title"/>
          </p:nvPr>
        </p:nvSpPr>
        <p:spPr/>
        <p:txBody>
          <a:bodyPr/>
          <a:lstStyle/>
          <a:p>
            <a:r>
              <a:rPr lang="en-US" dirty="0"/>
              <a:t>Example: Validating Binary Data</a:t>
            </a:r>
          </a:p>
        </p:txBody>
      </p:sp>
      <p:sp>
        <p:nvSpPr>
          <p:cNvPr id="3" name="Content Placeholder 2">
            <a:extLst>
              <a:ext uri="{FF2B5EF4-FFF2-40B4-BE49-F238E27FC236}">
                <a16:creationId xmlns:a16="http://schemas.microsoft.com/office/drawing/2014/main" id="{92B703B4-05DE-F745-89AE-4CBF9DF1D8C1}"/>
              </a:ext>
            </a:extLst>
          </p:cNvPr>
          <p:cNvSpPr>
            <a:spLocks noGrp="1"/>
          </p:cNvSpPr>
          <p:nvPr>
            <p:ph idx="1"/>
          </p:nvPr>
        </p:nvSpPr>
        <p:spPr/>
        <p:txBody>
          <a:bodyPr>
            <a:normAutofit fontScale="47500" lnSpcReduction="20000"/>
          </a:bodyPr>
          <a:lstStyle/>
          <a:p>
            <a:pPr marL="0" indent="0">
              <a:buNone/>
            </a:pPr>
            <a:r>
              <a:rPr lang="en-US" dirty="0">
                <a:latin typeface="Andale Mono" panose="020B0509000000000004" pitchFamily="49" charset="0"/>
              </a:rPr>
              <a:t>function validateUtf8(bytes, start, end) {</a:t>
            </a:r>
          </a:p>
          <a:p>
            <a:pPr marL="0" indent="0">
              <a:buNone/>
            </a:pPr>
            <a:r>
              <a:rPr lang="en-US" dirty="0">
                <a:latin typeface="Andale Mono" panose="020B0509000000000004" pitchFamily="49" charset="0"/>
              </a:rPr>
              <a:t>  let continuation = 0;</a:t>
            </a:r>
          </a:p>
          <a:p>
            <a:pPr marL="0" indent="0">
              <a:buNone/>
            </a:pPr>
            <a:r>
              <a:rPr lang="en-US" dirty="0">
                <a:latin typeface="Andale Mono" panose="020B0509000000000004" pitchFamily="49" charset="0"/>
              </a:rPr>
              <a:t>  for (let </a:t>
            </a:r>
            <a:r>
              <a:rPr lang="en-US" dirty="0" err="1">
                <a:latin typeface="Andale Mono" panose="020B0509000000000004" pitchFamily="49" charset="0"/>
              </a:rPr>
              <a:t>i</a:t>
            </a:r>
            <a:r>
              <a:rPr lang="en-US" dirty="0">
                <a:latin typeface="Andale Mono" panose="020B0509000000000004" pitchFamily="49" charset="0"/>
              </a:rPr>
              <a:t> = start; </a:t>
            </a:r>
            <a:r>
              <a:rPr lang="en-US" dirty="0" err="1">
                <a:latin typeface="Andale Mono" panose="020B0509000000000004" pitchFamily="49" charset="0"/>
              </a:rPr>
              <a:t>i</a:t>
            </a:r>
            <a:r>
              <a:rPr lang="en-US" dirty="0">
                <a:latin typeface="Andale Mono" panose="020B0509000000000004" pitchFamily="49" charset="0"/>
              </a:rPr>
              <a:t> &lt; end; </a:t>
            </a:r>
            <a:r>
              <a:rPr lang="en-US" dirty="0" err="1">
                <a:latin typeface="Andale Mono" panose="020B0509000000000004" pitchFamily="49" charset="0"/>
              </a:rPr>
              <a:t>i</a:t>
            </a:r>
            <a:r>
              <a:rPr lang="en-US" dirty="0">
                <a:latin typeface="Andale Mono" panose="020B0509000000000004" pitchFamily="49" charset="0"/>
              </a:rPr>
              <a:t> += 1) {</a:t>
            </a:r>
          </a:p>
          <a:p>
            <a:pPr marL="0" indent="0">
              <a:buNone/>
            </a:pPr>
            <a:r>
              <a:rPr lang="en-US" dirty="0">
                <a:latin typeface="Andale Mono" panose="020B0509000000000004" pitchFamily="49" charset="0"/>
              </a:rPr>
              <a:t>    </a:t>
            </a:r>
            <a:r>
              <a:rPr lang="en-US" dirty="0" err="1">
                <a:latin typeface="Andale Mono" panose="020B0509000000000004" pitchFamily="49" charset="0"/>
              </a:rPr>
              <a:t>const</a:t>
            </a:r>
            <a:r>
              <a:rPr lang="en-US" dirty="0">
                <a:latin typeface="Andale Mono" panose="020B0509000000000004" pitchFamily="49" charset="0"/>
              </a:rPr>
              <a:t> byte = bytes[</a:t>
            </a:r>
            <a:r>
              <a:rPr lang="en-US" dirty="0" err="1">
                <a:latin typeface="Andale Mono" panose="020B0509000000000004" pitchFamily="49" charset="0"/>
              </a:rPr>
              <a:t>i</a:t>
            </a:r>
            <a:r>
              <a:rPr lang="en-US" dirty="0">
                <a:latin typeface="Andale Mono" panose="020B0509000000000004" pitchFamily="49" charset="0"/>
              </a:rPr>
              <a:t>];</a:t>
            </a:r>
          </a:p>
          <a:p>
            <a:pPr marL="0" indent="0">
              <a:buNone/>
            </a:pPr>
            <a:r>
              <a:rPr lang="en-US" dirty="0">
                <a:latin typeface="Andale Mono" panose="020B0509000000000004" pitchFamily="49" charset="0"/>
              </a:rPr>
              <a:t>    if (continuation) {</a:t>
            </a:r>
          </a:p>
          <a:p>
            <a:pPr marL="0" indent="0">
              <a:buNone/>
            </a:pPr>
            <a:r>
              <a:rPr lang="en-US" dirty="0">
                <a:latin typeface="Andale Mono" panose="020B0509000000000004" pitchFamily="49" charset="0"/>
              </a:rPr>
              <a:t>      if ((byte &amp; FIRST_TWO_BITS) !== CONTINUING_CHAR) return false;</a:t>
            </a:r>
          </a:p>
          <a:p>
            <a:pPr marL="0" indent="0">
              <a:buNone/>
            </a:pPr>
            <a:r>
              <a:rPr lang="en-US" dirty="0">
                <a:latin typeface="Andale Mono" panose="020B0509000000000004" pitchFamily="49" charset="0"/>
              </a:rPr>
              <a:t>      continuation -= 1;</a:t>
            </a:r>
          </a:p>
          <a:p>
            <a:pPr marL="0" indent="0">
              <a:buNone/>
            </a:pPr>
            <a:r>
              <a:rPr lang="en-US" dirty="0">
                <a:latin typeface="Andale Mono" panose="020B0509000000000004" pitchFamily="49" charset="0"/>
              </a:rPr>
              <a:t>    } else if (byte &amp; FIRST_BIT) {</a:t>
            </a:r>
          </a:p>
          <a:p>
            <a:pPr marL="0" indent="0">
              <a:buNone/>
            </a:pPr>
            <a:r>
              <a:rPr lang="en-US" dirty="0">
                <a:latin typeface="Andale Mono" panose="020B0509000000000004" pitchFamily="49" charset="0"/>
              </a:rPr>
              <a:t>      if ((byte &amp; FIRST_THREE_BITS) === TWO_BIT_CHAR) continuation = 1;</a:t>
            </a:r>
          </a:p>
          <a:p>
            <a:pPr marL="0" indent="0">
              <a:buNone/>
            </a:pPr>
            <a:r>
              <a:rPr lang="en-US" dirty="0">
                <a:latin typeface="Andale Mono" panose="020B0509000000000004" pitchFamily="49" charset="0"/>
              </a:rPr>
              <a:t>      else if ((byte &amp; FIRST_FOUR_BITS) === THREE_BIT_CHAR) continuation = 2;</a:t>
            </a:r>
          </a:p>
          <a:p>
            <a:pPr marL="0" indent="0">
              <a:buNone/>
            </a:pPr>
            <a:r>
              <a:rPr lang="en-US" dirty="0">
                <a:latin typeface="Andale Mono" panose="020B0509000000000004" pitchFamily="49" charset="0"/>
              </a:rPr>
              <a:t>      else if ((byte &amp; FIRST_FIVE_BITS) === FOUR_BIT_CHAR) continuation = 3;</a:t>
            </a:r>
          </a:p>
          <a:p>
            <a:pPr marL="0" indent="0">
              <a:buNone/>
            </a:pPr>
            <a:r>
              <a:rPr lang="en-US" dirty="0">
                <a:latin typeface="Andale Mono" panose="020B0509000000000004" pitchFamily="49" charset="0"/>
              </a:rPr>
              <a:t>      else return false;</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return !continuation;</a:t>
            </a:r>
          </a:p>
          <a:p>
            <a:pPr marL="0" indent="0">
              <a:buNone/>
            </a:pPr>
            <a:r>
              <a:rPr lang="en-US" dirty="0">
                <a:latin typeface="Andale Mono" panose="020B0509000000000004" pitchFamily="49" charset="0"/>
              </a:rPr>
              <a:t>}</a:t>
            </a:r>
          </a:p>
        </p:txBody>
      </p:sp>
    </p:spTree>
    <p:extLst>
      <p:ext uri="{BB962C8B-B14F-4D97-AF65-F5344CB8AC3E}">
        <p14:creationId xmlns:p14="http://schemas.microsoft.com/office/powerpoint/2010/main" val="31011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2DE3-D4AB-B147-B058-EBC14FB44ECA}"/>
              </a:ext>
            </a:extLst>
          </p:cNvPr>
          <p:cNvSpPr>
            <a:spLocks noGrp="1"/>
          </p:cNvSpPr>
          <p:nvPr>
            <p:ph type="title"/>
          </p:nvPr>
        </p:nvSpPr>
        <p:spPr/>
        <p:txBody>
          <a:bodyPr/>
          <a:lstStyle/>
          <a:p>
            <a:r>
              <a:rPr lang="en-US" dirty="0" err="1"/>
              <a:t>BigInt</a:t>
            </a:r>
            <a:endParaRPr lang="en-US" dirty="0"/>
          </a:p>
        </p:txBody>
      </p:sp>
    </p:spTree>
    <p:extLst>
      <p:ext uri="{BB962C8B-B14F-4D97-AF65-F5344CB8AC3E}">
        <p14:creationId xmlns:p14="http://schemas.microsoft.com/office/powerpoint/2010/main" val="1844606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7746-21C2-434E-A968-9240484B4458}"/>
              </a:ext>
            </a:extLst>
          </p:cNvPr>
          <p:cNvSpPr>
            <a:spLocks noGrp="1"/>
          </p:cNvSpPr>
          <p:nvPr>
            <p:ph type="title"/>
          </p:nvPr>
        </p:nvSpPr>
        <p:spPr/>
        <p:txBody>
          <a:bodyPr/>
          <a:lstStyle/>
          <a:p>
            <a:r>
              <a:rPr lang="en-US" dirty="0"/>
              <a:t>Important </a:t>
            </a:r>
            <a:r>
              <a:rPr lang="en-US" dirty="0" err="1"/>
              <a:t>BigInt</a:t>
            </a:r>
            <a:r>
              <a:rPr lang="en-US" dirty="0"/>
              <a:t> Facts</a:t>
            </a:r>
          </a:p>
        </p:txBody>
      </p:sp>
      <p:sp>
        <p:nvSpPr>
          <p:cNvPr id="3" name="Content Placeholder 2">
            <a:extLst>
              <a:ext uri="{FF2B5EF4-FFF2-40B4-BE49-F238E27FC236}">
                <a16:creationId xmlns:a16="http://schemas.microsoft.com/office/drawing/2014/main" id="{80014E2C-1FCF-EC42-B1B7-01FA3FA59EA2}"/>
              </a:ext>
            </a:extLst>
          </p:cNvPr>
          <p:cNvSpPr>
            <a:spLocks noGrp="1"/>
          </p:cNvSpPr>
          <p:nvPr>
            <p:ph idx="1"/>
          </p:nvPr>
        </p:nvSpPr>
        <p:spPr/>
        <p:txBody>
          <a:bodyPr/>
          <a:lstStyle/>
          <a:p>
            <a:r>
              <a:rPr lang="en-US" dirty="0"/>
              <a:t>Supports all Bitwise Operators except &gt;&gt;&gt; and &gt;&gt;&gt;=</a:t>
            </a:r>
          </a:p>
          <a:p>
            <a:r>
              <a:rPr lang="en-US" dirty="0"/>
              <a:t>Will error when used in operations with non-</a:t>
            </a:r>
            <a:r>
              <a:rPr lang="en-US" dirty="0" err="1"/>
              <a:t>bigint</a:t>
            </a:r>
            <a:r>
              <a:rPr lang="en-US" dirty="0"/>
              <a:t> types</a:t>
            </a:r>
          </a:p>
          <a:p>
            <a:r>
              <a:rPr lang="en-US" dirty="0"/>
              <a:t>Acts as if it is a Two’s Compliment Integer</a:t>
            </a:r>
          </a:p>
        </p:txBody>
      </p:sp>
    </p:spTree>
    <p:extLst>
      <p:ext uri="{BB962C8B-B14F-4D97-AF65-F5344CB8AC3E}">
        <p14:creationId xmlns:p14="http://schemas.microsoft.com/office/powerpoint/2010/main" val="1214747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7746-21C2-434E-A968-9240484B4458}"/>
              </a:ext>
            </a:extLst>
          </p:cNvPr>
          <p:cNvSpPr>
            <a:spLocks noGrp="1"/>
          </p:cNvSpPr>
          <p:nvPr>
            <p:ph type="title"/>
          </p:nvPr>
        </p:nvSpPr>
        <p:spPr/>
        <p:txBody>
          <a:bodyPr/>
          <a:lstStyle/>
          <a:p>
            <a:r>
              <a:rPr lang="en-US" dirty="0"/>
              <a:t>A mature </a:t>
            </a:r>
            <a:r>
              <a:rPr lang="en-US" dirty="0" err="1"/>
              <a:t>BigInt</a:t>
            </a:r>
            <a:r>
              <a:rPr lang="en-US" dirty="0"/>
              <a:t> would be great for Bitwise Operations.</a:t>
            </a:r>
          </a:p>
        </p:txBody>
      </p:sp>
    </p:spTree>
    <p:extLst>
      <p:ext uri="{BB962C8B-B14F-4D97-AF65-F5344CB8AC3E}">
        <p14:creationId xmlns:p14="http://schemas.microsoft.com/office/powerpoint/2010/main" val="3590450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7A97-ECC3-4F41-8C89-D709E5E6C0C2}"/>
              </a:ext>
            </a:extLst>
          </p:cNvPr>
          <p:cNvSpPr>
            <a:spLocks noGrp="1"/>
          </p:cNvSpPr>
          <p:nvPr>
            <p:ph type="title"/>
          </p:nvPr>
        </p:nvSpPr>
        <p:spPr/>
        <p:txBody>
          <a:bodyPr/>
          <a:lstStyle/>
          <a:p>
            <a:r>
              <a:rPr lang="en-US" dirty="0"/>
              <a:t>Current </a:t>
            </a:r>
            <a:r>
              <a:rPr lang="en-US" dirty="0" err="1"/>
              <a:t>BigInt</a:t>
            </a:r>
            <a:r>
              <a:rPr lang="en-US" dirty="0"/>
              <a:t> Pain Points</a:t>
            </a:r>
          </a:p>
        </p:txBody>
      </p:sp>
      <p:sp>
        <p:nvSpPr>
          <p:cNvPr id="3" name="Content Placeholder 2">
            <a:extLst>
              <a:ext uri="{FF2B5EF4-FFF2-40B4-BE49-F238E27FC236}">
                <a16:creationId xmlns:a16="http://schemas.microsoft.com/office/drawing/2014/main" id="{67614FE1-51EE-E941-9143-CCDA4E5EF07A}"/>
              </a:ext>
            </a:extLst>
          </p:cNvPr>
          <p:cNvSpPr>
            <a:spLocks noGrp="1"/>
          </p:cNvSpPr>
          <p:nvPr>
            <p:ph idx="1"/>
          </p:nvPr>
        </p:nvSpPr>
        <p:spPr/>
        <p:txBody>
          <a:bodyPr/>
          <a:lstStyle/>
          <a:p>
            <a:r>
              <a:rPr lang="en-US" dirty="0"/>
              <a:t>No Buffer method support</a:t>
            </a:r>
          </a:p>
          <a:p>
            <a:r>
              <a:rPr lang="en-US" dirty="0"/>
              <a:t>Performance Issues</a:t>
            </a:r>
          </a:p>
        </p:txBody>
      </p:sp>
    </p:spTree>
    <p:extLst>
      <p:ext uri="{BB962C8B-B14F-4D97-AF65-F5344CB8AC3E}">
        <p14:creationId xmlns:p14="http://schemas.microsoft.com/office/powerpoint/2010/main" val="39506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57E2-9511-7444-990B-011CC0DC73F6}"/>
              </a:ext>
            </a:extLst>
          </p:cNvPr>
          <p:cNvSpPr>
            <a:spLocks noGrp="1"/>
          </p:cNvSpPr>
          <p:nvPr>
            <p:ph type="title"/>
          </p:nvPr>
        </p:nvSpPr>
        <p:spPr/>
        <p:txBody>
          <a:bodyPr/>
          <a:lstStyle/>
          <a:p>
            <a:r>
              <a:rPr lang="en-US" dirty="0"/>
              <a:t>Sources / Links</a:t>
            </a:r>
          </a:p>
        </p:txBody>
      </p:sp>
      <p:sp>
        <p:nvSpPr>
          <p:cNvPr id="3" name="Content Placeholder 2">
            <a:extLst>
              <a:ext uri="{FF2B5EF4-FFF2-40B4-BE49-F238E27FC236}">
                <a16:creationId xmlns:a16="http://schemas.microsoft.com/office/drawing/2014/main" id="{516E82D7-5CE5-084D-82BA-8471053ECA2B}"/>
              </a:ext>
            </a:extLst>
          </p:cNvPr>
          <p:cNvSpPr>
            <a:spLocks noGrp="1"/>
          </p:cNvSpPr>
          <p:nvPr>
            <p:ph idx="1"/>
          </p:nvPr>
        </p:nvSpPr>
        <p:spPr/>
        <p:txBody>
          <a:bodyPr>
            <a:normAutofit fontScale="92500" lnSpcReduction="10000"/>
          </a:bodyPr>
          <a:lstStyle/>
          <a:p>
            <a:r>
              <a:rPr lang="en-US" dirty="0"/>
              <a:t>Wikipedia page on Bitwise Operations:</a:t>
            </a:r>
            <a:br>
              <a:rPr lang="en-US" dirty="0"/>
            </a:br>
            <a:r>
              <a:rPr lang="en-US" dirty="0">
                <a:hlinkClick r:id="rId3"/>
              </a:rPr>
              <a:t>https://en.wikipedia.org/wiki/Bitwise_operation</a:t>
            </a:r>
            <a:r>
              <a:rPr lang="en-US" dirty="0"/>
              <a:t> </a:t>
            </a:r>
          </a:p>
          <a:p>
            <a:r>
              <a:rPr lang="en-US" dirty="0"/>
              <a:t>ECMA-262 section on bitwise operations:</a:t>
            </a:r>
            <a:br>
              <a:rPr lang="en-US" dirty="0"/>
            </a:br>
            <a:r>
              <a:rPr lang="en-US" dirty="0">
                <a:hlinkClick r:id="rId4"/>
              </a:rPr>
              <a:t>https://www.ecma-international.org/ecma-262/9.0/index.html#sec-binary-bitwise-operators-runtime-semantics-evaluation</a:t>
            </a:r>
            <a:r>
              <a:rPr lang="en-US" dirty="0"/>
              <a:t> </a:t>
            </a:r>
          </a:p>
          <a:p>
            <a:r>
              <a:rPr lang="en-US" dirty="0"/>
              <a:t>Good </a:t>
            </a:r>
            <a:r>
              <a:rPr lang="en-US" dirty="0" err="1"/>
              <a:t>Youtube</a:t>
            </a:r>
            <a:r>
              <a:rPr lang="en-US" dirty="0"/>
              <a:t> tutorial on Bitwise Operations</a:t>
            </a:r>
            <a:br>
              <a:rPr lang="en-US" dirty="0"/>
            </a:br>
            <a:r>
              <a:rPr lang="en-US" dirty="0">
                <a:hlinkClick r:id="rId5"/>
              </a:rPr>
              <a:t>https://www.youtube.com/watch?v=NLKQEOgBAnw</a:t>
            </a:r>
            <a:r>
              <a:rPr lang="en-US" dirty="0"/>
              <a:t> </a:t>
            </a:r>
          </a:p>
          <a:p>
            <a:r>
              <a:rPr lang="en-US" dirty="0"/>
              <a:t>My </a:t>
            </a:r>
            <a:r>
              <a:rPr lang="en-US" dirty="0" err="1"/>
              <a:t>Github</a:t>
            </a:r>
            <a:r>
              <a:rPr lang="en-US" dirty="0"/>
              <a:t>:</a:t>
            </a:r>
            <a:br>
              <a:rPr lang="en-US" dirty="0"/>
            </a:br>
            <a:r>
              <a:rPr lang="en-US" dirty="0">
                <a:hlinkClick r:id="rId6"/>
              </a:rPr>
              <a:t>https://github.com/daprahamian</a:t>
            </a:r>
            <a:endParaRPr lang="en-US" dirty="0"/>
          </a:p>
          <a:p>
            <a:r>
              <a:rPr lang="en-US" dirty="0"/>
              <a:t>Links to Slides:</a:t>
            </a:r>
            <a:br>
              <a:rPr lang="en-US" dirty="0"/>
            </a:br>
            <a:r>
              <a:rPr lang="en-US" dirty="0">
                <a:hlinkClick r:id="rId7"/>
              </a:rPr>
              <a:t>https://github.com/daprahamian/bitwise-operations</a:t>
            </a:r>
            <a:endParaRPr lang="en-US" dirty="0"/>
          </a:p>
          <a:p>
            <a:pPr marL="0" indent="0">
              <a:buNone/>
            </a:pPr>
            <a:endParaRPr lang="en-US" dirty="0"/>
          </a:p>
        </p:txBody>
      </p:sp>
    </p:spTree>
    <p:extLst>
      <p:ext uri="{BB962C8B-B14F-4D97-AF65-F5344CB8AC3E}">
        <p14:creationId xmlns:p14="http://schemas.microsoft.com/office/powerpoint/2010/main" val="147004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5872-5D3A-3A4D-B5AB-8ABA4A155DB4}"/>
              </a:ext>
            </a:extLst>
          </p:cNvPr>
          <p:cNvSpPr>
            <a:spLocks noGrp="1"/>
          </p:cNvSpPr>
          <p:nvPr>
            <p:ph type="title"/>
          </p:nvPr>
        </p:nvSpPr>
        <p:spPr/>
        <p:txBody>
          <a:bodyPr/>
          <a:lstStyle/>
          <a:p>
            <a:r>
              <a:rPr lang="en-US" dirty="0"/>
              <a:t>Thank You For Your Time!</a:t>
            </a:r>
          </a:p>
        </p:txBody>
      </p:sp>
    </p:spTree>
    <p:extLst>
      <p:ext uri="{BB962C8B-B14F-4D97-AF65-F5344CB8AC3E}">
        <p14:creationId xmlns:p14="http://schemas.microsoft.com/office/powerpoint/2010/main" val="252943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77D9-4A31-1441-B10C-81A9B9116477}"/>
              </a:ext>
            </a:extLst>
          </p:cNvPr>
          <p:cNvSpPr>
            <a:spLocks noGrp="1"/>
          </p:cNvSpPr>
          <p:nvPr>
            <p:ph type="title"/>
          </p:nvPr>
        </p:nvSpPr>
        <p:spPr/>
        <p:txBody>
          <a:bodyPr/>
          <a:lstStyle/>
          <a:p>
            <a:r>
              <a:rPr lang="en-US" dirty="0"/>
              <a:t>Two’s Compliment (Negative Values)</a:t>
            </a:r>
          </a:p>
        </p:txBody>
      </p:sp>
      <p:sp>
        <p:nvSpPr>
          <p:cNvPr id="3" name="Content Placeholder 2">
            <a:extLst>
              <a:ext uri="{FF2B5EF4-FFF2-40B4-BE49-F238E27FC236}">
                <a16:creationId xmlns:a16="http://schemas.microsoft.com/office/drawing/2014/main" id="{8B7F7F1B-BE50-9242-AFB1-181E7A85FBD8}"/>
              </a:ext>
            </a:extLst>
          </p:cNvPr>
          <p:cNvSpPr>
            <a:spLocks noGrp="1"/>
          </p:cNvSpPr>
          <p:nvPr>
            <p:ph idx="1"/>
          </p:nvPr>
        </p:nvSpPr>
        <p:spPr/>
        <p:txBody>
          <a:bodyPr/>
          <a:lstStyle/>
          <a:p>
            <a:pPr marL="0" indent="0">
              <a:buNone/>
            </a:pPr>
            <a:r>
              <a:rPr lang="en-US" dirty="0"/>
              <a:t>87				= </a:t>
            </a:r>
            <a:r>
              <a:rPr lang="en-US" dirty="0">
                <a:latin typeface="Andale Mono" panose="020B0509000000000004" pitchFamily="49" charset="0"/>
              </a:rPr>
              <a:t>01010111</a:t>
            </a:r>
            <a:r>
              <a:rPr lang="en-US" dirty="0"/>
              <a:t> 	</a:t>
            </a:r>
          </a:p>
          <a:p>
            <a:pPr marL="0" indent="0">
              <a:buNone/>
            </a:pPr>
            <a:r>
              <a:rPr lang="en-US" dirty="0"/>
              <a:t>Flipped bits			= </a:t>
            </a:r>
            <a:r>
              <a:rPr lang="en-US" dirty="0">
                <a:latin typeface="Andale Mono" panose="020B0509000000000004" pitchFamily="49" charset="0"/>
              </a:rPr>
              <a:t>10101000</a:t>
            </a:r>
            <a:r>
              <a:rPr lang="en-US" dirty="0"/>
              <a:t>	</a:t>
            </a:r>
          </a:p>
          <a:p>
            <a:pPr marL="0" indent="0">
              <a:buNone/>
            </a:pPr>
            <a:r>
              <a:rPr lang="en-US" dirty="0"/>
              <a:t>-87 in Two’s Compliment 	= </a:t>
            </a:r>
            <a:r>
              <a:rPr lang="en-US" dirty="0">
                <a:latin typeface="Andale Mono" panose="020B0509000000000004" pitchFamily="49" charset="0"/>
              </a:rPr>
              <a:t>10101001</a:t>
            </a:r>
            <a:r>
              <a:rPr lang="en-US" dirty="0"/>
              <a:t>	</a:t>
            </a:r>
          </a:p>
        </p:txBody>
      </p:sp>
    </p:spTree>
    <p:extLst>
      <p:ext uri="{BB962C8B-B14F-4D97-AF65-F5344CB8AC3E}">
        <p14:creationId xmlns:p14="http://schemas.microsoft.com/office/powerpoint/2010/main" val="415060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77D9-4A31-1441-B10C-81A9B9116477}"/>
              </a:ext>
            </a:extLst>
          </p:cNvPr>
          <p:cNvSpPr>
            <a:spLocks noGrp="1"/>
          </p:cNvSpPr>
          <p:nvPr>
            <p:ph type="title"/>
          </p:nvPr>
        </p:nvSpPr>
        <p:spPr/>
        <p:txBody>
          <a:bodyPr/>
          <a:lstStyle/>
          <a:p>
            <a:r>
              <a:rPr lang="en-US" dirty="0"/>
              <a:t>Why am I talking about this?</a:t>
            </a:r>
          </a:p>
        </p:txBody>
      </p:sp>
      <p:sp>
        <p:nvSpPr>
          <p:cNvPr id="3" name="Content Placeholder 2">
            <a:extLst>
              <a:ext uri="{FF2B5EF4-FFF2-40B4-BE49-F238E27FC236}">
                <a16:creationId xmlns:a16="http://schemas.microsoft.com/office/drawing/2014/main" id="{8B7F7F1B-BE50-9242-AFB1-181E7A85FBD8}"/>
              </a:ext>
            </a:extLst>
          </p:cNvPr>
          <p:cNvSpPr>
            <a:spLocks noGrp="1"/>
          </p:cNvSpPr>
          <p:nvPr>
            <p:ph idx="1"/>
          </p:nvPr>
        </p:nvSpPr>
        <p:spPr>
          <a:xfrm>
            <a:off x="838200" y="1825625"/>
            <a:ext cx="10515600" cy="4351338"/>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latin typeface="Andale Mono" panose="020B0509000000000004" pitchFamily="49" charset="0"/>
              </a:rPr>
              <a:t>0 1 0 1 0 1 1 1</a:t>
            </a:r>
          </a:p>
          <a:p>
            <a:pPr marL="0" indent="0" algn="ctr">
              <a:buNone/>
            </a:pPr>
            <a:r>
              <a:rPr lang="en-US" dirty="0">
                <a:latin typeface="Andale Mono" panose="020B0509000000000004" pitchFamily="49" charset="0"/>
              </a:rPr>
              <a:t>F T F T F T T T</a:t>
            </a:r>
          </a:p>
        </p:txBody>
      </p:sp>
      <p:sp>
        <p:nvSpPr>
          <p:cNvPr id="5" name="TextBox 4">
            <a:extLst>
              <a:ext uri="{FF2B5EF4-FFF2-40B4-BE49-F238E27FC236}">
                <a16:creationId xmlns:a16="http://schemas.microsoft.com/office/drawing/2014/main" id="{18476F00-9F6C-BE49-8B8E-DAE805A168A3}"/>
              </a:ext>
            </a:extLst>
          </p:cNvPr>
          <p:cNvSpPr txBox="1"/>
          <p:nvPr/>
        </p:nvSpPr>
        <p:spPr>
          <a:xfrm>
            <a:off x="4204892" y="2313608"/>
            <a:ext cx="800159" cy="523220"/>
          </a:xfrm>
          <a:prstGeom prst="rect">
            <a:avLst/>
          </a:prstGeom>
          <a:noFill/>
        </p:spPr>
        <p:txBody>
          <a:bodyPr wrap="square" rtlCol="0">
            <a:spAutoFit/>
          </a:bodyPr>
          <a:lstStyle/>
          <a:p>
            <a:r>
              <a:rPr lang="en-US" sz="2800" dirty="0"/>
              <a:t>Sign</a:t>
            </a:r>
          </a:p>
        </p:txBody>
      </p:sp>
      <p:sp>
        <p:nvSpPr>
          <p:cNvPr id="6" name="Left Brace 5">
            <a:extLst>
              <a:ext uri="{FF2B5EF4-FFF2-40B4-BE49-F238E27FC236}">
                <a16:creationId xmlns:a16="http://schemas.microsoft.com/office/drawing/2014/main" id="{F6D64074-395E-9C40-B05E-3BEA3EB5CBD7}"/>
              </a:ext>
            </a:extLst>
          </p:cNvPr>
          <p:cNvSpPr/>
          <p:nvPr/>
        </p:nvSpPr>
        <p:spPr>
          <a:xfrm rot="5400000" flipV="1">
            <a:off x="6031138" y="1794020"/>
            <a:ext cx="593644" cy="2645812"/>
          </a:xfrm>
          <a:prstGeom prst="leftBrace">
            <a:avLst>
              <a:gd name="adj1" fmla="val 8333"/>
              <a:gd name="adj2" fmla="val 50384"/>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a:extLst>
              <a:ext uri="{FF2B5EF4-FFF2-40B4-BE49-F238E27FC236}">
                <a16:creationId xmlns:a16="http://schemas.microsoft.com/office/drawing/2014/main" id="{79FE4918-3327-7941-B44E-75B2BF00F644}"/>
              </a:ext>
            </a:extLst>
          </p:cNvPr>
          <p:cNvSpPr/>
          <p:nvPr/>
        </p:nvSpPr>
        <p:spPr>
          <a:xfrm rot="5400000" flipV="1">
            <a:off x="4308151" y="3027726"/>
            <a:ext cx="593643" cy="211847"/>
          </a:xfrm>
          <a:prstGeom prst="lef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E641422A-23AF-DC40-B107-220A9F5FFFD0}"/>
              </a:ext>
            </a:extLst>
          </p:cNvPr>
          <p:cNvSpPr txBox="1"/>
          <p:nvPr/>
        </p:nvSpPr>
        <p:spPr>
          <a:xfrm>
            <a:off x="5411269" y="2313608"/>
            <a:ext cx="1833382" cy="523220"/>
          </a:xfrm>
          <a:prstGeom prst="rect">
            <a:avLst/>
          </a:prstGeom>
          <a:noFill/>
        </p:spPr>
        <p:txBody>
          <a:bodyPr wrap="square" rtlCol="0">
            <a:spAutoFit/>
          </a:bodyPr>
          <a:lstStyle/>
          <a:p>
            <a:r>
              <a:rPr lang="en-US" sz="2800" dirty="0"/>
              <a:t>Magnitude</a:t>
            </a:r>
          </a:p>
        </p:txBody>
      </p:sp>
      <p:sp>
        <p:nvSpPr>
          <p:cNvPr id="18" name="Left Brace 17">
            <a:extLst>
              <a:ext uri="{FF2B5EF4-FFF2-40B4-BE49-F238E27FC236}">
                <a16:creationId xmlns:a16="http://schemas.microsoft.com/office/drawing/2014/main" id="{E1700760-B6BE-AF4A-AECB-0490BBEF7B20}"/>
              </a:ext>
            </a:extLst>
          </p:cNvPr>
          <p:cNvSpPr/>
          <p:nvPr/>
        </p:nvSpPr>
        <p:spPr>
          <a:xfrm rot="16200000">
            <a:off x="5778137" y="3129140"/>
            <a:ext cx="593644" cy="3151818"/>
          </a:xfrm>
          <a:prstGeom prst="leftBrace">
            <a:avLst>
              <a:gd name="adj1" fmla="val 8333"/>
              <a:gd name="adj2" fmla="val 50384"/>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1DF256B0-5508-1944-AFB7-C17AB930D403}"/>
              </a:ext>
            </a:extLst>
          </p:cNvPr>
          <p:cNvSpPr txBox="1"/>
          <p:nvPr/>
        </p:nvSpPr>
        <p:spPr>
          <a:xfrm>
            <a:off x="4317357" y="5001871"/>
            <a:ext cx="3680749" cy="523220"/>
          </a:xfrm>
          <a:prstGeom prst="rect">
            <a:avLst/>
          </a:prstGeom>
          <a:noFill/>
        </p:spPr>
        <p:txBody>
          <a:bodyPr wrap="square" rtlCol="0">
            <a:spAutoFit/>
          </a:bodyPr>
          <a:lstStyle/>
          <a:p>
            <a:r>
              <a:rPr lang="en-US" sz="2800" dirty="0"/>
              <a:t>Independent Booleans</a:t>
            </a:r>
          </a:p>
        </p:txBody>
      </p:sp>
    </p:spTree>
    <p:extLst>
      <p:ext uri="{BB962C8B-B14F-4D97-AF65-F5344CB8AC3E}">
        <p14:creationId xmlns:p14="http://schemas.microsoft.com/office/powerpoint/2010/main" val="44729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D54B-2B16-3F47-A970-2A7ECBFA184B}"/>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D36439F2-1A9F-BA48-A848-D7DB7D58810C}"/>
              </a:ext>
            </a:extLst>
          </p:cNvPr>
          <p:cNvSpPr>
            <a:spLocks noGrp="1"/>
          </p:cNvSpPr>
          <p:nvPr>
            <p:ph idx="1"/>
          </p:nvPr>
        </p:nvSpPr>
        <p:spPr/>
        <p:txBody>
          <a:bodyPr/>
          <a:lstStyle/>
          <a:p>
            <a:pPr marL="0" indent="0">
              <a:buNone/>
            </a:pPr>
            <a:r>
              <a:rPr lang="en-US" i="1" dirty="0"/>
              <a:t>[…]a bitwise operation operates on one or more bit patterns or binary numerals at the level of their individual bits. </a:t>
            </a:r>
            <a:endParaRPr lang="en-US" dirty="0"/>
          </a:p>
          <a:p>
            <a:pPr algn="r">
              <a:buFontTx/>
              <a:buChar char="-"/>
            </a:pPr>
            <a:r>
              <a:rPr lang="en-US" dirty="0"/>
              <a:t>https://</a:t>
            </a:r>
            <a:r>
              <a:rPr lang="en-US" dirty="0" err="1"/>
              <a:t>en.wikipedia.org</a:t>
            </a:r>
            <a:r>
              <a:rPr lang="en-US" dirty="0"/>
              <a:t>/wiki/</a:t>
            </a:r>
            <a:r>
              <a:rPr lang="en-US" dirty="0" err="1"/>
              <a:t>Bitwise_operation</a:t>
            </a:r>
            <a:endParaRPr lang="en-US" dirty="0"/>
          </a:p>
          <a:p>
            <a:pPr marL="0" indent="0" algn="r">
              <a:buNone/>
            </a:pPr>
            <a:endParaRPr lang="en-US" dirty="0"/>
          </a:p>
          <a:p>
            <a:pPr marL="0" indent="0">
              <a:buNone/>
            </a:pPr>
            <a:r>
              <a:rPr lang="en-US" i="1" dirty="0"/>
              <a:t>A [vector] logic operation that treats integers as arrays of </a:t>
            </a:r>
            <a:r>
              <a:rPr lang="en-US" i="1" dirty="0" err="1"/>
              <a:t>booleans</a:t>
            </a:r>
            <a:r>
              <a:rPr lang="en-US" i="1" dirty="0"/>
              <a:t>.</a:t>
            </a:r>
          </a:p>
          <a:p>
            <a:pPr marL="0" indent="0" algn="r">
              <a:buNone/>
            </a:pPr>
            <a:r>
              <a:rPr lang="en-US" dirty="0"/>
              <a:t>- Me</a:t>
            </a:r>
          </a:p>
        </p:txBody>
      </p:sp>
    </p:spTree>
    <p:extLst>
      <p:ext uri="{BB962C8B-B14F-4D97-AF65-F5344CB8AC3E}">
        <p14:creationId xmlns:p14="http://schemas.microsoft.com/office/powerpoint/2010/main" val="172621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Negation</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6</a:t>
            </a:r>
          </a:p>
          <a:p>
            <a:pPr marL="0" indent="0">
              <a:buNone/>
            </a:pPr>
            <a:r>
              <a:rPr lang="en-US" dirty="0">
                <a:latin typeface="Andale Mono" panose="020B0509000000000004" pitchFamily="49" charset="0"/>
              </a:rPr>
              <a:t>x						0 1 1 0</a:t>
            </a:r>
          </a:p>
          <a:p>
            <a:pPr marL="0" indent="0">
              <a:buNone/>
            </a:pPr>
            <a:r>
              <a:rPr lang="en-US" dirty="0">
                <a:latin typeface="Andale Mono" panose="020B0509000000000004" pitchFamily="49" charset="0"/>
              </a:rPr>
              <a:t>x						F T T F</a:t>
            </a:r>
          </a:p>
          <a:p>
            <a:pPr marL="0" indent="0">
              <a:buNone/>
            </a:pPr>
            <a:r>
              <a:rPr lang="en-US" dirty="0">
                <a:latin typeface="Andale Mono" panose="020B0509000000000004" pitchFamily="49" charset="0"/>
              </a:rPr>
              <a:t>NOT x					T F F T</a:t>
            </a:r>
          </a:p>
          <a:p>
            <a:pPr marL="0" indent="0">
              <a:buNone/>
            </a:pPr>
            <a:r>
              <a:rPr lang="en-US" dirty="0">
                <a:latin typeface="Andale Mono" panose="020B0509000000000004" pitchFamily="49" charset="0"/>
              </a:rPr>
              <a:t>NOT x					1 0 0 1</a:t>
            </a:r>
          </a:p>
          <a:p>
            <a:pPr marL="0" indent="0">
              <a:buNone/>
            </a:pPr>
            <a:r>
              <a:rPr lang="en-US" dirty="0">
                <a:latin typeface="Andale Mono" panose="020B0509000000000004" pitchFamily="49" charset="0"/>
              </a:rPr>
              <a:t>NOT x (unsigned)			      9</a:t>
            </a:r>
          </a:p>
          <a:p>
            <a:pPr marL="0" indent="0">
              <a:buNone/>
            </a:pPr>
            <a:r>
              <a:rPr lang="en-US" dirty="0">
                <a:latin typeface="Andale Mono" panose="020B0509000000000004" pitchFamily="49" charset="0"/>
              </a:rPr>
              <a:t>NOT x (Two’s Compliment)	     -7</a:t>
            </a:r>
          </a:p>
        </p:txBody>
      </p:sp>
    </p:spTree>
    <p:extLst>
      <p:ext uri="{BB962C8B-B14F-4D97-AF65-F5344CB8AC3E}">
        <p14:creationId xmlns:p14="http://schemas.microsoft.com/office/powerpoint/2010/main" val="58680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Bitwise AND</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 5, y = 6</a:t>
            </a:r>
          </a:p>
          <a:p>
            <a:pPr marL="0" indent="0">
              <a:buNone/>
            </a:pPr>
            <a:r>
              <a:rPr lang="en-US" dirty="0">
                <a:latin typeface="Andale Mono" panose="020B0509000000000004" pitchFamily="49" charset="0"/>
              </a:rPr>
              <a:t>x						0 1 0 1</a:t>
            </a:r>
          </a:p>
          <a:p>
            <a:pPr marL="0" indent="0">
              <a:buNone/>
            </a:pPr>
            <a:r>
              <a:rPr lang="en-US" dirty="0">
                <a:latin typeface="Andale Mono" panose="020B0509000000000004" pitchFamily="49" charset="0"/>
              </a:rPr>
              <a:t>y						0 1 1 0</a:t>
            </a:r>
          </a:p>
          <a:p>
            <a:pPr marL="0" indent="0">
              <a:buNone/>
            </a:pPr>
            <a:r>
              <a:rPr lang="en-US" dirty="0">
                <a:latin typeface="Andale Mono" panose="020B0509000000000004" pitchFamily="49" charset="0"/>
              </a:rPr>
              <a:t>x						F T F T</a:t>
            </a:r>
          </a:p>
          <a:p>
            <a:pPr marL="0" indent="0">
              <a:buNone/>
            </a:pPr>
            <a:r>
              <a:rPr lang="en-US" dirty="0">
                <a:latin typeface="Andale Mono" panose="020B0509000000000004" pitchFamily="49" charset="0"/>
              </a:rPr>
              <a:t>y 						F T T F</a:t>
            </a:r>
          </a:p>
          <a:p>
            <a:pPr marL="0" indent="0">
              <a:buNone/>
            </a:pPr>
            <a:r>
              <a:rPr lang="en-US" dirty="0">
                <a:latin typeface="Andale Mono" panose="020B0509000000000004" pitchFamily="49" charset="0"/>
              </a:rPr>
              <a:t>x AND y					F </a:t>
            </a:r>
            <a:r>
              <a:rPr lang="en-US" dirty="0">
                <a:solidFill>
                  <a:srgbClr val="FF0000"/>
                </a:solidFill>
                <a:latin typeface="Andale Mono" panose="020B0509000000000004" pitchFamily="49" charset="0"/>
              </a:rPr>
              <a:t>T</a:t>
            </a:r>
            <a:r>
              <a:rPr lang="en-US" dirty="0">
                <a:latin typeface="Andale Mono" panose="020B0509000000000004" pitchFamily="49" charset="0"/>
              </a:rPr>
              <a:t> F F</a:t>
            </a:r>
          </a:p>
          <a:p>
            <a:pPr marL="0" indent="0">
              <a:buNone/>
            </a:pPr>
            <a:r>
              <a:rPr lang="en-US" dirty="0">
                <a:latin typeface="Andale Mono" panose="020B0509000000000004" pitchFamily="49" charset="0"/>
              </a:rPr>
              <a:t>x AND y					0 1 0 0</a:t>
            </a:r>
          </a:p>
          <a:p>
            <a:pPr marL="0" indent="0">
              <a:buNone/>
            </a:pPr>
            <a:r>
              <a:rPr lang="en-US" dirty="0">
                <a:latin typeface="Andale Mono" panose="020B0509000000000004" pitchFamily="49" charset="0"/>
              </a:rPr>
              <a:t>x AND y					      4</a:t>
            </a:r>
          </a:p>
        </p:txBody>
      </p:sp>
    </p:spTree>
    <p:extLst>
      <p:ext uri="{BB962C8B-B14F-4D97-AF65-F5344CB8AC3E}">
        <p14:creationId xmlns:p14="http://schemas.microsoft.com/office/powerpoint/2010/main" val="87889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Bitwise OR</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 5, y = 6</a:t>
            </a:r>
          </a:p>
          <a:p>
            <a:pPr marL="0" indent="0">
              <a:buNone/>
            </a:pPr>
            <a:r>
              <a:rPr lang="en-US" dirty="0">
                <a:latin typeface="Andale Mono" panose="020B0509000000000004" pitchFamily="49" charset="0"/>
              </a:rPr>
              <a:t>x						0 1 0 1</a:t>
            </a:r>
          </a:p>
          <a:p>
            <a:pPr marL="0" indent="0">
              <a:buNone/>
            </a:pPr>
            <a:r>
              <a:rPr lang="en-US" dirty="0">
                <a:latin typeface="Andale Mono" panose="020B0509000000000004" pitchFamily="49" charset="0"/>
              </a:rPr>
              <a:t>y						0 1 1 0</a:t>
            </a:r>
          </a:p>
          <a:p>
            <a:pPr marL="0" indent="0">
              <a:buNone/>
            </a:pPr>
            <a:r>
              <a:rPr lang="en-US" dirty="0">
                <a:latin typeface="Andale Mono" panose="020B0509000000000004" pitchFamily="49" charset="0"/>
              </a:rPr>
              <a:t>x						F T F T</a:t>
            </a:r>
          </a:p>
          <a:p>
            <a:pPr marL="0" indent="0">
              <a:buNone/>
            </a:pPr>
            <a:r>
              <a:rPr lang="en-US" dirty="0">
                <a:latin typeface="Andale Mono" panose="020B0509000000000004" pitchFamily="49" charset="0"/>
              </a:rPr>
              <a:t>y 						F T T F</a:t>
            </a:r>
          </a:p>
          <a:p>
            <a:pPr marL="0" indent="0">
              <a:buNone/>
            </a:pPr>
            <a:r>
              <a:rPr lang="en-US" dirty="0">
                <a:latin typeface="Andale Mono" panose="020B0509000000000004" pitchFamily="49" charset="0"/>
              </a:rPr>
              <a:t>x OR y					F </a:t>
            </a:r>
            <a:r>
              <a:rPr lang="en-US" dirty="0">
                <a:solidFill>
                  <a:srgbClr val="FF0000"/>
                </a:solidFill>
                <a:latin typeface="Andale Mono" panose="020B0509000000000004" pitchFamily="49" charset="0"/>
              </a:rPr>
              <a:t>T T T</a:t>
            </a:r>
          </a:p>
          <a:p>
            <a:pPr marL="0" indent="0">
              <a:buNone/>
            </a:pPr>
            <a:r>
              <a:rPr lang="en-US" dirty="0">
                <a:latin typeface="Andale Mono" panose="020B0509000000000004" pitchFamily="49" charset="0"/>
              </a:rPr>
              <a:t>x OR y					0 1 1 1</a:t>
            </a:r>
          </a:p>
          <a:p>
            <a:pPr marL="0" indent="0">
              <a:buNone/>
            </a:pPr>
            <a:r>
              <a:rPr lang="en-US" dirty="0">
                <a:latin typeface="Andale Mono" panose="020B0509000000000004" pitchFamily="49" charset="0"/>
              </a:rPr>
              <a:t>x OR y					      7</a:t>
            </a:r>
          </a:p>
          <a:p>
            <a:pPr marL="0" indent="0">
              <a:buNone/>
            </a:pPr>
            <a:endParaRPr lang="en-US" dirty="0"/>
          </a:p>
        </p:txBody>
      </p:sp>
    </p:spTree>
    <p:extLst>
      <p:ext uri="{BB962C8B-B14F-4D97-AF65-F5344CB8AC3E}">
        <p14:creationId xmlns:p14="http://schemas.microsoft.com/office/powerpoint/2010/main" val="13621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2713</TotalTime>
  <Words>3388</Words>
  <Application>Microsoft Macintosh PowerPoint</Application>
  <PresentationFormat>Widescreen</PresentationFormat>
  <Paragraphs>535</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Andale Mono</vt:lpstr>
      <vt:lpstr>Arial</vt:lpstr>
      <vt:lpstr>Calibri</vt:lpstr>
      <vt:lpstr>Calibri Light</vt:lpstr>
      <vt:lpstr>Office Theme</vt:lpstr>
      <vt:lpstr>Bitwise Operations</vt:lpstr>
      <vt:lpstr>What are Bitwise Operations?</vt:lpstr>
      <vt:lpstr>Two’s Compliment</vt:lpstr>
      <vt:lpstr>Two’s Compliment (Negative Values)</vt:lpstr>
      <vt:lpstr>Why am I talking about this?</vt:lpstr>
      <vt:lpstr>Definition</vt:lpstr>
      <vt:lpstr>Negation</vt:lpstr>
      <vt:lpstr>Bitwise AND</vt:lpstr>
      <vt:lpstr>Bitwise OR</vt:lpstr>
      <vt:lpstr>Bitwise XOR</vt:lpstr>
      <vt:lpstr>Left Shift</vt:lpstr>
      <vt:lpstr>Right Shift</vt:lpstr>
      <vt:lpstr>Summary of Operations</vt:lpstr>
      <vt:lpstr>Processor Performance and Optimization</vt:lpstr>
      <vt:lpstr>Only apply to Integers</vt:lpstr>
      <vt:lpstr>JavaScript bitwise operators</vt:lpstr>
      <vt:lpstr>JavaScript bitwise assignment operators</vt:lpstr>
      <vt:lpstr>How bitwise operators work in JavaScript</vt:lpstr>
      <vt:lpstr>Limited Range of numbers</vt:lpstr>
      <vt:lpstr>Attempted type coercion</vt:lpstr>
      <vt:lpstr>How are Bitwise Operators used in JavaScript, and how should we use them?</vt:lpstr>
      <vt:lpstr>Don’t use Bitwise Operations in JavaScript…</vt:lpstr>
      <vt:lpstr>Story Time</vt:lpstr>
      <vt:lpstr>Trivia Time: What does this function do?</vt:lpstr>
      <vt:lpstr>Values that return true for this function</vt:lpstr>
      <vt:lpstr>Don’t use Bitwise Operations in JavaScript…</vt:lpstr>
      <vt:lpstr>So when can I use Bitwise Operations?</vt:lpstr>
      <vt:lpstr>Example: Bit Flags</vt:lpstr>
      <vt:lpstr>Example: Bit Flags</vt:lpstr>
      <vt:lpstr>Example: Bit Flags</vt:lpstr>
      <vt:lpstr>Example: Bit Flags</vt:lpstr>
      <vt:lpstr>Example: Bit Flags</vt:lpstr>
      <vt:lpstr>Example: Validating Binary Data</vt:lpstr>
      <vt:lpstr>BigInt</vt:lpstr>
      <vt:lpstr>Important BigInt Facts</vt:lpstr>
      <vt:lpstr>A mature BigInt would be great for Bitwise Operations.</vt:lpstr>
      <vt:lpstr>Current BigInt Pain Points</vt:lpstr>
      <vt:lpstr>Sources / Links</vt:lpstr>
      <vt:lpstr>Thank You For Your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Bitwise Operations</dc:title>
  <dc:creator>Microsoft Office User</dc:creator>
  <cp:lastModifiedBy>Microsoft Office User</cp:lastModifiedBy>
  <cp:revision>43</cp:revision>
  <dcterms:created xsi:type="dcterms:W3CDTF">2018-12-09T19:07:11Z</dcterms:created>
  <dcterms:modified xsi:type="dcterms:W3CDTF">2018-12-12T23:52:51Z</dcterms:modified>
</cp:coreProperties>
</file>