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izgbT5CX8vRn8OiZdwzkoe9CPf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C9C153-3B69-4F45-95F6-16C77A67A4C8}">
  <a:tblStyle styleId="{67C9C153-3B69-4F45-95F6-16C77A67A4C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QuattrocentoSans-regular.fntdata"/><Relationship Id="rId21" Type="http://schemas.openxmlformats.org/officeDocument/2006/relationships/slide" Target="slides/slide15.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685800" y="1597821"/>
            <a:ext cx="7772400" cy="1102519"/>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FF0000"/>
                </a:solidFill>
                <a:latin typeface="Quattrocento Sans"/>
                <a:ea typeface="Quattrocento Sans"/>
                <a:cs typeface="Quattrocento Sans"/>
                <a:sym typeface="Quattrocento Sans"/>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dk1"/>
              </a:buClr>
              <a:buSzPts val="3200"/>
              <a:buFont typeface="Quattrocento Sans"/>
              <a:buNone/>
              <a:defRPr b="0" i="0" sz="3200" u="none" cap="none" strike="noStrike">
                <a:solidFill>
                  <a:schemeClr val="dk1"/>
                </a:solidFill>
                <a:latin typeface="Quattrocento Sans"/>
                <a:ea typeface="Quattrocento Sans"/>
                <a:cs typeface="Quattrocento Sans"/>
                <a:sym typeface="Quattrocento Sans"/>
              </a:defRPr>
            </a:lvl1pPr>
            <a:lvl2pPr lvl="1"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descr="Résultats de recherche d'images pour « java logo »" id="12" name="Google Shape;12;p17"/>
          <p:cNvSpPr/>
          <p:nvPr/>
        </p:nvSpPr>
        <p:spPr>
          <a:xfrm>
            <a:off x="155575" y="-108347"/>
            <a:ext cx="304800" cy="228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Résultats de recherche d'images pour « java logo »" id="13" name="Google Shape;13;p17"/>
          <p:cNvSpPr/>
          <p:nvPr/>
        </p:nvSpPr>
        <p:spPr>
          <a:xfrm>
            <a:off x="155575" y="-108347"/>
            <a:ext cx="304800" cy="228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Résultats de recherche d'images pour « java logo »" id="14" name="Google Shape;14;p17"/>
          <p:cNvSpPr/>
          <p:nvPr/>
        </p:nvSpPr>
        <p:spPr>
          <a:xfrm>
            <a:off x="155575" y="-108347"/>
            <a:ext cx="304800" cy="228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Résultats de recherche d'images pour « java logo »" id="15" name="Google Shape;15;p17"/>
          <p:cNvSpPr/>
          <p:nvPr/>
        </p:nvSpPr>
        <p:spPr>
          <a:xfrm>
            <a:off x="155575" y="-108347"/>
            <a:ext cx="304800" cy="228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6" name="Shape 16"/>
        <p:cNvGrpSpPr/>
        <p:nvPr/>
      </p:nvGrpSpPr>
      <p:grpSpPr>
        <a:xfrm>
          <a:off x="0" y="0"/>
          <a:ext cx="0" cy="0"/>
          <a:chOff x="0" y="0"/>
          <a:chExt cx="0" cy="0"/>
        </a:xfrm>
      </p:grpSpPr>
      <p:sp>
        <p:nvSpPr>
          <p:cNvPr id="17" name="Google Shape;17;p18"/>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3200" u="none" cap="none" strike="noStrike">
                <a:solidFill>
                  <a:srgbClr val="FF0000"/>
                </a:solidFill>
                <a:latin typeface="Quattrocento Sans"/>
                <a:ea typeface="Quattrocento Sans"/>
                <a:cs typeface="Quattrocento Sans"/>
                <a:sym typeface="Quattrocento Sans"/>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8" name="Google Shape;18;p18"/>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Quattrocento Sans"/>
              <a:buChar char="•"/>
              <a:defRPr b="1" i="0" sz="2400" u="none" cap="none" strike="noStrike">
                <a:solidFill>
                  <a:schemeClr val="dk1"/>
                </a:solidFill>
                <a:latin typeface="Quattrocento Sans"/>
                <a:ea typeface="Quattrocento Sans"/>
                <a:cs typeface="Quattrocento Sans"/>
                <a:sym typeface="Quattrocento Sans"/>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spcBef>
                <a:spcPts val="36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3pPr>
            <a:lvl4pPr indent="-342900" lvl="3" marL="1828800" marR="0" rtl="0" algn="l">
              <a:spcBef>
                <a:spcPts val="36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spcBef>
                <a:spcPts val="36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1" y="4797271"/>
            <a:ext cx="9144000" cy="366767"/>
          </a:xfrm>
          <a:prstGeom prst="rect">
            <a:avLst/>
          </a:prstGeom>
          <a:solidFill>
            <a:srgbClr val="990000"/>
          </a:solidFill>
          <a:ln>
            <a:noFill/>
          </a:ln>
        </p:spPr>
        <p:txBody>
          <a:bodyPr anchorCtr="0" anchor="t" bIns="44450" lIns="90475" spcFirstLastPara="1" rIns="90475" wrap="square" tIns="44450">
            <a:spAutoFit/>
          </a:bodyPr>
          <a:lstStyle/>
          <a:p>
            <a:pPr indent="0" lvl="0" marL="0" marR="0" rtl="0" algn="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16"/>
          <p:cNvSpPr/>
          <p:nvPr/>
        </p:nvSpPr>
        <p:spPr>
          <a:xfrm>
            <a:off x="2" y="4803998"/>
            <a:ext cx="611558" cy="335989"/>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fld id="{00000000-1234-1234-1234-123412341234}" type="slidenum">
              <a:rPr b="0" i="0" lang="en-CA" sz="1600" u="none" cap="none" strike="noStrike">
                <a:solidFill>
                  <a:schemeClr val="lt1"/>
                </a:solidFill>
                <a:latin typeface="Times New Roman"/>
                <a:ea typeface="Times New Roman"/>
                <a:cs typeface="Times New Roman"/>
                <a:sym typeface="Times New Roman"/>
              </a:rPr>
              <a:t>‹#›</a:t>
            </a:fld>
            <a:endParaRPr b="0" i="0" sz="1600" u="none" cap="none" strike="noStrike">
              <a:solidFill>
                <a:schemeClr val="lt1"/>
              </a:solidFill>
              <a:latin typeface="Times New Roman"/>
              <a:ea typeface="Times New Roman"/>
              <a:cs typeface="Times New Roman"/>
              <a:sym typeface="Times New Roman"/>
            </a:endParaRPr>
          </a:p>
        </p:txBody>
      </p:sp>
      <p:sp>
        <p:nvSpPr>
          <p:cNvPr id="8" name="Google Shape;8;p16"/>
          <p:cNvSpPr/>
          <p:nvPr/>
        </p:nvSpPr>
        <p:spPr>
          <a:xfrm>
            <a:off x="481014" y="4889604"/>
            <a:ext cx="8662987" cy="274434"/>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200"/>
              <a:buFont typeface="Quattrocento Sans"/>
              <a:buNone/>
            </a:pPr>
            <a:r>
              <a:rPr b="0" i="0" lang="en-CA" sz="1200" u="none" cap="none" strike="noStrike">
                <a:solidFill>
                  <a:schemeClr val="lt1"/>
                </a:solidFill>
                <a:latin typeface="Quattrocento Sans"/>
                <a:ea typeface="Quattrocento Sans"/>
                <a:cs typeface="Quattrocento Sans"/>
                <a:sym typeface="Quattrocento Sans"/>
              </a:rPr>
              <a:t>08/11/2021    Big data-BI ETL/ELT 420-BD4-BB</a:t>
            </a:r>
            <a:r>
              <a:rPr b="1" i="0" lang="en-CA" sz="1200" u="none" cap="none" strike="noStrike">
                <a:solidFill>
                  <a:schemeClr val="lt1"/>
                </a:solidFill>
                <a:latin typeface="Quattrocento Sans"/>
                <a:ea typeface="Quattrocento Sans"/>
                <a:cs typeface="Quattrocento Sans"/>
                <a:sym typeface="Quattrocento Sans"/>
              </a:rPr>
              <a:t> - Hafed Benteftifa</a:t>
            </a:r>
            <a:r>
              <a:rPr b="1" i="0" lang="en-CA" sz="1200" u="none" cap="none" strike="noStrike">
                <a:solidFill>
                  <a:schemeClr val="lt1"/>
                </a:solidFill>
                <a:latin typeface="Twentieth Century"/>
                <a:ea typeface="Twentieth Century"/>
                <a:cs typeface="Twentieth Century"/>
                <a:sym typeface="Twentieth Century"/>
              </a:rPr>
              <a:t> ©</a:t>
            </a:r>
            <a:endParaRPr b="1" i="0" sz="1200" u="none" cap="none" strike="noStrike">
              <a:solidFill>
                <a:schemeClr val="lt1"/>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ph type="ctrTitle"/>
          </p:nvPr>
        </p:nvSpPr>
        <p:spPr>
          <a:xfrm>
            <a:off x="685800" y="1597821"/>
            <a:ext cx="7772400" cy="110251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CA"/>
              <a:t>Ingestion avec Apache Kafka</a:t>
            </a:r>
            <a:endParaRPr/>
          </a:p>
        </p:txBody>
      </p:sp>
      <p:sp>
        <p:nvSpPr>
          <p:cNvPr id="24" name="Google Shape;24;p1"/>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Quattrocento Sans"/>
              <a:buNone/>
            </a:pPr>
            <a:r>
              <a:rPr lang="en-CA"/>
              <a:t>Big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0"/>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Fonctionnement | suite</a:t>
            </a:r>
            <a:endParaRPr/>
          </a:p>
        </p:txBody>
      </p:sp>
      <p:sp>
        <p:nvSpPr>
          <p:cNvPr id="84" name="Google Shape;84;p10"/>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Quattrocento Sans"/>
              <a:buChar char="•"/>
            </a:pPr>
            <a:r>
              <a:rPr b="0" lang="en-CA" sz="1800"/>
              <a:t>Les producers envoient des messages à un topic à intervalles réguliers.</a:t>
            </a:r>
            <a:endParaRPr/>
          </a:p>
          <a:p>
            <a:pPr indent="-342900" lvl="0" marL="342900" rtl="0" algn="l">
              <a:spcBef>
                <a:spcPts val="360"/>
              </a:spcBef>
              <a:spcAft>
                <a:spcPts val="0"/>
              </a:spcAft>
              <a:buClr>
                <a:schemeClr val="dk1"/>
              </a:buClr>
              <a:buSzPts val="1800"/>
              <a:buFont typeface="Quattrocento Sans"/>
              <a:buChar char="•"/>
            </a:pPr>
            <a:r>
              <a:rPr b="0" lang="en-CA" sz="1800"/>
              <a:t>Le broker Kafka stocke tous les messages dans les partitions configurées pour ce topic particulier. Il s'assure que les messages sont également partagés entre les partitions. Si le producer envoie deux messages et qu'il y a deux partitions, Kafka stockera un message dans la première partition et le second dans la seconde.</a:t>
            </a:r>
            <a:endParaRPr/>
          </a:p>
          <a:p>
            <a:pPr indent="-342900" lvl="0" marL="342900" rtl="0" algn="l">
              <a:spcBef>
                <a:spcPts val="360"/>
              </a:spcBef>
              <a:spcAft>
                <a:spcPts val="0"/>
              </a:spcAft>
              <a:buClr>
                <a:schemeClr val="dk1"/>
              </a:buClr>
              <a:buSzPts val="1800"/>
              <a:buFont typeface="Quattrocento Sans"/>
              <a:buChar char="•"/>
            </a:pPr>
            <a:r>
              <a:rPr b="0" lang="en-CA" sz="1800"/>
              <a:t>Le consumer s'abonne à un topic spécifique.</a:t>
            </a:r>
            <a:endParaRPr/>
          </a:p>
          <a:p>
            <a:pPr indent="-342900" lvl="0" marL="342900" rtl="0" algn="l">
              <a:spcBef>
                <a:spcPts val="360"/>
              </a:spcBef>
              <a:spcAft>
                <a:spcPts val="0"/>
              </a:spcAft>
              <a:buClr>
                <a:schemeClr val="dk1"/>
              </a:buClr>
              <a:buSzPts val="1800"/>
              <a:buFont typeface="Quattrocento Sans"/>
              <a:buChar char="•"/>
            </a:pPr>
            <a:r>
              <a:rPr b="0" lang="en-CA" sz="1800"/>
              <a:t>Une fois que le consumer s'abonne à un sujet, Kafka fournit au consumer le offset actuel du topic et enregistre également le offset dans le serveur Zookeeper.</a:t>
            </a:r>
            <a:endParaRPr/>
          </a:p>
          <a:p>
            <a:pPr indent="-342900" lvl="0" marL="342900" rtl="0" algn="l">
              <a:spcBef>
                <a:spcPts val="360"/>
              </a:spcBef>
              <a:spcAft>
                <a:spcPts val="0"/>
              </a:spcAft>
              <a:buClr>
                <a:schemeClr val="dk1"/>
              </a:buClr>
              <a:buSzPts val="1800"/>
              <a:buFont typeface="Quattrocento Sans"/>
              <a:buChar char="•"/>
            </a:pPr>
            <a:r>
              <a:rPr b="0" lang="en-CA" sz="1800"/>
              <a:t>Le consumer demandera (polling) à Kafka dans un intervalle régulier    les nouveaux messages.</a:t>
            </a:r>
            <a:endParaRPr/>
          </a:p>
          <a:p>
            <a:pPr indent="-342900" lvl="0" marL="342900" rtl="0" algn="l">
              <a:spcBef>
                <a:spcPts val="360"/>
              </a:spcBef>
              <a:spcAft>
                <a:spcPts val="0"/>
              </a:spcAft>
              <a:buClr>
                <a:schemeClr val="dk1"/>
              </a:buClr>
              <a:buSzPts val="1800"/>
              <a:buFont typeface="Quattrocento Sans"/>
              <a:buChar char="•"/>
            </a:pPr>
            <a:r>
              <a:rPr b="0" lang="en-CA" sz="1800"/>
              <a:t>Une fois que Kafka reçoit les messages des producers, il les transmet aux consumers.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1"/>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Fonctionnement | suite</a:t>
            </a:r>
            <a:endParaRPr/>
          </a:p>
        </p:txBody>
      </p:sp>
      <p:sp>
        <p:nvSpPr>
          <p:cNvPr id="90" name="Google Shape;90;p11"/>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Quattrocento Sans"/>
              <a:buChar char="•"/>
            </a:pPr>
            <a:r>
              <a:rPr b="0" lang="en-CA" sz="1800"/>
              <a:t>Le consumer recevra le message et le traitera.</a:t>
            </a:r>
            <a:endParaRPr/>
          </a:p>
          <a:p>
            <a:pPr indent="-342900" lvl="0" marL="342900" rtl="0" algn="l">
              <a:spcBef>
                <a:spcPts val="360"/>
              </a:spcBef>
              <a:spcAft>
                <a:spcPts val="0"/>
              </a:spcAft>
              <a:buClr>
                <a:schemeClr val="dk1"/>
              </a:buClr>
              <a:buSzPts val="1800"/>
              <a:buFont typeface="Quattrocento Sans"/>
              <a:buChar char="•"/>
            </a:pPr>
            <a:r>
              <a:rPr b="0" lang="en-CA" sz="1800"/>
              <a:t>Une fois les messages traités, le consumer enverra un accusé de réception au broker Kafka.</a:t>
            </a:r>
            <a:endParaRPr/>
          </a:p>
          <a:p>
            <a:pPr indent="-342900" lvl="0" marL="342900" rtl="0" algn="l">
              <a:spcBef>
                <a:spcPts val="360"/>
              </a:spcBef>
              <a:spcAft>
                <a:spcPts val="0"/>
              </a:spcAft>
              <a:buClr>
                <a:schemeClr val="dk1"/>
              </a:buClr>
              <a:buSzPts val="1800"/>
              <a:buFont typeface="Quattrocento Sans"/>
              <a:buChar char="•"/>
            </a:pPr>
            <a:r>
              <a:rPr b="0" lang="en-CA" sz="1800"/>
              <a:t>Une fois que Kafka reçoit un accusé de réception, il modifie le offset à la nouvelle valeur et le met à jour dans le Zookeeper. Étant donné que les offset sont maintenus dans le Zookeeper, le consumer peut lire le message suivant correctement, même en cas de panne serveur.</a:t>
            </a:r>
            <a:endParaRPr/>
          </a:p>
          <a:p>
            <a:pPr indent="-342900" lvl="0" marL="342900" rtl="0" algn="l">
              <a:spcBef>
                <a:spcPts val="360"/>
              </a:spcBef>
              <a:spcAft>
                <a:spcPts val="0"/>
              </a:spcAft>
              <a:buClr>
                <a:schemeClr val="dk1"/>
              </a:buClr>
              <a:buSzPts val="1800"/>
              <a:buFont typeface="Quattrocento Sans"/>
              <a:buChar char="•"/>
            </a:pPr>
            <a:r>
              <a:rPr b="0" lang="en-CA" sz="1800"/>
              <a:t>Le flux ci-dessus se répètera jusqu'à ce que le consumer arrête la requête</a:t>
            </a:r>
            <a:endParaRPr/>
          </a:p>
          <a:p>
            <a:pPr indent="-342900" lvl="0" marL="342900" rtl="0" algn="l">
              <a:spcBef>
                <a:spcPts val="360"/>
              </a:spcBef>
              <a:spcAft>
                <a:spcPts val="0"/>
              </a:spcAft>
              <a:buClr>
                <a:schemeClr val="dk1"/>
              </a:buClr>
              <a:buSzPts val="1800"/>
              <a:buFont typeface="Quattrocento Sans"/>
              <a:buChar char="•"/>
            </a:pPr>
            <a:r>
              <a:rPr b="0" lang="en-CA" sz="1800"/>
              <a:t>Le consumer a la possibilité de revenir en arrière / passer au offset souhaité d'un topic à tout moment et de lire tous les messages suivants.</a:t>
            </a:r>
            <a:endParaRPr/>
          </a:p>
        </p:txBody>
      </p:sp>
      <p:sp>
        <p:nvSpPr>
          <p:cNvPr id="91" name="Google Shape;91;p11"/>
          <p:cNvSpPr txBox="1"/>
          <p:nvPr/>
        </p:nvSpPr>
        <p:spPr>
          <a:xfrm>
            <a:off x="395536" y="4371950"/>
            <a:ext cx="75925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Times New Roman"/>
                <a:ea typeface="Times New Roman"/>
                <a:cs typeface="Times New Roman"/>
                <a:sym typeface="Times New Roman"/>
              </a:rPr>
              <a:t>Réf: https://www.tutorialspoint.com/apache_kafka/apache_kafka_workflow.htm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Coordination avec Zookeeper</a:t>
            </a:r>
            <a:endParaRPr/>
          </a:p>
        </p:txBody>
      </p:sp>
      <p:sp>
        <p:nvSpPr>
          <p:cNvPr id="97" name="Google Shape;97;p12"/>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Quattrocento Sans"/>
              <a:buChar char="•"/>
            </a:pPr>
            <a:r>
              <a:rPr lang="en-CA"/>
              <a:t>Kafka utilise Zookeeper comme le service de coordination</a:t>
            </a:r>
            <a:endParaRPr/>
          </a:p>
          <a:p>
            <a:pPr indent="-285750" lvl="1" marL="742950" rtl="0" algn="l">
              <a:spcBef>
                <a:spcPts val="400"/>
              </a:spcBef>
              <a:spcAft>
                <a:spcPts val="0"/>
              </a:spcAft>
              <a:buClr>
                <a:schemeClr val="dk1"/>
              </a:buClr>
              <a:buSzPts val="2000"/>
              <a:buChar char="⮚"/>
            </a:pPr>
            <a:r>
              <a:rPr lang="en-CA"/>
              <a:t>Maintient l'état à travers le cluster</a:t>
            </a:r>
            <a:endParaRPr/>
          </a:p>
          <a:p>
            <a:pPr indent="-285750" lvl="1" marL="742950" rtl="0" algn="l">
              <a:spcBef>
                <a:spcPts val="400"/>
              </a:spcBef>
              <a:spcAft>
                <a:spcPts val="0"/>
              </a:spcAft>
              <a:buClr>
                <a:schemeClr val="dk1"/>
              </a:buClr>
              <a:buSzPts val="2000"/>
              <a:buChar char="⮚"/>
            </a:pPr>
            <a:r>
              <a:rPr lang="en-CA"/>
              <a:t>Travaille avec les brokers disponibles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POC</a:t>
            </a:r>
            <a:endParaRPr/>
          </a:p>
        </p:txBody>
      </p:sp>
      <p:sp>
        <p:nvSpPr>
          <p:cNvPr id="103" name="Google Shape;103;p13"/>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Quattrocento Sans"/>
              <a:buChar char="•"/>
            </a:pPr>
            <a:r>
              <a:rPr b="0" lang="en-CA"/>
              <a:t>Démarrer le serveur Zookeeper et Kafka</a:t>
            </a:r>
            <a:endParaRPr b="0"/>
          </a:p>
          <a:p>
            <a:pPr indent="-342900" lvl="0" marL="342900" rtl="0" algn="l">
              <a:spcBef>
                <a:spcPts val="480"/>
              </a:spcBef>
              <a:spcAft>
                <a:spcPts val="0"/>
              </a:spcAft>
              <a:buClr>
                <a:schemeClr val="dk1"/>
              </a:buClr>
              <a:buSzPts val="2400"/>
              <a:buFont typeface="Quattrocento Sans"/>
              <a:buChar char="•"/>
            </a:pPr>
            <a:r>
              <a:rPr b="0" lang="en-CA"/>
              <a:t>Créer un Topic</a:t>
            </a:r>
            <a:endParaRPr/>
          </a:p>
          <a:p>
            <a:pPr indent="-342900" lvl="0" marL="342900" rtl="0" algn="l">
              <a:spcBef>
                <a:spcPts val="480"/>
              </a:spcBef>
              <a:spcAft>
                <a:spcPts val="0"/>
              </a:spcAft>
              <a:buClr>
                <a:schemeClr val="dk1"/>
              </a:buClr>
              <a:buSzPts val="2400"/>
              <a:buFont typeface="Quattrocento Sans"/>
              <a:buChar char="•"/>
            </a:pPr>
            <a:r>
              <a:rPr b="0" lang="en-CA"/>
              <a:t>Envoyer un message sur un topic en utilisant un producer</a:t>
            </a:r>
            <a:endParaRPr b="0"/>
          </a:p>
          <a:p>
            <a:pPr indent="-342900" lvl="0" marL="342900" rtl="0" algn="l">
              <a:spcBef>
                <a:spcPts val="480"/>
              </a:spcBef>
              <a:spcAft>
                <a:spcPts val="0"/>
              </a:spcAft>
              <a:buClr>
                <a:schemeClr val="dk1"/>
              </a:buClr>
              <a:buSzPts val="2400"/>
              <a:buFont typeface="Quattrocento Sans"/>
              <a:buChar char="•"/>
            </a:pPr>
            <a:r>
              <a:rPr b="0" lang="en-CA"/>
              <a:t>Démarrer un consumer</a:t>
            </a:r>
            <a:endParaRPr/>
          </a:p>
          <a:p>
            <a:pPr indent="-342900" lvl="0" marL="342900" rtl="0" algn="l">
              <a:spcBef>
                <a:spcPts val="480"/>
              </a:spcBef>
              <a:spcAft>
                <a:spcPts val="0"/>
              </a:spcAft>
              <a:buClr>
                <a:schemeClr val="dk1"/>
              </a:buClr>
              <a:buSzPts val="2400"/>
              <a:buFont typeface="Quattrocento Sans"/>
              <a:buChar char="•"/>
            </a:pPr>
            <a:r>
              <a:rPr b="0" lang="en-CA"/>
              <a:t>Valider le fonctionnement correct</a:t>
            </a:r>
            <a:endParaRPr/>
          </a:p>
          <a:p>
            <a:pPr indent="-342900" lvl="0" marL="342900" rtl="0" algn="l">
              <a:spcBef>
                <a:spcPts val="480"/>
              </a:spcBef>
              <a:spcAft>
                <a:spcPts val="0"/>
              </a:spcAft>
              <a:buClr>
                <a:schemeClr val="dk1"/>
              </a:buClr>
              <a:buSzPts val="2400"/>
              <a:buFont typeface="Quattrocento Sans"/>
              <a:buChar char="•"/>
            </a:pPr>
            <a:r>
              <a:rPr b="0" lang="en-CA"/>
              <a:t>Démarrer plusieurs brokers</a:t>
            </a:r>
            <a:endParaRPr/>
          </a:p>
          <a:p>
            <a:pPr indent="-342900" lvl="0" marL="342900" rtl="0" algn="l">
              <a:spcBef>
                <a:spcPts val="480"/>
              </a:spcBef>
              <a:spcAft>
                <a:spcPts val="0"/>
              </a:spcAft>
              <a:buClr>
                <a:schemeClr val="dk1"/>
              </a:buClr>
              <a:buSzPts val="2400"/>
              <a:buFont typeface="Quattrocento Sans"/>
              <a:buChar char="•"/>
            </a:pPr>
            <a:r>
              <a:rPr b="0" lang="en-CA"/>
              <a:t>Refaire l’envoi de messages</a:t>
            </a:r>
            <a:endParaRPr/>
          </a:p>
          <a:p>
            <a:pPr indent="-342900" lvl="0" marL="342900" rtl="0" algn="l">
              <a:spcBef>
                <a:spcPts val="480"/>
              </a:spcBef>
              <a:spcAft>
                <a:spcPts val="0"/>
              </a:spcAft>
              <a:buClr>
                <a:schemeClr val="dk1"/>
              </a:buClr>
              <a:buSzPts val="2400"/>
              <a:buFont typeface="Quattrocento Sans"/>
              <a:buChar char="•"/>
            </a:pPr>
            <a:r>
              <a:rPr b="0" lang="en-CA"/>
              <a:t>Tester l’import-export de données avec Kafka</a:t>
            </a:r>
            <a:endParaRPr/>
          </a:p>
        </p:txBody>
      </p:sp>
      <p:sp>
        <p:nvSpPr>
          <p:cNvPr id="104" name="Google Shape;104;p13"/>
          <p:cNvSpPr txBox="1"/>
          <p:nvPr/>
        </p:nvSpPr>
        <p:spPr>
          <a:xfrm>
            <a:off x="152400" y="4409958"/>
            <a:ext cx="56755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Times New Roman"/>
                <a:ea typeface="Times New Roman"/>
                <a:cs typeface="Times New Roman"/>
                <a:sym typeface="Times New Roman"/>
              </a:rPr>
              <a:t>Réf: http://kafka.apache.org/documentation/#gettingStarted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Connecteurs | Ecosytèmes</a:t>
            </a:r>
            <a:endParaRPr/>
          </a:p>
        </p:txBody>
      </p:sp>
      <p:sp>
        <p:nvSpPr>
          <p:cNvPr id="110" name="Google Shape;110;p14"/>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Quattrocento Sans"/>
              <a:buChar char="•"/>
            </a:pPr>
            <a:r>
              <a:rPr b="0" lang="en-CA"/>
              <a:t>Kafka s’intègre d’une manière facile avec les outils et frameworks d’une plateforme Big data</a:t>
            </a:r>
            <a:endParaRPr/>
          </a:p>
          <a:p>
            <a:pPr indent="-285750" lvl="1" marL="742950" rtl="0" algn="l">
              <a:spcBef>
                <a:spcPts val="400"/>
              </a:spcBef>
              <a:spcAft>
                <a:spcPts val="0"/>
              </a:spcAft>
              <a:buClr>
                <a:schemeClr val="dk1"/>
              </a:buClr>
              <a:buSzPts val="2000"/>
              <a:buChar char="⮚"/>
            </a:pPr>
            <a:r>
              <a:rPr lang="en-CA"/>
              <a:t>Voir: https://cwiki.apache.org/confluence/display/KAFKA/Ecosystem</a:t>
            </a:r>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Conclusion</a:t>
            </a:r>
            <a:endParaRPr/>
          </a:p>
        </p:txBody>
      </p:sp>
      <p:sp>
        <p:nvSpPr>
          <p:cNvPr id="116" name="Google Shape;116;p15"/>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Font typeface="Quattrocento Sans"/>
              <a:buNone/>
            </a:pPr>
            <a:r>
              <a:rPr lang="en-CA"/>
              <a:t>Dans cette leçon, on passe en revue les points suivants:</a:t>
            </a:r>
            <a:endParaRPr/>
          </a:p>
          <a:p>
            <a:pPr indent="-342900" lvl="0" marL="342900" rtl="0" algn="l">
              <a:spcBef>
                <a:spcPts val="480"/>
              </a:spcBef>
              <a:spcAft>
                <a:spcPts val="0"/>
              </a:spcAft>
              <a:buClr>
                <a:schemeClr val="dk1"/>
              </a:buClr>
              <a:buSzPts val="2400"/>
              <a:buFont typeface="Quattrocento Sans"/>
              <a:buChar char="•"/>
            </a:pPr>
            <a:r>
              <a:rPr b="0" lang="en-CA"/>
              <a:t>Composantes Apache Kafka </a:t>
            </a:r>
            <a:endParaRPr/>
          </a:p>
          <a:p>
            <a:pPr indent="-342900" lvl="0" marL="342900" rtl="0" algn="l">
              <a:spcBef>
                <a:spcPts val="480"/>
              </a:spcBef>
              <a:spcAft>
                <a:spcPts val="0"/>
              </a:spcAft>
              <a:buClr>
                <a:schemeClr val="dk1"/>
              </a:buClr>
              <a:buSzPts val="2400"/>
              <a:buFont typeface="Quattrocento Sans"/>
              <a:buChar char="•"/>
            </a:pPr>
            <a:r>
              <a:rPr b="0" lang="en-CA"/>
              <a:t>Concepts de Messaging avec Kafka</a:t>
            </a:r>
            <a:endParaRPr/>
          </a:p>
          <a:p>
            <a:pPr indent="-342900" lvl="0" marL="342900" rtl="0" algn="l">
              <a:spcBef>
                <a:spcPts val="480"/>
              </a:spcBef>
              <a:spcAft>
                <a:spcPts val="0"/>
              </a:spcAft>
              <a:buClr>
                <a:schemeClr val="dk1"/>
              </a:buClr>
              <a:buSzPts val="2400"/>
              <a:buFont typeface="Quattrocento Sans"/>
              <a:buChar char="•"/>
            </a:pPr>
            <a:r>
              <a:rPr b="0" lang="en-CA"/>
              <a:t>Utilisation</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2"/>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Agenda</a:t>
            </a:r>
            <a:endParaRPr/>
          </a:p>
        </p:txBody>
      </p:sp>
      <p:sp>
        <p:nvSpPr>
          <p:cNvPr id="30" name="Google Shape;30;p2"/>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Font typeface="Quattrocento Sans"/>
              <a:buNone/>
            </a:pPr>
            <a:r>
              <a:rPr lang="en-CA"/>
              <a:t>Dans cette leçon, on passe en revue les points suivants:</a:t>
            </a:r>
            <a:endParaRPr/>
          </a:p>
          <a:p>
            <a:pPr indent="-342900" lvl="0" marL="342900" rtl="0" algn="l">
              <a:spcBef>
                <a:spcPts val="480"/>
              </a:spcBef>
              <a:spcAft>
                <a:spcPts val="0"/>
              </a:spcAft>
              <a:buClr>
                <a:schemeClr val="dk1"/>
              </a:buClr>
              <a:buSzPts val="2400"/>
              <a:buFont typeface="Quattrocento Sans"/>
              <a:buChar char="•"/>
            </a:pPr>
            <a:r>
              <a:rPr b="0" lang="en-CA"/>
              <a:t>Composantes Apache Kafka </a:t>
            </a:r>
            <a:endParaRPr/>
          </a:p>
          <a:p>
            <a:pPr indent="-342900" lvl="0" marL="342900" rtl="0" algn="l">
              <a:spcBef>
                <a:spcPts val="480"/>
              </a:spcBef>
              <a:spcAft>
                <a:spcPts val="0"/>
              </a:spcAft>
              <a:buClr>
                <a:schemeClr val="dk1"/>
              </a:buClr>
              <a:buSzPts val="2400"/>
              <a:buFont typeface="Quattrocento Sans"/>
              <a:buChar char="•"/>
            </a:pPr>
            <a:r>
              <a:rPr b="0" lang="en-CA"/>
              <a:t>Concepts de Messaging avec Kafka</a:t>
            </a:r>
            <a:endParaRPr/>
          </a:p>
          <a:p>
            <a:pPr indent="-342900" lvl="0" marL="342900" rtl="0" algn="l">
              <a:spcBef>
                <a:spcPts val="480"/>
              </a:spcBef>
              <a:spcAft>
                <a:spcPts val="0"/>
              </a:spcAft>
              <a:buClr>
                <a:schemeClr val="dk1"/>
              </a:buClr>
              <a:buSzPts val="2400"/>
              <a:buFont typeface="Quattrocento Sans"/>
              <a:buChar char="•"/>
            </a:pPr>
            <a:r>
              <a:rPr b="0" lang="en-CA"/>
              <a:t>Utilisation</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3"/>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Kafka | Concept</a:t>
            </a:r>
            <a:endParaRPr/>
          </a:p>
        </p:txBody>
      </p:sp>
      <p:sp>
        <p:nvSpPr>
          <p:cNvPr id="36" name="Google Shape;36;p3"/>
          <p:cNvSpPr txBox="1"/>
          <p:nvPr/>
        </p:nvSpPr>
        <p:spPr>
          <a:xfrm>
            <a:off x="395536" y="4227934"/>
            <a:ext cx="231178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a:solidFill>
                  <a:schemeClr val="dk1"/>
                </a:solidFill>
                <a:latin typeface="Times New Roman"/>
                <a:ea typeface="Times New Roman"/>
                <a:cs typeface="Times New Roman"/>
                <a:sym typeface="Times New Roman"/>
              </a:rPr>
              <a:t>Réf: https://kafka.apache.org/</a:t>
            </a:r>
            <a:endParaRPr/>
          </a:p>
        </p:txBody>
      </p:sp>
      <p:pic>
        <p:nvPicPr>
          <p:cNvPr descr="https://kafka.apache.org/images/kafka_diagram.png" id="37" name="Google Shape;37;p3"/>
          <p:cNvPicPr preferRelativeResize="0"/>
          <p:nvPr/>
        </p:nvPicPr>
        <p:blipFill rotWithShape="1">
          <a:blip r:embed="rId3">
            <a:alphaModFix/>
          </a:blip>
          <a:srcRect b="0" l="0" r="0" t="0"/>
          <a:stretch/>
        </p:blipFill>
        <p:spPr>
          <a:xfrm>
            <a:off x="323528" y="690431"/>
            <a:ext cx="3722388" cy="3590330"/>
          </a:xfrm>
          <a:prstGeom prst="rect">
            <a:avLst/>
          </a:prstGeom>
          <a:noFill/>
          <a:ln>
            <a:noFill/>
          </a:ln>
        </p:spPr>
      </p:pic>
      <p:pic>
        <p:nvPicPr>
          <p:cNvPr descr="https://kafka.apache.org/20/images/kafka-apis.png" id="38" name="Google Shape;38;p3"/>
          <p:cNvPicPr preferRelativeResize="0"/>
          <p:nvPr/>
        </p:nvPicPr>
        <p:blipFill rotWithShape="1">
          <a:blip r:embed="rId4">
            <a:alphaModFix/>
          </a:blip>
          <a:srcRect b="0" l="0" r="0" t="0"/>
          <a:stretch/>
        </p:blipFill>
        <p:spPr>
          <a:xfrm>
            <a:off x="4788024" y="635717"/>
            <a:ext cx="4060372" cy="3414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4"/>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Cas d’utilisation</a:t>
            </a:r>
            <a:endParaRPr/>
          </a:p>
        </p:txBody>
      </p:sp>
      <p:sp>
        <p:nvSpPr>
          <p:cNvPr id="44" name="Google Shape;44;p4"/>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Quattrocento Sans"/>
              <a:buChar char="•"/>
            </a:pPr>
            <a:r>
              <a:rPr b="0" lang="en-CA"/>
              <a:t>Agrégation de logs.</a:t>
            </a:r>
            <a:endParaRPr/>
          </a:p>
          <a:p>
            <a:pPr indent="-342900" lvl="0" marL="342900" rtl="0" algn="l">
              <a:spcBef>
                <a:spcPts val="480"/>
              </a:spcBef>
              <a:spcAft>
                <a:spcPts val="0"/>
              </a:spcAft>
              <a:buClr>
                <a:schemeClr val="dk1"/>
              </a:buClr>
              <a:buSzPts val="2400"/>
              <a:buFont typeface="Quattrocento Sans"/>
              <a:buChar char="•"/>
            </a:pPr>
            <a:r>
              <a:rPr b="0" lang="en-CA"/>
              <a:t>Prise en charge de Streams.</a:t>
            </a:r>
            <a:endParaRPr/>
          </a:p>
          <a:p>
            <a:pPr indent="-342900" lvl="0" marL="342900" rtl="0" algn="l">
              <a:spcBef>
                <a:spcPts val="480"/>
              </a:spcBef>
              <a:spcAft>
                <a:spcPts val="0"/>
              </a:spcAft>
              <a:buClr>
                <a:schemeClr val="dk1"/>
              </a:buClr>
              <a:buSzPts val="2400"/>
              <a:buFont typeface="Quattrocento Sans"/>
              <a:buChar char="•"/>
            </a:pPr>
            <a:r>
              <a:rPr b="0" lang="en-CA"/>
              <a:t>Monitoring.</a:t>
            </a:r>
            <a:endParaRPr/>
          </a:p>
          <a:p>
            <a:pPr indent="-342900" lvl="0" marL="342900" rtl="0" algn="l">
              <a:spcBef>
                <a:spcPts val="480"/>
              </a:spcBef>
              <a:spcAft>
                <a:spcPts val="0"/>
              </a:spcAft>
              <a:buClr>
                <a:schemeClr val="dk1"/>
              </a:buClr>
              <a:buSzPts val="2400"/>
              <a:buFont typeface="Quattrocento Sans"/>
              <a:buChar char="•"/>
            </a:pPr>
            <a:r>
              <a:rPr b="0" lang="en-CA"/>
              <a:t>Bus de messages.</a:t>
            </a:r>
            <a:endParaRPr/>
          </a:p>
          <a:p>
            <a:pPr indent="-342900" lvl="0" marL="342900" rtl="0" algn="l">
              <a:spcBef>
                <a:spcPts val="480"/>
              </a:spcBef>
              <a:spcAft>
                <a:spcPts val="0"/>
              </a:spcAft>
              <a:buClr>
                <a:schemeClr val="dk1"/>
              </a:buClr>
              <a:buSzPts val="2400"/>
              <a:buFont typeface="Quattrocento Sans"/>
              <a:buChar char="•"/>
            </a:pPr>
            <a:r>
              <a:rPr b="0" lang="en-CA"/>
              <a:t>Prise en charge d’évènements IoT</a:t>
            </a:r>
            <a:endParaRPr b="0"/>
          </a:p>
          <a:p>
            <a:pPr indent="-342900" lvl="0" marL="342900" rtl="0" algn="l">
              <a:spcBef>
                <a:spcPts val="480"/>
              </a:spcBef>
              <a:spcAft>
                <a:spcPts val="0"/>
              </a:spcAft>
              <a:buClr>
                <a:schemeClr val="dk1"/>
              </a:buClr>
              <a:buSzPts val="2400"/>
              <a:buFont typeface="Quattrocento Sans"/>
              <a:buChar char="•"/>
            </a:pPr>
            <a:r>
              <a:rPr b="0" lang="en-CA"/>
              <a:t>Etc.</a:t>
            </a:r>
            <a:endParaRPr/>
          </a:p>
          <a:p>
            <a:pPr indent="-190500" lvl="0" marL="342900" rtl="0" algn="l">
              <a:spcBef>
                <a:spcPts val="480"/>
              </a:spcBef>
              <a:spcAft>
                <a:spcPts val="0"/>
              </a:spcAft>
              <a:buClr>
                <a:schemeClr val="dk1"/>
              </a:buClr>
              <a:buSzPts val="2400"/>
              <a:buFont typeface="Quattrocento Sans"/>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5"/>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Ce qu'est Apache Kafka</a:t>
            </a:r>
            <a:endParaRPr/>
          </a:p>
        </p:txBody>
      </p:sp>
      <p:sp>
        <p:nvSpPr>
          <p:cNvPr id="50" name="Google Shape;50;p5"/>
          <p:cNvSpPr txBox="1"/>
          <p:nvPr>
            <p:ph idx="1" type="body"/>
          </p:nvPr>
        </p:nvSpPr>
        <p:spPr>
          <a:xfrm>
            <a:off x="152400" y="681541"/>
            <a:ext cx="8839200" cy="391308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Quattrocento Sans"/>
              <a:buChar char="•"/>
            </a:pPr>
            <a:r>
              <a:rPr b="0" lang="en-CA" sz="2000"/>
              <a:t>Service de collection de données distribué (produites par des producers)</a:t>
            </a:r>
            <a:endParaRPr/>
          </a:p>
          <a:p>
            <a:pPr indent="-342900" lvl="0" marL="342900" rtl="0" algn="l">
              <a:spcBef>
                <a:spcPts val="400"/>
              </a:spcBef>
              <a:spcAft>
                <a:spcPts val="0"/>
              </a:spcAft>
              <a:buClr>
                <a:schemeClr val="dk1"/>
              </a:buClr>
              <a:buSzPts val="2000"/>
              <a:buFont typeface="Quattrocento Sans"/>
              <a:buChar char="•"/>
            </a:pPr>
            <a:r>
              <a:rPr b="0" lang="en-CA" sz="2000"/>
              <a:t>Permet  d'obtenir le flux de données comme les logs des source et les envoie à une place de traitement (consumers)</a:t>
            </a:r>
            <a:endParaRPr b="0" sz="2000"/>
          </a:p>
        </p:txBody>
      </p:sp>
      <p:pic>
        <p:nvPicPr>
          <p:cNvPr descr="BBL_Kafka_-_Google_Slides_-_2016-01-20_20.26.04" id="51" name="Google Shape;51;p5"/>
          <p:cNvPicPr preferRelativeResize="0"/>
          <p:nvPr/>
        </p:nvPicPr>
        <p:blipFill rotWithShape="1">
          <a:blip r:embed="rId3">
            <a:alphaModFix/>
          </a:blip>
          <a:srcRect b="0" l="0" r="0" t="0"/>
          <a:stretch/>
        </p:blipFill>
        <p:spPr>
          <a:xfrm>
            <a:off x="1691680" y="1995686"/>
            <a:ext cx="5352529" cy="2446273"/>
          </a:xfrm>
          <a:prstGeom prst="rect">
            <a:avLst/>
          </a:prstGeom>
          <a:noFill/>
          <a:ln>
            <a:noFill/>
          </a:ln>
        </p:spPr>
      </p:pic>
      <p:sp>
        <p:nvSpPr>
          <p:cNvPr id="52" name="Google Shape;52;p5"/>
          <p:cNvSpPr txBox="1"/>
          <p:nvPr/>
        </p:nvSpPr>
        <p:spPr>
          <a:xfrm>
            <a:off x="130631" y="4475077"/>
            <a:ext cx="610936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100">
                <a:solidFill>
                  <a:schemeClr val="dk1"/>
                </a:solidFill>
                <a:latin typeface="Times New Roman"/>
                <a:ea typeface="Times New Roman"/>
                <a:cs typeface="Times New Roman"/>
                <a:sym typeface="Times New Roman"/>
              </a:rPr>
              <a:t>Ref: https://blog.xebia.fr/2016/03/04/apache-kafka-une-plateforme-centralisee-des-echanges-de-donnees/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6"/>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Composantes de base</a:t>
            </a:r>
            <a:endParaRPr/>
          </a:p>
        </p:txBody>
      </p:sp>
      <p:graphicFrame>
        <p:nvGraphicFramePr>
          <p:cNvPr id="58" name="Google Shape;58;p6"/>
          <p:cNvGraphicFramePr/>
          <p:nvPr/>
        </p:nvGraphicFramePr>
        <p:xfrm>
          <a:off x="362163" y="555526"/>
          <a:ext cx="3000000" cy="3000000"/>
        </p:xfrm>
        <a:graphic>
          <a:graphicData uri="http://schemas.openxmlformats.org/drawingml/2006/table">
            <a:tbl>
              <a:tblPr>
                <a:noFill/>
                <a:tableStyleId>{67C9C153-3B69-4F45-95F6-16C77A67A4C8}</a:tableStyleId>
              </a:tblPr>
              <a:tblGrid>
                <a:gridCol w="1041475"/>
                <a:gridCol w="7543700"/>
              </a:tblGrid>
              <a:tr h="286625">
                <a:tc>
                  <a:txBody>
                    <a:bodyPr/>
                    <a:lstStyle/>
                    <a:p>
                      <a:pPr indent="0" lvl="0" marL="0" marR="0" rtl="0" algn="ctr">
                        <a:spcBef>
                          <a:spcPts val="0"/>
                        </a:spcBef>
                        <a:spcAft>
                          <a:spcPts val="0"/>
                        </a:spcAft>
                        <a:buNone/>
                      </a:pPr>
                      <a:r>
                        <a:rPr lang="en-CA" sz="1200" u="none" cap="none" strike="noStrike">
                          <a:solidFill>
                            <a:srgbClr val="FFFFFF"/>
                          </a:solidFill>
                        </a:rPr>
                        <a:t>Feature</a:t>
                      </a:r>
                      <a:endParaRPr/>
                    </a:p>
                  </a:txBody>
                  <a:tcPr marT="14525" marB="14525" marR="36275" marL="36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FAE2A"/>
                    </a:solidFill>
                  </a:tcPr>
                </a:tc>
                <a:tc>
                  <a:txBody>
                    <a:bodyPr/>
                    <a:lstStyle/>
                    <a:p>
                      <a:pPr indent="0" lvl="0" marL="0" marR="0" rtl="0" algn="ctr">
                        <a:spcBef>
                          <a:spcPts val="0"/>
                        </a:spcBef>
                        <a:spcAft>
                          <a:spcPts val="0"/>
                        </a:spcAft>
                        <a:buNone/>
                      </a:pPr>
                      <a:r>
                        <a:rPr lang="en-CA" sz="1200" u="none" cap="none" strike="noStrike">
                          <a:solidFill>
                            <a:srgbClr val="FFFFFF"/>
                          </a:solidFill>
                        </a:rPr>
                        <a:t>Description</a:t>
                      </a:r>
                      <a:endParaRPr/>
                    </a:p>
                  </a:txBody>
                  <a:tcPr marT="14525" marB="14525" marR="36275" marL="362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FAE2A"/>
                    </a:solidFill>
                  </a:tcPr>
                </a:tc>
              </a:tr>
              <a:tr h="289450">
                <a:tc>
                  <a:txBody>
                    <a:bodyPr/>
                    <a:lstStyle/>
                    <a:p>
                      <a:pPr indent="0" lvl="0" marL="0" marR="0" rtl="0" algn="l">
                        <a:spcBef>
                          <a:spcPts val="0"/>
                        </a:spcBef>
                        <a:spcAft>
                          <a:spcPts val="0"/>
                        </a:spcAft>
                        <a:buNone/>
                      </a:pPr>
                      <a:r>
                        <a:rPr b="1" i="0" lang="en-CA" sz="1200" u="none" cap="none" strike="noStrike">
                          <a:solidFill>
                            <a:schemeClr val="dk1"/>
                          </a:solidFill>
                          <a:latin typeface="Times New Roman"/>
                          <a:ea typeface="Times New Roman"/>
                          <a:cs typeface="Times New Roman"/>
                          <a:sym typeface="Times New Roman"/>
                        </a:rPr>
                        <a:t>Topics</a:t>
                      </a:r>
                      <a:endParaRPr b="0" i="0" sz="1200">
                        <a:solidFill>
                          <a:schemeClr val="dk1"/>
                        </a:solidFill>
                        <a:latin typeface="Times New Roman"/>
                        <a:ea typeface="Times New Roman"/>
                        <a:cs typeface="Times New Roman"/>
                        <a:sym typeface="Times New Roman"/>
                      </a:endParaRPr>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A stream of messages belonging to a particular category is called a topic. Data is stored in topics. Topics are split into partitions.</a:t>
                      </a:r>
                      <a:endParaRPr/>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6F6F6"/>
                    </a:solidFill>
                  </a:tcPr>
                </a:tc>
              </a:tr>
              <a:tr h="288025">
                <a:tc>
                  <a:txBody>
                    <a:bodyPr/>
                    <a:lstStyle/>
                    <a:p>
                      <a:pPr indent="0" lvl="0" marL="0" marR="0" rtl="0" algn="l">
                        <a:spcBef>
                          <a:spcPts val="0"/>
                        </a:spcBef>
                        <a:spcAft>
                          <a:spcPts val="0"/>
                        </a:spcAft>
                        <a:buNone/>
                      </a:pPr>
                      <a:r>
                        <a:rPr b="1" i="0" lang="en-CA" sz="1200">
                          <a:solidFill>
                            <a:schemeClr val="dk1"/>
                          </a:solidFill>
                          <a:latin typeface="Times New Roman"/>
                          <a:ea typeface="Times New Roman"/>
                          <a:cs typeface="Times New Roman"/>
                          <a:sym typeface="Times New Roman"/>
                        </a:rPr>
                        <a:t>Partition</a:t>
                      </a:r>
                      <a:endParaRPr b="0" i="0" sz="1200">
                        <a:solidFill>
                          <a:schemeClr val="dk1"/>
                        </a:solidFill>
                        <a:latin typeface="Times New Roman"/>
                        <a:ea typeface="Times New Roman"/>
                        <a:cs typeface="Times New Roman"/>
                        <a:sym typeface="Times New Roman"/>
                      </a:endParaRPr>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Topics may have many partitions</a:t>
                      </a:r>
                      <a:endParaRPr/>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r>
              <a:tr h="288025">
                <a:tc>
                  <a:txBody>
                    <a:bodyPr/>
                    <a:lstStyle/>
                    <a:p>
                      <a:pPr indent="0" lvl="0" marL="0" marR="0" rtl="0" algn="l">
                        <a:spcBef>
                          <a:spcPts val="0"/>
                        </a:spcBef>
                        <a:spcAft>
                          <a:spcPts val="0"/>
                        </a:spcAft>
                        <a:buNone/>
                      </a:pPr>
                      <a:r>
                        <a:rPr b="1" i="0" lang="en-CA" sz="1200">
                          <a:solidFill>
                            <a:schemeClr val="dk1"/>
                          </a:solidFill>
                          <a:latin typeface="Times New Roman"/>
                          <a:ea typeface="Times New Roman"/>
                          <a:cs typeface="Times New Roman"/>
                          <a:sym typeface="Times New Roman"/>
                        </a:rPr>
                        <a:t>Partition offset</a:t>
                      </a:r>
                      <a:endParaRPr b="1"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Each partitioned message has a unique sequence id called as </a:t>
                      </a:r>
                      <a:r>
                        <a:rPr lang="en-CA" sz="1200"/>
                        <a:t>offset</a:t>
                      </a:r>
                      <a:r>
                        <a:rPr b="0" i="0" lang="en-CA" sz="1200">
                          <a:solidFill>
                            <a:schemeClr val="dk1"/>
                          </a:solidFill>
                          <a:latin typeface="Times New Roman"/>
                          <a:ea typeface="Times New Roman"/>
                          <a:cs typeface="Times New Roman"/>
                          <a:sym typeface="Times New Roman"/>
                        </a:rPr>
                        <a:t>.</a:t>
                      </a:r>
                      <a:endParaRPr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6F6F6"/>
                    </a:solidFill>
                  </a:tcPr>
                </a:tc>
              </a:tr>
              <a:tr h="286625">
                <a:tc>
                  <a:txBody>
                    <a:bodyPr/>
                    <a:lstStyle/>
                    <a:p>
                      <a:pPr indent="0" lvl="0" marL="0" marR="0" rtl="0" algn="l">
                        <a:spcBef>
                          <a:spcPts val="0"/>
                        </a:spcBef>
                        <a:spcAft>
                          <a:spcPts val="0"/>
                        </a:spcAft>
                        <a:buNone/>
                      </a:pPr>
                      <a:r>
                        <a:rPr b="1" i="0" lang="en-CA" sz="1200">
                          <a:solidFill>
                            <a:schemeClr val="dk1"/>
                          </a:solidFill>
                          <a:latin typeface="Times New Roman"/>
                          <a:ea typeface="Times New Roman"/>
                          <a:cs typeface="Times New Roman"/>
                          <a:sym typeface="Times New Roman"/>
                        </a:rPr>
                        <a:t>Brokers</a:t>
                      </a:r>
                      <a:endParaRPr b="1"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Brokers are simple system responsible for maintaining the pub-lished data.</a:t>
                      </a:r>
                      <a:endParaRPr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r>
              <a:tr h="286625">
                <a:tc>
                  <a:txBody>
                    <a:bodyPr/>
                    <a:lstStyle/>
                    <a:p>
                      <a:pPr indent="0" lvl="0" marL="0" marR="0" rtl="0" algn="l">
                        <a:spcBef>
                          <a:spcPts val="0"/>
                        </a:spcBef>
                        <a:spcAft>
                          <a:spcPts val="0"/>
                        </a:spcAft>
                        <a:buNone/>
                      </a:pPr>
                      <a:r>
                        <a:rPr b="1" i="0" lang="en-CA" sz="1200">
                          <a:solidFill>
                            <a:schemeClr val="dk1"/>
                          </a:solidFill>
                          <a:latin typeface="Times New Roman"/>
                          <a:ea typeface="Times New Roman"/>
                          <a:cs typeface="Times New Roman"/>
                          <a:sym typeface="Times New Roman"/>
                        </a:rPr>
                        <a:t>Kafka Cluster</a:t>
                      </a:r>
                      <a:endParaRPr b="1"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Kafka’s having more than one broker are called as Kafka cluster.</a:t>
                      </a:r>
                      <a:endParaRPr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r>
              <a:tr h="286625">
                <a:tc>
                  <a:txBody>
                    <a:bodyPr/>
                    <a:lstStyle/>
                    <a:p>
                      <a:pPr indent="0" lvl="0" marL="0" marR="0" rtl="0" algn="l">
                        <a:spcBef>
                          <a:spcPts val="0"/>
                        </a:spcBef>
                        <a:spcAft>
                          <a:spcPts val="0"/>
                        </a:spcAft>
                        <a:buNone/>
                      </a:pPr>
                      <a:r>
                        <a:rPr b="1" i="0" lang="en-CA" sz="1200">
                          <a:solidFill>
                            <a:schemeClr val="dk1"/>
                          </a:solidFill>
                          <a:latin typeface="Times New Roman"/>
                          <a:ea typeface="Times New Roman"/>
                          <a:cs typeface="Times New Roman"/>
                          <a:sym typeface="Times New Roman"/>
                        </a:rPr>
                        <a:t>Producers</a:t>
                      </a:r>
                      <a:endParaRPr b="1"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Producers are the publisher of messages to one or more Kafka topics. Producers send data to Kafka brokers.</a:t>
                      </a:r>
                      <a:endParaRPr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r>
              <a:tr h="286625">
                <a:tc>
                  <a:txBody>
                    <a:bodyPr/>
                    <a:lstStyle/>
                    <a:p>
                      <a:pPr indent="0" lvl="0" marL="0" marR="0" rtl="0" algn="l">
                        <a:spcBef>
                          <a:spcPts val="0"/>
                        </a:spcBef>
                        <a:spcAft>
                          <a:spcPts val="0"/>
                        </a:spcAft>
                        <a:buNone/>
                      </a:pPr>
                      <a:r>
                        <a:rPr b="1" i="0" lang="en-CA" sz="1200">
                          <a:solidFill>
                            <a:schemeClr val="dk1"/>
                          </a:solidFill>
                          <a:latin typeface="Times New Roman"/>
                          <a:ea typeface="Times New Roman"/>
                          <a:cs typeface="Times New Roman"/>
                          <a:sym typeface="Times New Roman"/>
                        </a:rPr>
                        <a:t>Consumers</a:t>
                      </a:r>
                      <a:endParaRPr b="1"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Consumers read data from brokers. Consumers subscribes to one or more topics and consume published messages by pulling data from the brokers.</a:t>
                      </a:r>
                      <a:endParaRPr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r>
              <a:tr h="286625">
                <a:tc>
                  <a:txBody>
                    <a:bodyPr/>
                    <a:lstStyle/>
                    <a:p>
                      <a:pPr indent="0" lvl="0" marL="0" marR="0" rtl="0" algn="l">
                        <a:lnSpc>
                          <a:spcPct val="100000"/>
                        </a:lnSpc>
                        <a:spcBef>
                          <a:spcPts val="0"/>
                        </a:spcBef>
                        <a:spcAft>
                          <a:spcPts val="0"/>
                        </a:spcAft>
                        <a:buClr>
                          <a:schemeClr val="dk1"/>
                        </a:buClr>
                        <a:buSzPts val="1200"/>
                        <a:buFont typeface="Times New Roman"/>
                        <a:buNone/>
                      </a:pPr>
                      <a:r>
                        <a:rPr b="1" i="0" lang="en-CA" sz="1200">
                          <a:solidFill>
                            <a:schemeClr val="dk1"/>
                          </a:solidFill>
                          <a:latin typeface="Times New Roman"/>
                          <a:ea typeface="Times New Roman"/>
                          <a:cs typeface="Times New Roman"/>
                          <a:sym typeface="Times New Roman"/>
                        </a:rPr>
                        <a:t>Leader</a:t>
                      </a:r>
                      <a:endParaRPr b="0" i="0"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Leader is the node responsible for all reads and writes for the given partition.</a:t>
                      </a:r>
                      <a:endParaRPr/>
                    </a:p>
                    <a:p>
                      <a:pPr indent="0" lvl="0" marL="0" marR="0" rtl="0" algn="l">
                        <a:spcBef>
                          <a:spcPts val="0"/>
                        </a:spcBef>
                        <a:spcAft>
                          <a:spcPts val="0"/>
                        </a:spcAft>
                        <a:buNone/>
                      </a:pPr>
                      <a:r>
                        <a:t/>
                      </a:r>
                      <a:endParaRPr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r>
              <a:tr h="286625">
                <a:tc>
                  <a:txBody>
                    <a:bodyPr/>
                    <a:lstStyle/>
                    <a:p>
                      <a:pPr indent="0" lvl="0" marL="0" marR="0" rtl="0" algn="l">
                        <a:spcBef>
                          <a:spcPts val="0"/>
                        </a:spcBef>
                        <a:spcAft>
                          <a:spcPts val="0"/>
                        </a:spcAft>
                        <a:buNone/>
                      </a:pPr>
                      <a:r>
                        <a:rPr b="1" i="0" lang="en-CA" sz="1200">
                          <a:solidFill>
                            <a:schemeClr val="dk1"/>
                          </a:solidFill>
                          <a:latin typeface="Times New Roman"/>
                          <a:ea typeface="Times New Roman"/>
                          <a:cs typeface="Times New Roman"/>
                          <a:sym typeface="Times New Roman"/>
                        </a:rPr>
                        <a:t>Follower</a:t>
                      </a:r>
                      <a:endParaRPr b="1"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rPr b="0" i="0" lang="en-CA" sz="1200">
                          <a:solidFill>
                            <a:schemeClr val="dk1"/>
                          </a:solidFill>
                          <a:latin typeface="Times New Roman"/>
                          <a:ea typeface="Times New Roman"/>
                          <a:cs typeface="Times New Roman"/>
                          <a:sym typeface="Times New Roman"/>
                        </a:rPr>
                        <a:t>Node which follows leader instructions are called as follower.</a:t>
                      </a:r>
                      <a:endParaRPr sz="1200"/>
                    </a:p>
                  </a:txBody>
                  <a:tcPr marT="14525" marB="14525" marR="36275" marL="362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0F0F0"/>
                    </a:solidFill>
                  </a:tcPr>
                </a:tc>
              </a:tr>
            </a:tbl>
          </a:graphicData>
        </a:graphic>
      </p:graphicFrame>
      <p:sp>
        <p:nvSpPr>
          <p:cNvPr id="59" name="Google Shape;59;p6"/>
          <p:cNvSpPr txBox="1"/>
          <p:nvPr/>
        </p:nvSpPr>
        <p:spPr>
          <a:xfrm>
            <a:off x="130631" y="4475077"/>
            <a:ext cx="496161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100">
                <a:solidFill>
                  <a:schemeClr val="dk1"/>
                </a:solidFill>
                <a:latin typeface="Times New Roman"/>
                <a:ea typeface="Times New Roman"/>
                <a:cs typeface="Times New Roman"/>
                <a:sym typeface="Times New Roman"/>
              </a:rPr>
              <a:t>Ref: https://www.tutorialspoint.com/apache_kafka/apache_kafka_fundamentals.htm/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7"/>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Anatomie d’un topic</a:t>
            </a:r>
            <a:endParaRPr/>
          </a:p>
        </p:txBody>
      </p:sp>
      <p:pic>
        <p:nvPicPr>
          <p:cNvPr descr="http://kafka.apache.org/20/images/log_anatomy.png" id="65" name="Google Shape;65;p7"/>
          <p:cNvPicPr preferRelativeResize="0"/>
          <p:nvPr/>
        </p:nvPicPr>
        <p:blipFill rotWithShape="1">
          <a:blip r:embed="rId3">
            <a:alphaModFix/>
          </a:blip>
          <a:srcRect b="0" l="0" r="0" t="0"/>
          <a:stretch/>
        </p:blipFill>
        <p:spPr>
          <a:xfrm>
            <a:off x="2574473" y="1131590"/>
            <a:ext cx="3962400" cy="254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8"/>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Relation Producer-Consumer vs topic</a:t>
            </a:r>
            <a:endParaRPr/>
          </a:p>
        </p:txBody>
      </p:sp>
      <p:pic>
        <p:nvPicPr>
          <p:cNvPr descr="http://kafka.apache.org/20/images/log_consumer.png" id="71" name="Google Shape;71;p8"/>
          <p:cNvPicPr preferRelativeResize="0"/>
          <p:nvPr/>
        </p:nvPicPr>
        <p:blipFill rotWithShape="1">
          <a:blip r:embed="rId3">
            <a:alphaModFix/>
          </a:blip>
          <a:srcRect b="0" l="0" r="0" t="0"/>
          <a:stretch/>
        </p:blipFill>
        <p:spPr>
          <a:xfrm>
            <a:off x="1475656" y="698833"/>
            <a:ext cx="5496545" cy="33474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9"/>
          <p:cNvSpPr txBox="1"/>
          <p:nvPr>
            <p:ph type="title"/>
          </p:nvPr>
        </p:nvSpPr>
        <p:spPr>
          <a:xfrm>
            <a:off x="130631" y="33468"/>
            <a:ext cx="8850085" cy="636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Fonctionnement</a:t>
            </a:r>
            <a:endParaRPr/>
          </a:p>
        </p:txBody>
      </p:sp>
      <p:sp>
        <p:nvSpPr>
          <p:cNvPr id="77" name="Google Shape;77;p9"/>
          <p:cNvSpPr txBox="1"/>
          <p:nvPr/>
        </p:nvSpPr>
        <p:spPr>
          <a:xfrm>
            <a:off x="130631" y="4317252"/>
            <a:ext cx="91011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Times New Roman"/>
                <a:ea typeface="Times New Roman"/>
                <a:cs typeface="Times New Roman"/>
                <a:sym typeface="Times New Roman"/>
              </a:rPr>
              <a:t>Réf: https://www.tutorialspoint.com/apache_kafka/apache_kafka_cluster_architecture.htm</a:t>
            </a:r>
            <a:endParaRPr sz="1800">
              <a:solidFill>
                <a:schemeClr val="dk1"/>
              </a:solidFill>
              <a:latin typeface="Times New Roman"/>
              <a:ea typeface="Times New Roman"/>
              <a:cs typeface="Times New Roman"/>
              <a:sym typeface="Times New Roman"/>
            </a:endParaRPr>
          </a:p>
        </p:txBody>
      </p:sp>
      <p:pic>
        <p:nvPicPr>
          <p:cNvPr id="78" name="Google Shape;78;p9"/>
          <p:cNvPicPr preferRelativeResize="0"/>
          <p:nvPr/>
        </p:nvPicPr>
        <p:blipFill rotWithShape="1">
          <a:blip r:embed="rId3">
            <a:alphaModFix/>
          </a:blip>
          <a:srcRect b="0" l="0" r="0" t="0"/>
          <a:stretch/>
        </p:blipFill>
        <p:spPr>
          <a:xfrm>
            <a:off x="1375919" y="549812"/>
            <a:ext cx="6359508" cy="36528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tl_model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2015-12-25T04:56:14Z</dcterms:created>
  <dc:creator>hafv72012</dc:creator>
</cp:coreProperties>
</file>