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notesMasterIdLst>
    <p:notesMasterId r:id="rId17"/>
  </p:notesMasterIdLst>
  <p:handoutMasterIdLst>
    <p:handoutMasterId r:id="rId18"/>
  </p:handoutMasterIdLst>
  <p:sldIdLst>
    <p:sldId id="256" r:id="rId2"/>
    <p:sldId id="257" r:id="rId3"/>
    <p:sldId id="258" r:id="rId4"/>
    <p:sldId id="263" r:id="rId5"/>
    <p:sldId id="259" r:id="rId6"/>
    <p:sldId id="271" r:id="rId7"/>
    <p:sldId id="260" r:id="rId8"/>
    <p:sldId id="261" r:id="rId9"/>
    <p:sldId id="266" r:id="rId10"/>
    <p:sldId id="264" r:id="rId11"/>
    <p:sldId id="265" r:id="rId12"/>
    <p:sldId id="269" r:id="rId13"/>
    <p:sldId id="268" r:id="rId14"/>
    <p:sldId id="267" r:id="rId15"/>
    <p:sldId id="270" r:id="rId16"/>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9D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AD8098-D353-2542-9940-5178B0582E82}" v="267" dt="2023-08-11T02:06:46.396"/>
    <p1510:client id="{579749E4-12B7-C991-45D5-A6F93406F6CB}" v="1747" dt="2023-08-13T16:53:04.442"/>
    <p1510:client id="{FB6D37DE-91A0-422D-BE13-568CF8DEADF7}" v="14" dt="2023-08-10T11:36:22.1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69" d="100"/>
          <a:sy n="69" d="100"/>
        </p:scale>
        <p:origin x="654" y="0"/>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1F679E-7298-491F-87D5-694F2F983CB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853DCFE-610E-403E-BDD5-49CE78C118AA}">
      <dgm:prSet/>
      <dgm:spPr/>
      <dgm:t>
        <a:bodyPr/>
        <a:lstStyle/>
        <a:p>
          <a:r>
            <a:rPr lang="en-US"/>
            <a:t>Let me walk you through my dashboard and the analysis of my data. </a:t>
          </a:r>
        </a:p>
      </dgm:t>
    </dgm:pt>
    <dgm:pt modelId="{67D4A56E-61DB-4B05-8C68-8CE09B4353CB}" type="parTrans" cxnId="{9DB20512-2522-4A22-B61A-C5C4302F8220}">
      <dgm:prSet/>
      <dgm:spPr/>
      <dgm:t>
        <a:bodyPr/>
        <a:lstStyle/>
        <a:p>
          <a:endParaRPr lang="en-US"/>
        </a:p>
      </dgm:t>
    </dgm:pt>
    <dgm:pt modelId="{B941A00A-F0D2-4E38-BAFF-DB5C42F7BAC1}" type="sibTrans" cxnId="{9DB20512-2522-4A22-B61A-C5C4302F8220}">
      <dgm:prSet/>
      <dgm:spPr/>
      <dgm:t>
        <a:bodyPr/>
        <a:lstStyle/>
        <a:p>
          <a:endParaRPr lang="en-US"/>
        </a:p>
      </dgm:t>
    </dgm:pt>
    <dgm:pt modelId="{9168A761-E223-4711-B421-BE0A4CB56616}">
      <dgm:prSet/>
      <dgm:spPr/>
      <dgm:t>
        <a:bodyPr/>
        <a:lstStyle/>
        <a:p>
          <a:r>
            <a:rPr lang="en-US"/>
            <a:t>ENJOY</a:t>
          </a:r>
        </a:p>
      </dgm:t>
    </dgm:pt>
    <dgm:pt modelId="{CC417BDF-DB63-4750-939A-37C1531E5CF1}" type="parTrans" cxnId="{DB31F319-825A-4C36-A569-AADBEDF0E525}">
      <dgm:prSet/>
      <dgm:spPr/>
      <dgm:t>
        <a:bodyPr/>
        <a:lstStyle/>
        <a:p>
          <a:endParaRPr lang="en-US"/>
        </a:p>
      </dgm:t>
    </dgm:pt>
    <dgm:pt modelId="{49BDAD5E-CADE-4B2B-8466-F26C4543F2B8}" type="sibTrans" cxnId="{DB31F319-825A-4C36-A569-AADBEDF0E525}">
      <dgm:prSet/>
      <dgm:spPr/>
      <dgm:t>
        <a:bodyPr/>
        <a:lstStyle/>
        <a:p>
          <a:endParaRPr lang="en-US"/>
        </a:p>
      </dgm:t>
    </dgm:pt>
    <dgm:pt modelId="{4524BA74-2FDB-41CB-8BFB-D1FBFE206F2C}" type="pres">
      <dgm:prSet presAssocID="{2F1F679E-7298-491F-87D5-694F2F983CBA}" presName="root" presStyleCnt="0">
        <dgm:presLayoutVars>
          <dgm:dir/>
          <dgm:resizeHandles val="exact"/>
        </dgm:presLayoutVars>
      </dgm:prSet>
      <dgm:spPr/>
    </dgm:pt>
    <dgm:pt modelId="{F79703CF-FAF9-4B1A-B83F-64154CA88FBE}" type="pres">
      <dgm:prSet presAssocID="{5853DCFE-610E-403E-BDD5-49CE78C118AA}" presName="compNode" presStyleCnt="0"/>
      <dgm:spPr/>
    </dgm:pt>
    <dgm:pt modelId="{366227E2-B3E0-4265-8BC6-F1603E098FB9}" type="pres">
      <dgm:prSet presAssocID="{5853DCFE-610E-403E-BDD5-49CE78C118AA}" presName="bgRect" presStyleLbl="bgShp" presStyleIdx="0" presStyleCnt="2"/>
      <dgm:spPr/>
    </dgm:pt>
    <dgm:pt modelId="{CA630884-28C4-4D2B-948B-BEC704C833F4}" type="pres">
      <dgm:prSet presAssocID="{5853DCFE-610E-403E-BDD5-49CE78C118A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2405745B-53C8-42DF-AE89-BB703461EB9C}" type="pres">
      <dgm:prSet presAssocID="{5853DCFE-610E-403E-BDD5-49CE78C118AA}" presName="spaceRect" presStyleCnt="0"/>
      <dgm:spPr/>
    </dgm:pt>
    <dgm:pt modelId="{79AD73B2-302B-4A6D-8FA9-03F76EFA61C2}" type="pres">
      <dgm:prSet presAssocID="{5853DCFE-610E-403E-BDD5-49CE78C118AA}" presName="parTx" presStyleLbl="revTx" presStyleIdx="0" presStyleCnt="2">
        <dgm:presLayoutVars>
          <dgm:chMax val="0"/>
          <dgm:chPref val="0"/>
        </dgm:presLayoutVars>
      </dgm:prSet>
      <dgm:spPr/>
    </dgm:pt>
    <dgm:pt modelId="{2EC746A8-57E6-4CE7-ADB1-ADD42D84C749}" type="pres">
      <dgm:prSet presAssocID="{B941A00A-F0D2-4E38-BAFF-DB5C42F7BAC1}" presName="sibTrans" presStyleCnt="0"/>
      <dgm:spPr/>
    </dgm:pt>
    <dgm:pt modelId="{EDF840EC-D7BF-434D-BD03-79840C14956B}" type="pres">
      <dgm:prSet presAssocID="{9168A761-E223-4711-B421-BE0A4CB56616}" presName="compNode" presStyleCnt="0"/>
      <dgm:spPr/>
    </dgm:pt>
    <dgm:pt modelId="{5C071E22-568C-4782-87C0-D291BE081998}" type="pres">
      <dgm:prSet presAssocID="{9168A761-E223-4711-B421-BE0A4CB56616}" presName="bgRect" presStyleLbl="bgShp" presStyleIdx="1" presStyleCnt="2"/>
      <dgm:spPr/>
    </dgm:pt>
    <dgm:pt modelId="{18AAE4BE-9552-4C0C-87D8-E5D5D6D6A5C1}" type="pres">
      <dgm:prSet presAssocID="{9168A761-E223-4711-B421-BE0A4CB5661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nking Face with No Fill"/>
        </a:ext>
      </dgm:extLst>
    </dgm:pt>
    <dgm:pt modelId="{54219C3D-13AD-4EC6-B07C-C4DBB5AC75D4}" type="pres">
      <dgm:prSet presAssocID="{9168A761-E223-4711-B421-BE0A4CB56616}" presName="spaceRect" presStyleCnt="0"/>
      <dgm:spPr/>
    </dgm:pt>
    <dgm:pt modelId="{C68D4395-E832-4812-B68D-8B1D82023A08}" type="pres">
      <dgm:prSet presAssocID="{9168A761-E223-4711-B421-BE0A4CB56616}" presName="parTx" presStyleLbl="revTx" presStyleIdx="1" presStyleCnt="2">
        <dgm:presLayoutVars>
          <dgm:chMax val="0"/>
          <dgm:chPref val="0"/>
        </dgm:presLayoutVars>
      </dgm:prSet>
      <dgm:spPr/>
    </dgm:pt>
  </dgm:ptLst>
  <dgm:cxnLst>
    <dgm:cxn modelId="{FA732B09-0766-42A1-B094-18DDB292AD3B}" type="presOf" srcId="{5853DCFE-610E-403E-BDD5-49CE78C118AA}" destId="{79AD73B2-302B-4A6D-8FA9-03F76EFA61C2}" srcOrd="0" destOrd="0" presId="urn:microsoft.com/office/officeart/2018/2/layout/IconVerticalSolidList"/>
    <dgm:cxn modelId="{9DB20512-2522-4A22-B61A-C5C4302F8220}" srcId="{2F1F679E-7298-491F-87D5-694F2F983CBA}" destId="{5853DCFE-610E-403E-BDD5-49CE78C118AA}" srcOrd="0" destOrd="0" parTransId="{67D4A56E-61DB-4B05-8C68-8CE09B4353CB}" sibTransId="{B941A00A-F0D2-4E38-BAFF-DB5C42F7BAC1}"/>
    <dgm:cxn modelId="{DB31F319-825A-4C36-A569-AADBEDF0E525}" srcId="{2F1F679E-7298-491F-87D5-694F2F983CBA}" destId="{9168A761-E223-4711-B421-BE0A4CB56616}" srcOrd="1" destOrd="0" parTransId="{CC417BDF-DB63-4750-939A-37C1531E5CF1}" sibTransId="{49BDAD5E-CADE-4B2B-8466-F26C4543F2B8}"/>
    <dgm:cxn modelId="{EE5C7932-16CE-4045-AD6D-DD4B27B2320F}" type="presOf" srcId="{2F1F679E-7298-491F-87D5-694F2F983CBA}" destId="{4524BA74-2FDB-41CB-8BFB-D1FBFE206F2C}" srcOrd="0" destOrd="0" presId="urn:microsoft.com/office/officeart/2018/2/layout/IconVerticalSolidList"/>
    <dgm:cxn modelId="{53D05F81-AE50-4192-89AB-74E71F1C27D5}" type="presOf" srcId="{9168A761-E223-4711-B421-BE0A4CB56616}" destId="{C68D4395-E832-4812-B68D-8B1D82023A08}" srcOrd="0" destOrd="0" presId="urn:microsoft.com/office/officeart/2018/2/layout/IconVerticalSolidList"/>
    <dgm:cxn modelId="{BFDDF330-70B0-405D-A8BC-24A94849B327}" type="presParOf" srcId="{4524BA74-2FDB-41CB-8BFB-D1FBFE206F2C}" destId="{F79703CF-FAF9-4B1A-B83F-64154CA88FBE}" srcOrd="0" destOrd="0" presId="urn:microsoft.com/office/officeart/2018/2/layout/IconVerticalSolidList"/>
    <dgm:cxn modelId="{633D5ACF-D4DA-4CCD-BDE0-60A7BE7D1A05}" type="presParOf" srcId="{F79703CF-FAF9-4B1A-B83F-64154CA88FBE}" destId="{366227E2-B3E0-4265-8BC6-F1603E098FB9}" srcOrd="0" destOrd="0" presId="urn:microsoft.com/office/officeart/2018/2/layout/IconVerticalSolidList"/>
    <dgm:cxn modelId="{E954E991-6816-4B29-B8B1-B55E86E6DEC6}" type="presParOf" srcId="{F79703CF-FAF9-4B1A-B83F-64154CA88FBE}" destId="{CA630884-28C4-4D2B-948B-BEC704C833F4}" srcOrd="1" destOrd="0" presId="urn:microsoft.com/office/officeart/2018/2/layout/IconVerticalSolidList"/>
    <dgm:cxn modelId="{29C0704E-E5F4-42FA-9A69-D70FF3661547}" type="presParOf" srcId="{F79703CF-FAF9-4B1A-B83F-64154CA88FBE}" destId="{2405745B-53C8-42DF-AE89-BB703461EB9C}" srcOrd="2" destOrd="0" presId="urn:microsoft.com/office/officeart/2018/2/layout/IconVerticalSolidList"/>
    <dgm:cxn modelId="{3AAF8DA7-73FC-4E46-AA3A-F926FCF2AD52}" type="presParOf" srcId="{F79703CF-FAF9-4B1A-B83F-64154CA88FBE}" destId="{79AD73B2-302B-4A6D-8FA9-03F76EFA61C2}" srcOrd="3" destOrd="0" presId="urn:microsoft.com/office/officeart/2018/2/layout/IconVerticalSolidList"/>
    <dgm:cxn modelId="{7A9AA1FD-09D0-49B4-8595-653A66AAAF8C}" type="presParOf" srcId="{4524BA74-2FDB-41CB-8BFB-D1FBFE206F2C}" destId="{2EC746A8-57E6-4CE7-ADB1-ADD42D84C749}" srcOrd="1" destOrd="0" presId="urn:microsoft.com/office/officeart/2018/2/layout/IconVerticalSolidList"/>
    <dgm:cxn modelId="{5D130279-8E84-4CA6-8FA1-14EEEF8B60B0}" type="presParOf" srcId="{4524BA74-2FDB-41CB-8BFB-D1FBFE206F2C}" destId="{EDF840EC-D7BF-434D-BD03-79840C14956B}" srcOrd="2" destOrd="0" presId="urn:microsoft.com/office/officeart/2018/2/layout/IconVerticalSolidList"/>
    <dgm:cxn modelId="{C00634CF-B60A-40B4-9AA1-FB0E48D60929}" type="presParOf" srcId="{EDF840EC-D7BF-434D-BD03-79840C14956B}" destId="{5C071E22-568C-4782-87C0-D291BE081998}" srcOrd="0" destOrd="0" presId="urn:microsoft.com/office/officeart/2018/2/layout/IconVerticalSolidList"/>
    <dgm:cxn modelId="{9FA37098-958A-413E-9933-F1ECF26B9CC0}" type="presParOf" srcId="{EDF840EC-D7BF-434D-BD03-79840C14956B}" destId="{18AAE4BE-9552-4C0C-87D8-E5D5D6D6A5C1}" srcOrd="1" destOrd="0" presId="urn:microsoft.com/office/officeart/2018/2/layout/IconVerticalSolidList"/>
    <dgm:cxn modelId="{B16E8DFA-1CB8-4DBC-AACA-36AF63C408D3}" type="presParOf" srcId="{EDF840EC-D7BF-434D-BD03-79840C14956B}" destId="{54219C3D-13AD-4EC6-B07C-C4DBB5AC75D4}" srcOrd="2" destOrd="0" presId="urn:microsoft.com/office/officeart/2018/2/layout/IconVerticalSolidList"/>
    <dgm:cxn modelId="{59A87F10-B909-40EB-B3AA-46F421DD7E58}" type="presParOf" srcId="{EDF840EC-D7BF-434D-BD03-79840C14956B}" destId="{C68D4395-E832-4812-B68D-8B1D82023A0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6227E2-B3E0-4265-8BC6-F1603E098FB9}">
      <dsp:nvSpPr>
        <dsp:cNvPr id="0" name=""/>
        <dsp:cNvSpPr/>
      </dsp:nvSpPr>
      <dsp:spPr>
        <a:xfrm>
          <a:off x="0" y="864376"/>
          <a:ext cx="5889686" cy="15957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630884-28C4-4D2B-948B-BEC704C833F4}">
      <dsp:nvSpPr>
        <dsp:cNvPr id="0" name=""/>
        <dsp:cNvSpPr/>
      </dsp:nvSpPr>
      <dsp:spPr>
        <a:xfrm>
          <a:off x="482721" y="1223425"/>
          <a:ext cx="877674" cy="8776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AD73B2-302B-4A6D-8FA9-03F76EFA61C2}">
      <dsp:nvSpPr>
        <dsp:cNvPr id="0" name=""/>
        <dsp:cNvSpPr/>
      </dsp:nvSpPr>
      <dsp:spPr>
        <a:xfrm>
          <a:off x="1843117" y="864376"/>
          <a:ext cx="4046568" cy="1595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86" tIns="168886" rIns="168886" bIns="168886" numCol="1" spcCol="1270" anchor="ctr" anchorCtr="0">
          <a:noAutofit/>
        </a:bodyPr>
        <a:lstStyle/>
        <a:p>
          <a:pPr marL="0" lvl="0" indent="0" algn="l" defTabSz="1111250">
            <a:lnSpc>
              <a:spcPct val="90000"/>
            </a:lnSpc>
            <a:spcBef>
              <a:spcPct val="0"/>
            </a:spcBef>
            <a:spcAft>
              <a:spcPct val="35000"/>
            </a:spcAft>
            <a:buNone/>
          </a:pPr>
          <a:r>
            <a:rPr lang="en-US" sz="2500" kern="1200"/>
            <a:t>Let me walk you through my dashboard and the analysis of my data. </a:t>
          </a:r>
        </a:p>
      </dsp:txBody>
      <dsp:txXfrm>
        <a:off x="1843117" y="864376"/>
        <a:ext cx="4046568" cy="1595772"/>
      </dsp:txXfrm>
    </dsp:sp>
    <dsp:sp modelId="{5C071E22-568C-4782-87C0-D291BE081998}">
      <dsp:nvSpPr>
        <dsp:cNvPr id="0" name=""/>
        <dsp:cNvSpPr/>
      </dsp:nvSpPr>
      <dsp:spPr>
        <a:xfrm>
          <a:off x="0" y="2859092"/>
          <a:ext cx="5889686" cy="15957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AAE4BE-9552-4C0C-87D8-E5D5D6D6A5C1}">
      <dsp:nvSpPr>
        <dsp:cNvPr id="0" name=""/>
        <dsp:cNvSpPr/>
      </dsp:nvSpPr>
      <dsp:spPr>
        <a:xfrm>
          <a:off x="482721" y="3218140"/>
          <a:ext cx="877674" cy="8776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8D4395-E832-4812-B68D-8B1D82023A08}">
      <dsp:nvSpPr>
        <dsp:cNvPr id="0" name=""/>
        <dsp:cNvSpPr/>
      </dsp:nvSpPr>
      <dsp:spPr>
        <a:xfrm>
          <a:off x="1843117" y="2859092"/>
          <a:ext cx="4046568" cy="1595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86" tIns="168886" rIns="168886" bIns="168886" numCol="1" spcCol="1270" anchor="ctr" anchorCtr="0">
          <a:noAutofit/>
        </a:bodyPr>
        <a:lstStyle/>
        <a:p>
          <a:pPr marL="0" lvl="0" indent="0" algn="l" defTabSz="1111250">
            <a:lnSpc>
              <a:spcPct val="90000"/>
            </a:lnSpc>
            <a:spcBef>
              <a:spcPct val="0"/>
            </a:spcBef>
            <a:spcAft>
              <a:spcPct val="35000"/>
            </a:spcAft>
            <a:buNone/>
          </a:pPr>
          <a:r>
            <a:rPr lang="en-US" sz="2500" kern="1200"/>
            <a:t>ENJOY</a:t>
          </a:r>
        </a:p>
      </dsp:txBody>
      <dsp:txXfrm>
        <a:off x="1843117" y="2859092"/>
        <a:ext cx="4046568" cy="15957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B6CD91-6055-4BA8-803A-BE019916FE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F1348C43-6703-4B62-B127-17C78C08B4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08E63D-6FE9-403D-8E39-68FE971BAC76}" type="datetime1">
              <a:rPr lang="en-GB" smtClean="0"/>
              <a:t>26/08/2023</a:t>
            </a:fld>
            <a:endParaRPr lang="en-GB" dirty="0"/>
          </a:p>
        </p:txBody>
      </p:sp>
      <p:sp>
        <p:nvSpPr>
          <p:cNvPr id="4" name="Footer Placeholder 3">
            <a:extLst>
              <a:ext uri="{FF2B5EF4-FFF2-40B4-BE49-F238E27FC236}">
                <a16:creationId xmlns:a16="http://schemas.microsoft.com/office/drawing/2014/main" id="{7594B0BC-D758-4808-81A5-75FE72727CE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944C0294-AD44-45E1-AAD0-0F71A65A563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BDD069-5B99-44A5-9C53-893C00A1B886}" type="slidenum">
              <a:rPr lang="en-GB" smtClean="0"/>
              <a:t>‹#›</a:t>
            </a:fld>
            <a:endParaRPr lang="en-GB"/>
          </a:p>
        </p:txBody>
      </p:sp>
    </p:spTree>
    <p:extLst>
      <p:ext uri="{BB962C8B-B14F-4D97-AF65-F5344CB8AC3E}">
        <p14:creationId xmlns:p14="http://schemas.microsoft.com/office/powerpoint/2010/main" val="4849576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DF03DA-E8C9-45D1-B38B-0154ED478CCA}" type="datetime1">
              <a:rPr lang="en-GB" smtClean="0"/>
              <a:pPr/>
              <a:t>26/08/2023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2A64AD-2530-4DFF-8FAA-D42BF483CF81}" type="slidenum">
              <a:rPr lang="en-GB" noProof="0" smtClean="0"/>
              <a:t>‹#›</a:t>
            </a:fld>
            <a:endParaRPr lang="en-GB" noProof="0"/>
          </a:p>
        </p:txBody>
      </p:sp>
    </p:spTree>
    <p:extLst>
      <p:ext uri="{BB962C8B-B14F-4D97-AF65-F5344CB8AC3E}">
        <p14:creationId xmlns:p14="http://schemas.microsoft.com/office/powerpoint/2010/main" val="39480212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82A64AD-2530-4DFF-8FAA-D42BF483CF81}" type="slidenum">
              <a:rPr lang="en-GB" smtClean="0"/>
              <a:t>1</a:t>
            </a:fld>
            <a:endParaRPr lang="en-GB"/>
          </a:p>
        </p:txBody>
      </p:sp>
    </p:spTree>
    <p:extLst>
      <p:ext uri="{BB962C8B-B14F-4D97-AF65-F5344CB8AC3E}">
        <p14:creationId xmlns:p14="http://schemas.microsoft.com/office/powerpoint/2010/main" val="3341096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8/26/2023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090972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8/26/2023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93689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8/26/2023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6036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8/26/2023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06619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8/26/2023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72658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8/26/2023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8780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8/26/2023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4646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8/26/2023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11280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8/26/2023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5667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8/26/2023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57446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8/26/2023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23751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8/26/2023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194651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7E635D-C3B4-465B-AF24-991B6BF63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A0623D0-396B-499E-BBFB-C17F1BB0F2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 name="Picture 3">
            <a:extLst>
              <a:ext uri="{FF2B5EF4-FFF2-40B4-BE49-F238E27FC236}">
                <a16:creationId xmlns:a16="http://schemas.microsoft.com/office/drawing/2014/main" id="{0BBA0AE4-9E16-687F-A1F8-6155137D8202}"/>
              </a:ext>
            </a:extLst>
          </p:cNvPr>
          <p:cNvPicPr>
            <a:picLocks noChangeAspect="1"/>
          </p:cNvPicPr>
          <p:nvPr/>
        </p:nvPicPr>
        <p:blipFill rotWithShape="1">
          <a:blip r:embed="rId4">
            <a:alphaModFix amt="35000"/>
          </a:blip>
          <a:srcRect r="6252" b="6250"/>
          <a:stretch/>
        </p:blipFill>
        <p:spPr>
          <a:xfrm>
            <a:off x="19965" y="-2"/>
            <a:ext cx="12191695" cy="6858000"/>
          </a:xfrm>
          <a:prstGeom prst="rect">
            <a:avLst/>
          </a:prstGeom>
        </p:spPr>
      </p:pic>
      <p:pic>
        <p:nvPicPr>
          <p:cNvPr id="12" name="Picture 11">
            <a:extLst>
              <a:ext uri="{FF2B5EF4-FFF2-40B4-BE49-F238E27FC236}">
                <a16:creationId xmlns:a16="http://schemas.microsoft.com/office/drawing/2014/main" id="{21AF192C-698D-4635-9C9F-F9769A56A9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p:cNvSpPr>
            <a:spLocks noGrp="1"/>
          </p:cNvSpPr>
          <p:nvPr>
            <p:ph type="ctrTitle"/>
          </p:nvPr>
        </p:nvSpPr>
        <p:spPr>
          <a:xfrm>
            <a:off x="2292054" y="3428998"/>
            <a:ext cx="5816024" cy="2623459"/>
          </a:xfrm>
        </p:spPr>
        <p:txBody>
          <a:bodyPr rtlCol="0">
            <a:normAutofit/>
          </a:bodyPr>
          <a:lstStyle/>
          <a:p>
            <a:r>
              <a:rPr lang="en-GB" sz="6600"/>
              <a:t>DELUR SERVICES</a:t>
            </a:r>
            <a:endParaRPr lang="en-US" sz="6600"/>
          </a:p>
        </p:txBody>
      </p:sp>
      <p:sp>
        <p:nvSpPr>
          <p:cNvPr id="14" name="Rectangle 13">
            <a:extLst>
              <a:ext uri="{FF2B5EF4-FFF2-40B4-BE49-F238E27FC236}">
                <a16:creationId xmlns:a16="http://schemas.microsoft.com/office/drawing/2014/main" id="{14E56C4B-C9E0-4F01-AF43-E69279A06A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C654A17-56DA-4921-A42B-DE255FA66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63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C2727-AE79-BC3D-6350-2BDF7B2224C1}"/>
              </a:ext>
            </a:extLst>
          </p:cNvPr>
          <p:cNvSpPr>
            <a:spLocks noGrp="1"/>
          </p:cNvSpPr>
          <p:nvPr>
            <p:ph type="title"/>
          </p:nvPr>
        </p:nvSpPr>
        <p:spPr>
          <a:xfrm>
            <a:off x="1634148" y="808056"/>
            <a:ext cx="8935991" cy="1077229"/>
          </a:xfrm>
        </p:spPr>
        <p:txBody>
          <a:bodyPr/>
          <a:lstStyle/>
          <a:p>
            <a:r>
              <a:rPr lang="en-US" b="1" dirty="0">
                <a:solidFill>
                  <a:srgbClr val="FFC000"/>
                </a:solidFill>
                <a:latin typeface="Cambria"/>
                <a:ea typeface="Cambria"/>
                <a:cs typeface="Arial"/>
              </a:rPr>
              <a:t>ANALYSIS OF THE DATA- Return By State</a:t>
            </a:r>
            <a:endParaRPr lang="en-US" b="1">
              <a:solidFill>
                <a:srgbClr val="FFC000"/>
              </a:solidFill>
              <a:latin typeface="Cambria"/>
              <a:ea typeface="Cambria"/>
            </a:endParaRPr>
          </a:p>
        </p:txBody>
      </p:sp>
      <p:sp>
        <p:nvSpPr>
          <p:cNvPr id="3" name="Content Placeholder 2">
            <a:extLst>
              <a:ext uri="{FF2B5EF4-FFF2-40B4-BE49-F238E27FC236}">
                <a16:creationId xmlns:a16="http://schemas.microsoft.com/office/drawing/2014/main" id="{723BBBD8-1C90-2CF0-D199-1AAFE27177D5}"/>
              </a:ext>
            </a:extLst>
          </p:cNvPr>
          <p:cNvSpPr>
            <a:spLocks noGrp="1"/>
          </p:cNvSpPr>
          <p:nvPr>
            <p:ph idx="1"/>
          </p:nvPr>
        </p:nvSpPr>
        <p:spPr>
          <a:xfrm>
            <a:off x="1206468" y="1462645"/>
            <a:ext cx="10010652" cy="5219902"/>
          </a:xfrm>
        </p:spPr>
        <p:txBody>
          <a:bodyPr/>
          <a:lstStyle/>
          <a:p>
            <a:pPr marL="0" indent="0">
              <a:buNone/>
            </a:pPr>
            <a:endParaRPr lang="en-US" dirty="0">
              <a:cs typeface="Arial" panose="020B0604020202020204"/>
            </a:endParaRPr>
          </a:p>
          <a:p>
            <a:pPr marL="0" indent="0">
              <a:buNone/>
            </a:pPr>
            <a:endParaRPr lang="en-US" dirty="0">
              <a:cs typeface="Arial" panose="020B0604020202020204"/>
            </a:endParaRPr>
          </a:p>
          <a:p>
            <a:pPr marL="0" indent="0">
              <a:buNone/>
            </a:pPr>
            <a:endParaRPr lang="en-US" dirty="0">
              <a:cs typeface="Arial" panose="020B0604020202020204"/>
            </a:endParaRPr>
          </a:p>
          <a:p>
            <a:pPr marL="0" indent="0">
              <a:buNone/>
            </a:pPr>
            <a:endParaRPr lang="en-US" dirty="0">
              <a:cs typeface="Arial" panose="020B0604020202020204"/>
            </a:endParaRPr>
          </a:p>
          <a:p>
            <a:pPr marL="0" indent="0">
              <a:buNone/>
            </a:pPr>
            <a:endParaRPr lang="en-US" dirty="0">
              <a:cs typeface="Arial" panose="020B0604020202020204"/>
            </a:endParaRPr>
          </a:p>
          <a:p>
            <a:pPr marL="0" indent="0">
              <a:buNone/>
            </a:pPr>
            <a:r>
              <a:rPr lang="en-US" dirty="0">
                <a:latin typeface="Calibri"/>
                <a:cs typeface="Arial" panose="020B0604020202020204"/>
              </a:rPr>
              <a:t>In 2018, Tennesse had the highest return rate while in 2019, Georgia had the highest return rate in 2019.</a:t>
            </a:r>
            <a:endParaRPr lang="en-US">
              <a:latin typeface="Calibri"/>
              <a:cs typeface="Arial"/>
            </a:endParaRPr>
          </a:p>
        </p:txBody>
      </p:sp>
      <p:pic>
        <p:nvPicPr>
          <p:cNvPr id="4" name="Picture 3" descr="A screenshot of a computer&#10;&#10;Description automatically generated">
            <a:extLst>
              <a:ext uri="{FF2B5EF4-FFF2-40B4-BE49-F238E27FC236}">
                <a16:creationId xmlns:a16="http://schemas.microsoft.com/office/drawing/2014/main" id="{5BCDFC55-98A5-7B6E-0A5F-B65EBAA7EC0B}"/>
              </a:ext>
            </a:extLst>
          </p:cNvPr>
          <p:cNvPicPr>
            <a:picLocks noChangeAspect="1"/>
          </p:cNvPicPr>
          <p:nvPr/>
        </p:nvPicPr>
        <p:blipFill rotWithShape="1">
          <a:blip r:embed="rId2"/>
          <a:srcRect l="13613" t="22222" r="8900" b="17593"/>
          <a:stretch/>
        </p:blipFill>
        <p:spPr>
          <a:xfrm>
            <a:off x="1719532" y="1464533"/>
            <a:ext cx="8049095" cy="3559292"/>
          </a:xfrm>
          <a:prstGeom prst="rect">
            <a:avLst/>
          </a:prstGeom>
        </p:spPr>
      </p:pic>
    </p:spTree>
    <p:extLst>
      <p:ext uri="{BB962C8B-B14F-4D97-AF65-F5344CB8AC3E}">
        <p14:creationId xmlns:p14="http://schemas.microsoft.com/office/powerpoint/2010/main" val="1873914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3402-BA3B-5630-B4D7-D8231B79A710}"/>
              </a:ext>
            </a:extLst>
          </p:cNvPr>
          <p:cNvSpPr>
            <a:spLocks noGrp="1"/>
          </p:cNvSpPr>
          <p:nvPr>
            <p:ph type="title"/>
          </p:nvPr>
        </p:nvSpPr>
        <p:spPr>
          <a:xfrm>
            <a:off x="1231582" y="247339"/>
            <a:ext cx="9338557" cy="1091606"/>
          </a:xfrm>
        </p:spPr>
        <p:txBody>
          <a:bodyPr vert="horz" lIns="91440" tIns="45720" rIns="91440" bIns="45720" rtlCol="0" anchor="t">
            <a:noAutofit/>
          </a:bodyPr>
          <a:lstStyle/>
          <a:p>
            <a:r>
              <a:rPr lang="en-US" sz="3200" b="1" dirty="0">
                <a:solidFill>
                  <a:srgbClr val="FFC000"/>
                </a:solidFill>
                <a:latin typeface="Cambria"/>
                <a:ea typeface="Cambria"/>
                <a:cs typeface="Arial"/>
              </a:rPr>
              <a:t>ANALYSIS OF THE DATA- Delivery Performance</a:t>
            </a:r>
            <a:br>
              <a:rPr lang="en-US" sz="3200" b="1" dirty="0">
                <a:latin typeface="Cambria"/>
                <a:cs typeface="Arial"/>
              </a:rPr>
            </a:br>
            <a:endParaRPr lang="en-US" sz="3100" dirty="0">
              <a:solidFill>
                <a:srgbClr val="FFC000"/>
              </a:solidFill>
              <a:cs typeface="Arial"/>
            </a:endParaRPr>
          </a:p>
        </p:txBody>
      </p:sp>
      <p:sp>
        <p:nvSpPr>
          <p:cNvPr id="3" name="Content Placeholder 2">
            <a:extLst>
              <a:ext uri="{FF2B5EF4-FFF2-40B4-BE49-F238E27FC236}">
                <a16:creationId xmlns:a16="http://schemas.microsoft.com/office/drawing/2014/main" id="{63859B90-8E13-49F0-DC92-0104B7AB73AF}"/>
              </a:ext>
            </a:extLst>
          </p:cNvPr>
          <p:cNvSpPr>
            <a:spLocks noGrp="1"/>
          </p:cNvSpPr>
          <p:nvPr>
            <p:ph idx="1"/>
          </p:nvPr>
        </p:nvSpPr>
        <p:spPr>
          <a:xfrm>
            <a:off x="1177713" y="1347627"/>
            <a:ext cx="9910010" cy="5306165"/>
          </a:xfrm>
        </p:spPr>
        <p:txBody>
          <a:bodyPr/>
          <a:lstStyle/>
          <a:p>
            <a:pPr marL="0" indent="0">
              <a:buNone/>
            </a:pPr>
            <a:endParaRPr lang="en-US" dirty="0">
              <a:cs typeface="Arial"/>
            </a:endParaRPr>
          </a:p>
          <a:p>
            <a:pPr marL="0" indent="0">
              <a:buNone/>
            </a:pPr>
            <a:endParaRPr lang="en-US" dirty="0">
              <a:cs typeface="Arial"/>
            </a:endParaRPr>
          </a:p>
          <a:p>
            <a:pPr marL="0" indent="0">
              <a:buNone/>
            </a:pPr>
            <a:endParaRPr lang="en-US" dirty="0">
              <a:cs typeface="Arial"/>
            </a:endParaRPr>
          </a:p>
          <a:p>
            <a:pPr marL="0" indent="0">
              <a:buNone/>
            </a:pPr>
            <a:endParaRPr lang="en-US" dirty="0">
              <a:cs typeface="Arial"/>
            </a:endParaRPr>
          </a:p>
          <a:p>
            <a:pPr marL="0" indent="0">
              <a:buNone/>
            </a:pPr>
            <a:endParaRPr lang="en-US" dirty="0">
              <a:cs typeface="Arial"/>
            </a:endParaRPr>
          </a:p>
          <a:p>
            <a:pPr marL="0" indent="0">
              <a:buNone/>
            </a:pPr>
            <a:endParaRPr lang="en-US">
              <a:cs typeface="Arial"/>
            </a:endParaRPr>
          </a:p>
          <a:p>
            <a:pPr marL="0" indent="0">
              <a:buNone/>
            </a:pPr>
            <a:r>
              <a:rPr lang="en-US" dirty="0">
                <a:latin typeface="Calibri"/>
                <a:cs typeface="Arial"/>
              </a:rPr>
              <a:t>There was an improvement in delivery performance over the time period 2018 to 2019 at  a percentage of 66% to 69%. Goods and services was delivered on time. This is a positive step from this analysis as seen above</a:t>
            </a:r>
          </a:p>
        </p:txBody>
      </p:sp>
      <p:pic>
        <p:nvPicPr>
          <p:cNvPr id="5" name="Content Placeholder 4" descr="A screenshot of a computer&#10;&#10;Description automatically generated">
            <a:extLst>
              <a:ext uri="{FF2B5EF4-FFF2-40B4-BE49-F238E27FC236}">
                <a16:creationId xmlns:a16="http://schemas.microsoft.com/office/drawing/2014/main" id="{ACE06E2D-3F46-3087-4DEB-26FD380BCD17}"/>
              </a:ext>
            </a:extLst>
          </p:cNvPr>
          <p:cNvPicPr>
            <a:picLocks noChangeAspect="1"/>
          </p:cNvPicPr>
          <p:nvPr/>
        </p:nvPicPr>
        <p:blipFill rotWithShape="1">
          <a:blip r:embed="rId2"/>
          <a:srcRect l="40688" t="40288" r="37449" b="29856"/>
          <a:stretch/>
        </p:blipFill>
        <p:spPr>
          <a:xfrm>
            <a:off x="1333716" y="1347625"/>
            <a:ext cx="4344395" cy="3465706"/>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94016DEB-F5D3-0D8C-9BB0-78CC722B5B86}"/>
              </a:ext>
            </a:extLst>
          </p:cNvPr>
          <p:cNvPicPr>
            <a:picLocks noChangeAspect="1"/>
          </p:cNvPicPr>
          <p:nvPr/>
        </p:nvPicPr>
        <p:blipFill rotWithShape="1">
          <a:blip r:embed="rId3"/>
          <a:srcRect l="31785" t="26840" r="33496" b="19048"/>
          <a:stretch/>
        </p:blipFill>
        <p:spPr>
          <a:xfrm>
            <a:off x="6449686" y="1392646"/>
            <a:ext cx="4312212" cy="3416154"/>
          </a:xfrm>
          <a:prstGeom prst="rect">
            <a:avLst/>
          </a:prstGeom>
        </p:spPr>
      </p:pic>
    </p:spTree>
    <p:extLst>
      <p:ext uri="{BB962C8B-B14F-4D97-AF65-F5344CB8AC3E}">
        <p14:creationId xmlns:p14="http://schemas.microsoft.com/office/powerpoint/2010/main" val="3011616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C5833-E356-F3CE-2762-C78AD937C385}"/>
              </a:ext>
            </a:extLst>
          </p:cNvPr>
          <p:cNvSpPr>
            <a:spLocks noGrp="1"/>
          </p:cNvSpPr>
          <p:nvPr>
            <p:ph type="title"/>
          </p:nvPr>
        </p:nvSpPr>
        <p:spPr/>
        <p:txBody>
          <a:bodyPr/>
          <a:lstStyle/>
          <a:p>
            <a:r>
              <a:rPr lang="en-US" dirty="0">
                <a:solidFill>
                  <a:srgbClr val="FFC000"/>
                </a:solidFill>
                <a:latin typeface="Cambria"/>
                <a:ea typeface="Cambria"/>
              </a:rPr>
              <a:t>ANALYSIS OF THE DATA-</a:t>
            </a:r>
            <a:r>
              <a:rPr lang="en-US" sz="2800" dirty="0">
                <a:solidFill>
                  <a:srgbClr val="FFC000"/>
                </a:solidFill>
                <a:latin typeface="Cambria"/>
                <a:ea typeface="Cambria"/>
              </a:rPr>
              <a:t>Trend of return</a:t>
            </a:r>
          </a:p>
          <a:p>
            <a:endParaRPr lang="en-US" dirty="0">
              <a:cs typeface="Arial"/>
            </a:endParaRPr>
          </a:p>
        </p:txBody>
      </p:sp>
      <p:sp>
        <p:nvSpPr>
          <p:cNvPr id="3" name="Content Placeholder 2">
            <a:extLst>
              <a:ext uri="{FF2B5EF4-FFF2-40B4-BE49-F238E27FC236}">
                <a16:creationId xmlns:a16="http://schemas.microsoft.com/office/drawing/2014/main" id="{660A7746-2B92-AF16-8D1C-209B0BFD5469}"/>
              </a:ext>
            </a:extLst>
          </p:cNvPr>
          <p:cNvSpPr>
            <a:spLocks noGrp="1"/>
          </p:cNvSpPr>
          <p:nvPr>
            <p:ph idx="1"/>
          </p:nvPr>
        </p:nvSpPr>
        <p:spPr>
          <a:xfrm>
            <a:off x="1062694" y="1448267"/>
            <a:ext cx="10168803" cy="5219902"/>
          </a:xfrm>
        </p:spPr>
        <p:txBody>
          <a:bodyPr/>
          <a:lstStyle/>
          <a:p>
            <a:pPr marL="0" indent="0">
              <a:buNone/>
            </a:pPr>
            <a:endParaRPr lang="en-US" dirty="0">
              <a:cs typeface="Arial" panose="020B0604020202020204"/>
            </a:endParaRPr>
          </a:p>
          <a:p>
            <a:pPr marL="0" indent="0">
              <a:buNone/>
            </a:pPr>
            <a:endParaRPr lang="en-US" dirty="0">
              <a:cs typeface="Arial" panose="020B0604020202020204"/>
            </a:endParaRPr>
          </a:p>
          <a:p>
            <a:pPr marL="0" indent="0">
              <a:buNone/>
            </a:pPr>
            <a:endParaRPr lang="en-US" dirty="0">
              <a:cs typeface="Arial" panose="020B0604020202020204"/>
            </a:endParaRPr>
          </a:p>
          <a:p>
            <a:pPr marL="0" indent="0">
              <a:buNone/>
            </a:pPr>
            <a:endParaRPr lang="en-US" dirty="0">
              <a:cs typeface="Arial" panose="020B0604020202020204"/>
            </a:endParaRPr>
          </a:p>
          <a:p>
            <a:pPr marL="0" indent="0">
              <a:buNone/>
            </a:pPr>
            <a:endParaRPr lang="en-US" dirty="0">
              <a:cs typeface="Arial" panose="020B0604020202020204"/>
            </a:endParaRPr>
          </a:p>
          <a:p>
            <a:pPr marL="0" indent="0">
              <a:buNone/>
            </a:pPr>
            <a:endParaRPr lang="en-US" dirty="0">
              <a:cs typeface="Arial" panose="020B0604020202020204"/>
            </a:endParaRPr>
          </a:p>
          <a:p>
            <a:pPr marL="0" indent="0">
              <a:buNone/>
            </a:pPr>
            <a:endParaRPr lang="en-US" dirty="0">
              <a:cs typeface="Arial" panose="020B0604020202020204"/>
            </a:endParaRPr>
          </a:p>
          <a:p>
            <a:pPr marL="0" indent="0">
              <a:buNone/>
            </a:pPr>
            <a:r>
              <a:rPr lang="en-US" dirty="0">
                <a:cs typeface="Arial" panose="020B0604020202020204"/>
              </a:rPr>
              <a:t>We can see an up and down movement in trend of returns from January 2018 to December 2019. </a:t>
            </a:r>
            <a:endParaRPr lang="en-US"/>
          </a:p>
        </p:txBody>
      </p:sp>
      <p:pic>
        <p:nvPicPr>
          <p:cNvPr id="4" name="Picture 3" descr="A screenshot of a computer screen&#10;&#10;Description automatically generated">
            <a:extLst>
              <a:ext uri="{FF2B5EF4-FFF2-40B4-BE49-F238E27FC236}">
                <a16:creationId xmlns:a16="http://schemas.microsoft.com/office/drawing/2014/main" id="{1DCEFA4D-1E64-5BD3-11AE-C1C21915A351}"/>
              </a:ext>
            </a:extLst>
          </p:cNvPr>
          <p:cNvPicPr>
            <a:picLocks noChangeAspect="1"/>
          </p:cNvPicPr>
          <p:nvPr/>
        </p:nvPicPr>
        <p:blipFill rotWithShape="1">
          <a:blip r:embed="rId2"/>
          <a:srcRect l="24856" t="31078" r="32542" b="25313"/>
          <a:stretch/>
        </p:blipFill>
        <p:spPr>
          <a:xfrm>
            <a:off x="1201606" y="1608305"/>
            <a:ext cx="9614194" cy="3998970"/>
          </a:xfrm>
          <a:prstGeom prst="rect">
            <a:avLst/>
          </a:prstGeom>
        </p:spPr>
      </p:pic>
    </p:spTree>
    <p:extLst>
      <p:ext uri="{BB962C8B-B14F-4D97-AF65-F5344CB8AC3E}">
        <p14:creationId xmlns:p14="http://schemas.microsoft.com/office/powerpoint/2010/main" val="4135015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43FDA-01B0-DABE-81B0-FF28376496EE}"/>
              </a:ext>
            </a:extLst>
          </p:cNvPr>
          <p:cNvSpPr>
            <a:spLocks noGrp="1"/>
          </p:cNvSpPr>
          <p:nvPr>
            <p:ph type="title"/>
          </p:nvPr>
        </p:nvSpPr>
        <p:spPr>
          <a:xfrm>
            <a:off x="1015923" y="333603"/>
            <a:ext cx="10172442" cy="1077229"/>
          </a:xfrm>
        </p:spPr>
        <p:txBody>
          <a:bodyPr/>
          <a:lstStyle/>
          <a:p>
            <a:r>
              <a:rPr lang="en-US" dirty="0">
                <a:solidFill>
                  <a:srgbClr val="FFC000"/>
                </a:solidFill>
                <a:latin typeface="Cambria"/>
                <a:ea typeface="Cambria"/>
                <a:cs typeface="Arial"/>
              </a:rPr>
              <a:t>ANALYSIS OF THE DATA-</a:t>
            </a:r>
            <a:r>
              <a:rPr lang="en-US" sz="2800" dirty="0">
                <a:solidFill>
                  <a:srgbClr val="FFC000"/>
                </a:solidFill>
                <a:latin typeface="Cambria"/>
                <a:ea typeface="Cambria"/>
                <a:cs typeface="Arial"/>
              </a:rPr>
              <a:t>Return By Support Agent</a:t>
            </a:r>
          </a:p>
          <a:p>
            <a:endParaRPr lang="en-US" dirty="0">
              <a:cs typeface="Arial"/>
            </a:endParaRPr>
          </a:p>
        </p:txBody>
      </p:sp>
      <p:sp>
        <p:nvSpPr>
          <p:cNvPr id="3" name="Content Placeholder 2">
            <a:extLst>
              <a:ext uri="{FF2B5EF4-FFF2-40B4-BE49-F238E27FC236}">
                <a16:creationId xmlns:a16="http://schemas.microsoft.com/office/drawing/2014/main" id="{5178CC3B-1A90-FFED-A5CA-2643F556417F}"/>
              </a:ext>
            </a:extLst>
          </p:cNvPr>
          <p:cNvSpPr>
            <a:spLocks noGrp="1"/>
          </p:cNvSpPr>
          <p:nvPr>
            <p:ph idx="1"/>
          </p:nvPr>
        </p:nvSpPr>
        <p:spPr>
          <a:xfrm>
            <a:off x="1263977" y="1879588"/>
            <a:ext cx="9809369" cy="4975487"/>
          </a:xfrm>
        </p:spPr>
        <p:txBody>
          <a:bodyPr>
            <a:normAutofit/>
          </a:bodyPr>
          <a:lstStyle/>
          <a:p>
            <a:pPr marL="0" indent="0">
              <a:buNone/>
            </a:pPr>
            <a:endParaRPr lang="en-US" dirty="0">
              <a:cs typeface="Arial" panose="020B0604020202020204"/>
            </a:endParaRPr>
          </a:p>
          <a:p>
            <a:pPr marL="0" indent="0">
              <a:buNone/>
            </a:pPr>
            <a:endParaRPr lang="en-US" dirty="0">
              <a:cs typeface="Arial" panose="020B0604020202020204"/>
            </a:endParaRPr>
          </a:p>
          <a:p>
            <a:pPr marL="0" indent="0">
              <a:buNone/>
            </a:pPr>
            <a:endParaRPr lang="en-US" dirty="0">
              <a:cs typeface="Arial" panose="020B0604020202020204"/>
            </a:endParaRPr>
          </a:p>
          <a:p>
            <a:pPr marL="0" indent="0">
              <a:buNone/>
            </a:pPr>
            <a:endParaRPr lang="en-US" dirty="0">
              <a:cs typeface="Arial" panose="020B0604020202020204"/>
            </a:endParaRPr>
          </a:p>
          <a:p>
            <a:pPr marL="0" indent="0">
              <a:buNone/>
            </a:pPr>
            <a:endParaRPr lang="en-US" dirty="0">
              <a:cs typeface="Arial" panose="020B0604020202020204"/>
            </a:endParaRPr>
          </a:p>
          <a:p>
            <a:pPr marL="0" indent="0">
              <a:buNone/>
            </a:pPr>
            <a:endParaRPr lang="en-US" dirty="0">
              <a:cs typeface="Arial" panose="020B0604020202020204"/>
            </a:endParaRPr>
          </a:p>
          <a:p>
            <a:pPr marL="0" indent="0">
              <a:buNone/>
            </a:pPr>
            <a:r>
              <a:rPr lang="en-US" dirty="0">
                <a:cs typeface="Arial" panose="020B0604020202020204"/>
              </a:rPr>
              <a:t>When we filter by returns, it is observed that Laura had a low return in 2018, but in 2019, she had a high return of about 14% from 9.7%. This shows something is wrong. We can check more agents and see how they are doing so we can know if we need to delve more into the data. </a:t>
            </a:r>
          </a:p>
        </p:txBody>
      </p:sp>
      <p:pic>
        <p:nvPicPr>
          <p:cNvPr id="5" name="Picture 4" descr="A screenshot of a computer&#10;&#10;Description automatically generated">
            <a:extLst>
              <a:ext uri="{FF2B5EF4-FFF2-40B4-BE49-F238E27FC236}">
                <a16:creationId xmlns:a16="http://schemas.microsoft.com/office/drawing/2014/main" id="{7B2CB09E-A54A-8EC6-1BFC-CF4A02665DE6}"/>
              </a:ext>
            </a:extLst>
          </p:cNvPr>
          <p:cNvPicPr>
            <a:picLocks noChangeAspect="1"/>
          </p:cNvPicPr>
          <p:nvPr/>
        </p:nvPicPr>
        <p:blipFill rotWithShape="1">
          <a:blip r:embed="rId2"/>
          <a:srcRect l="13613" t="18518" r="6806" b="10185"/>
          <a:stretch/>
        </p:blipFill>
        <p:spPr>
          <a:xfrm>
            <a:off x="2395268" y="1881475"/>
            <a:ext cx="6726318" cy="3399979"/>
          </a:xfrm>
          <a:prstGeom prst="rect">
            <a:avLst/>
          </a:prstGeom>
        </p:spPr>
      </p:pic>
    </p:spTree>
    <p:extLst>
      <p:ext uri="{BB962C8B-B14F-4D97-AF65-F5344CB8AC3E}">
        <p14:creationId xmlns:p14="http://schemas.microsoft.com/office/powerpoint/2010/main" val="952942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AADFB1-A9D8-4319-BAC8-6B3FD36BF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17C5FC5-1BC6-470E-A163-7EE80D227E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48316889-BCD7-49B5-89BD-4FC1D29FEF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3E12F873-5B9B-482F-9FB3-6355C4F3B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F245259-4364-4D53-AC48-3E893885A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696A3-C1B1-DD43-4359-92C7572848CE}"/>
              </a:ext>
            </a:extLst>
          </p:cNvPr>
          <p:cNvSpPr>
            <a:spLocks noGrp="1"/>
          </p:cNvSpPr>
          <p:nvPr>
            <p:ph type="title"/>
          </p:nvPr>
        </p:nvSpPr>
        <p:spPr>
          <a:xfrm>
            <a:off x="6376663" y="613241"/>
            <a:ext cx="4203364" cy="1077229"/>
          </a:xfrm>
        </p:spPr>
        <p:txBody>
          <a:bodyPr>
            <a:normAutofit/>
          </a:bodyPr>
          <a:lstStyle/>
          <a:p>
            <a:pPr algn="l"/>
            <a:r>
              <a:rPr lang="en-US" dirty="0">
                <a:solidFill>
                  <a:srgbClr val="2A9D8F"/>
                </a:solidFill>
                <a:cs typeface="Arial"/>
              </a:rPr>
              <a:t>Recommendations</a:t>
            </a:r>
            <a:endParaRPr lang="en-US" dirty="0">
              <a:solidFill>
                <a:srgbClr val="2A9D8F"/>
              </a:solidFill>
            </a:endParaRPr>
          </a:p>
        </p:txBody>
      </p:sp>
      <p:pic>
        <p:nvPicPr>
          <p:cNvPr id="5" name="Picture 4" descr="Light bulb on yellow background with sketched light beams and cord">
            <a:extLst>
              <a:ext uri="{FF2B5EF4-FFF2-40B4-BE49-F238E27FC236}">
                <a16:creationId xmlns:a16="http://schemas.microsoft.com/office/drawing/2014/main" id="{449528D6-1107-384E-FCDF-E3C107D1EA95}"/>
              </a:ext>
            </a:extLst>
          </p:cNvPr>
          <p:cNvPicPr>
            <a:picLocks noChangeAspect="1"/>
          </p:cNvPicPr>
          <p:nvPr/>
        </p:nvPicPr>
        <p:blipFill rotWithShape="1">
          <a:blip r:embed="rId5"/>
          <a:srcRect l="51319" r="8994" b="3"/>
          <a:stretch/>
        </p:blipFill>
        <p:spPr>
          <a:xfrm>
            <a:off x="1005401" y="227"/>
            <a:ext cx="4424045" cy="6858000"/>
          </a:xfrm>
          <a:prstGeom prst="rect">
            <a:avLst/>
          </a:prstGeom>
          <a:ln w="12700">
            <a:solidFill>
              <a:schemeClr val="tx1"/>
            </a:solidFill>
          </a:ln>
        </p:spPr>
      </p:pic>
      <p:sp>
        <p:nvSpPr>
          <p:cNvPr id="19" name="Rectangle 18">
            <a:extLst>
              <a:ext uri="{FF2B5EF4-FFF2-40B4-BE49-F238E27FC236}">
                <a16:creationId xmlns:a16="http://schemas.microsoft.com/office/drawing/2014/main" id="{3B9C7619-9AF0-4D6F-B2E3-21032A5C3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23E93A-36C3-037B-60E4-627D0E6D00F1}"/>
              </a:ext>
            </a:extLst>
          </p:cNvPr>
          <p:cNvSpPr>
            <a:spLocks noGrp="1"/>
          </p:cNvSpPr>
          <p:nvPr>
            <p:ph idx="1"/>
          </p:nvPr>
        </p:nvSpPr>
        <p:spPr>
          <a:xfrm>
            <a:off x="5866267" y="1275739"/>
            <a:ext cx="5224156" cy="5435563"/>
          </a:xfrm>
        </p:spPr>
        <p:txBody>
          <a:bodyPr vert="horz" lIns="91440" tIns="45720" rIns="91440" bIns="45720" rtlCol="0" anchor="ctr">
            <a:noAutofit/>
          </a:bodyPr>
          <a:lstStyle/>
          <a:p>
            <a:pPr marL="0" indent="0">
              <a:lnSpc>
                <a:spcPct val="110000"/>
              </a:lnSpc>
              <a:buNone/>
            </a:pPr>
            <a:r>
              <a:rPr lang="en-US" sz="2200" dirty="0">
                <a:latin typeface="Calibri"/>
                <a:cs typeface="Arial" panose="020B0604020202020204"/>
              </a:rPr>
              <a:t> </a:t>
            </a:r>
          </a:p>
          <a:p>
            <a:pPr marL="344170" indent="-344170">
              <a:lnSpc>
                <a:spcPct val="110000"/>
              </a:lnSpc>
              <a:buChar char="Ø"/>
            </a:pPr>
            <a:r>
              <a:rPr lang="en-US" sz="2200" dirty="0">
                <a:latin typeface="Calibri"/>
                <a:cs typeface="Arial" panose="020B0604020202020204"/>
              </a:rPr>
              <a:t>Use behavioral science to increase persuasion and drive momentum</a:t>
            </a:r>
            <a:endParaRPr lang="en-US" dirty="0">
              <a:cs typeface="Arial" panose="020B0604020202020204"/>
            </a:endParaRPr>
          </a:p>
          <a:p>
            <a:pPr marL="344170" indent="-344170">
              <a:lnSpc>
                <a:spcPct val="110000"/>
              </a:lnSpc>
              <a:buChar char="Ø"/>
            </a:pPr>
            <a:r>
              <a:rPr lang="en-US" sz="2200" dirty="0">
                <a:latin typeface="Calibri"/>
                <a:cs typeface="Arial" panose="020B0604020202020204"/>
              </a:rPr>
              <a:t>Create collaboration plans that leads customers through the buying journey and prevent delays</a:t>
            </a:r>
          </a:p>
          <a:p>
            <a:pPr marL="344170" indent="-344170">
              <a:lnSpc>
                <a:spcPct val="110000"/>
              </a:lnSpc>
              <a:buChar char="Ø"/>
            </a:pPr>
            <a:r>
              <a:rPr lang="en-US" sz="2200" dirty="0">
                <a:latin typeface="Calibri"/>
                <a:cs typeface="Arial" panose="020B0604020202020204"/>
              </a:rPr>
              <a:t>New strategies and market campaign needs to be employed as customers that came through the Ad (Advertisement) channel returned more goods over the year 2018 and 2019.</a:t>
            </a:r>
          </a:p>
          <a:p>
            <a:pPr marL="344170" indent="-344170">
              <a:lnSpc>
                <a:spcPct val="110000"/>
              </a:lnSpc>
              <a:buChar char="Ø"/>
            </a:pPr>
            <a:r>
              <a:rPr lang="en-US" sz="2200" dirty="0">
                <a:latin typeface="Calibri"/>
                <a:cs typeface="Arial" panose="020B0604020202020204"/>
              </a:rPr>
              <a:t>There should be a reorientation of our customer support agent moving from 2018 to 2019.</a:t>
            </a:r>
          </a:p>
          <a:p>
            <a:pPr marL="0" indent="0">
              <a:lnSpc>
                <a:spcPct val="110000"/>
              </a:lnSpc>
              <a:buNone/>
            </a:pPr>
            <a:endParaRPr lang="en-US" dirty="0">
              <a:latin typeface="Calibri"/>
              <a:cs typeface="Arial" panose="020B0604020202020204"/>
            </a:endParaRPr>
          </a:p>
        </p:txBody>
      </p:sp>
      <p:sp>
        <p:nvSpPr>
          <p:cNvPr id="21" name="Rectangle 20">
            <a:extLst>
              <a:ext uri="{FF2B5EF4-FFF2-40B4-BE49-F238E27FC236}">
                <a16:creationId xmlns:a16="http://schemas.microsoft.com/office/drawing/2014/main" id="{BAFBE0AC-23B1-4352-95D2-C71EB6D15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5610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AADFB1-A9D8-4319-BAC8-6B3FD36BF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17C5FC5-1BC6-470E-A163-7EE80D227E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48316889-BCD7-49B5-89BD-4FC1D29FEF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3E12F873-5B9B-482F-9FB3-6355C4F3B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F245259-4364-4D53-AC48-3E893885A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696A3-C1B1-DD43-4359-92C7572848CE}"/>
              </a:ext>
            </a:extLst>
          </p:cNvPr>
          <p:cNvSpPr>
            <a:spLocks noGrp="1"/>
          </p:cNvSpPr>
          <p:nvPr>
            <p:ph type="title"/>
          </p:nvPr>
        </p:nvSpPr>
        <p:spPr>
          <a:xfrm>
            <a:off x="6369475" y="606773"/>
            <a:ext cx="4203364" cy="1077229"/>
          </a:xfrm>
        </p:spPr>
        <p:txBody>
          <a:bodyPr>
            <a:normAutofit/>
          </a:bodyPr>
          <a:lstStyle/>
          <a:p>
            <a:pPr algn="l"/>
            <a:r>
              <a:rPr lang="en-US" dirty="0">
                <a:solidFill>
                  <a:srgbClr val="2A9D8F"/>
                </a:solidFill>
                <a:cs typeface="Arial"/>
              </a:rPr>
              <a:t>Recommendations</a:t>
            </a:r>
            <a:endParaRPr lang="en-US" dirty="0">
              <a:solidFill>
                <a:srgbClr val="2A9D8F"/>
              </a:solidFill>
            </a:endParaRPr>
          </a:p>
        </p:txBody>
      </p:sp>
      <p:pic>
        <p:nvPicPr>
          <p:cNvPr id="5" name="Picture 4" descr="Light bulb on yellow background with sketched light beams and cord">
            <a:extLst>
              <a:ext uri="{FF2B5EF4-FFF2-40B4-BE49-F238E27FC236}">
                <a16:creationId xmlns:a16="http://schemas.microsoft.com/office/drawing/2014/main" id="{449528D6-1107-384E-FCDF-E3C107D1EA95}"/>
              </a:ext>
            </a:extLst>
          </p:cNvPr>
          <p:cNvPicPr>
            <a:picLocks noChangeAspect="1"/>
          </p:cNvPicPr>
          <p:nvPr/>
        </p:nvPicPr>
        <p:blipFill rotWithShape="1">
          <a:blip r:embed="rId5"/>
          <a:srcRect l="51319" r="8994" b="3"/>
          <a:stretch/>
        </p:blipFill>
        <p:spPr>
          <a:xfrm>
            <a:off x="1005401" y="227"/>
            <a:ext cx="4424045" cy="6858000"/>
          </a:xfrm>
          <a:prstGeom prst="rect">
            <a:avLst/>
          </a:prstGeom>
          <a:ln w="12700">
            <a:solidFill>
              <a:schemeClr val="tx1"/>
            </a:solidFill>
          </a:ln>
        </p:spPr>
      </p:pic>
      <p:sp>
        <p:nvSpPr>
          <p:cNvPr id="19" name="Rectangle 18">
            <a:extLst>
              <a:ext uri="{FF2B5EF4-FFF2-40B4-BE49-F238E27FC236}">
                <a16:creationId xmlns:a16="http://schemas.microsoft.com/office/drawing/2014/main" id="{3B9C7619-9AF0-4D6F-B2E3-21032A5C3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23E93A-36C3-037B-60E4-627D0E6D00F1}"/>
              </a:ext>
            </a:extLst>
          </p:cNvPr>
          <p:cNvSpPr>
            <a:spLocks noGrp="1"/>
          </p:cNvSpPr>
          <p:nvPr>
            <p:ph idx="1"/>
          </p:nvPr>
        </p:nvSpPr>
        <p:spPr>
          <a:xfrm>
            <a:off x="5866267" y="1248029"/>
            <a:ext cx="5224156" cy="5579543"/>
          </a:xfrm>
        </p:spPr>
        <p:txBody>
          <a:bodyPr vert="horz" lIns="91440" tIns="45720" rIns="91440" bIns="45720" rtlCol="0" anchor="ctr">
            <a:noAutofit/>
          </a:bodyPr>
          <a:lstStyle/>
          <a:p>
            <a:pPr marL="0" indent="0">
              <a:lnSpc>
                <a:spcPct val="110000"/>
              </a:lnSpc>
              <a:buNone/>
            </a:pPr>
            <a:endParaRPr lang="en-US" sz="2200" dirty="0">
              <a:latin typeface="Calibri"/>
              <a:cs typeface="Arial" panose="020B0604020202020204"/>
            </a:endParaRPr>
          </a:p>
          <a:p>
            <a:pPr marL="344170" indent="-344170">
              <a:lnSpc>
                <a:spcPct val="110000"/>
              </a:lnSpc>
              <a:buChar char="Ø"/>
            </a:pPr>
            <a:r>
              <a:rPr lang="en-US" sz="2200" dirty="0">
                <a:latin typeface="Calibri"/>
                <a:cs typeface="Arial" panose="020B0604020202020204"/>
              </a:rPr>
              <a:t>We need to also inspect the quality of the product by introducing Quality control unit department of the company to checkmate the quality of the product</a:t>
            </a:r>
          </a:p>
          <a:p>
            <a:pPr marL="344170" indent="-344170">
              <a:lnSpc>
                <a:spcPct val="110000"/>
              </a:lnSpc>
              <a:buChar char="Ø"/>
            </a:pPr>
            <a:r>
              <a:rPr lang="en-US" sz="2200" dirty="0">
                <a:latin typeface="Calibri"/>
                <a:cs typeface="Arial" panose="020B0604020202020204"/>
              </a:rPr>
              <a:t>We need to implement customer incentives and what is ordered is what they get scheme in order to reduce customer dissatisfaction from reoccurring.</a:t>
            </a:r>
          </a:p>
          <a:p>
            <a:pPr marL="344170" indent="-344170">
              <a:lnSpc>
                <a:spcPct val="110000"/>
              </a:lnSpc>
              <a:buChar char="Ø"/>
            </a:pPr>
            <a:r>
              <a:rPr lang="en-US" sz="2200" dirty="0">
                <a:latin typeface="Calibri"/>
                <a:cs typeface="Arial" panose="020B0604020202020204"/>
              </a:rPr>
              <a:t>From the line chart showing the trend in return, to avoid an upward trend in returns. We need to foster good customer relationship with the customer support agent. </a:t>
            </a:r>
          </a:p>
          <a:p>
            <a:pPr marL="0" indent="0">
              <a:lnSpc>
                <a:spcPct val="110000"/>
              </a:lnSpc>
              <a:buNone/>
            </a:pPr>
            <a:endParaRPr lang="en-US" dirty="0">
              <a:latin typeface="Calibri"/>
              <a:cs typeface="Arial" panose="020B0604020202020204"/>
            </a:endParaRPr>
          </a:p>
        </p:txBody>
      </p:sp>
      <p:sp>
        <p:nvSpPr>
          <p:cNvPr id="21" name="Rectangle 20">
            <a:extLst>
              <a:ext uri="{FF2B5EF4-FFF2-40B4-BE49-F238E27FC236}">
                <a16:creationId xmlns:a16="http://schemas.microsoft.com/office/drawing/2014/main" id="{BAFBE0AC-23B1-4352-95D2-C71EB6D15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023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 name="Picture 3" descr="A person and person looking at a computer&#10;&#10;Description automatically generated">
            <a:extLst>
              <a:ext uri="{FF2B5EF4-FFF2-40B4-BE49-F238E27FC236}">
                <a16:creationId xmlns:a16="http://schemas.microsoft.com/office/drawing/2014/main" id="{C5FAA68A-AF4F-A40C-DADC-A428439C7440}"/>
              </a:ext>
            </a:extLst>
          </p:cNvPr>
          <p:cNvPicPr>
            <a:picLocks noChangeAspect="1"/>
          </p:cNvPicPr>
          <p:nvPr/>
        </p:nvPicPr>
        <p:blipFill rotWithShape="1">
          <a:blip r:embed="rId2"/>
          <a:srcRect t="2934" r="4" b="41527"/>
          <a:stretch/>
        </p:blipFill>
        <p:spPr>
          <a:xfrm>
            <a:off x="1279526" y="1116344"/>
            <a:ext cx="2799103" cy="1850789"/>
          </a:xfrm>
          <a:prstGeom prst="rect">
            <a:avLst/>
          </a:prstGeom>
        </p:spPr>
      </p:pic>
      <p:sp>
        <p:nvSpPr>
          <p:cNvPr id="2" name="Title 1">
            <a:extLst>
              <a:ext uri="{FF2B5EF4-FFF2-40B4-BE49-F238E27FC236}">
                <a16:creationId xmlns:a16="http://schemas.microsoft.com/office/drawing/2014/main" id="{925D26D4-848A-2439-49E4-70F5B80DDF58}"/>
              </a:ext>
            </a:extLst>
          </p:cNvPr>
          <p:cNvSpPr>
            <a:spLocks noGrp="1"/>
          </p:cNvSpPr>
          <p:nvPr>
            <p:ph type="title"/>
          </p:nvPr>
        </p:nvSpPr>
        <p:spPr>
          <a:xfrm>
            <a:off x="5196457" y="804519"/>
            <a:ext cx="5550357" cy="1049235"/>
          </a:xfrm>
        </p:spPr>
        <p:txBody>
          <a:bodyPr>
            <a:normAutofit/>
          </a:bodyPr>
          <a:lstStyle/>
          <a:p>
            <a:pPr algn="ctr"/>
            <a:r>
              <a:rPr lang="en-US" b="1" dirty="0">
                <a:solidFill>
                  <a:srgbClr val="FFC000"/>
                </a:solidFill>
                <a:latin typeface="Cambria"/>
                <a:ea typeface="Cambria"/>
              </a:rPr>
              <a:t>BACKGROUND</a:t>
            </a:r>
            <a:endParaRPr lang="en-US">
              <a:solidFill>
                <a:srgbClr val="FFC000"/>
              </a:solidFill>
              <a:latin typeface="Cambria"/>
              <a:ea typeface="Cambria"/>
            </a:endParaRPr>
          </a:p>
        </p:txBody>
      </p:sp>
      <p:sp>
        <p:nvSpPr>
          <p:cNvPr id="3" name="Content Placeholder 2">
            <a:extLst>
              <a:ext uri="{FF2B5EF4-FFF2-40B4-BE49-F238E27FC236}">
                <a16:creationId xmlns:a16="http://schemas.microsoft.com/office/drawing/2014/main" id="{73C4AD9D-4F51-D2E6-7290-2E65125A85E7}"/>
              </a:ext>
            </a:extLst>
          </p:cNvPr>
          <p:cNvSpPr>
            <a:spLocks noGrp="1"/>
          </p:cNvSpPr>
          <p:nvPr>
            <p:ph idx="1"/>
          </p:nvPr>
        </p:nvSpPr>
        <p:spPr>
          <a:xfrm>
            <a:off x="5196457" y="1656298"/>
            <a:ext cx="5550357" cy="5032122"/>
          </a:xfrm>
        </p:spPr>
        <p:txBody>
          <a:bodyPr vert="horz" lIns="91440" tIns="45720" rIns="91440" bIns="45720" rtlCol="0" anchor="ctr">
            <a:noAutofit/>
          </a:bodyPr>
          <a:lstStyle/>
          <a:p>
            <a:pPr marL="344170" indent="-344170">
              <a:lnSpc>
                <a:spcPct val="110000"/>
              </a:lnSpc>
            </a:pPr>
            <a:r>
              <a:rPr lang="en-US" sz="1800" err="1">
                <a:latin typeface="Calibri"/>
                <a:ea typeface="+mn-lt"/>
                <a:cs typeface="+mn-lt"/>
              </a:rPr>
              <a:t>Delur</a:t>
            </a:r>
            <a:r>
              <a:rPr lang="en-US" sz="1800" dirty="0">
                <a:latin typeface="Calibri"/>
                <a:ea typeface="+mn-lt"/>
                <a:cs typeface="+mn-lt"/>
              </a:rPr>
              <a:t> Services is a customer-centric company that provides a wide range of products to customers across different states. Our dedicated team of Customer Support Agents, ensures that every customer interaction is handled with utmost care and efficiency. We take pride in delivering products on time and ensuring a seamless delivery performance to meet our customers' expectations.</a:t>
            </a:r>
            <a:endParaRPr lang="en-US" sz="1800">
              <a:latin typeface="Calibri"/>
              <a:cs typeface="Calibri"/>
            </a:endParaRPr>
          </a:p>
          <a:p>
            <a:pPr marL="344170" indent="-344170">
              <a:lnSpc>
                <a:spcPct val="110000"/>
              </a:lnSpc>
            </a:pPr>
            <a:r>
              <a:rPr lang="en-US" sz="1800" err="1">
                <a:latin typeface="Calibri"/>
                <a:ea typeface="+mn-lt"/>
                <a:cs typeface="+mn-lt"/>
              </a:rPr>
              <a:t>Delur</a:t>
            </a:r>
            <a:r>
              <a:rPr lang="en-US" sz="1800" dirty="0">
                <a:latin typeface="Calibri"/>
                <a:ea typeface="+mn-lt"/>
                <a:cs typeface="+mn-lt"/>
              </a:rPr>
              <a:t> Services is committed to maintaining a high level of customer satisfaction. We carefully track customer feedback, and our focus on continuous improvement allows us to enhance our services based on valuable insights received from customers, enabling us to provide an exceptional customer experience.</a:t>
            </a:r>
            <a:endParaRPr lang="en-US" sz="1800">
              <a:latin typeface="Calibri"/>
              <a:cs typeface="Calibri"/>
            </a:endParaRPr>
          </a:p>
        </p:txBody>
      </p:sp>
      <p:pic>
        <p:nvPicPr>
          <p:cNvPr id="5" name="Picture 4" descr="Three arrows on bullseye">
            <a:extLst>
              <a:ext uri="{FF2B5EF4-FFF2-40B4-BE49-F238E27FC236}">
                <a16:creationId xmlns:a16="http://schemas.microsoft.com/office/drawing/2014/main" id="{B2290ABC-783C-3B62-C4CB-08539237D785}"/>
              </a:ext>
            </a:extLst>
          </p:cNvPr>
          <p:cNvPicPr>
            <a:picLocks noChangeAspect="1"/>
          </p:cNvPicPr>
          <p:nvPr/>
        </p:nvPicPr>
        <p:blipFill rotWithShape="1">
          <a:blip r:embed="rId3"/>
          <a:srcRect r="938" b="-1"/>
          <a:stretch/>
        </p:blipFill>
        <p:spPr>
          <a:xfrm>
            <a:off x="1279526" y="3131726"/>
            <a:ext cx="2799103" cy="1850790"/>
          </a:xfrm>
          <a:prstGeom prst="rect">
            <a:avLst/>
          </a:prstGeom>
        </p:spPr>
      </p:pic>
      <p:sp>
        <p:nvSpPr>
          <p:cNvPr id="7" name="Content Placeholder 2">
            <a:extLst>
              <a:ext uri="{FF2B5EF4-FFF2-40B4-BE49-F238E27FC236}">
                <a16:creationId xmlns:a16="http://schemas.microsoft.com/office/drawing/2014/main" id="{273FCF7B-5438-F227-DE01-6022D0ADD9C0}"/>
              </a:ext>
            </a:extLst>
          </p:cNvPr>
          <p:cNvSpPr txBox="1">
            <a:spLocks/>
          </p:cNvSpPr>
          <p:nvPr/>
        </p:nvSpPr>
        <p:spPr>
          <a:xfrm>
            <a:off x="4726470" y="684840"/>
            <a:ext cx="6085091" cy="428926"/>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10000"/>
              </a:lnSpc>
            </a:pPr>
            <a:endParaRPr lang="en-US" sz="1900" dirty="0"/>
          </a:p>
        </p:txBody>
      </p:sp>
    </p:spTree>
    <p:extLst>
      <p:ext uri="{BB962C8B-B14F-4D97-AF65-F5344CB8AC3E}">
        <p14:creationId xmlns:p14="http://schemas.microsoft.com/office/powerpoint/2010/main" val="324121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98718-329A-E8A6-16AC-5E2646B542AB}"/>
              </a:ext>
            </a:extLst>
          </p:cNvPr>
          <p:cNvSpPr>
            <a:spLocks noGrp="1"/>
          </p:cNvSpPr>
          <p:nvPr>
            <p:ph type="title"/>
          </p:nvPr>
        </p:nvSpPr>
        <p:spPr/>
        <p:txBody>
          <a:bodyPr/>
          <a:lstStyle/>
          <a:p>
            <a:pPr algn="ctr"/>
            <a:r>
              <a:rPr lang="en-US" b="1" dirty="0">
                <a:solidFill>
                  <a:srgbClr val="FFC000"/>
                </a:solidFill>
                <a:latin typeface="Cambria"/>
                <a:ea typeface="Cambria"/>
                <a:cs typeface="Calibri"/>
              </a:rPr>
              <a:t>BUSINESS GOAL</a:t>
            </a:r>
          </a:p>
        </p:txBody>
      </p:sp>
      <p:sp>
        <p:nvSpPr>
          <p:cNvPr id="3" name="Content Placeholder 2">
            <a:extLst>
              <a:ext uri="{FF2B5EF4-FFF2-40B4-BE49-F238E27FC236}">
                <a16:creationId xmlns:a16="http://schemas.microsoft.com/office/drawing/2014/main" id="{455D221F-7032-A10C-CE16-9F3F3EBA3EB6}"/>
              </a:ext>
            </a:extLst>
          </p:cNvPr>
          <p:cNvSpPr>
            <a:spLocks noGrp="1"/>
          </p:cNvSpPr>
          <p:nvPr>
            <p:ph idx="1"/>
          </p:nvPr>
        </p:nvSpPr>
        <p:spPr/>
        <p:txBody>
          <a:bodyPr/>
          <a:lstStyle/>
          <a:p>
            <a:pPr marL="0" indent="0">
              <a:buNone/>
            </a:pPr>
            <a:r>
              <a:rPr lang="en-US" dirty="0" err="1">
                <a:latin typeface="Calibri"/>
                <a:ea typeface="+mn-lt"/>
                <a:cs typeface="+mn-lt"/>
              </a:rPr>
              <a:t>Delur</a:t>
            </a:r>
            <a:r>
              <a:rPr lang="en-US" dirty="0">
                <a:latin typeface="Calibri"/>
                <a:ea typeface="+mn-lt"/>
                <a:cs typeface="+mn-lt"/>
              </a:rPr>
              <a:t> Services wants to obtain an overview of their data. They noticed discrepancies in their return rate and are looking towards:</a:t>
            </a:r>
            <a:endParaRPr lang="en-US" dirty="0">
              <a:latin typeface="Calibri"/>
              <a:cs typeface="Calibri"/>
            </a:endParaRPr>
          </a:p>
          <a:p>
            <a:pPr marL="344170" indent="-344170">
              <a:buFont typeface="Wingdings" panose="020B0604020202020204" pitchFamily="34" charset="0"/>
              <a:buChar char="Ø"/>
            </a:pPr>
            <a:r>
              <a:rPr lang="en-US" dirty="0">
                <a:latin typeface="Calibri"/>
                <a:ea typeface="+mn-lt"/>
                <a:cs typeface="+mn-lt"/>
              </a:rPr>
              <a:t> Achieving a target return rate of 5% for the coming year. </a:t>
            </a:r>
          </a:p>
          <a:p>
            <a:pPr marL="344170" indent="-344170">
              <a:buFont typeface="Wingdings" panose="020B0604020202020204" pitchFamily="34" charset="0"/>
              <a:buChar char="Ø"/>
            </a:pPr>
            <a:r>
              <a:rPr lang="en-US" dirty="0">
                <a:latin typeface="Calibri"/>
                <a:cs typeface="Calibri"/>
              </a:rPr>
              <a:t>To better understand their data</a:t>
            </a:r>
          </a:p>
          <a:p>
            <a:pPr marL="344170" indent="-344170">
              <a:buFont typeface="Wingdings" panose="020B0604020202020204" pitchFamily="34" charset="0"/>
              <a:buChar char="Ø"/>
            </a:pPr>
            <a:r>
              <a:rPr lang="en-US" dirty="0">
                <a:latin typeface="Calibri"/>
                <a:cs typeface="Calibri"/>
              </a:rPr>
              <a:t>Getting valuable insights and recommendations to help them reach their targets</a:t>
            </a:r>
          </a:p>
        </p:txBody>
      </p:sp>
    </p:spTree>
    <p:extLst>
      <p:ext uri="{BB962C8B-B14F-4D97-AF65-F5344CB8AC3E}">
        <p14:creationId xmlns:p14="http://schemas.microsoft.com/office/powerpoint/2010/main" val="356958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FD4A6-2FC3-9E7F-205C-5793C2FEB039}"/>
              </a:ext>
            </a:extLst>
          </p:cNvPr>
          <p:cNvSpPr>
            <a:spLocks noGrp="1"/>
          </p:cNvSpPr>
          <p:nvPr>
            <p:ph type="title"/>
          </p:nvPr>
        </p:nvSpPr>
        <p:spPr/>
        <p:txBody>
          <a:bodyPr/>
          <a:lstStyle/>
          <a:p>
            <a:pPr algn="ctr"/>
            <a:r>
              <a:rPr lang="en-US" b="1" dirty="0">
                <a:solidFill>
                  <a:srgbClr val="FFC000"/>
                </a:solidFill>
                <a:latin typeface="Cambria"/>
                <a:ea typeface="Cambria"/>
              </a:rPr>
              <a:t>DATA DICTIONARY</a:t>
            </a:r>
            <a:endParaRPr lang="en-US" b="1">
              <a:solidFill>
                <a:srgbClr val="FFC000"/>
              </a:solidFill>
              <a:latin typeface="Cambria"/>
              <a:ea typeface="Cambria"/>
              <a:cs typeface="Arial"/>
            </a:endParaRPr>
          </a:p>
        </p:txBody>
      </p:sp>
      <p:sp>
        <p:nvSpPr>
          <p:cNvPr id="3" name="Content Placeholder 2">
            <a:extLst>
              <a:ext uri="{FF2B5EF4-FFF2-40B4-BE49-F238E27FC236}">
                <a16:creationId xmlns:a16="http://schemas.microsoft.com/office/drawing/2014/main" id="{C429558A-D42E-BE1D-7467-7918F766A1B2}"/>
              </a:ext>
            </a:extLst>
          </p:cNvPr>
          <p:cNvSpPr>
            <a:spLocks noGrp="1"/>
          </p:cNvSpPr>
          <p:nvPr>
            <p:ph idx="1"/>
          </p:nvPr>
        </p:nvSpPr>
        <p:spPr>
          <a:xfrm>
            <a:off x="1451579" y="1512525"/>
            <a:ext cx="9603275" cy="4413895"/>
          </a:xfrm>
        </p:spPr>
        <p:txBody>
          <a:bodyPr>
            <a:normAutofit/>
          </a:bodyPr>
          <a:lstStyle/>
          <a:p>
            <a:pPr marL="344170" indent="-344170"/>
            <a:r>
              <a:rPr lang="en-US" dirty="0">
                <a:latin typeface="Calibri"/>
                <a:cs typeface="Calibri"/>
              </a:rPr>
              <a:t>Date: Date when the transaction occurred</a:t>
            </a:r>
          </a:p>
          <a:p>
            <a:pPr marL="344170" indent="-344170"/>
            <a:r>
              <a:rPr lang="en-US" dirty="0">
                <a:latin typeface="Calibri"/>
                <a:ea typeface="+mn-lt"/>
                <a:cs typeface="+mn-lt"/>
              </a:rPr>
              <a:t>Customer Acquisition Type: Customer was acquired through what marketing channel.</a:t>
            </a:r>
          </a:p>
          <a:p>
            <a:pPr marL="344170" indent="-344170"/>
            <a:r>
              <a:rPr lang="en-US" dirty="0">
                <a:latin typeface="Calibri"/>
                <a:cs typeface="Calibri"/>
              </a:rPr>
              <a:t>Customer support agent: </a:t>
            </a:r>
            <a:r>
              <a:rPr lang="en-US" dirty="0">
                <a:latin typeface="Calibri"/>
                <a:ea typeface="+mn-lt"/>
                <a:cs typeface="+mn-lt"/>
              </a:rPr>
              <a:t>Who handled the interaction with the customer.</a:t>
            </a:r>
          </a:p>
          <a:p>
            <a:pPr marL="344170" indent="-344170"/>
            <a:r>
              <a:rPr lang="en-US" dirty="0">
                <a:latin typeface="Calibri"/>
                <a:cs typeface="Calibri"/>
              </a:rPr>
              <a:t>Return: </a:t>
            </a:r>
            <a:r>
              <a:rPr lang="en-US" dirty="0">
                <a:latin typeface="Calibri"/>
                <a:ea typeface="+mn-lt"/>
                <a:cs typeface="+mn-lt"/>
              </a:rPr>
              <a:t>An indicator representing whether the customer returned the product after purchase.</a:t>
            </a:r>
          </a:p>
          <a:p>
            <a:pPr marL="344170" indent="-344170"/>
            <a:r>
              <a:rPr lang="en-US" dirty="0">
                <a:latin typeface="Calibri"/>
                <a:cs typeface="Calibri"/>
              </a:rPr>
              <a:t>Customer Satisfaction: </a:t>
            </a:r>
            <a:r>
              <a:rPr lang="en-US" dirty="0">
                <a:latin typeface="Calibri"/>
                <a:ea typeface="+mn-lt"/>
                <a:cs typeface="+mn-lt"/>
              </a:rPr>
              <a:t>Level of satisfaction expressed by the customer after the interaction or purchase.</a:t>
            </a:r>
          </a:p>
          <a:p>
            <a:pPr marL="344170" indent="-344170"/>
            <a:r>
              <a:rPr lang="en-US" dirty="0">
                <a:latin typeface="Calibri"/>
                <a:cs typeface="Calibri"/>
              </a:rPr>
              <a:t>Delivery Performance: </a:t>
            </a:r>
            <a:r>
              <a:rPr lang="en-US" dirty="0">
                <a:latin typeface="Calibri"/>
                <a:ea typeface="+mn-lt"/>
                <a:cs typeface="+mn-lt"/>
              </a:rPr>
              <a:t>Efficiency and timeliness of the delivery process.</a:t>
            </a:r>
            <a:endParaRPr lang="en-US">
              <a:latin typeface="Calibri"/>
              <a:cs typeface="Calibri"/>
            </a:endParaRPr>
          </a:p>
        </p:txBody>
      </p:sp>
    </p:spTree>
    <p:extLst>
      <p:ext uri="{BB962C8B-B14F-4D97-AF65-F5344CB8AC3E}">
        <p14:creationId xmlns:p14="http://schemas.microsoft.com/office/powerpoint/2010/main" val="4119565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F2048-26BC-247B-BE9C-62A571943808}"/>
              </a:ext>
            </a:extLst>
          </p:cNvPr>
          <p:cNvSpPr>
            <a:spLocks noGrp="1"/>
          </p:cNvSpPr>
          <p:nvPr>
            <p:ph type="title"/>
          </p:nvPr>
        </p:nvSpPr>
        <p:spPr/>
        <p:txBody>
          <a:bodyPr/>
          <a:lstStyle/>
          <a:p>
            <a:pPr algn="ctr"/>
            <a:r>
              <a:rPr lang="en-US" b="1" dirty="0">
                <a:solidFill>
                  <a:srgbClr val="FFC000"/>
                </a:solidFill>
                <a:latin typeface="Cambria"/>
                <a:ea typeface="Cambria"/>
              </a:rPr>
              <a:t>INSIGHTS GATHERED</a:t>
            </a:r>
            <a:endParaRPr lang="en-US" b="1" dirty="0">
              <a:solidFill>
                <a:srgbClr val="FFC000"/>
              </a:solidFill>
              <a:latin typeface="Cambria"/>
              <a:ea typeface="Cambria"/>
              <a:cs typeface="Arial"/>
            </a:endParaRPr>
          </a:p>
        </p:txBody>
      </p:sp>
      <p:sp>
        <p:nvSpPr>
          <p:cNvPr id="3" name="Content Placeholder 2">
            <a:extLst>
              <a:ext uri="{FF2B5EF4-FFF2-40B4-BE49-F238E27FC236}">
                <a16:creationId xmlns:a16="http://schemas.microsoft.com/office/drawing/2014/main" id="{FF6AF0FB-BB3E-B3AA-B25D-DF9FACB3EF90}"/>
              </a:ext>
            </a:extLst>
          </p:cNvPr>
          <p:cNvSpPr>
            <a:spLocks noGrp="1"/>
          </p:cNvSpPr>
          <p:nvPr>
            <p:ph idx="1"/>
          </p:nvPr>
        </p:nvSpPr>
        <p:spPr>
          <a:xfrm>
            <a:off x="2773599" y="1980230"/>
            <a:ext cx="7796540" cy="4702318"/>
          </a:xfrm>
        </p:spPr>
        <p:txBody>
          <a:bodyPr>
            <a:normAutofit/>
          </a:bodyPr>
          <a:lstStyle/>
          <a:p>
            <a:pPr marL="457200" indent="-457200">
              <a:buAutoNum type="arabicPeriod"/>
            </a:pPr>
            <a:r>
              <a:rPr lang="en-US" dirty="0">
                <a:latin typeface="Calibri"/>
                <a:cs typeface="Calibri"/>
              </a:rPr>
              <a:t>Total quantity ordered in the year 2018  and 2019 are 10,643 and 9,646 respectively but the total orders in those years are 1,959 and 1,757 respectively.</a:t>
            </a:r>
          </a:p>
          <a:p>
            <a:pPr marL="457200" indent="-457200">
              <a:buAutoNum type="arabicPeriod"/>
            </a:pPr>
            <a:r>
              <a:rPr lang="en-US" dirty="0">
                <a:latin typeface="Calibri"/>
                <a:cs typeface="Calibri"/>
              </a:rPr>
              <a:t>Based on return rates, we recorded a higher percentage of returns in 2019 than in 2018.</a:t>
            </a:r>
          </a:p>
          <a:p>
            <a:pPr marL="457200" indent="-457200">
              <a:buAutoNum type="arabicPeriod"/>
            </a:pPr>
            <a:r>
              <a:rPr lang="en-US" dirty="0">
                <a:latin typeface="Calibri"/>
                <a:cs typeface="Calibri"/>
              </a:rPr>
              <a:t>Return by state- Georgia had the highest number of return  by rate.</a:t>
            </a:r>
            <a:endParaRPr lang="en-US" dirty="0">
              <a:latin typeface="Calibri"/>
              <a:cs typeface="Arial"/>
            </a:endParaRPr>
          </a:p>
          <a:p>
            <a:pPr marL="457200" indent="-457200">
              <a:buAutoNum type="arabicPeriod"/>
            </a:pPr>
            <a:r>
              <a:rPr lang="en-US" dirty="0">
                <a:latin typeface="Calibri"/>
                <a:cs typeface="Calibri"/>
              </a:rPr>
              <a:t>Ad had the highest number of return in 2018.</a:t>
            </a:r>
          </a:p>
          <a:p>
            <a:pPr marL="457200" indent="-457200">
              <a:buAutoNum type="arabicPeriod"/>
            </a:pPr>
            <a:r>
              <a:rPr lang="en-US" dirty="0">
                <a:latin typeface="Calibri"/>
                <a:cs typeface="Arial"/>
              </a:rPr>
              <a:t>We can see an up and down movement in trend of returns from January 2018 to December 2019. </a:t>
            </a:r>
            <a:endParaRPr lang="en-US" dirty="0">
              <a:latin typeface="Calibri"/>
              <a:cs typeface="Calibri"/>
            </a:endParaRPr>
          </a:p>
          <a:p>
            <a:pPr marL="0" indent="0">
              <a:buNone/>
            </a:pPr>
            <a:endParaRPr lang="en-US" dirty="0"/>
          </a:p>
        </p:txBody>
      </p:sp>
    </p:spTree>
    <p:extLst>
      <p:ext uri="{BB962C8B-B14F-4D97-AF65-F5344CB8AC3E}">
        <p14:creationId xmlns:p14="http://schemas.microsoft.com/office/powerpoint/2010/main" val="902855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B9CE0091-0295-24F0-4206-B57F546E4070}"/>
              </a:ext>
            </a:extLst>
          </p:cNvPr>
          <p:cNvSpPr>
            <a:spLocks noGrp="1"/>
          </p:cNvSpPr>
          <p:nvPr>
            <p:ph type="title"/>
          </p:nvPr>
        </p:nvSpPr>
        <p:spPr>
          <a:xfrm>
            <a:off x="1337191" y="1064365"/>
            <a:ext cx="2856582" cy="3313671"/>
          </a:xfrm>
        </p:spPr>
        <p:txBody>
          <a:bodyPr>
            <a:normAutofit/>
          </a:bodyPr>
          <a:lstStyle/>
          <a:p>
            <a:pPr algn="l"/>
            <a:r>
              <a:rPr lang="en-US" sz="3100">
                <a:solidFill>
                  <a:schemeClr val="bg1"/>
                </a:solidFill>
                <a:cs typeface="Arial"/>
              </a:rPr>
              <a:t>SNAPSHOT OF DASHBOARD</a:t>
            </a:r>
          </a:p>
        </p:txBody>
      </p:sp>
      <p:sp>
        <p:nvSpPr>
          <p:cNvPr id="15" name="Rectangle 14">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graphicFrame>
        <p:nvGraphicFramePr>
          <p:cNvPr id="5" name="Content Placeholder 2">
            <a:extLst>
              <a:ext uri="{FF2B5EF4-FFF2-40B4-BE49-F238E27FC236}">
                <a16:creationId xmlns:a16="http://schemas.microsoft.com/office/drawing/2014/main" id="{72FAB385-E6B3-ADCB-6028-676A0F70C5E6}"/>
              </a:ext>
            </a:extLst>
          </p:cNvPr>
          <p:cNvGraphicFramePr>
            <a:graphicFrameLocks noGrp="1"/>
          </p:cNvGraphicFramePr>
          <p:nvPr>
            <p:ph idx="1"/>
            <p:extLst>
              <p:ext uri="{D42A27DB-BD31-4B8C-83A1-F6EECF244321}">
                <p14:modId xmlns:p14="http://schemas.microsoft.com/office/powerpoint/2010/main" val="2179955400"/>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218188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33" name="Content Placeholder 32" descr="A screenshot of a computer screen&#10;&#10;Description automatically generated">
            <a:extLst>
              <a:ext uri="{FF2B5EF4-FFF2-40B4-BE49-F238E27FC236}">
                <a16:creationId xmlns:a16="http://schemas.microsoft.com/office/drawing/2014/main" id="{08FDB5D9-02C3-0908-4F8B-EFBB6C0B14FF}"/>
              </a:ext>
            </a:extLst>
          </p:cNvPr>
          <p:cNvPicPr>
            <a:picLocks noGrp="1" noChangeAspect="1"/>
          </p:cNvPicPr>
          <p:nvPr>
            <p:ph idx="1"/>
          </p:nvPr>
        </p:nvPicPr>
        <p:blipFill>
          <a:blip r:embed="rId2"/>
          <a:stretch>
            <a:fillRect/>
          </a:stretch>
        </p:blipFill>
        <p:spPr>
          <a:xfrm>
            <a:off x="209268" y="61134"/>
            <a:ext cx="11864461" cy="6670502"/>
          </a:xfrm>
        </p:spPr>
      </p:pic>
    </p:spTree>
    <p:extLst>
      <p:ext uri="{BB962C8B-B14F-4D97-AF65-F5344CB8AC3E}">
        <p14:creationId xmlns:p14="http://schemas.microsoft.com/office/powerpoint/2010/main" val="53093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3696E-30B2-4A0A-3852-B1F28BC82A32}"/>
              </a:ext>
            </a:extLst>
          </p:cNvPr>
          <p:cNvSpPr>
            <a:spLocks noGrp="1"/>
          </p:cNvSpPr>
          <p:nvPr>
            <p:ph type="title"/>
          </p:nvPr>
        </p:nvSpPr>
        <p:spPr>
          <a:xfrm>
            <a:off x="1132435" y="808056"/>
            <a:ext cx="10159020" cy="2054889"/>
          </a:xfrm>
        </p:spPr>
        <p:txBody>
          <a:bodyPr/>
          <a:lstStyle/>
          <a:p>
            <a:r>
              <a:rPr lang="en-US" b="1" dirty="0">
                <a:solidFill>
                  <a:srgbClr val="FFC000"/>
                </a:solidFill>
                <a:latin typeface="Cambria"/>
                <a:ea typeface="Cambria"/>
                <a:cs typeface="Arial"/>
              </a:rPr>
              <a:t>ANALYSIS OF THE DATA (2018-2019)- Return Rate</a:t>
            </a:r>
            <a:br>
              <a:rPr lang="en-US" b="1" dirty="0">
                <a:latin typeface="Cambria"/>
                <a:cs typeface="Arial"/>
              </a:rPr>
            </a:br>
            <a:r>
              <a:rPr lang="en-US" sz="2000" dirty="0">
                <a:latin typeface="Calibri"/>
                <a:cs typeface="Arial"/>
              </a:rPr>
              <a:t>We recorded a higher percentage of returns in 2019 than in 2018.  As a result, this must be checked as  It rose from 9% to 11%, this shows something is wrong.</a:t>
            </a:r>
            <a:endParaRPr lang="en-US" sz="2000" dirty="0">
              <a:latin typeface="Calibri"/>
              <a:cs typeface="Calibri"/>
            </a:endParaRPr>
          </a:p>
        </p:txBody>
      </p:sp>
      <p:pic>
        <p:nvPicPr>
          <p:cNvPr id="4" name="Content Placeholder 3" descr="A screenshot of a computer&#10;&#10;Description automatically generated">
            <a:extLst>
              <a:ext uri="{FF2B5EF4-FFF2-40B4-BE49-F238E27FC236}">
                <a16:creationId xmlns:a16="http://schemas.microsoft.com/office/drawing/2014/main" id="{A81ECD49-9374-0DD7-D5AD-C32CE0D0FD12}"/>
              </a:ext>
            </a:extLst>
          </p:cNvPr>
          <p:cNvPicPr>
            <a:picLocks noGrp="1" noChangeAspect="1"/>
          </p:cNvPicPr>
          <p:nvPr>
            <p:ph idx="1"/>
          </p:nvPr>
        </p:nvPicPr>
        <p:blipFill rotWithShape="1">
          <a:blip r:embed="rId2"/>
          <a:srcRect l="42828" t="42446" r="40606" b="30481"/>
          <a:stretch/>
        </p:blipFill>
        <p:spPr>
          <a:xfrm>
            <a:off x="1132435" y="3058532"/>
            <a:ext cx="3837757" cy="3282086"/>
          </a:xfrm>
        </p:spPr>
      </p:pic>
      <p:pic>
        <p:nvPicPr>
          <p:cNvPr id="5" name="Picture 4" descr="A screenshot of a computer&#10;&#10;Description automatically generated">
            <a:extLst>
              <a:ext uri="{FF2B5EF4-FFF2-40B4-BE49-F238E27FC236}">
                <a16:creationId xmlns:a16="http://schemas.microsoft.com/office/drawing/2014/main" id="{22273465-565E-2B33-E562-BE70BB38F648}"/>
              </a:ext>
            </a:extLst>
          </p:cNvPr>
          <p:cNvPicPr>
            <a:picLocks noChangeAspect="1"/>
          </p:cNvPicPr>
          <p:nvPr/>
        </p:nvPicPr>
        <p:blipFill rotWithShape="1">
          <a:blip r:embed="rId3"/>
          <a:srcRect l="35078" t="29630" r="29319" b="25000"/>
          <a:stretch/>
        </p:blipFill>
        <p:spPr>
          <a:xfrm>
            <a:off x="6837872" y="3031664"/>
            <a:ext cx="3837734" cy="3330801"/>
          </a:xfrm>
          <a:prstGeom prst="rect">
            <a:avLst/>
          </a:prstGeom>
        </p:spPr>
      </p:pic>
    </p:spTree>
    <p:extLst>
      <p:ext uri="{BB962C8B-B14F-4D97-AF65-F5344CB8AC3E}">
        <p14:creationId xmlns:p14="http://schemas.microsoft.com/office/powerpoint/2010/main" val="2154477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C9F98-2211-35F2-F817-5793F8CF2C9C}"/>
              </a:ext>
            </a:extLst>
          </p:cNvPr>
          <p:cNvSpPr>
            <a:spLocks noGrp="1"/>
          </p:cNvSpPr>
          <p:nvPr>
            <p:ph type="title"/>
          </p:nvPr>
        </p:nvSpPr>
        <p:spPr>
          <a:xfrm>
            <a:off x="1174074" y="808056"/>
            <a:ext cx="9784253" cy="1077229"/>
          </a:xfrm>
        </p:spPr>
        <p:txBody>
          <a:bodyPr/>
          <a:lstStyle/>
          <a:p>
            <a:r>
              <a:rPr lang="en-US" dirty="0">
                <a:solidFill>
                  <a:srgbClr val="FFC000"/>
                </a:solidFill>
                <a:latin typeface="Cambria"/>
                <a:ea typeface="Cambria"/>
                <a:cs typeface="Arial"/>
              </a:rPr>
              <a:t>ANALYSIS OF THE DATA-</a:t>
            </a:r>
            <a:r>
              <a:rPr lang="en-US" sz="2800" dirty="0">
                <a:solidFill>
                  <a:srgbClr val="FFC000"/>
                </a:solidFill>
                <a:latin typeface="Cambria"/>
                <a:ea typeface="Cambria"/>
                <a:cs typeface="Arial"/>
              </a:rPr>
              <a:t>Customer Acquisition type</a:t>
            </a:r>
            <a:endParaRPr lang="en-US" sz="2800">
              <a:solidFill>
                <a:srgbClr val="FFC000"/>
              </a:solidFill>
              <a:latin typeface="Cambria"/>
              <a:ea typeface="Cambria"/>
              <a:cs typeface="Arial"/>
            </a:endParaRPr>
          </a:p>
        </p:txBody>
      </p:sp>
      <p:sp>
        <p:nvSpPr>
          <p:cNvPr id="6" name="Content Placeholder 5">
            <a:extLst>
              <a:ext uri="{FF2B5EF4-FFF2-40B4-BE49-F238E27FC236}">
                <a16:creationId xmlns:a16="http://schemas.microsoft.com/office/drawing/2014/main" id="{DD26F983-5902-A9C4-9FA6-190DAA9B22D0}"/>
              </a:ext>
            </a:extLst>
          </p:cNvPr>
          <p:cNvSpPr>
            <a:spLocks noGrp="1"/>
          </p:cNvSpPr>
          <p:nvPr>
            <p:ph idx="1"/>
          </p:nvPr>
        </p:nvSpPr>
        <p:spPr>
          <a:xfrm>
            <a:off x="1220845" y="2052116"/>
            <a:ext cx="9981897" cy="4630431"/>
          </a:xfrm>
        </p:spPr>
        <p:txBody>
          <a:bodyPr/>
          <a:lstStyle/>
          <a:p>
            <a:pPr marL="0" indent="0">
              <a:buNone/>
            </a:pPr>
            <a:endParaRPr lang="en-US" dirty="0">
              <a:cs typeface="Arial" panose="020B0604020202020204"/>
            </a:endParaRPr>
          </a:p>
          <a:p>
            <a:pPr marL="0" indent="0">
              <a:buNone/>
            </a:pPr>
            <a:endParaRPr lang="en-US" dirty="0">
              <a:cs typeface="Arial" panose="020B0604020202020204"/>
            </a:endParaRPr>
          </a:p>
          <a:p>
            <a:pPr marL="0" indent="0">
              <a:buNone/>
            </a:pPr>
            <a:endParaRPr lang="en-US" dirty="0">
              <a:cs typeface="Arial" panose="020B0604020202020204"/>
            </a:endParaRPr>
          </a:p>
          <a:p>
            <a:pPr marL="0" indent="0">
              <a:buNone/>
            </a:pPr>
            <a:endParaRPr lang="en-US" dirty="0">
              <a:cs typeface="Arial" panose="020B0604020202020204"/>
            </a:endParaRPr>
          </a:p>
          <a:p>
            <a:pPr marL="0" indent="0">
              <a:buNone/>
            </a:pPr>
            <a:endParaRPr lang="en-US" dirty="0">
              <a:cs typeface="Arial" panose="020B0604020202020204"/>
            </a:endParaRPr>
          </a:p>
          <a:p>
            <a:pPr marL="0" indent="0">
              <a:buNone/>
            </a:pPr>
            <a:endParaRPr lang="en-US" dirty="0">
              <a:cs typeface="Arial" panose="020B0604020202020204"/>
            </a:endParaRPr>
          </a:p>
          <a:p>
            <a:pPr marL="0" indent="0">
              <a:buNone/>
            </a:pPr>
            <a:endParaRPr lang="en-US" dirty="0">
              <a:cs typeface="Arial" panose="020B0604020202020204"/>
            </a:endParaRPr>
          </a:p>
          <a:p>
            <a:pPr marL="0" indent="0">
              <a:buNone/>
            </a:pPr>
            <a:r>
              <a:rPr lang="en-US">
                <a:cs typeface="Arial" panose="020B0604020202020204"/>
              </a:rPr>
              <a:t>Ad had the highest number of frequency with returns of goods in 2018 and 2019.</a:t>
            </a:r>
          </a:p>
        </p:txBody>
      </p:sp>
      <p:pic>
        <p:nvPicPr>
          <p:cNvPr id="9" name="Picture 8" descr="A screenshot of a computer&#10;&#10;Description automatically generated">
            <a:extLst>
              <a:ext uri="{FF2B5EF4-FFF2-40B4-BE49-F238E27FC236}">
                <a16:creationId xmlns:a16="http://schemas.microsoft.com/office/drawing/2014/main" id="{B9CC171B-C881-C93E-1798-A3D3136789AA}"/>
              </a:ext>
            </a:extLst>
          </p:cNvPr>
          <p:cNvPicPr>
            <a:picLocks noChangeAspect="1"/>
          </p:cNvPicPr>
          <p:nvPr/>
        </p:nvPicPr>
        <p:blipFill rotWithShape="1">
          <a:blip r:embed="rId2"/>
          <a:srcRect l="13613" t="17532" r="5759" b="10390"/>
          <a:stretch/>
        </p:blipFill>
        <p:spPr>
          <a:xfrm>
            <a:off x="2352137" y="2197778"/>
            <a:ext cx="7933986" cy="3773710"/>
          </a:xfrm>
          <a:prstGeom prst="rect">
            <a:avLst/>
          </a:prstGeom>
        </p:spPr>
      </p:pic>
    </p:spTree>
    <p:extLst>
      <p:ext uri="{BB962C8B-B14F-4D97-AF65-F5344CB8AC3E}">
        <p14:creationId xmlns:p14="http://schemas.microsoft.com/office/powerpoint/2010/main" val="1446739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TF10001119</Template>
  <TotalTime>21</TotalTime>
  <Words>744</Words>
  <Application>Microsoft Office PowerPoint</Application>
  <PresentationFormat>Widescreen</PresentationFormat>
  <Paragraphs>79</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vt:lpstr>
      <vt:lpstr>MS Shell Dlg 2</vt:lpstr>
      <vt:lpstr>Wingdings</vt:lpstr>
      <vt:lpstr>Wingdings 3</vt:lpstr>
      <vt:lpstr>Madison</vt:lpstr>
      <vt:lpstr>DELUR SERVICES</vt:lpstr>
      <vt:lpstr>BACKGROUND</vt:lpstr>
      <vt:lpstr>BUSINESS GOAL</vt:lpstr>
      <vt:lpstr>DATA DICTIONARY</vt:lpstr>
      <vt:lpstr>INSIGHTS GATHERED</vt:lpstr>
      <vt:lpstr>SNAPSHOT OF DASHBOARD</vt:lpstr>
      <vt:lpstr>PowerPoint Presentation</vt:lpstr>
      <vt:lpstr>ANALYSIS OF THE DATA (2018-2019)- Return Rate We recorded a higher percentage of returns in 2019 than in 2018.  As a result, this must be checked as  It rose from 9% to 11%, this shows something is wrong.</vt:lpstr>
      <vt:lpstr>ANALYSIS OF THE DATA-Customer Acquisition type</vt:lpstr>
      <vt:lpstr>ANALYSIS OF THE DATA- Return By State</vt:lpstr>
      <vt:lpstr>ANALYSIS OF THE DATA- Delivery Performance </vt:lpstr>
      <vt:lpstr>ANALYSIS OF THE DATA-Trend of return </vt:lpstr>
      <vt:lpstr>ANALYSIS OF THE DATA-Return By Support Agent </vt:lpstr>
      <vt:lpstr>Recommendations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Adedapo walter Adetunji (U2182365)</cp:lastModifiedBy>
  <cp:revision>633</cp:revision>
  <dcterms:created xsi:type="dcterms:W3CDTF">2023-08-10T11:29:50Z</dcterms:created>
  <dcterms:modified xsi:type="dcterms:W3CDTF">2023-08-26T20:01:20Z</dcterms:modified>
</cp:coreProperties>
</file>