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9" r:id="rId10"/>
    <p:sldId id="263" r:id="rId11"/>
    <p:sldId id="265" r:id="rId12"/>
    <p:sldId id="268" r:id="rId13"/>
    <p:sldId id="267" r:id="rId14"/>
    <p:sldId id="266"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86" d="100"/>
          <a:sy n="86" d="100"/>
        </p:scale>
        <p:origin x="3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44F5E-E9FA-4E68-A09C-6995DDF905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526D35-8E5C-485A-B62F-C29A50012A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25B2CE-EBA2-40E6-817B-B869525CEC36}"/>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5923E2BE-A3CB-4D70-AE4A-C2EBBC9018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20C5CE-37BD-4A56-AD7D-D160DA28AE3E}"/>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371336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4361C-464C-4616-ADD6-A222C61250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0977B7-BD4A-46BE-98A3-77586B6B6F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35F49F-6A6D-46D6-BEAB-CA8AFF42CB2F}"/>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835BD080-5534-4D99-9984-17DEFCE9CF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C0F198-37C3-4B05-8ACD-F5BF99BD9B6A}"/>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230166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E9E711-8F98-4820-AF24-8F72575C67E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157C0D-E90C-4F42-8BF4-B1AA578FE4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A024C5-A998-4A7D-B468-87D42BC41887}"/>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CE5903EA-3A38-4EFD-B4E5-EA7CEC947D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F946B1-D2D7-4C97-A8E9-20404E769CD0}"/>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374686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FCF56-1447-49CA-84CF-2810F9D32C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A926A0-2AEE-4035-ACB1-5EE4B925E06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0E381D-9D54-491D-874B-8D278010CA53}"/>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09538305-DACF-4613-9B5C-3E3C5A27F1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F5D883-C021-462E-B671-EA27A94D39C5}"/>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397529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A0B5D-4034-4BF2-85DB-57DC9AC3C81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60B50AE-1FA2-40C2-9A6B-CBE7AC5B1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682219-7C85-4285-AEBA-2B928DA7257E}"/>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D730D5F1-5A3D-4A7A-95C9-E46D6B62AA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1371A7-20CF-4C17-ACA3-DD65B739DFF1}"/>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328414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C2667-D3FE-4B50-AF07-1D987BD2E4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F2DF21-DC3D-41C2-AFAE-5D5AC2A76D5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721C3C9-95AB-49F6-9D9C-F3BE474A94F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A52C86-FB2C-410E-9DE9-0D4B416F564B}"/>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EB277585-5351-47B1-A1A5-ED124DF7ED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451691-5ACB-4666-9FFD-2DC2E780EA51}"/>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45242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59241-2EFF-424E-8649-6659BCED67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9D7201-BA6E-48F1-9BDB-EBD1CDC7A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CCC2430-976C-401C-9CC7-42DAA838D4A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C5D711-DD71-4FAC-8026-5AD1E4F37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37BE32-5528-481D-8322-5F72F22E7B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38536A0-08AF-4783-A46F-1CE241759BFF}"/>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8" name="页脚占位符 7">
            <a:extLst>
              <a:ext uri="{FF2B5EF4-FFF2-40B4-BE49-F238E27FC236}">
                <a16:creationId xmlns:a16="http://schemas.microsoft.com/office/drawing/2014/main" id="{4AE91CB9-0ABA-40C3-B333-8B3F26AE65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EBAD3A3-FB54-41CF-9249-AD52731B30C9}"/>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287601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2AC48-43D5-46ED-A78C-E96BC06F4F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BB4350A-41C9-4E40-87CA-842D2535970C}"/>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4" name="页脚占位符 3">
            <a:extLst>
              <a:ext uri="{FF2B5EF4-FFF2-40B4-BE49-F238E27FC236}">
                <a16:creationId xmlns:a16="http://schemas.microsoft.com/office/drawing/2014/main" id="{6B044EA9-C0B0-4951-B7C3-A902B6E06B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6807FE2-84EB-4929-B032-44CB76B6BAA3}"/>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270993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E274E4-C9D9-4BB5-A114-3E7A307F093B}"/>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3" name="页脚占位符 2">
            <a:extLst>
              <a:ext uri="{FF2B5EF4-FFF2-40B4-BE49-F238E27FC236}">
                <a16:creationId xmlns:a16="http://schemas.microsoft.com/office/drawing/2014/main" id="{C9BD37A4-2F76-47F8-8DD8-007A0EB741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CEB00B-8FAA-4C39-BBA6-793FF73B0DC8}"/>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114104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8B171-4D74-47F7-AAB6-9BD19BB2E3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BD28E4-7CF9-4747-91EC-A406F5715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BB64533-2EEB-428D-AAB3-1C8B9DAF7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D1D459-471E-490E-A367-D1D5180852B8}"/>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59DB56EF-0EB0-4DE4-9E93-F6894505DF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2ED8F1-4639-4475-ABBA-C227975E2950}"/>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329188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F5402-94A7-4B72-8ABD-B7CDF30C81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1E25BD-A92A-4ED8-B6F9-5607DAEF5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4AE088-0E85-46E8-AE70-96D0080F6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FEF488-6B55-4B4D-B1E0-0DED4C4F70C5}"/>
              </a:ext>
            </a:extLst>
          </p:cNvPr>
          <p:cNvSpPr>
            <a:spLocks noGrp="1"/>
          </p:cNvSpPr>
          <p:nvPr>
            <p:ph type="dt" sz="half" idx="10"/>
          </p:nvPr>
        </p:nvSpPr>
        <p:spPr/>
        <p:txBody>
          <a:bodyPr/>
          <a:lstStyle/>
          <a:p>
            <a:fld id="{E9A13995-DFD3-4A5B-A75D-B809BD1CB614}"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B812ACF6-58FC-4819-AF07-932ABC9DA3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DC8E6C-A88E-4013-87DE-D1CBCBE643A4}"/>
              </a:ext>
            </a:extLst>
          </p:cNvPr>
          <p:cNvSpPr>
            <a:spLocks noGrp="1"/>
          </p:cNvSpPr>
          <p:nvPr>
            <p:ph type="sldNum" sz="quarter" idx="12"/>
          </p:nvPr>
        </p:nvSpPr>
        <p:spPr/>
        <p:txBody>
          <a:body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241176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4A1D38-88DA-4F12-A96C-3963D7323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712D0A-E82D-4253-A5D1-0059D7130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C2CEB8-B205-46AF-B2F2-27E235C9C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13995-DFD3-4A5B-A75D-B809BD1CB614}"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91605F97-489D-4BB0-81B5-489664BCF8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4BBD4B-B4A7-4D77-9718-04D85FB510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DB2B2-F8F0-4837-8221-37C12F9F3EAB}" type="slidenum">
              <a:rPr lang="zh-CN" altLang="en-US" smtClean="0"/>
              <a:t>‹#›</a:t>
            </a:fld>
            <a:endParaRPr lang="zh-CN" altLang="en-US"/>
          </a:p>
        </p:txBody>
      </p:sp>
    </p:spTree>
    <p:extLst>
      <p:ext uri="{BB962C8B-B14F-4D97-AF65-F5344CB8AC3E}">
        <p14:creationId xmlns:p14="http://schemas.microsoft.com/office/powerpoint/2010/main" val="3259428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C900A-8C0B-482C-BC20-C29C991E4E35}"/>
              </a:ext>
            </a:extLst>
          </p:cNvPr>
          <p:cNvSpPr>
            <a:spLocks noGrp="1"/>
          </p:cNvSpPr>
          <p:nvPr>
            <p:ph type="ctrTitle"/>
          </p:nvPr>
        </p:nvSpPr>
        <p:spPr/>
        <p:txBody>
          <a:bodyPr>
            <a:normAutofit/>
          </a:bodyPr>
          <a:lstStyle/>
          <a:p>
            <a:r>
              <a:rPr lang="en-US" altLang="zh-CN" sz="4000" dirty="0">
                <a:latin typeface="微软雅黑" panose="020B0503020204020204" pitchFamily="34" charset="-122"/>
                <a:ea typeface="微软雅黑" panose="020B0503020204020204" pitchFamily="34" charset="-122"/>
              </a:rPr>
              <a:t>SP-GAN</a:t>
            </a:r>
            <a:r>
              <a:rPr lang="zh-CN" altLang="en-US" sz="4000" dirty="0">
                <a:latin typeface="微软雅黑" panose="020B0503020204020204" pitchFamily="34" charset="-122"/>
                <a:ea typeface="微软雅黑" panose="020B0503020204020204" pitchFamily="34" charset="-122"/>
              </a:rPr>
              <a:t>：</a:t>
            </a:r>
            <a:r>
              <a:rPr lang="en-US" altLang="zh-CN" sz="4000" dirty="0">
                <a:latin typeface="微软雅黑" panose="020B0503020204020204" pitchFamily="34" charset="-122"/>
                <a:ea typeface="微软雅黑" panose="020B0503020204020204" pitchFamily="34" charset="-122"/>
              </a:rPr>
              <a:t>Sphere-Guided 3D Shape Generation and Manipulation</a:t>
            </a:r>
            <a:endParaRPr lang="zh-CN" altLang="en-US" sz="4000"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3388421C-9C59-4916-8DB5-E9C3D303D9DE}"/>
              </a:ext>
            </a:extLst>
          </p:cNvPr>
          <p:cNvSpPr>
            <a:spLocks noGrp="1"/>
          </p:cNvSpPr>
          <p:nvPr>
            <p:ph type="subTitle" idx="1"/>
          </p:nvPr>
        </p:nvSpPr>
        <p:spPr/>
        <p:txBody>
          <a:bodyPr/>
          <a:lstStyle/>
          <a:p>
            <a:pPr algn="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球形引导下的三维形状生成与操作</a:t>
            </a:r>
          </a:p>
        </p:txBody>
      </p:sp>
    </p:spTree>
    <p:extLst>
      <p:ext uri="{BB962C8B-B14F-4D97-AF65-F5344CB8AC3E}">
        <p14:creationId xmlns:p14="http://schemas.microsoft.com/office/powerpoint/2010/main" val="278890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应用</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形状生成</a:t>
            </a:r>
          </a:p>
        </p:txBody>
      </p:sp>
      <p:pic>
        <p:nvPicPr>
          <p:cNvPr id="5" name="内容占位符 4">
            <a:extLst>
              <a:ext uri="{FF2B5EF4-FFF2-40B4-BE49-F238E27FC236}">
                <a16:creationId xmlns:a16="http://schemas.microsoft.com/office/drawing/2014/main" id="{E703ADED-F435-42D3-9249-8CC36FA0D3C5}"/>
              </a:ext>
            </a:extLst>
          </p:cNvPr>
          <p:cNvPicPr>
            <a:picLocks noGrp="1" noChangeAspect="1"/>
          </p:cNvPicPr>
          <p:nvPr>
            <p:ph idx="1"/>
          </p:nvPr>
        </p:nvPicPr>
        <p:blipFill>
          <a:blip r:embed="rId2"/>
          <a:stretch>
            <a:fillRect/>
          </a:stretch>
        </p:blipFill>
        <p:spPr>
          <a:xfrm>
            <a:off x="838200" y="2357664"/>
            <a:ext cx="10515600" cy="3287260"/>
          </a:xfrm>
        </p:spPr>
      </p:pic>
    </p:spTree>
    <p:extLst>
      <p:ext uri="{BB962C8B-B14F-4D97-AF65-F5344CB8AC3E}">
        <p14:creationId xmlns:p14="http://schemas.microsoft.com/office/powerpoint/2010/main" val="69880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应用</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形状局部编辑</a:t>
            </a:r>
          </a:p>
        </p:txBody>
      </p:sp>
      <p:pic>
        <p:nvPicPr>
          <p:cNvPr id="5" name="内容占位符 4">
            <a:extLst>
              <a:ext uri="{FF2B5EF4-FFF2-40B4-BE49-F238E27FC236}">
                <a16:creationId xmlns:a16="http://schemas.microsoft.com/office/drawing/2014/main" id="{E4553815-4CB1-4B79-BC07-BA5E54766530}"/>
              </a:ext>
            </a:extLst>
          </p:cNvPr>
          <p:cNvPicPr>
            <a:picLocks noGrp="1" noChangeAspect="1"/>
          </p:cNvPicPr>
          <p:nvPr>
            <p:ph idx="1"/>
          </p:nvPr>
        </p:nvPicPr>
        <p:blipFill>
          <a:blip r:embed="rId2"/>
          <a:stretch>
            <a:fillRect/>
          </a:stretch>
        </p:blipFill>
        <p:spPr>
          <a:xfrm>
            <a:off x="3372964" y="1690688"/>
            <a:ext cx="5446072" cy="4351338"/>
          </a:xfrm>
        </p:spPr>
      </p:pic>
    </p:spTree>
    <p:extLst>
      <p:ext uri="{BB962C8B-B14F-4D97-AF65-F5344CB8AC3E}">
        <p14:creationId xmlns:p14="http://schemas.microsoft.com/office/powerpoint/2010/main" val="125481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应用</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形状插值</a:t>
            </a:r>
          </a:p>
        </p:txBody>
      </p:sp>
      <p:pic>
        <p:nvPicPr>
          <p:cNvPr id="7" name="内容占位符 6">
            <a:extLst>
              <a:ext uri="{FF2B5EF4-FFF2-40B4-BE49-F238E27FC236}">
                <a16:creationId xmlns:a16="http://schemas.microsoft.com/office/drawing/2014/main" id="{E4192287-5D46-4B10-B7B6-6BEBEBE14AAD}"/>
              </a:ext>
            </a:extLst>
          </p:cNvPr>
          <p:cNvPicPr>
            <a:picLocks noGrp="1" noChangeAspect="1"/>
          </p:cNvPicPr>
          <p:nvPr>
            <p:ph idx="1"/>
          </p:nvPr>
        </p:nvPicPr>
        <p:blipFill>
          <a:blip r:embed="rId2"/>
          <a:stretch>
            <a:fillRect/>
          </a:stretch>
        </p:blipFill>
        <p:spPr>
          <a:xfrm>
            <a:off x="838200" y="2041456"/>
            <a:ext cx="5161289" cy="3125348"/>
          </a:xfrm>
        </p:spPr>
      </p:pic>
      <p:pic>
        <p:nvPicPr>
          <p:cNvPr id="9" name="图片 8">
            <a:extLst>
              <a:ext uri="{FF2B5EF4-FFF2-40B4-BE49-F238E27FC236}">
                <a16:creationId xmlns:a16="http://schemas.microsoft.com/office/drawing/2014/main" id="{7256C3B5-365E-491F-A1E1-21D285D40668}"/>
              </a:ext>
            </a:extLst>
          </p:cNvPr>
          <p:cNvPicPr>
            <a:picLocks noChangeAspect="1"/>
          </p:cNvPicPr>
          <p:nvPr/>
        </p:nvPicPr>
        <p:blipFill>
          <a:blip r:embed="rId3"/>
          <a:stretch>
            <a:fillRect/>
          </a:stretch>
        </p:blipFill>
        <p:spPr>
          <a:xfrm>
            <a:off x="5999489" y="1903752"/>
            <a:ext cx="5161290" cy="3345281"/>
          </a:xfrm>
          <a:prstGeom prst="rect">
            <a:avLst/>
          </a:prstGeom>
        </p:spPr>
      </p:pic>
    </p:spTree>
    <p:extLst>
      <p:ext uri="{BB962C8B-B14F-4D97-AF65-F5344CB8AC3E}">
        <p14:creationId xmlns:p14="http://schemas.microsoft.com/office/powerpoint/2010/main" val="260888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应用</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多形状合成</a:t>
            </a:r>
          </a:p>
        </p:txBody>
      </p:sp>
      <p:pic>
        <p:nvPicPr>
          <p:cNvPr id="9" name="内容占位符 8">
            <a:extLst>
              <a:ext uri="{FF2B5EF4-FFF2-40B4-BE49-F238E27FC236}">
                <a16:creationId xmlns:a16="http://schemas.microsoft.com/office/drawing/2014/main" id="{B386BC6B-018D-421F-824A-A7C94DFB45CE}"/>
              </a:ext>
            </a:extLst>
          </p:cNvPr>
          <p:cNvPicPr>
            <a:picLocks noGrp="1" noChangeAspect="1"/>
          </p:cNvPicPr>
          <p:nvPr>
            <p:ph idx="1"/>
          </p:nvPr>
        </p:nvPicPr>
        <p:blipFill>
          <a:blip r:embed="rId2"/>
          <a:stretch>
            <a:fillRect/>
          </a:stretch>
        </p:blipFill>
        <p:spPr>
          <a:xfrm>
            <a:off x="3256741" y="2010285"/>
            <a:ext cx="5678518" cy="3191153"/>
          </a:xfrm>
        </p:spPr>
      </p:pic>
    </p:spTree>
    <p:extLst>
      <p:ext uri="{BB962C8B-B14F-4D97-AF65-F5344CB8AC3E}">
        <p14:creationId xmlns:p14="http://schemas.microsoft.com/office/powerpoint/2010/main" val="48355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应用</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形状分割</a:t>
            </a:r>
          </a:p>
        </p:txBody>
      </p:sp>
      <p:pic>
        <p:nvPicPr>
          <p:cNvPr id="13" name="内容占位符 12">
            <a:extLst>
              <a:ext uri="{FF2B5EF4-FFF2-40B4-BE49-F238E27FC236}">
                <a16:creationId xmlns:a16="http://schemas.microsoft.com/office/drawing/2014/main" id="{A5FB3FDD-51AB-4FDA-8B51-B861B5515F06}"/>
              </a:ext>
            </a:extLst>
          </p:cNvPr>
          <p:cNvPicPr>
            <a:picLocks noGrp="1" noChangeAspect="1"/>
          </p:cNvPicPr>
          <p:nvPr>
            <p:ph idx="1"/>
          </p:nvPr>
        </p:nvPicPr>
        <p:blipFill>
          <a:blip r:embed="rId2"/>
          <a:stretch>
            <a:fillRect/>
          </a:stretch>
        </p:blipFill>
        <p:spPr>
          <a:xfrm>
            <a:off x="3462337" y="1901633"/>
            <a:ext cx="5267325" cy="3790950"/>
          </a:xfrm>
        </p:spPr>
      </p:pic>
    </p:spTree>
    <p:extLst>
      <p:ext uri="{BB962C8B-B14F-4D97-AF65-F5344CB8AC3E}">
        <p14:creationId xmlns:p14="http://schemas.microsoft.com/office/powerpoint/2010/main" val="342064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a:xfrm>
            <a:off x="838200" y="0"/>
            <a:ext cx="10515600" cy="1325563"/>
          </a:xfrm>
        </p:spPr>
        <p:txBody>
          <a:bodyPr>
            <a:normAutofit/>
          </a:bodyPr>
          <a:lstStyle/>
          <a:p>
            <a:r>
              <a:rPr lang="zh-CN" altLang="en-US" sz="3600" dirty="0">
                <a:latin typeface="微软雅黑" panose="020B0503020204020204" pitchFamily="34" charset="-122"/>
                <a:ea typeface="微软雅黑" panose="020B0503020204020204" pitchFamily="34" charset="-122"/>
              </a:rPr>
              <a:t>小结</a:t>
            </a:r>
          </a:p>
        </p:txBody>
      </p:sp>
      <p:sp>
        <p:nvSpPr>
          <p:cNvPr id="3" name="内容占位符 2">
            <a:extLst>
              <a:ext uri="{FF2B5EF4-FFF2-40B4-BE49-F238E27FC236}">
                <a16:creationId xmlns:a16="http://schemas.microsoft.com/office/drawing/2014/main" id="{C21CD027-C4EC-48D5-9A9F-C809957A668B}"/>
              </a:ext>
            </a:extLst>
          </p:cNvPr>
          <p:cNvSpPr>
            <a:spLocks noGrp="1"/>
          </p:cNvSpPr>
          <p:nvPr>
            <p:ph idx="1"/>
          </p:nvPr>
        </p:nvSpPr>
        <p:spPr>
          <a:xfrm>
            <a:off x="838200" y="1406602"/>
            <a:ext cx="10515600" cy="4351338"/>
          </a:xfrm>
        </p:spPr>
        <p:txBody>
          <a:bodyPr>
            <a:normAutofit/>
          </a:bodyPr>
          <a:lstStyle/>
          <a:p>
            <a:pPr indent="304800" algn="just">
              <a:lnSpc>
                <a:spcPct val="150000"/>
              </a:lnSpc>
              <a:spcAft>
                <a:spcPts val="600"/>
              </a:spcAft>
            </a:pPr>
            <a:r>
              <a:rPr lang="en-US" altLang="zh-CN" sz="1800" kern="100" dirty="0">
                <a:effectLst/>
                <a:latin typeface="微软雅黑" panose="020B0503020204020204" pitchFamily="34" charset="-122"/>
                <a:ea typeface="微软雅黑" panose="020B0503020204020204" pitchFamily="34" charset="-122"/>
              </a:rPr>
              <a:t>SP-GAN</a:t>
            </a:r>
            <a:r>
              <a:rPr lang="zh-CN" altLang="zh-CN" sz="1800" kern="100" dirty="0">
                <a:effectLst/>
                <a:latin typeface="微软雅黑" panose="020B0503020204020204" pitchFamily="34" charset="-122"/>
                <a:ea typeface="微软雅黑" panose="020B0503020204020204" pitchFamily="34" charset="-122"/>
              </a:rPr>
              <a:t>是一种无条件的生成模型，用于直接生成以点云表示的三维形状，将三维形状生成任务简化为全局形状建模和局部结构调整，同时通过隐式的密集对应关系，增加了结构可控性，可以</a:t>
            </a:r>
            <a:r>
              <a:rPr lang="zh-CN" altLang="en-US" sz="1800" kern="100" dirty="0">
                <a:effectLst/>
                <a:latin typeface="微软雅黑" panose="020B0503020204020204" pitchFamily="34" charset="-122"/>
                <a:ea typeface="微软雅黑" panose="020B0503020204020204" pitchFamily="34" charset="-122"/>
              </a:rPr>
              <a:t>通过</a:t>
            </a:r>
            <a:r>
              <a:rPr lang="zh-CN" altLang="zh-CN" sz="1800" kern="100" dirty="0">
                <a:effectLst/>
                <a:latin typeface="微软雅黑" panose="020B0503020204020204" pitchFamily="34" charset="-122"/>
                <a:ea typeface="微软雅黑" panose="020B0503020204020204" pitchFamily="34" charset="-122"/>
              </a:rPr>
              <a:t>修改和插值</a:t>
            </a:r>
            <a:r>
              <a:rPr lang="zh-CN" altLang="en-US" sz="1800" kern="100" dirty="0">
                <a:effectLst/>
                <a:latin typeface="微软雅黑" panose="020B0503020204020204" pitchFamily="34" charset="-122"/>
                <a:ea typeface="微软雅黑" panose="020B0503020204020204" pitchFamily="34" charset="-122"/>
              </a:rPr>
              <a:t>潜在编码</a:t>
            </a:r>
            <a:r>
              <a:rPr lang="zh-CN" altLang="zh-CN" sz="1800" kern="100" dirty="0">
                <a:effectLst/>
                <a:latin typeface="微软雅黑" panose="020B0503020204020204" pitchFamily="34" charset="-122"/>
                <a:ea typeface="微软雅黑" panose="020B0503020204020204" pitchFamily="34" charset="-122"/>
              </a:rPr>
              <a:t>实现结构感知和形状操作，这是以往的点云生成工作都无法实现的。</a:t>
            </a:r>
            <a:endParaRPr lang="en-US" altLang="zh-CN" sz="1800" kern="100" dirty="0">
              <a:effectLst/>
              <a:latin typeface="微软雅黑" panose="020B0503020204020204" pitchFamily="34" charset="-122"/>
              <a:ea typeface="微软雅黑" panose="020B0503020204020204" pitchFamily="34" charset="-122"/>
            </a:endParaRPr>
          </a:p>
          <a:p>
            <a:pPr indent="304800" algn="just">
              <a:lnSpc>
                <a:spcPct val="150000"/>
              </a:lnSpc>
              <a:spcAft>
                <a:spcPts val="600"/>
              </a:spcAft>
            </a:pPr>
            <a:r>
              <a:rPr lang="zh-CN" altLang="zh-CN" sz="1800" kern="100" dirty="0">
                <a:effectLst/>
                <a:latin typeface="微软雅黑" panose="020B0503020204020204" pitchFamily="34" charset="-122"/>
                <a:ea typeface="微软雅黑" panose="020B0503020204020204" pitchFamily="34" charset="-122"/>
              </a:rPr>
              <a:t>定量和定性的实验结果都表明，</a:t>
            </a:r>
            <a:r>
              <a:rPr lang="en-US" altLang="zh-CN" sz="1800" kern="100" dirty="0">
                <a:effectLst/>
                <a:latin typeface="微软雅黑" panose="020B0503020204020204" pitchFamily="34" charset="-122"/>
                <a:ea typeface="微软雅黑" panose="020B0503020204020204" pitchFamily="34" charset="-122"/>
              </a:rPr>
              <a:t>SP-GAN</a:t>
            </a:r>
            <a:r>
              <a:rPr lang="zh-CN" altLang="zh-CN" sz="1800" kern="100" dirty="0">
                <a:effectLst/>
                <a:latin typeface="微软雅黑" panose="020B0503020204020204" pitchFamily="34" charset="-122"/>
                <a:ea typeface="微软雅黑" panose="020B0503020204020204" pitchFamily="34" charset="-122"/>
              </a:rPr>
              <a:t>能够产生多样性强，新的，真实的形状，表现出更精细的细节和更少的噪声，超出了以往工作的生成能力，具有一定的应用前景。</a:t>
            </a:r>
          </a:p>
        </p:txBody>
      </p:sp>
    </p:spTree>
    <p:extLst>
      <p:ext uri="{BB962C8B-B14F-4D97-AF65-F5344CB8AC3E}">
        <p14:creationId xmlns:p14="http://schemas.microsoft.com/office/powerpoint/2010/main" val="42552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a:xfrm>
            <a:off x="838200" y="0"/>
            <a:ext cx="10515600" cy="1325563"/>
          </a:xfrm>
        </p:spPr>
        <p:txBody>
          <a:bodyPr>
            <a:normAutofit/>
          </a:bodyPr>
          <a:lstStyle/>
          <a:p>
            <a:r>
              <a:rPr lang="zh-CN" altLang="en-US" sz="3600" dirty="0">
                <a:latin typeface="微软雅黑" panose="020B0503020204020204" pitchFamily="34" charset="-122"/>
                <a:ea typeface="微软雅黑" panose="020B0503020204020204" pitchFamily="34" charset="-122"/>
              </a:rPr>
              <a:t>研究背景</a:t>
            </a:r>
          </a:p>
        </p:txBody>
      </p:sp>
      <p:sp>
        <p:nvSpPr>
          <p:cNvPr id="3" name="内容占位符 2">
            <a:extLst>
              <a:ext uri="{FF2B5EF4-FFF2-40B4-BE49-F238E27FC236}">
                <a16:creationId xmlns:a16="http://schemas.microsoft.com/office/drawing/2014/main" id="{C21CD027-C4EC-48D5-9A9F-C809957A668B}"/>
              </a:ext>
            </a:extLst>
          </p:cNvPr>
          <p:cNvSpPr>
            <a:spLocks noGrp="1"/>
          </p:cNvSpPr>
          <p:nvPr>
            <p:ph idx="1"/>
          </p:nvPr>
        </p:nvSpPr>
        <p:spPr>
          <a:xfrm>
            <a:off x="838200" y="1406602"/>
            <a:ext cx="10515600" cy="4351338"/>
          </a:xfrm>
        </p:spPr>
        <p:txBody>
          <a:bodyPr>
            <a:normAutofit fontScale="92500" lnSpcReduction="10000"/>
          </a:bodyPr>
          <a:lstStyle/>
          <a:p>
            <a:pPr marL="0" indent="0">
              <a:lnSpc>
                <a:spcPct val="150000"/>
              </a:lnSpc>
              <a:buNone/>
            </a:pPr>
            <a:r>
              <a:rPr lang="zh-CN" altLang="en-US" sz="2400" b="1" kern="100" dirty="0">
                <a:effectLst/>
                <a:latin typeface="微软雅黑" panose="020B0503020204020204" pitchFamily="34" charset="-122"/>
                <a:ea typeface="微软雅黑" panose="020B0503020204020204" pitchFamily="34" charset="-122"/>
              </a:rPr>
              <a:t>面临挑战：</a:t>
            </a:r>
            <a:endParaRPr lang="en-US" altLang="zh-CN" sz="2400" b="1" kern="100" dirty="0">
              <a:effectLst/>
              <a:latin typeface="微软雅黑" panose="020B0503020204020204" pitchFamily="34" charset="-122"/>
              <a:ea typeface="微软雅黑" panose="020B0503020204020204" pitchFamily="34" charset="-122"/>
            </a:endParaRPr>
          </a:p>
          <a:p>
            <a:pPr>
              <a:lnSpc>
                <a:spcPct val="150000"/>
              </a:lnSpc>
            </a:pPr>
            <a:r>
              <a:rPr lang="zh-CN" altLang="zh-CN" sz="2400" kern="100" dirty="0">
                <a:effectLst/>
                <a:latin typeface="微软雅黑" panose="020B0503020204020204" pitchFamily="34" charset="-122"/>
                <a:ea typeface="微软雅黑" panose="020B0503020204020204" pitchFamily="34" charset="-122"/>
              </a:rPr>
              <a:t>三维空间的形状变化的高度复杂性，生成具有多样性和真实感的</a:t>
            </a:r>
            <a:r>
              <a:rPr lang="en-US" altLang="zh-CN" sz="2400" kern="100" dirty="0">
                <a:effectLst/>
                <a:latin typeface="微软雅黑" panose="020B0503020204020204" pitchFamily="34" charset="-122"/>
                <a:ea typeface="微软雅黑" panose="020B0503020204020204" pitchFamily="34" charset="-122"/>
              </a:rPr>
              <a:t>3D</a:t>
            </a:r>
            <a:r>
              <a:rPr lang="zh-CN" altLang="zh-CN" sz="2400" kern="100" dirty="0">
                <a:effectLst/>
                <a:latin typeface="微软雅黑" panose="020B0503020204020204" pitchFamily="34" charset="-122"/>
                <a:ea typeface="微软雅黑" panose="020B0503020204020204" pitchFamily="34" charset="-122"/>
              </a:rPr>
              <a:t>形状仍然具有挑战性。</a:t>
            </a:r>
            <a:endParaRPr lang="en-US" altLang="zh-CN" sz="2400" kern="100" dirty="0">
              <a:effectLst/>
              <a:latin typeface="微软雅黑" panose="020B0503020204020204" pitchFamily="34" charset="-122"/>
              <a:ea typeface="微软雅黑" panose="020B0503020204020204" pitchFamily="34" charset="-122"/>
            </a:endParaRPr>
          </a:p>
          <a:p>
            <a:pPr>
              <a:lnSpc>
                <a:spcPct val="150000"/>
              </a:lnSpc>
            </a:pPr>
            <a:r>
              <a:rPr lang="zh-CN" altLang="zh-CN" sz="2400" kern="100" dirty="0">
                <a:effectLst/>
                <a:latin typeface="微软雅黑" panose="020B0503020204020204" pitchFamily="34" charset="-122"/>
                <a:ea typeface="微软雅黑" panose="020B0503020204020204" pitchFamily="34" charset="-122"/>
              </a:rPr>
              <a:t>同时，现有的生成模型通常专注于处理细节，缺乏部分感知生成和操作的结构可控性。</a:t>
            </a:r>
          </a:p>
          <a:p>
            <a:pPr marL="0" indent="0">
              <a:lnSpc>
                <a:spcPct val="150000"/>
              </a:lnSpc>
              <a:buNone/>
            </a:pPr>
            <a:r>
              <a:rPr lang="zh-CN" altLang="en-US" sz="2400" b="1" dirty="0">
                <a:latin typeface="微软雅黑" panose="020B0503020204020204" pitchFamily="34" charset="-122"/>
                <a:ea typeface="微软雅黑" panose="020B0503020204020204" pitchFamily="34" charset="-122"/>
              </a:rPr>
              <a:t>常见方法：</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体素，点云（自回归模型，基于流的模型，基于</a:t>
            </a:r>
            <a:r>
              <a:rPr lang="en-US" altLang="zh-CN" sz="2400" dirty="0">
                <a:latin typeface="微软雅黑" panose="020B0503020204020204" pitchFamily="34" charset="-122"/>
                <a:ea typeface="微软雅黑" panose="020B0503020204020204" pitchFamily="34" charset="-122"/>
              </a:rPr>
              <a:t>GAN</a:t>
            </a:r>
            <a:r>
              <a:rPr lang="zh-CN" altLang="en-US" sz="2400" dirty="0">
                <a:latin typeface="微软雅黑" panose="020B0503020204020204" pitchFamily="34" charset="-122"/>
                <a:ea typeface="微软雅黑" panose="020B0503020204020204" pitchFamily="34" charset="-122"/>
              </a:rPr>
              <a:t>的模型），三角网格，隐式曲面表达等</a:t>
            </a:r>
          </a:p>
        </p:txBody>
      </p:sp>
    </p:spTree>
    <p:extLst>
      <p:ext uri="{BB962C8B-B14F-4D97-AF65-F5344CB8AC3E}">
        <p14:creationId xmlns:p14="http://schemas.microsoft.com/office/powerpoint/2010/main" val="65431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a:xfrm>
            <a:off x="838200" y="97631"/>
            <a:ext cx="10515600" cy="1325563"/>
          </a:xfrm>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算法概述</a:t>
            </a:r>
          </a:p>
        </p:txBody>
      </p:sp>
      <p:pic>
        <p:nvPicPr>
          <p:cNvPr id="4" name="图片 3">
            <a:extLst>
              <a:ext uri="{FF2B5EF4-FFF2-40B4-BE49-F238E27FC236}">
                <a16:creationId xmlns:a16="http://schemas.microsoft.com/office/drawing/2014/main" id="{05FC309F-BAAB-4423-A124-52BBEB1425C9}"/>
              </a:ext>
            </a:extLst>
          </p:cNvPr>
          <p:cNvPicPr>
            <a:picLocks noChangeAspect="1"/>
          </p:cNvPicPr>
          <p:nvPr/>
        </p:nvPicPr>
        <p:blipFill>
          <a:blip r:embed="rId2"/>
          <a:stretch>
            <a:fillRect/>
          </a:stretch>
        </p:blipFill>
        <p:spPr>
          <a:xfrm>
            <a:off x="518603" y="1656032"/>
            <a:ext cx="8303552" cy="4256150"/>
          </a:xfrm>
          <a:prstGeom prst="rect">
            <a:avLst/>
          </a:prstGeom>
        </p:spPr>
      </p:pic>
      <p:sp>
        <p:nvSpPr>
          <p:cNvPr id="5" name="文本框 4">
            <a:extLst>
              <a:ext uri="{FF2B5EF4-FFF2-40B4-BE49-F238E27FC236}">
                <a16:creationId xmlns:a16="http://schemas.microsoft.com/office/drawing/2014/main" id="{B5BAE7A2-2C0F-4295-82C1-DBF483453B4A}"/>
              </a:ext>
            </a:extLst>
          </p:cNvPr>
          <p:cNvSpPr txBox="1"/>
          <p:nvPr/>
        </p:nvSpPr>
        <p:spPr>
          <a:xfrm>
            <a:off x="8942745" y="1636844"/>
            <a:ext cx="2730652" cy="4275338"/>
          </a:xfrm>
          <a:prstGeom prst="rect">
            <a:avLst/>
          </a:prstGeom>
          <a:noFill/>
        </p:spPr>
        <p:txBody>
          <a:bodyPr wrap="square" rtlCol="0">
            <a:spAutoFit/>
          </a:bodyPr>
          <a:lstStyle/>
          <a:p>
            <a:pPr indent="304800" algn="just">
              <a:lnSpc>
                <a:spcPct val="150000"/>
              </a:lnSpc>
              <a:spcAft>
                <a:spcPts val="600"/>
              </a:spcAft>
            </a:pP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SP-GAN</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将输入解耦成全局先验和局部先验，建立具有样式嵌入和自适应实例归一化的生成器网络。</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spcAft>
                <a:spcPts val="600"/>
              </a:spcAft>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将三维形状生成任务简化为全局形状建模和局部结构调整，</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能够高效合成具有更多细节更少噪声的三维形状。</a:t>
            </a:r>
            <a:endParaRPr lang="zh-CN" altLang="zh-CN" sz="1800" kern="1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254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a:xfrm>
            <a:off x="838200" y="0"/>
            <a:ext cx="10515600" cy="1325563"/>
          </a:xfrm>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生成器</a:t>
            </a:r>
          </a:p>
        </p:txBody>
      </p:sp>
      <p:pic>
        <p:nvPicPr>
          <p:cNvPr id="4" name="图片 3">
            <a:extLst>
              <a:ext uri="{FF2B5EF4-FFF2-40B4-BE49-F238E27FC236}">
                <a16:creationId xmlns:a16="http://schemas.microsoft.com/office/drawing/2014/main" id="{1772EB36-050C-4865-80C4-680CF7012C08}"/>
              </a:ext>
            </a:extLst>
          </p:cNvPr>
          <p:cNvPicPr>
            <a:picLocks noChangeAspect="1"/>
          </p:cNvPicPr>
          <p:nvPr/>
        </p:nvPicPr>
        <p:blipFill>
          <a:blip r:embed="rId2"/>
          <a:stretch>
            <a:fillRect/>
          </a:stretch>
        </p:blipFill>
        <p:spPr>
          <a:xfrm>
            <a:off x="390616" y="1657923"/>
            <a:ext cx="11163292" cy="3052232"/>
          </a:xfrm>
          <a:prstGeom prst="rect">
            <a:avLst/>
          </a:prstGeom>
        </p:spPr>
      </p:pic>
      <p:sp>
        <p:nvSpPr>
          <p:cNvPr id="5" name="文本框 4">
            <a:extLst>
              <a:ext uri="{FF2B5EF4-FFF2-40B4-BE49-F238E27FC236}">
                <a16:creationId xmlns:a16="http://schemas.microsoft.com/office/drawing/2014/main" id="{ECC6A362-BD53-421A-BFA2-B72AF36EAC60}"/>
              </a:ext>
            </a:extLst>
          </p:cNvPr>
          <p:cNvSpPr txBox="1"/>
          <p:nvPr/>
        </p:nvSpPr>
        <p:spPr>
          <a:xfrm>
            <a:off x="490301" y="5042516"/>
            <a:ext cx="10963923" cy="874407"/>
          </a:xfrm>
          <a:prstGeom prst="rect">
            <a:avLst/>
          </a:prstGeom>
          <a:noFill/>
        </p:spPr>
        <p:txBody>
          <a:bodyPr wrap="square" rtlCol="0">
            <a:spAutoFit/>
          </a:bodyPr>
          <a:lstStyle/>
          <a:p>
            <a:pPr indent="457200">
              <a:lnSpc>
                <a:spcPct val="150000"/>
              </a:lnSpc>
            </a:pPr>
            <a:r>
              <a:rPr lang="zh-CN" altLang="zh-CN" kern="100" dirty="0">
                <a:effectLst/>
                <a:latin typeface="微软雅黑" panose="020B0503020204020204" pitchFamily="34" charset="-122"/>
                <a:ea typeface="微软雅黑" panose="020B0503020204020204" pitchFamily="34" charset="-122"/>
              </a:rPr>
              <a:t>在生成器中，</a:t>
            </a:r>
            <a:r>
              <a:rPr lang="en-US" altLang="zh-CN" kern="100" dirty="0">
                <a:effectLst/>
                <a:latin typeface="微软雅黑" panose="020B0503020204020204" pitchFamily="34" charset="-122"/>
                <a:ea typeface="微软雅黑" panose="020B0503020204020204" pitchFamily="34" charset="-122"/>
              </a:rPr>
              <a:t>z</a:t>
            </a:r>
            <a:r>
              <a:rPr lang="zh-CN" altLang="zh-CN" kern="100" dirty="0">
                <a:effectLst/>
                <a:latin typeface="微软雅黑" panose="020B0503020204020204" pitchFamily="34" charset="-122"/>
                <a:ea typeface="微软雅黑" panose="020B0503020204020204" pitchFamily="34" charset="-122"/>
              </a:rPr>
              <a:t>向点特征中引入了不同的局部特征和细节，而</a:t>
            </a:r>
            <a:r>
              <a:rPr lang="en-US" altLang="zh-CN" kern="100" dirty="0">
                <a:effectLst/>
                <a:latin typeface="微软雅黑" panose="020B0503020204020204" pitchFamily="34" charset="-122"/>
                <a:ea typeface="微软雅黑" panose="020B0503020204020204" pitchFamily="34" charset="-122"/>
              </a:rPr>
              <a:t>S</a:t>
            </a:r>
            <a:r>
              <a:rPr lang="zh-CN" altLang="zh-CN" kern="100" dirty="0">
                <a:effectLst/>
                <a:latin typeface="微软雅黑" panose="020B0503020204020204" pitchFamily="34" charset="-122"/>
                <a:ea typeface="微软雅黑" panose="020B0503020204020204" pitchFamily="34" charset="-122"/>
              </a:rPr>
              <a:t>作为特征提取的先验形状，指导生成过程，允许我们使用空间相关性的图卷积来进行特征提取。</a:t>
            </a:r>
          </a:p>
        </p:txBody>
      </p:sp>
    </p:spTree>
    <p:extLst>
      <p:ext uri="{BB962C8B-B14F-4D97-AF65-F5344CB8AC3E}">
        <p14:creationId xmlns:p14="http://schemas.microsoft.com/office/powerpoint/2010/main" val="198331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a:xfrm>
            <a:off x="838200" y="0"/>
            <a:ext cx="10515600" cy="1325563"/>
          </a:xfrm>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判别器</a:t>
            </a:r>
          </a:p>
        </p:txBody>
      </p:sp>
      <p:pic>
        <p:nvPicPr>
          <p:cNvPr id="4" name="图片 3">
            <a:extLst>
              <a:ext uri="{FF2B5EF4-FFF2-40B4-BE49-F238E27FC236}">
                <a16:creationId xmlns:a16="http://schemas.microsoft.com/office/drawing/2014/main" id="{C5767C3D-C012-45DF-97A0-4DAA9A280A4A}"/>
              </a:ext>
            </a:extLst>
          </p:cNvPr>
          <p:cNvPicPr>
            <a:picLocks noChangeAspect="1"/>
          </p:cNvPicPr>
          <p:nvPr/>
        </p:nvPicPr>
        <p:blipFill>
          <a:blip r:embed="rId2"/>
          <a:stretch>
            <a:fillRect/>
          </a:stretch>
        </p:blipFill>
        <p:spPr>
          <a:xfrm>
            <a:off x="2840854" y="1619666"/>
            <a:ext cx="7165771" cy="2159155"/>
          </a:xfrm>
          <a:prstGeom prst="rect">
            <a:avLst/>
          </a:prstGeom>
        </p:spPr>
      </p:pic>
      <p:sp>
        <p:nvSpPr>
          <p:cNvPr id="5" name="文本框 4">
            <a:extLst>
              <a:ext uri="{FF2B5EF4-FFF2-40B4-BE49-F238E27FC236}">
                <a16:creationId xmlns:a16="http://schemas.microsoft.com/office/drawing/2014/main" id="{593C9FC0-3ADB-4328-9A09-C4E9AE4E2BE6}"/>
              </a:ext>
            </a:extLst>
          </p:cNvPr>
          <p:cNvSpPr txBox="1"/>
          <p:nvPr/>
        </p:nvSpPr>
        <p:spPr>
          <a:xfrm>
            <a:off x="1406001" y="4536489"/>
            <a:ext cx="9379998" cy="870751"/>
          </a:xfrm>
          <a:prstGeom prst="rect">
            <a:avLst/>
          </a:prstGeom>
          <a:noFill/>
        </p:spPr>
        <p:txBody>
          <a:bodyPr wrap="square" rtlCol="0">
            <a:spAutoFit/>
          </a:bodyPr>
          <a:lstStyle/>
          <a:p>
            <a:pPr indent="304800" algn="just">
              <a:lnSpc>
                <a:spcPct val="150000"/>
              </a:lnSpc>
              <a:spcAft>
                <a:spcPts val="600"/>
              </a:spcAft>
            </a:pPr>
            <a:r>
              <a:rPr lang="en-US" altLang="zh-CN" sz="1800" kern="100" dirty="0">
                <a:effectLst/>
                <a:latin typeface="微软雅黑" panose="020B0503020204020204" pitchFamily="34" charset="-122"/>
                <a:ea typeface="微软雅黑" panose="020B0503020204020204" pitchFamily="34" charset="-122"/>
              </a:rPr>
              <a:t>SP-GAN</a:t>
            </a:r>
            <a:r>
              <a:rPr lang="zh-CN" altLang="en-US" sz="1800" kern="100" dirty="0">
                <a:effectLst/>
                <a:latin typeface="微软雅黑" panose="020B0503020204020204" pitchFamily="34" charset="-122"/>
                <a:ea typeface="微软雅黑" panose="020B0503020204020204" pitchFamily="34" charset="-122"/>
              </a:rPr>
              <a:t>判别器同时计算</a:t>
            </a:r>
            <a:r>
              <a:rPr lang="en-US" altLang="zh-CN" sz="1800" kern="100" dirty="0">
                <a:effectLst/>
                <a:latin typeface="微软雅黑" panose="020B0503020204020204" pitchFamily="34" charset="-122"/>
                <a:ea typeface="微软雅黑" panose="020B0503020204020204" pitchFamily="34" charset="-122"/>
              </a:rPr>
              <a:t>per-shape score</a:t>
            </a:r>
            <a:r>
              <a:rPr lang="zh-CN" altLang="en-US" sz="1800" kern="100" dirty="0">
                <a:effectLst/>
                <a:latin typeface="微软雅黑" panose="020B0503020204020204" pitchFamily="34" charset="-122"/>
                <a:ea typeface="微软雅黑" panose="020B0503020204020204" pitchFamily="34" charset="-122"/>
              </a:rPr>
              <a:t>和</a:t>
            </a:r>
            <a:r>
              <a:rPr lang="en-US" altLang="zh-CN" sz="1800" kern="100" dirty="0">
                <a:effectLst/>
                <a:latin typeface="微软雅黑" panose="020B0503020204020204" pitchFamily="34" charset="-122"/>
                <a:ea typeface="微软雅黑" panose="020B0503020204020204" pitchFamily="34" charset="-122"/>
              </a:rPr>
              <a:t>per-point score</a:t>
            </a:r>
            <a:r>
              <a:rPr lang="zh-CN" altLang="zh-CN" sz="1800" kern="100" dirty="0">
                <a:effectLst/>
                <a:latin typeface="微软雅黑" panose="020B0503020204020204" pitchFamily="34" charset="-122"/>
                <a:ea typeface="微软雅黑" panose="020B0503020204020204" pitchFamily="34" charset="-122"/>
              </a:rPr>
              <a:t>，能够更有效的正则化输入点云的全局和局部变化，鼓励生成器同时关注全局结构和局部细节。</a:t>
            </a:r>
          </a:p>
        </p:txBody>
      </p:sp>
    </p:spTree>
    <p:extLst>
      <p:ext uri="{BB962C8B-B14F-4D97-AF65-F5344CB8AC3E}">
        <p14:creationId xmlns:p14="http://schemas.microsoft.com/office/powerpoint/2010/main" val="168610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a:xfrm>
            <a:off x="838200" y="0"/>
            <a:ext cx="10515600" cy="1325563"/>
          </a:xfrm>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损失函数</a:t>
            </a:r>
          </a:p>
        </p:txBody>
      </p:sp>
      <p:pic>
        <p:nvPicPr>
          <p:cNvPr id="5" name="图片 4">
            <a:extLst>
              <a:ext uri="{FF2B5EF4-FFF2-40B4-BE49-F238E27FC236}">
                <a16:creationId xmlns:a16="http://schemas.microsoft.com/office/drawing/2014/main" id="{FEE3B971-F0F2-445F-8346-EBD1B6637EFF}"/>
              </a:ext>
            </a:extLst>
          </p:cNvPr>
          <p:cNvPicPr>
            <a:picLocks noChangeAspect="1"/>
          </p:cNvPicPr>
          <p:nvPr/>
        </p:nvPicPr>
        <p:blipFill>
          <a:blip r:embed="rId2"/>
          <a:stretch>
            <a:fillRect/>
          </a:stretch>
        </p:blipFill>
        <p:spPr>
          <a:xfrm>
            <a:off x="5074921" y="1446848"/>
            <a:ext cx="6116002" cy="2632042"/>
          </a:xfrm>
          <a:prstGeom prst="rect">
            <a:avLst/>
          </a:prstGeom>
        </p:spPr>
      </p:pic>
      <p:sp>
        <p:nvSpPr>
          <p:cNvPr id="6" name="文本框 5">
            <a:extLst>
              <a:ext uri="{FF2B5EF4-FFF2-40B4-BE49-F238E27FC236}">
                <a16:creationId xmlns:a16="http://schemas.microsoft.com/office/drawing/2014/main" id="{881FF7B8-20A5-4AC0-9669-B18CBB8911A7}"/>
              </a:ext>
            </a:extLst>
          </p:cNvPr>
          <p:cNvSpPr txBox="1"/>
          <p:nvPr/>
        </p:nvSpPr>
        <p:spPr>
          <a:xfrm>
            <a:off x="1001077" y="1446848"/>
            <a:ext cx="291084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判别器损失函数：</a:t>
            </a:r>
          </a:p>
        </p:txBody>
      </p:sp>
      <p:sp>
        <p:nvSpPr>
          <p:cNvPr id="7" name="文本框 6">
            <a:extLst>
              <a:ext uri="{FF2B5EF4-FFF2-40B4-BE49-F238E27FC236}">
                <a16:creationId xmlns:a16="http://schemas.microsoft.com/office/drawing/2014/main" id="{F2BE0C2F-ACE8-45F0-A4D4-0682BC486720}"/>
              </a:ext>
            </a:extLst>
          </p:cNvPr>
          <p:cNvSpPr txBox="1"/>
          <p:nvPr/>
        </p:nvSpPr>
        <p:spPr>
          <a:xfrm>
            <a:off x="1001077" y="4457858"/>
            <a:ext cx="291084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生成器损失函数：</a:t>
            </a:r>
          </a:p>
        </p:txBody>
      </p:sp>
      <p:pic>
        <p:nvPicPr>
          <p:cNvPr id="9" name="图片 8">
            <a:extLst>
              <a:ext uri="{FF2B5EF4-FFF2-40B4-BE49-F238E27FC236}">
                <a16:creationId xmlns:a16="http://schemas.microsoft.com/office/drawing/2014/main" id="{3CE4099E-9DC4-40BE-B23F-81B749275760}"/>
              </a:ext>
            </a:extLst>
          </p:cNvPr>
          <p:cNvPicPr>
            <a:picLocks noChangeAspect="1"/>
          </p:cNvPicPr>
          <p:nvPr/>
        </p:nvPicPr>
        <p:blipFill>
          <a:blip r:embed="rId3"/>
          <a:stretch>
            <a:fillRect/>
          </a:stretch>
        </p:blipFill>
        <p:spPr>
          <a:xfrm>
            <a:off x="5003379" y="4457858"/>
            <a:ext cx="6084330" cy="1325562"/>
          </a:xfrm>
          <a:prstGeom prst="rect">
            <a:avLst/>
          </a:prstGeom>
        </p:spPr>
      </p:pic>
    </p:spTree>
    <p:extLst>
      <p:ext uri="{BB962C8B-B14F-4D97-AF65-F5344CB8AC3E}">
        <p14:creationId xmlns:p14="http://schemas.microsoft.com/office/powerpoint/2010/main" val="376243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a:xfrm>
            <a:off x="838200" y="18255"/>
            <a:ext cx="10515600" cy="1325563"/>
          </a:xfrm>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优势</a:t>
            </a:r>
          </a:p>
        </p:txBody>
      </p:sp>
      <p:sp>
        <p:nvSpPr>
          <p:cNvPr id="3" name="内容占位符 2">
            <a:extLst>
              <a:ext uri="{FF2B5EF4-FFF2-40B4-BE49-F238E27FC236}">
                <a16:creationId xmlns:a16="http://schemas.microsoft.com/office/drawing/2014/main" id="{C21CD027-C4EC-48D5-9A9F-C809957A668B}"/>
              </a:ext>
            </a:extLst>
          </p:cNvPr>
          <p:cNvSpPr>
            <a:spLocks noGrp="1"/>
          </p:cNvSpPr>
          <p:nvPr>
            <p:ph idx="1"/>
          </p:nvPr>
        </p:nvSpPr>
        <p:spPr>
          <a:xfrm>
            <a:off x="838200" y="1798992"/>
            <a:ext cx="10515600" cy="4351338"/>
          </a:xfrm>
        </p:spPr>
        <p:txBody>
          <a:bodyPr/>
          <a:lstStyle/>
          <a:p>
            <a:pPr indent="304800" algn="just">
              <a:lnSpc>
                <a:spcPct val="150000"/>
              </a:lnSpc>
              <a:spcAft>
                <a:spcPts val="600"/>
              </a:spcAft>
            </a:pPr>
            <a:r>
              <a:rPr lang="en-US" altLang="zh-CN" sz="1800" kern="100" dirty="0">
                <a:latin typeface="微软雅黑" panose="020B0503020204020204" pitchFamily="34" charset="-122"/>
                <a:ea typeface="微软雅黑" panose="020B0503020204020204" pitchFamily="34" charset="-122"/>
              </a:rPr>
              <a:t>SP-GAN</a:t>
            </a:r>
            <a:r>
              <a:rPr lang="zh-CN" altLang="zh-CN" sz="1800" kern="100" dirty="0">
                <a:effectLst/>
                <a:latin typeface="微软雅黑" panose="020B0503020204020204" pitchFamily="34" charset="-122"/>
                <a:ea typeface="微软雅黑" panose="020B0503020204020204" pitchFamily="34" charset="-122"/>
              </a:rPr>
              <a:t>将复杂的三维形状生成任务分解为全局形状建模和局部结构调整两部分，简化了学习过程，提高了生成形状的质量。</a:t>
            </a:r>
          </a:p>
          <a:p>
            <a:pPr indent="304800" algn="just">
              <a:lnSpc>
                <a:spcPct val="150000"/>
              </a:lnSpc>
              <a:spcAft>
                <a:spcPts val="600"/>
              </a:spcAft>
            </a:pPr>
            <a:r>
              <a:rPr lang="en-US" altLang="zh-CN" sz="1800" kern="100" dirty="0">
                <a:effectLst/>
                <a:latin typeface="微软雅黑" panose="020B0503020204020204" pitchFamily="34" charset="-122"/>
                <a:ea typeface="微软雅黑" panose="020B0503020204020204" pitchFamily="34" charset="-122"/>
              </a:rPr>
              <a:t>SP-GAN</a:t>
            </a:r>
            <a:r>
              <a:rPr lang="zh-CN" altLang="zh-CN" sz="1800" kern="100" dirty="0">
                <a:effectLst/>
                <a:latin typeface="微软雅黑" panose="020B0503020204020204" pitchFamily="34" charset="-122"/>
                <a:ea typeface="微软雅黑" panose="020B0503020204020204" pitchFamily="34" charset="-122"/>
              </a:rPr>
              <a:t>隐式地嵌入了生成形状之间的密集对应关系，促进了生成过程中的可控性，能够支持局部操作</a:t>
            </a:r>
            <a:r>
              <a:rPr lang="zh-CN" altLang="en-US" sz="1800" kern="100" dirty="0">
                <a:solidFill>
                  <a:srgbClr val="FF0000"/>
                </a:solidFill>
                <a:effectLst/>
                <a:latin typeface="微软雅黑" panose="020B0503020204020204" pitchFamily="34" charset="-122"/>
                <a:ea typeface="微软雅黑" panose="020B0503020204020204" pitchFamily="34" charset="-122"/>
              </a:rPr>
              <a:t>，这是以往点云生成无法实现的。</a:t>
            </a:r>
            <a:endParaRPr lang="zh-CN" altLang="zh-CN" sz="1800" kern="100" dirty="0">
              <a:effectLst/>
              <a:latin typeface="微软雅黑" panose="020B0503020204020204" pitchFamily="34" charset="-122"/>
              <a:ea typeface="微软雅黑" panose="020B0503020204020204" pitchFamily="34" charset="-122"/>
            </a:endParaRPr>
          </a:p>
          <a:p>
            <a:pPr indent="304800" algn="just">
              <a:lnSpc>
                <a:spcPct val="150000"/>
              </a:lnSpc>
              <a:spcAft>
                <a:spcPts val="600"/>
              </a:spcAft>
            </a:pPr>
            <a:r>
              <a:rPr lang="en-US" altLang="zh-CN" sz="1800" kern="100" dirty="0">
                <a:effectLst/>
                <a:latin typeface="微软雅黑" panose="020B0503020204020204" pitchFamily="34" charset="-122"/>
                <a:ea typeface="微软雅黑" panose="020B0503020204020204" pitchFamily="34" charset="-122"/>
              </a:rPr>
              <a:t>SP-GAN</a:t>
            </a:r>
            <a:r>
              <a:rPr lang="zh-CN" altLang="zh-CN" sz="1800" kern="100" dirty="0">
                <a:effectLst/>
                <a:latin typeface="微软雅黑" panose="020B0503020204020204" pitchFamily="34" charset="-122"/>
                <a:ea typeface="微软雅黑" panose="020B0503020204020204" pitchFamily="34" charset="-122"/>
              </a:rPr>
              <a:t>是无</a:t>
            </a:r>
            <a:r>
              <a:rPr lang="zh-CN" altLang="en-US" sz="1800" kern="100" dirty="0">
                <a:latin typeface="微软雅黑" panose="020B0503020204020204" pitchFamily="34" charset="-122"/>
                <a:ea typeface="微软雅黑" panose="020B0503020204020204" pitchFamily="34" charset="-122"/>
              </a:rPr>
              <a:t>条件</a:t>
            </a:r>
            <a:r>
              <a:rPr lang="zh-CN" altLang="zh-CN" sz="1800" kern="100" dirty="0">
                <a:effectLst/>
                <a:latin typeface="微软雅黑" panose="020B0503020204020204" pitchFamily="34" charset="-122"/>
                <a:ea typeface="微软雅黑" panose="020B0503020204020204" pitchFamily="34" charset="-122"/>
              </a:rPr>
              <a:t>的，不需要标签注释，可以直接</a:t>
            </a:r>
            <a:r>
              <a:rPr lang="zh-CN" altLang="en-US" sz="1800" kern="100" dirty="0">
                <a:effectLst/>
                <a:latin typeface="微软雅黑" panose="020B0503020204020204" pitchFamily="34" charset="-122"/>
                <a:ea typeface="微软雅黑" panose="020B0503020204020204" pitchFamily="34" charset="-122"/>
              </a:rPr>
              <a:t>从</a:t>
            </a:r>
            <a:r>
              <a:rPr lang="zh-CN" altLang="zh-CN" sz="1800" kern="100" dirty="0">
                <a:effectLst/>
                <a:latin typeface="微软雅黑" panose="020B0503020204020204" pitchFamily="34" charset="-122"/>
                <a:ea typeface="微软雅黑" panose="020B0503020204020204" pitchFamily="34" charset="-122"/>
              </a:rPr>
              <a:t>随机分布中合成三维形状，具有更强的自由度，生成样本不受注释数据或任何预定义的结构关系的限制。</a:t>
            </a:r>
          </a:p>
        </p:txBody>
      </p:sp>
    </p:spTree>
    <p:extLst>
      <p:ext uri="{BB962C8B-B14F-4D97-AF65-F5344CB8AC3E}">
        <p14:creationId xmlns:p14="http://schemas.microsoft.com/office/powerpoint/2010/main" val="272248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a:xfrm>
            <a:off x="838200" y="0"/>
            <a:ext cx="10515600" cy="1325563"/>
          </a:xfrm>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短板</a:t>
            </a:r>
          </a:p>
        </p:txBody>
      </p:sp>
      <p:sp>
        <p:nvSpPr>
          <p:cNvPr id="3" name="内容占位符 2">
            <a:extLst>
              <a:ext uri="{FF2B5EF4-FFF2-40B4-BE49-F238E27FC236}">
                <a16:creationId xmlns:a16="http://schemas.microsoft.com/office/drawing/2014/main" id="{C21CD027-C4EC-48D5-9A9F-C809957A668B}"/>
              </a:ext>
            </a:extLst>
          </p:cNvPr>
          <p:cNvSpPr>
            <a:spLocks noGrp="1"/>
          </p:cNvSpPr>
          <p:nvPr>
            <p:ph idx="1"/>
          </p:nvPr>
        </p:nvSpPr>
        <p:spPr/>
        <p:txBody>
          <a:bodyPr/>
          <a:lstStyle/>
          <a:p>
            <a:pPr indent="304800" algn="just">
              <a:lnSpc>
                <a:spcPct val="150000"/>
              </a:lnSpc>
              <a:spcAft>
                <a:spcPts val="600"/>
              </a:spcAft>
            </a:pPr>
            <a:r>
              <a:rPr lang="en-US" altLang="zh-CN" sz="1800" kern="100" dirty="0">
                <a:effectLst/>
                <a:latin typeface="微软雅黑" panose="020B0503020204020204" pitchFamily="34" charset="-122"/>
                <a:ea typeface="微软雅黑" panose="020B0503020204020204" pitchFamily="34" charset="-122"/>
              </a:rPr>
              <a:t>SP-GAN</a:t>
            </a:r>
            <a:r>
              <a:rPr lang="zh-CN" altLang="zh-CN" sz="1800" kern="100" dirty="0">
                <a:effectLst/>
                <a:latin typeface="微软雅黑" panose="020B0503020204020204" pitchFamily="34" charset="-122"/>
                <a:ea typeface="微软雅黑" panose="020B0503020204020204" pitchFamily="34" charset="-122"/>
              </a:rPr>
              <a:t>需要大量的形状进行训练，对于有限的训练样本或者结构复杂的形状，生成的结果仍然较为模糊。</a:t>
            </a:r>
          </a:p>
          <a:p>
            <a:pPr indent="304800" algn="just">
              <a:lnSpc>
                <a:spcPct val="150000"/>
              </a:lnSpc>
              <a:spcAft>
                <a:spcPts val="600"/>
              </a:spcAft>
            </a:pPr>
            <a:r>
              <a:rPr lang="en-US" altLang="zh-CN" sz="1800" kern="100" dirty="0">
                <a:effectLst/>
                <a:latin typeface="微软雅黑" panose="020B0503020204020204" pitchFamily="34" charset="-122"/>
                <a:ea typeface="微软雅黑" panose="020B0503020204020204" pitchFamily="34" charset="-122"/>
              </a:rPr>
              <a:t>SP-GAN</a:t>
            </a:r>
            <a:r>
              <a:rPr lang="zh-CN" altLang="zh-CN" sz="1800" kern="100" dirty="0">
                <a:effectLst/>
                <a:latin typeface="微软雅黑" panose="020B0503020204020204" pitchFamily="34" charset="-122"/>
                <a:ea typeface="微软雅黑" panose="020B0503020204020204" pitchFamily="34" charset="-122"/>
              </a:rPr>
              <a:t>中采用点云的方式进行表示，不能直接生成表面或拓扑信息，需要后处理来重建表面，而重建表面的过程中可能出现扭曲的边缘和孔。</a:t>
            </a:r>
          </a:p>
          <a:p>
            <a:pPr indent="304800" algn="just">
              <a:lnSpc>
                <a:spcPct val="150000"/>
              </a:lnSpc>
              <a:spcAft>
                <a:spcPts val="600"/>
              </a:spcAft>
            </a:pPr>
            <a:r>
              <a:rPr lang="en-US" altLang="zh-CN" sz="1800" kern="100" dirty="0">
                <a:effectLst/>
                <a:latin typeface="微软雅黑" panose="020B0503020204020204" pitchFamily="34" charset="-122"/>
                <a:ea typeface="微软雅黑" panose="020B0503020204020204" pitchFamily="34" charset="-122"/>
              </a:rPr>
              <a:t>SP-GAN</a:t>
            </a:r>
            <a:r>
              <a:rPr lang="zh-CN" altLang="zh-CN" sz="1800" kern="100" dirty="0">
                <a:effectLst/>
                <a:latin typeface="微软雅黑" panose="020B0503020204020204" pitchFamily="34" charset="-122"/>
                <a:ea typeface="微软雅黑" panose="020B0503020204020204" pitchFamily="34" charset="-122"/>
              </a:rPr>
              <a:t>虽然支持局部操作，但局部关系在模型中的表示不明确。</a:t>
            </a:r>
          </a:p>
        </p:txBody>
      </p:sp>
    </p:spTree>
    <p:extLst>
      <p:ext uri="{BB962C8B-B14F-4D97-AF65-F5344CB8AC3E}">
        <p14:creationId xmlns:p14="http://schemas.microsoft.com/office/powerpoint/2010/main" val="316556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6C30E-8A1F-40D5-A7D3-97BD0EA04A73}"/>
              </a:ext>
            </a:extLst>
          </p:cNvPr>
          <p:cNvSpPr>
            <a:spLocks noGrp="1"/>
          </p:cNvSpPr>
          <p:nvPr>
            <p:ph type="title"/>
          </p:nvPr>
        </p:nvSpPr>
        <p:spPr>
          <a:xfrm>
            <a:off x="838199" y="0"/>
            <a:ext cx="10515600" cy="1325563"/>
          </a:xfrm>
        </p:spPr>
        <p:txBody>
          <a:bodyPr>
            <a:normAutofit/>
          </a:bodyPr>
          <a:lstStyle/>
          <a:p>
            <a:r>
              <a:rPr lang="en-US" altLang="zh-CN" sz="3600" dirty="0">
                <a:latin typeface="微软雅黑" panose="020B0503020204020204" pitchFamily="34" charset="-122"/>
                <a:ea typeface="微软雅黑" panose="020B0503020204020204" pitchFamily="34" charset="-122"/>
              </a:rPr>
              <a:t>SP-GAN</a:t>
            </a:r>
            <a:r>
              <a:rPr lang="zh-CN" altLang="en-US" sz="3600" dirty="0">
                <a:latin typeface="微软雅黑" panose="020B0503020204020204" pitchFamily="34" charset="-122"/>
                <a:ea typeface="微软雅黑" panose="020B0503020204020204" pitchFamily="34" charset="-122"/>
              </a:rPr>
              <a:t>模型比较</a:t>
            </a:r>
          </a:p>
        </p:txBody>
      </p:sp>
      <p:pic>
        <p:nvPicPr>
          <p:cNvPr id="6" name="图片 5">
            <a:extLst>
              <a:ext uri="{FF2B5EF4-FFF2-40B4-BE49-F238E27FC236}">
                <a16:creationId xmlns:a16="http://schemas.microsoft.com/office/drawing/2014/main" id="{CDD6A4A2-CBEA-4378-A017-A6B20ABB8589}"/>
              </a:ext>
            </a:extLst>
          </p:cNvPr>
          <p:cNvPicPr>
            <a:picLocks noChangeAspect="1"/>
          </p:cNvPicPr>
          <p:nvPr/>
        </p:nvPicPr>
        <p:blipFill>
          <a:blip r:embed="rId2"/>
          <a:stretch>
            <a:fillRect/>
          </a:stretch>
        </p:blipFill>
        <p:spPr>
          <a:xfrm>
            <a:off x="1443036" y="966973"/>
            <a:ext cx="9305925" cy="2828925"/>
          </a:xfrm>
          <a:prstGeom prst="rect">
            <a:avLst/>
          </a:prstGeom>
        </p:spPr>
      </p:pic>
      <p:pic>
        <p:nvPicPr>
          <p:cNvPr id="8" name="图片 7">
            <a:extLst>
              <a:ext uri="{FF2B5EF4-FFF2-40B4-BE49-F238E27FC236}">
                <a16:creationId xmlns:a16="http://schemas.microsoft.com/office/drawing/2014/main" id="{5BF2B707-A4A5-4AEB-90AD-D1C30A080052}"/>
              </a:ext>
            </a:extLst>
          </p:cNvPr>
          <p:cNvPicPr>
            <a:picLocks noChangeAspect="1"/>
          </p:cNvPicPr>
          <p:nvPr/>
        </p:nvPicPr>
        <p:blipFill>
          <a:blip r:embed="rId3"/>
          <a:stretch>
            <a:fillRect/>
          </a:stretch>
        </p:blipFill>
        <p:spPr>
          <a:xfrm>
            <a:off x="1443036" y="3795898"/>
            <a:ext cx="3183385" cy="2840832"/>
          </a:xfrm>
          <a:prstGeom prst="rect">
            <a:avLst/>
          </a:prstGeom>
        </p:spPr>
      </p:pic>
      <p:sp>
        <p:nvSpPr>
          <p:cNvPr id="10" name="文本框 9">
            <a:extLst>
              <a:ext uri="{FF2B5EF4-FFF2-40B4-BE49-F238E27FC236}">
                <a16:creationId xmlns:a16="http://schemas.microsoft.com/office/drawing/2014/main" id="{6821F03E-F781-4556-B036-9DFF2010C28A}"/>
              </a:ext>
            </a:extLst>
          </p:cNvPr>
          <p:cNvSpPr txBox="1"/>
          <p:nvPr/>
        </p:nvSpPr>
        <p:spPr>
          <a:xfrm>
            <a:off x="4941001" y="3892399"/>
            <a:ext cx="5807960" cy="2536400"/>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MMD</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生成形状和</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3D</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库中的形状的距离。表示生成形状</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相对于</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的保真度</a:t>
            </a:r>
          </a:p>
          <a:p>
            <a:pPr marL="342900" lvl="0" indent="-342900" algn="just">
              <a:lnSpc>
                <a:spcPct val="150000"/>
              </a:lnSpc>
              <a:buFont typeface="Arial" panose="020B0604020202020204" pitchFamily="34" charset="0"/>
              <a:buChar char="•"/>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COV</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中形状能找到匹配的比率。表示生成形状覆盖</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3D</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库</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形状的程度</a:t>
            </a:r>
          </a:p>
          <a:p>
            <a:pPr marL="342900" lvl="0" indent="-342900" algn="just">
              <a:lnSpc>
                <a:spcPct val="150000"/>
              </a:lnSpc>
              <a:buFont typeface="Arial" panose="020B0604020202020204" pitchFamily="34" charset="0"/>
              <a:buChar char="•"/>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FPD</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生成形状和</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在特征空间的</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2-Wasserstein</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距离，表示生成形状与</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之间的分布相似性</a:t>
            </a:r>
          </a:p>
        </p:txBody>
      </p:sp>
    </p:spTree>
    <p:extLst>
      <p:ext uri="{BB962C8B-B14F-4D97-AF65-F5344CB8AC3E}">
        <p14:creationId xmlns:p14="http://schemas.microsoft.com/office/powerpoint/2010/main" val="10911727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654</Words>
  <Application>Microsoft Office PowerPoint</Application>
  <PresentationFormat>宽屏</PresentationFormat>
  <Paragraphs>38</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微软雅黑</vt:lpstr>
      <vt:lpstr>Arial</vt:lpstr>
      <vt:lpstr>Office 主题​​</vt:lpstr>
      <vt:lpstr>SP-GAN：Sphere-Guided 3D Shape Generation and Manipulation</vt:lpstr>
      <vt:lpstr>研究背景</vt:lpstr>
      <vt:lpstr>SP-GAN算法概述</vt:lpstr>
      <vt:lpstr>SP-GAN生成器</vt:lpstr>
      <vt:lpstr>SP-GAN判别器</vt:lpstr>
      <vt:lpstr>SP-GAN损失函数</vt:lpstr>
      <vt:lpstr>SP-GAN优势</vt:lpstr>
      <vt:lpstr>SP-GAN短板</vt:lpstr>
      <vt:lpstr>SP-GAN模型比较</vt:lpstr>
      <vt:lpstr>SP-GAN应用——形状生成</vt:lpstr>
      <vt:lpstr>SP-GAN应用——形状局部编辑</vt:lpstr>
      <vt:lpstr>SP-GAN应用——形状插值</vt:lpstr>
      <vt:lpstr>SP-GAN应用——多形状合成</vt:lpstr>
      <vt:lpstr>SP-GAN应用——形状分割</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SP-GAN：Sphere-Guided 3D Shape Generation and Manipulation</dc:title>
  <dc:creator>1147808138@qq.com</dc:creator>
  <cp:lastModifiedBy>1147808138@qq.com</cp:lastModifiedBy>
  <cp:revision>17</cp:revision>
  <dcterms:created xsi:type="dcterms:W3CDTF">2021-12-08T10:07:35Z</dcterms:created>
  <dcterms:modified xsi:type="dcterms:W3CDTF">2021-12-08T11:22:26Z</dcterms:modified>
</cp:coreProperties>
</file>