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1pPr>
    <a:lvl2pPr marL="0" marR="0" indent="2286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2pPr>
    <a:lvl3pPr marL="0" marR="0" indent="4572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3pPr>
    <a:lvl4pPr marL="0" marR="0" indent="6858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4pPr>
    <a:lvl5pPr marL="0" marR="0" indent="9144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5pPr>
    <a:lvl6pPr marL="0" marR="0" indent="11430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6pPr>
    <a:lvl7pPr marL="0" marR="0" indent="13716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7pPr>
    <a:lvl8pPr marL="0" marR="0" indent="16002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8pPr>
    <a:lvl9pPr marL="0" marR="0" indent="182880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Roman"/>
          <a:ea typeface="Iowan Old Style Roman"/>
          <a:cs typeface="Iowan Old Style Roman"/>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a:ea typeface="DIN Alternate"/>
          <a:cs typeface="DIN Alternat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Roman"/>
          <a:ea typeface="Iowan Old Style Roman"/>
          <a:cs typeface="Iowan Old Style Roman"/>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body" sz="quarter" idx="13"/>
          </p:nvPr>
        </p:nvSpPr>
        <p:spPr>
          <a:xfrm>
            <a:off x="571500" y="5588000"/>
            <a:ext cx="1187578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 name="Shape 12"/>
          <p:cNvSpPr/>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13" name="Shape 13"/>
          <p:cNvSpPr/>
          <p:nvPr>
            <p:ph type="body" sz="half" idx="1"/>
          </p:nvPr>
        </p:nvSpPr>
        <p:spPr>
          <a:xfrm>
            <a:off x="571500" y="5676900"/>
            <a:ext cx="11861800" cy="3263900"/>
          </a:xfrm>
          <a:prstGeom prst="rect">
            <a:avLst/>
          </a:prstGeom>
        </p:spPr>
        <p:txBody>
          <a:bodyPr/>
          <a:lstStyle>
            <a:lvl1pPr marL="0" indent="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1pPr>
            <a:lvl2pPr marL="0" indent="2286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2pPr>
            <a:lvl3pPr marL="0" indent="4572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3pPr>
            <a:lvl4pPr marL="0" indent="6858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4pPr>
            <a:lvl5pPr marL="0" indent="914400" algn="ctr">
              <a:lnSpc>
                <a:spcPct val="70000"/>
              </a:lnSpc>
              <a:spcBef>
                <a:spcPts val="0"/>
              </a:spcBef>
              <a:buSzTx/>
              <a:buFontTx/>
              <a:buNone/>
              <a:defRPr sz="4800">
                <a:solidFill>
                  <a:srgbClr val="747676"/>
                </a:solidFill>
                <a:latin typeface="Iowan Old Style Italic"/>
                <a:ea typeface="Iowan Old Style Italic"/>
                <a:cs typeface="Iowan Old Style Italic"/>
                <a:sym typeface="Iowan Old Style Italic"/>
              </a:defRPr>
            </a:lvl5pPr>
          </a:lstStyle>
          <a:p>
            <a:pPr/>
            <a:r>
              <a:t>Body Level One</a:t>
            </a:r>
          </a:p>
          <a:p>
            <a:pPr lvl="1"/>
            <a:r>
              <a:t>Body Level Two</a:t>
            </a:r>
          </a:p>
          <a:p>
            <a:pPr lvl="2"/>
            <a:r>
              <a:t>Body Level Three</a:t>
            </a:r>
          </a:p>
          <a:p>
            <a:pPr lvl="3"/>
            <a:r>
              <a:t>Body Level Four</a:t>
            </a:r>
          </a:p>
          <a:p>
            <a:pPr lvl="4"/>
            <a:r>
              <a:t>Body Level Five</a:t>
            </a:r>
          </a:p>
        </p:txBody>
      </p:sp>
      <p:sp>
        <p:nvSpPr>
          <p:cNvPr id="14" name="Shape 14"/>
          <p:cNvSpPr/>
          <p:nvPr>
            <p:ph type="sldNum" sz="quarter" idx="2"/>
          </p:nvPr>
        </p:nvSpPr>
        <p:spPr>
          <a:xfrm>
            <a:off x="12088552"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1" name="Shape 101"/>
          <p:cNvSpPr/>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pc="0" sz="21000">
                <a:solidFill>
                  <a:srgbClr val="E4E4E4"/>
                </a:solidFill>
                <a:latin typeface="Baskerville"/>
                <a:ea typeface="Baskerville"/>
                <a:cs typeface="Baskerville"/>
                <a:sym typeface="Baskerville"/>
              </a:defRPr>
            </a:lvl1pPr>
          </a:lstStyle>
          <a:p>
            <a:pPr/>
            <a:r>
              <a:t>“</a:t>
            </a:r>
          </a:p>
        </p:txBody>
      </p:sp>
      <p:sp>
        <p:nvSpPr>
          <p:cNvPr id="102" name="Shape 102"/>
          <p:cNvSpPr/>
          <p:nvPr>
            <p:ph type="body" sz="quarter" idx="13"/>
          </p:nvPr>
        </p:nvSpPr>
        <p:spPr>
          <a:xfrm>
            <a:off x="1943100" y="3870536"/>
            <a:ext cx="10490200" cy="939801"/>
          </a:xfrm>
          <a:prstGeom prst="rect">
            <a:avLst/>
          </a:prstGeom>
        </p:spPr>
        <p:txBody>
          <a:bodyPr>
            <a:spAutoFit/>
          </a:bodyPr>
          <a:lstStyle>
            <a:lvl1pPr marL="0" indent="0">
              <a:spcBef>
                <a:spcPts val="1600"/>
              </a:spcBef>
              <a:buSzTx/>
              <a:buFontTx/>
              <a:buNone/>
              <a:defRPr sz="4800">
                <a:solidFill>
                  <a:srgbClr val="747676"/>
                </a:solidFill>
              </a:defRPr>
            </a:lvl1pPr>
          </a:lstStyle>
          <a:p>
            <a:pPr/>
            <a:r>
              <a:t>Type a quote here.</a:t>
            </a:r>
          </a:p>
        </p:txBody>
      </p:sp>
      <p:sp>
        <p:nvSpPr>
          <p:cNvPr id="103" name="Shape 103"/>
          <p:cNvSpPr/>
          <p:nvPr>
            <p:ph type="body" sz="quarter" idx="14"/>
          </p:nvPr>
        </p:nvSpPr>
        <p:spPr>
          <a:xfrm>
            <a:off x="1943100" y="7772400"/>
            <a:ext cx="10490200" cy="939800"/>
          </a:xfrm>
          <a:prstGeom prst="rect">
            <a:avLst/>
          </a:prstGeom>
        </p:spPr>
        <p:txBody>
          <a:bodyPr>
            <a:spAutoFit/>
          </a:bodyPr>
          <a:lstStyle>
            <a:lvl1pPr marL="0" indent="0" algn="r">
              <a:lnSpc>
                <a:spcPct val="70000"/>
              </a:lnSpc>
              <a:spcBef>
                <a:spcPts val="1600"/>
              </a:spcBef>
              <a:buSzTx/>
              <a:buFontTx/>
              <a:buNone/>
              <a:defRPr sz="4800">
                <a:solidFill>
                  <a:srgbClr val="6B6D6D"/>
                </a:solidFill>
                <a:latin typeface="Iowan Old Style Italic"/>
                <a:ea typeface="Iowan Old Style Italic"/>
                <a:cs typeface="Iowan Old Style Italic"/>
                <a:sym typeface="Iowan Old Style Italic"/>
              </a:defRPr>
            </a:lvl1pPr>
          </a:lstStyle>
          <a:p>
            <a:pPr/>
            <a:r>
              <a:t>-Johnny Appleseed</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1" name="Shape 111"/>
          <p:cNvSpPr/>
          <p:nvPr>
            <p:ph type="pic" idx="13"/>
          </p:nvPr>
        </p:nvSpPr>
        <p:spPr>
          <a:xfrm>
            <a:off x="0" y="0"/>
            <a:ext cx="13004800" cy="9753600"/>
          </a:xfrm>
          <a:prstGeom prst="rect">
            <a:avLst/>
          </a:prstGeom>
        </p:spPr>
        <p:txBody>
          <a:bodyPr lIns="91439" tIns="45719" rIns="91439" bIns="45719">
            <a:noAutofit/>
          </a:bodyPr>
          <a:lstStyle/>
          <a:p>
            <a:pPr/>
          </a:p>
        </p:txBody>
      </p:sp>
      <p:sp>
        <p:nvSpPr>
          <p:cNvPr id="112" name="Shape 112"/>
          <p:cNvSpPr/>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1" name="Shape 21"/>
          <p:cNvSpPr/>
          <p:nvPr>
            <p:ph type="pic" idx="13"/>
          </p:nvPr>
        </p:nvSpPr>
        <p:spPr>
          <a:xfrm>
            <a:off x="0" y="0"/>
            <a:ext cx="13004800" cy="9753600"/>
          </a:xfrm>
          <a:prstGeom prst="rect">
            <a:avLst/>
          </a:prstGeom>
        </p:spPr>
        <p:txBody>
          <a:bodyPr lIns="91439" tIns="45719" rIns="91439" bIns="45719">
            <a:noAutofit/>
          </a:bodyPr>
          <a:lstStyle/>
          <a:p>
            <a:pPr/>
          </a:p>
        </p:txBody>
      </p:sp>
      <p:sp>
        <p:nvSpPr>
          <p:cNvPr id="22" name="Shape 22"/>
          <p:cNvSpPr/>
          <p:nvPr>
            <p:ph type="body" sz="half" idx="14"/>
          </p:nvPr>
        </p:nvSpPr>
        <p:spPr>
          <a:xfrm>
            <a:off x="0" y="5422900"/>
            <a:ext cx="13004800" cy="3606800"/>
          </a:xfrm>
          <a:prstGeom prst="rect">
            <a:avLst/>
          </a:prstGeom>
          <a:solidFill>
            <a:srgbClr val="FFFFFF"/>
          </a:solidFill>
        </p:spPr>
        <p:txBody>
          <a:bodyPr anchor="ctr">
            <a:noAutofit/>
          </a:bodyPr>
          <a:lstStyle/>
          <a:p>
            <a:pPr marL="0" indent="0" algn="ctr">
              <a:spcBef>
                <a:spcPts val="0"/>
              </a:spcBef>
              <a:buSzTx/>
              <a:buFontTx/>
              <a:buNone/>
              <a:defRPr sz="2400">
                <a:latin typeface="DIN Alternate"/>
                <a:ea typeface="DIN Alternate"/>
                <a:cs typeface="DIN Alternate"/>
                <a:sym typeface="DIN Alternate"/>
              </a:defRPr>
            </a:pPr>
          </a:p>
        </p:txBody>
      </p:sp>
      <p:sp>
        <p:nvSpPr>
          <p:cNvPr id="23" name="Shape 23"/>
          <p:cNvSpPr/>
          <p:nvPr>
            <p:ph type="body" sz="quarter" idx="15"/>
          </p:nvPr>
        </p:nvSpPr>
        <p:spPr>
          <a:xfrm flipV="1">
            <a:off x="571500" y="7619996"/>
            <a:ext cx="11874500" cy="4"/>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571500" y="5562600"/>
            <a:ext cx="11861800" cy="2209800"/>
          </a:xfrm>
          <a:prstGeom prst="rect">
            <a:avLst/>
          </a:prstGeom>
        </p:spPr>
        <p:txBody>
          <a:bodyPr anchor="b"/>
          <a:lstStyle>
            <a:lvl1pPr algn="r">
              <a:lnSpc>
                <a:spcPct val="80000"/>
              </a:lnSpc>
              <a:spcBef>
                <a:spcPts val="0"/>
              </a:spcBef>
              <a:defRPr sz="12100">
                <a:solidFill>
                  <a:srgbClr val="5C5C5C"/>
                </a:solidFill>
              </a:defRPr>
            </a:lvl1pPr>
          </a:lstStyle>
          <a:p>
            <a:pPr/>
            <a:r>
              <a:t>Title Text</a:t>
            </a:r>
          </a:p>
        </p:txBody>
      </p:sp>
      <p:sp>
        <p:nvSpPr>
          <p:cNvPr id="25" name="Shape 25"/>
          <p:cNvSpPr/>
          <p:nvPr>
            <p:ph type="body" sz="quarter" idx="1"/>
          </p:nvPr>
        </p:nvSpPr>
        <p:spPr>
          <a:xfrm>
            <a:off x="571500" y="7670800"/>
            <a:ext cx="11861800" cy="1231900"/>
          </a:xfrm>
          <a:prstGeom prst="rect">
            <a:avLst/>
          </a:prstGeom>
        </p:spPr>
        <p:txBody>
          <a:bodyPr/>
          <a:lstStyle>
            <a:lvl1pPr marL="0" indent="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1pPr>
            <a:lvl2pPr marL="0" indent="2286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2pPr>
            <a:lvl3pPr marL="0" indent="4572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3pPr>
            <a:lvl4pPr marL="0" indent="6858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4pPr>
            <a:lvl5pPr marL="0" indent="9144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34" name="Shape 34"/>
          <p:cNvSpPr/>
          <p:nvPr>
            <p:ph type="sldNum" sz="quarter" idx="2"/>
          </p:nvPr>
        </p:nvSpPr>
        <p:spPr>
          <a:xfrm>
            <a:off x="12083465"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Shape 41"/>
          <p:cNvSpPr/>
          <p:nvPr>
            <p:ph type="pic" idx="13"/>
          </p:nvPr>
        </p:nvSpPr>
        <p:spPr>
          <a:xfrm>
            <a:off x="7531100" y="0"/>
            <a:ext cx="5473700" cy="9753600"/>
          </a:xfrm>
          <a:prstGeom prst="rect">
            <a:avLst/>
          </a:prstGeom>
        </p:spPr>
        <p:txBody>
          <a:bodyPr lIns="91439" tIns="45719" rIns="91439" bIns="45719">
            <a:noAutofit/>
          </a:bodyPr>
          <a:lstStyle/>
          <a:p>
            <a:pPr/>
          </a:p>
        </p:txBody>
      </p:sp>
      <p:sp>
        <p:nvSpPr>
          <p:cNvPr id="42" name="Shape 42"/>
          <p:cNvSpPr/>
          <p:nvPr>
            <p:ph type="body" sz="quarter" idx="14"/>
          </p:nvPr>
        </p:nvSpPr>
        <p:spPr>
          <a:xfrm flipV="1">
            <a:off x="571500" y="7619998"/>
            <a:ext cx="645160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43" name="Shape 43"/>
          <p:cNvSpPr/>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pPr/>
            <a:r>
              <a:t>Title Text</a:t>
            </a:r>
          </a:p>
        </p:txBody>
      </p:sp>
      <p:sp>
        <p:nvSpPr>
          <p:cNvPr id="44" name="Shape 44"/>
          <p:cNvSpPr/>
          <p:nvPr>
            <p:ph type="body" sz="quarter" idx="1"/>
          </p:nvPr>
        </p:nvSpPr>
        <p:spPr>
          <a:xfrm>
            <a:off x="571500" y="7670800"/>
            <a:ext cx="6451600" cy="1358900"/>
          </a:xfrm>
          <a:prstGeom prst="rect">
            <a:avLst/>
          </a:prstGeom>
        </p:spPr>
        <p:txBody>
          <a:bodyPr/>
          <a:lstStyle>
            <a:lvl1pPr marL="0" indent="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1pPr>
            <a:lvl2pPr marL="0" indent="2286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2pPr>
            <a:lvl3pPr marL="0" indent="4572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3pPr>
            <a:lvl4pPr marL="0" indent="6858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4pPr>
            <a:lvl5pPr marL="0" indent="914400" algn="r">
              <a:lnSpc>
                <a:spcPct val="70000"/>
              </a:lnSpc>
              <a:spcBef>
                <a:spcPts val="600"/>
              </a:spcBef>
              <a:buSzTx/>
              <a:buFontTx/>
              <a:buNone/>
              <a:defRPr sz="4800">
                <a:solidFill>
                  <a:srgbClr val="747676"/>
                </a:solidFill>
                <a:latin typeface="Iowan Old Style Italic"/>
                <a:ea typeface="Iowan Old Style Italic"/>
                <a:cs typeface="Iowan Old Style Italic"/>
                <a:sym typeface="Iowan Old Style Italic"/>
              </a:defRPr>
            </a:lvl5p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2" name="Shape 52"/>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53" name="Shape 53"/>
          <p:cNvSpPr/>
          <p:nvPr>
            <p:ph type="title"/>
          </p:nvPr>
        </p:nvSpPr>
        <p:spPr>
          <a:prstGeom prst="rect">
            <a:avLst/>
          </a:prstGeom>
        </p:spPr>
        <p:txBody>
          <a:bodyPr/>
          <a:lstStyle/>
          <a:p>
            <a:pPr/>
            <a:r>
              <a:t>Title Text</a:t>
            </a: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1" name="Shape 61"/>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62" name="Shape 62"/>
          <p:cNvSpPr/>
          <p:nvPr>
            <p:ph type="title"/>
          </p:nvPr>
        </p:nvSpPr>
        <p:spPr>
          <a:prstGeom prst="rect">
            <a:avLst/>
          </a:prstGeom>
        </p:spPr>
        <p:txBody>
          <a:bodyPr/>
          <a:lstStyle/>
          <a:p>
            <a:pPr/>
            <a:r>
              <a:t>Title Text</a:t>
            </a:r>
          </a:p>
        </p:txBody>
      </p:sp>
      <p:sp>
        <p:nvSpPr>
          <p:cNvPr id="63" name="Shape 6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1" name="Shape 71"/>
          <p:cNvSpPr/>
          <p:nvPr>
            <p:ph type="pic" idx="13"/>
          </p:nvPr>
        </p:nvSpPr>
        <p:spPr>
          <a:xfrm>
            <a:off x="0" y="0"/>
            <a:ext cx="6438900" cy="9753600"/>
          </a:xfrm>
          <a:prstGeom prst="rect">
            <a:avLst/>
          </a:prstGeom>
        </p:spPr>
        <p:txBody>
          <a:bodyPr lIns="91439" tIns="45719" rIns="91439" bIns="45719">
            <a:noAutofit/>
          </a:bodyPr>
          <a:lstStyle/>
          <a:p>
            <a:pPr/>
          </a:p>
        </p:txBody>
      </p:sp>
      <p:sp>
        <p:nvSpPr>
          <p:cNvPr id="72" name="Shape 72"/>
          <p:cNvSpPr/>
          <p:nvPr>
            <p:ph type="body" sz="quarter" idx="14"/>
          </p:nvPr>
        </p:nvSpPr>
        <p:spPr>
          <a:xfrm>
            <a:off x="7023100" y="1574800"/>
            <a:ext cx="53975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73" name="Shape 73"/>
          <p:cNvSpPr/>
          <p:nvPr>
            <p:ph type="title"/>
          </p:nvPr>
        </p:nvSpPr>
        <p:spPr>
          <a:xfrm>
            <a:off x="7023100" y="723900"/>
            <a:ext cx="5397500" cy="723900"/>
          </a:xfrm>
          <a:prstGeom prst="rect">
            <a:avLst/>
          </a:prstGeom>
        </p:spPr>
        <p:txBody>
          <a:bodyPr/>
          <a:lstStyle/>
          <a:p>
            <a:pPr/>
            <a:r>
              <a:t>Title Text</a:t>
            </a:r>
          </a:p>
        </p:txBody>
      </p:sp>
      <p:sp>
        <p:nvSpPr>
          <p:cNvPr id="74" name="Shape 74"/>
          <p:cNvSpPr/>
          <p:nvPr>
            <p:ph type="body" sz="half" idx="1"/>
          </p:nvPr>
        </p:nvSpPr>
        <p:spPr>
          <a:xfrm>
            <a:off x="7023100" y="1803400"/>
            <a:ext cx="5397500" cy="7226300"/>
          </a:xfrm>
          <a:prstGeom prst="rect">
            <a:avLst/>
          </a:prstGeom>
        </p:spPr>
        <p:txBody>
          <a:bodyPr/>
          <a:lstStyle>
            <a:lvl1pPr marL="406400" indent="-406400">
              <a:defRPr sz="2800"/>
            </a:lvl1pPr>
            <a:lvl2pPr marL="812800" indent="-406400">
              <a:defRPr sz="2800"/>
            </a:lvl2pPr>
            <a:lvl3pPr marL="1219200" indent="-406400">
              <a:defRPr sz="2800"/>
            </a:lvl3pPr>
            <a:lvl4pPr marL="1625600" indent="-406400">
              <a:defRPr sz="2800"/>
            </a:lvl4pPr>
            <a:lvl5pPr marL="2032000" indent="-406400">
              <a:defRPr sz="28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2" name="Shape 82"/>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0" name="Shape 90"/>
          <p:cNvSpPr/>
          <p:nvPr>
            <p:ph type="pic" idx="13"/>
          </p:nvPr>
        </p:nvSpPr>
        <p:spPr>
          <a:xfrm>
            <a:off x="571500" y="571500"/>
            <a:ext cx="7429500" cy="7315200"/>
          </a:xfrm>
          <a:prstGeom prst="rect">
            <a:avLst/>
          </a:prstGeom>
        </p:spPr>
        <p:txBody>
          <a:bodyPr lIns="91439" tIns="45719" rIns="91439" bIns="45719">
            <a:noAutofit/>
          </a:bodyPr>
          <a:lstStyle/>
          <a:p>
            <a:pPr/>
          </a:p>
        </p:txBody>
      </p:sp>
      <p:sp>
        <p:nvSpPr>
          <p:cNvPr id="91" name="Shape 91"/>
          <p:cNvSpPr/>
          <p:nvPr>
            <p:ph type="pic" sz="quarter" idx="14"/>
          </p:nvPr>
        </p:nvSpPr>
        <p:spPr>
          <a:xfrm>
            <a:off x="8128000" y="571500"/>
            <a:ext cx="4305300" cy="3594100"/>
          </a:xfrm>
          <a:prstGeom prst="rect">
            <a:avLst/>
          </a:prstGeom>
        </p:spPr>
        <p:txBody>
          <a:bodyPr lIns="91439" tIns="45719" rIns="91439" bIns="45719">
            <a:noAutofit/>
          </a:bodyPr>
          <a:lstStyle/>
          <a:p>
            <a:pPr/>
          </a:p>
        </p:txBody>
      </p:sp>
      <p:sp>
        <p:nvSpPr>
          <p:cNvPr id="92" name="Shape 92"/>
          <p:cNvSpPr/>
          <p:nvPr>
            <p:ph type="pic" sz="quarter" idx="15"/>
          </p:nvPr>
        </p:nvSpPr>
        <p:spPr>
          <a:xfrm>
            <a:off x="8128000" y="4292600"/>
            <a:ext cx="4305300" cy="3594100"/>
          </a:xfrm>
          <a:prstGeom prst="rect">
            <a:avLst/>
          </a:prstGeom>
        </p:spPr>
        <p:txBody>
          <a:bodyPr lIns="91439" tIns="45719" rIns="91439" bIns="45719">
            <a:noAutofit/>
          </a:bodyPr>
          <a:lstStyle/>
          <a:p>
            <a:pPr/>
          </a:p>
        </p:txBody>
      </p:sp>
      <p:sp>
        <p:nvSpPr>
          <p:cNvPr id="93" name="Shape 93"/>
          <p:cNvSpPr/>
          <p:nvPr>
            <p:ph type="body" sz="quarter" idx="1"/>
          </p:nvPr>
        </p:nvSpPr>
        <p:spPr>
          <a:xfrm>
            <a:off x="571500" y="8051800"/>
            <a:ext cx="11861800" cy="1333500"/>
          </a:xfrm>
          <a:prstGeom prst="rect">
            <a:avLst/>
          </a:prstGeom>
        </p:spPr>
        <p:txBody>
          <a:bodyPr/>
          <a:lstStyle>
            <a:lvl1pPr marL="0" indent="0">
              <a:spcBef>
                <a:spcPts val="1400"/>
              </a:spcBef>
              <a:buSzTx/>
              <a:buFontTx/>
              <a:buNone/>
              <a:defRPr spc="28" sz="2800">
                <a:latin typeface="Iowan Old Style Italic"/>
                <a:ea typeface="Iowan Old Style Italic"/>
                <a:cs typeface="Iowan Old Style Italic"/>
                <a:sym typeface="Iowan Old Style Italic"/>
              </a:defRPr>
            </a:lvl1pPr>
            <a:lvl2pPr marL="0" indent="228600">
              <a:spcBef>
                <a:spcPts val="1400"/>
              </a:spcBef>
              <a:buSzTx/>
              <a:buFontTx/>
              <a:buNone/>
              <a:defRPr spc="28" sz="2800">
                <a:latin typeface="Iowan Old Style Italic"/>
                <a:ea typeface="Iowan Old Style Italic"/>
                <a:cs typeface="Iowan Old Style Italic"/>
                <a:sym typeface="Iowan Old Style Italic"/>
              </a:defRPr>
            </a:lvl2pPr>
            <a:lvl3pPr marL="0" indent="457200">
              <a:spcBef>
                <a:spcPts val="1400"/>
              </a:spcBef>
              <a:buSzTx/>
              <a:buFontTx/>
              <a:buNone/>
              <a:defRPr spc="28" sz="2800">
                <a:latin typeface="Iowan Old Style Italic"/>
                <a:ea typeface="Iowan Old Style Italic"/>
                <a:cs typeface="Iowan Old Style Italic"/>
                <a:sym typeface="Iowan Old Style Italic"/>
              </a:defRPr>
            </a:lvl3pPr>
            <a:lvl4pPr marL="0" indent="685800">
              <a:spcBef>
                <a:spcPts val="1400"/>
              </a:spcBef>
              <a:buSzTx/>
              <a:buFontTx/>
              <a:buNone/>
              <a:defRPr spc="28" sz="2800">
                <a:latin typeface="Iowan Old Style Italic"/>
                <a:ea typeface="Iowan Old Style Italic"/>
                <a:cs typeface="Iowan Old Style Italic"/>
                <a:sym typeface="Iowan Old Style Italic"/>
              </a:defRPr>
            </a:lvl4pPr>
            <a:lvl5pPr marL="0" indent="914400">
              <a:spcBef>
                <a:spcPts val="1400"/>
              </a:spcBef>
              <a:buSzTx/>
              <a:buFontTx/>
              <a:buNone/>
              <a:defRPr spc="28" sz="2800">
                <a:latin typeface="Iowan Old Style Italic"/>
                <a:ea typeface="Iowan Old Style Italic"/>
                <a:cs typeface="Iowan Old Style Italic"/>
                <a:sym typeface="Iowan Old Style Italic"/>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571500" y="723900"/>
            <a:ext cx="11861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Shape 3"/>
          <p:cNvSpPr/>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spc="0" sz="1600">
                <a:solidFill>
                  <a:srgbClr val="747676"/>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1pPr>
      <a:lvl2pPr marL="0" marR="0" indent="2286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2pPr>
      <a:lvl3pPr marL="0" marR="0" indent="4572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3pPr>
      <a:lvl4pPr marL="0" marR="0" indent="6858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4pPr>
      <a:lvl5pPr marL="0" marR="0" indent="9144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5pPr>
      <a:lvl6pPr marL="0" marR="0" indent="11430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6pPr>
      <a:lvl7pPr marL="0" marR="0" indent="13716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7pPr>
      <a:lvl8pPr marL="0" marR="0" indent="16002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8pPr>
      <a:lvl9pPr marL="0" marR="0" indent="182880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mn-lt"/>
          <a:ea typeface="+mn-ea"/>
          <a:cs typeface="+mn-cs"/>
          <a:sym typeface="DIN Condense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1pPr>
      <a:lvl2pPr marL="9398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2pPr>
      <a:lvl3pPr marL="14097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3pPr>
      <a:lvl4pPr marL="18796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4pPr>
      <a:lvl5pPr marL="23495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5pPr>
      <a:lvl6pPr marL="28194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6pPr>
      <a:lvl7pPr marL="32893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7pPr>
      <a:lvl8pPr marL="37592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8pPr>
      <a:lvl9pPr marL="42291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Roman"/>
          <a:ea typeface="Iowan Old Style Roman"/>
          <a:cs typeface="Iowan Old Style Roman"/>
          <a:sym typeface="Iowan Old Style Roman"/>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1pPr>
      <a:lvl2pPr marL="0" marR="0" indent="2286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2pPr>
      <a:lvl3pPr marL="0" marR="0" indent="4572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3pPr>
      <a:lvl4pPr marL="0" marR="0" indent="6858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4pPr>
      <a:lvl5pPr marL="0" marR="0" indent="9144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5pPr>
      <a:lvl6pPr marL="0" marR="0" indent="11430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6pPr>
      <a:lvl7pPr marL="0" marR="0" indent="13716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7pPr>
      <a:lvl8pPr marL="0" marR="0" indent="16002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8pPr>
      <a:lvl9pPr marL="0" marR="0" indent="182880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toronto.ca/city-government/data-research-maps/open-data/open-data-catalogue/#8c732154-5012-9afe-d0cd-ba3ffc813d5a"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9" name="Shape 129"/>
          <p:cNvSpPr/>
          <p:nvPr>
            <p:ph type="ctrTitle"/>
          </p:nvPr>
        </p:nvSpPr>
        <p:spPr>
          <a:prstGeom prst="rect">
            <a:avLst/>
          </a:prstGeom>
        </p:spPr>
        <p:txBody>
          <a:bodyPr/>
          <a:lstStyle>
            <a:lvl1pPr>
              <a:defRPr sz="8800"/>
            </a:lvl1pPr>
          </a:lstStyle>
          <a:p>
            <a:pPr/>
            <a:r>
              <a:t>The Battle of Neighborhoods</a:t>
            </a:r>
          </a:p>
        </p:txBody>
      </p:sp>
      <p:sp>
        <p:nvSpPr>
          <p:cNvPr id="130" name="Shape 130"/>
          <p:cNvSpPr/>
          <p:nvPr>
            <p:ph type="subTitle" sz="half" idx="1"/>
          </p:nvPr>
        </p:nvSpPr>
        <p:spPr>
          <a:xfrm>
            <a:off x="571500" y="6218568"/>
            <a:ext cx="11861800" cy="2722232"/>
          </a:xfrm>
          <a:prstGeom prst="rect">
            <a:avLst/>
          </a:prstGeom>
        </p:spPr>
        <p:txBody>
          <a:bodyPr/>
          <a:lstStyle>
            <a:lvl1pPr>
              <a:defRPr sz="4600">
                <a:latin typeface="Iowan Old Style Roman"/>
                <a:ea typeface="Iowan Old Style Roman"/>
                <a:cs typeface="Iowan Old Style Roman"/>
                <a:sym typeface="Iowan Old Style Roman"/>
              </a:defRPr>
            </a:lvl1pPr>
          </a:lstStyle>
          <a:p>
            <a:pPr/>
            <a:r>
              <a:t>THE MOST SUITABLE NEIGHBORHOODS IN TORONTO FOR NEW IMMIGRANTS</a:t>
            </a:r>
          </a:p>
        </p:txBody>
      </p:sp>
      <p:pic>
        <p:nvPicPr>
          <p:cNvPr id="131" name="toronto.jpg"/>
          <p:cNvPicPr>
            <a:picLocks noChangeAspect="1"/>
          </p:cNvPicPr>
          <p:nvPr/>
        </p:nvPicPr>
        <p:blipFill>
          <a:blip r:embed="rId2">
            <a:extLst/>
          </a:blip>
          <a:stretch>
            <a:fillRect/>
          </a:stretch>
        </p:blipFill>
        <p:spPr>
          <a:xfrm>
            <a:off x="966937" y="533400"/>
            <a:ext cx="11070926" cy="383559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4" name="Shape 134"/>
          <p:cNvSpPr/>
          <p:nvPr>
            <p:ph type="title"/>
          </p:nvPr>
        </p:nvSpPr>
        <p:spPr>
          <a:prstGeom prst="rect">
            <a:avLst/>
          </a:prstGeom>
        </p:spPr>
        <p:txBody>
          <a:bodyPr/>
          <a:lstStyle>
            <a:lvl1pPr defTabSz="543305">
              <a:spcBef>
                <a:spcPts val="2100"/>
              </a:spcBef>
              <a:defRPr sz="4836"/>
            </a:lvl1pPr>
          </a:lstStyle>
          <a:p>
            <a:pPr/>
            <a:r>
              <a:t>objective of analysis</a:t>
            </a:r>
          </a:p>
        </p:txBody>
      </p:sp>
      <p:sp>
        <p:nvSpPr>
          <p:cNvPr id="135" name="Shape 135"/>
          <p:cNvSpPr/>
          <p:nvPr>
            <p:ph type="body" idx="1"/>
          </p:nvPr>
        </p:nvSpPr>
        <p:spPr>
          <a:prstGeom prst="rect">
            <a:avLst/>
          </a:prstGeom>
        </p:spPr>
        <p:txBody>
          <a:bodyPr/>
          <a:lstStyle/>
          <a:p>
            <a:pPr marL="0" indent="0" algn="just" defTabSz="448055">
              <a:lnSpc>
                <a:spcPct val="115000"/>
              </a:lnSpc>
              <a:spcBef>
                <a:spcPts val="900"/>
              </a:spcBef>
              <a:buSzTx/>
              <a:buFontTx/>
              <a:buNone/>
              <a:defRPr sz="2058">
                <a:solidFill>
                  <a:srgbClr val="000000"/>
                </a:solidFill>
                <a:uFill>
                  <a:solidFill>
                    <a:srgbClr val="000000"/>
                  </a:solidFill>
                </a:uFill>
                <a:latin typeface="Calibri"/>
                <a:ea typeface="Calibri"/>
                <a:cs typeface="Calibri"/>
                <a:sym typeface="Calibri"/>
              </a:defRPr>
            </a:pPr>
            <a:r>
              <a:t>Ranked as one of the top countries to live in according to its unprecedented quality of life, public education system as well as medical facilities, Canada has been seeing a massive rise in the number of new immigrants over the past decades. When it comes to the place for newcomers to settle down, Toronto is always among the first destinations to consider.</a:t>
            </a:r>
          </a:p>
          <a:p>
            <a:pPr marL="0" indent="0" algn="just" defTabSz="448055">
              <a:lnSpc>
                <a:spcPct val="115000"/>
              </a:lnSpc>
              <a:spcBef>
                <a:spcPts val="900"/>
              </a:spcBef>
              <a:buSzTx/>
              <a:buFontTx/>
              <a:buNone/>
              <a:defRPr sz="2058">
                <a:solidFill>
                  <a:srgbClr val="000000"/>
                </a:solidFill>
                <a:uFill>
                  <a:solidFill>
                    <a:srgbClr val="000000"/>
                  </a:solidFill>
                </a:uFill>
                <a:latin typeface="Calibri"/>
                <a:ea typeface="Calibri"/>
                <a:cs typeface="Calibri"/>
                <a:sym typeface="Calibri"/>
              </a:defRPr>
            </a:pPr>
          </a:p>
          <a:p>
            <a:pPr marL="0" indent="0" algn="just" defTabSz="448055">
              <a:lnSpc>
                <a:spcPct val="115000"/>
              </a:lnSpc>
              <a:spcBef>
                <a:spcPts val="900"/>
              </a:spcBef>
              <a:buSzTx/>
              <a:buFontTx/>
              <a:buNone/>
              <a:defRPr sz="2058">
                <a:solidFill>
                  <a:srgbClr val="000000"/>
                </a:solidFill>
                <a:uFill>
                  <a:solidFill>
                    <a:srgbClr val="000000"/>
                  </a:solidFill>
                </a:uFill>
                <a:latin typeface="Calibri"/>
                <a:ea typeface="Calibri"/>
                <a:cs typeface="Calibri"/>
                <a:sym typeface="Calibri"/>
              </a:defRPr>
            </a:pPr>
            <a:r>
              <a:t>The objective is to provide some guidance to those new immigrants who will be looking for a suitable neighborhood in Toronto for them to settle down, based on a comparative analysis on various features and amenities across different neighborhoods. It is understood that immigrants will pick their own neighborhood based on different criteria depending on their own characteristics and preferences. In this project, the analysis is aiming for those families with a particular focus on the income level and education background of the residents living in the neighborhood. A high income and education level is normally a reflection of the safety of the community and relatively good manners of the residents. Some other common amenities such as restaurants and grocery stores nearby are also taken into account in this analysis. This project can always be modified and customized for those families who consider other attributes as driving factors to decide on which neighborhood to settle down.</a:t>
            </a:r>
          </a:p>
          <a:p>
            <a:pPr marL="0" indent="0" algn="just" defTabSz="448055">
              <a:lnSpc>
                <a:spcPct val="115000"/>
              </a:lnSpc>
              <a:spcBef>
                <a:spcPts val="900"/>
              </a:spcBef>
              <a:buSzTx/>
              <a:buFontTx/>
              <a:buNone/>
              <a:defRPr sz="1078">
                <a:solidFill>
                  <a:srgbClr val="000000"/>
                </a:solidFill>
                <a:uFill>
                  <a:solidFill>
                    <a:srgbClr val="000000"/>
                  </a:solidFill>
                </a:uFill>
                <a:latin typeface="Calibri"/>
                <a:ea typeface="Calibri"/>
                <a:cs typeface="Calibri"/>
                <a:sym typeface="Calibri"/>
              </a:defRPr>
            </a:pPr>
          </a:p>
          <a:p>
            <a:pPr marL="0" indent="0" algn="just" defTabSz="448055">
              <a:lnSpc>
                <a:spcPct val="115000"/>
              </a:lnSpc>
              <a:spcBef>
                <a:spcPts val="900"/>
              </a:spcBef>
              <a:buSzTx/>
              <a:buFontTx/>
              <a:buNone/>
              <a:defRPr sz="2156">
                <a:solidFill>
                  <a:srgbClr val="000000"/>
                </a:solidFill>
                <a:uFill>
                  <a:solidFill>
                    <a:srgbClr val="000000"/>
                  </a:solidFill>
                </a:uFill>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8" name="Shape 138"/>
          <p:cNvSpPr/>
          <p:nvPr>
            <p:ph type="title"/>
          </p:nvPr>
        </p:nvSpPr>
        <p:spPr>
          <a:prstGeom prst="rect">
            <a:avLst/>
          </a:prstGeom>
        </p:spPr>
        <p:txBody>
          <a:bodyPr/>
          <a:lstStyle>
            <a:lvl1pPr defTabSz="543305">
              <a:spcBef>
                <a:spcPts val="2100"/>
              </a:spcBef>
              <a:defRPr sz="4836"/>
            </a:lvl1pPr>
          </a:lstStyle>
          <a:p>
            <a:pPr/>
            <a:r>
              <a:t>Data</a:t>
            </a:r>
          </a:p>
        </p:txBody>
      </p:sp>
      <p:sp>
        <p:nvSpPr>
          <p:cNvPr id="139" name="Shape 139"/>
          <p:cNvSpPr/>
          <p:nvPr>
            <p:ph type="body" idx="1"/>
          </p:nvPr>
        </p:nvSpPr>
        <p:spPr>
          <a:xfrm>
            <a:off x="571500" y="1809750"/>
            <a:ext cx="11861800" cy="7226300"/>
          </a:xfrm>
          <a:prstGeom prst="rect">
            <a:avLst/>
          </a:prstGeom>
        </p:spPr>
        <p:txBody>
          <a:bodyPr/>
          <a:lstStyle/>
          <a:p>
            <a:pPr marL="271367" indent="-271367" algn="just" defTabSz="402336">
              <a:lnSpc>
                <a:spcPct val="115000"/>
              </a:lnSpc>
              <a:spcBef>
                <a:spcPts val="800"/>
              </a:spcBef>
              <a:defRPr b="1" sz="1848">
                <a:solidFill>
                  <a:srgbClr val="000000"/>
                </a:solidFill>
                <a:uFill>
                  <a:solidFill>
                    <a:srgbClr val="000000"/>
                  </a:solidFill>
                </a:uFill>
                <a:latin typeface="Calibri"/>
                <a:ea typeface="Calibri"/>
                <a:cs typeface="Calibri"/>
                <a:sym typeface="Calibri"/>
              </a:defRPr>
            </a:pPr>
            <a:r>
              <a:t>Neighborhood location information of Toronto</a:t>
            </a:r>
          </a:p>
          <a:p>
            <a:pPr lvl="1" marL="0" indent="0" algn="just" defTabSz="402336">
              <a:lnSpc>
                <a:spcPct val="115000"/>
              </a:lnSpc>
              <a:spcBef>
                <a:spcPts val="800"/>
              </a:spcBef>
              <a:buSzTx/>
              <a:buFontTx/>
              <a:buNone/>
              <a:defRPr sz="1848">
                <a:solidFill>
                  <a:srgbClr val="000000"/>
                </a:solidFill>
                <a:uFill>
                  <a:solidFill>
                    <a:srgbClr val="000000"/>
                  </a:solidFill>
                </a:uFill>
                <a:latin typeface="Calibri"/>
                <a:ea typeface="Calibri"/>
                <a:cs typeface="Calibri"/>
                <a:sym typeface="Calibri"/>
              </a:defRPr>
            </a:pPr>
            <a:r>
              <a:t>Location information of Toronto neighborhoods is available from the previous assignment in this course, which includes the postal code, longitude and latitude information for each neighborhood in the city of Toronto.</a:t>
            </a:r>
          </a:p>
          <a:p>
            <a:pPr lvl="1" marL="0" indent="0" algn="just" defTabSz="402336">
              <a:lnSpc>
                <a:spcPct val="115000"/>
              </a:lnSpc>
              <a:spcBef>
                <a:spcPts val="800"/>
              </a:spcBef>
              <a:buSzTx/>
              <a:buFontTx/>
              <a:buNone/>
              <a:defRPr sz="1848">
                <a:solidFill>
                  <a:srgbClr val="000000"/>
                </a:solidFill>
                <a:uFill>
                  <a:solidFill>
                    <a:srgbClr val="000000"/>
                  </a:solidFill>
                </a:uFill>
                <a:latin typeface="Calibri"/>
                <a:ea typeface="Calibri"/>
                <a:cs typeface="Calibri"/>
                <a:sym typeface="Calibri"/>
              </a:defRPr>
            </a:pPr>
          </a:p>
          <a:p>
            <a:pPr marL="271367" indent="-271367" algn="just" defTabSz="402336">
              <a:lnSpc>
                <a:spcPct val="115000"/>
              </a:lnSpc>
              <a:spcBef>
                <a:spcPts val="800"/>
              </a:spcBef>
              <a:defRPr b="1" sz="1848">
                <a:solidFill>
                  <a:srgbClr val="000000"/>
                </a:solidFill>
                <a:uFill>
                  <a:solidFill>
                    <a:srgbClr val="000000"/>
                  </a:solidFill>
                </a:uFill>
                <a:latin typeface="Calibri"/>
                <a:ea typeface="Calibri"/>
                <a:cs typeface="Calibri"/>
                <a:sym typeface="Calibri"/>
              </a:defRPr>
            </a:pPr>
            <a:r>
              <a:t>Neighborhood profile of Toronto</a:t>
            </a:r>
          </a:p>
          <a:p>
            <a:pPr lvl="1" marL="0" indent="0" algn="just" defTabSz="402336">
              <a:lnSpc>
                <a:spcPct val="115000"/>
              </a:lnSpc>
              <a:spcBef>
                <a:spcPts val="800"/>
              </a:spcBef>
              <a:buSzTx/>
              <a:buFontTx/>
              <a:buNone/>
              <a:defRPr sz="1848">
                <a:solidFill>
                  <a:srgbClr val="000000"/>
                </a:solidFill>
                <a:uFill>
                  <a:solidFill>
                    <a:srgbClr val="000000"/>
                  </a:solidFill>
                </a:uFill>
                <a:latin typeface="Calibri"/>
                <a:ea typeface="Calibri"/>
                <a:cs typeface="Calibri"/>
                <a:sym typeface="Calibri"/>
              </a:defRPr>
            </a:pPr>
            <a:r>
              <a:t>The neighborhood profile is obtained from the Census of Population. The profile collects data about age and sex, language, immigration and internal migration, ethnocultural diversity, housing, education, income, and labour, among which population, education, and income information is of interest in this analysis. Due to the fact that the Census is held across Canada every 5 years, data to be used is from the most recent Census in year 2016.</a:t>
            </a:r>
          </a:p>
          <a:p>
            <a:pPr lvl="1" marL="0" indent="0" algn="just" defTabSz="402336">
              <a:lnSpc>
                <a:spcPct val="115000"/>
              </a:lnSpc>
              <a:spcBef>
                <a:spcPts val="800"/>
              </a:spcBef>
              <a:buSzTx/>
              <a:buFontTx/>
              <a:buNone/>
              <a:defRPr sz="1848">
                <a:solidFill>
                  <a:srgbClr val="000000"/>
                </a:solidFill>
                <a:uFill>
                  <a:solidFill>
                    <a:srgbClr val="000000"/>
                  </a:solidFill>
                </a:uFill>
                <a:latin typeface="Calibri"/>
                <a:ea typeface="Calibri"/>
                <a:cs typeface="Calibri"/>
                <a:sym typeface="Calibri"/>
              </a:defRPr>
            </a:pPr>
            <a:r>
              <a:t>Data source publicly available : </a:t>
            </a:r>
            <a:r>
              <a:rPr u="sng">
                <a:solidFill>
                  <a:srgbClr val="0000FF"/>
                </a:solidFill>
                <a:uFill>
                  <a:solidFill>
                    <a:srgbClr val="0000FF"/>
                  </a:solidFill>
                </a:uFill>
                <a:hlinkClick r:id="rId2" invalidUrl="" action="" tgtFrame="" tooltip="" history="1" highlightClick="0" endSnd="0"/>
              </a:rPr>
              <a:t>https://www.toronto.ca/city-government/data-research-maps/open-data/open-data-catalogue/#8c732154-5012-9afe-d0cd-ba3ffc813d5a</a:t>
            </a:r>
          </a:p>
          <a:p>
            <a:pPr lvl="1" marL="0" indent="0" algn="just" defTabSz="402336">
              <a:lnSpc>
                <a:spcPct val="115000"/>
              </a:lnSpc>
              <a:spcBef>
                <a:spcPts val="800"/>
              </a:spcBef>
              <a:buSzTx/>
              <a:buFontTx/>
              <a:buNone/>
              <a:defRPr sz="1848">
                <a:solidFill>
                  <a:srgbClr val="000000"/>
                </a:solidFill>
                <a:uFill>
                  <a:solidFill>
                    <a:srgbClr val="000000"/>
                  </a:solidFill>
                </a:uFill>
                <a:latin typeface="Calibri"/>
                <a:ea typeface="Calibri"/>
                <a:cs typeface="Calibri"/>
                <a:sym typeface="Calibri"/>
              </a:defRPr>
            </a:pPr>
          </a:p>
          <a:p>
            <a:pPr marL="271367" indent="-271367" algn="just" defTabSz="402336">
              <a:lnSpc>
                <a:spcPct val="115000"/>
              </a:lnSpc>
              <a:spcBef>
                <a:spcPts val="800"/>
              </a:spcBef>
              <a:defRPr b="1" sz="1848">
                <a:solidFill>
                  <a:srgbClr val="000000"/>
                </a:solidFill>
                <a:uFill>
                  <a:solidFill>
                    <a:srgbClr val="000000"/>
                  </a:solidFill>
                </a:uFill>
                <a:latin typeface="Calibri"/>
                <a:ea typeface="Calibri"/>
                <a:cs typeface="Calibri"/>
                <a:sym typeface="Calibri"/>
              </a:defRPr>
            </a:pPr>
            <a:r>
              <a:t>Venue information of interest</a:t>
            </a:r>
          </a:p>
          <a:p>
            <a:pPr lvl="1" marL="0" indent="0" algn="just" defTabSz="402336">
              <a:lnSpc>
                <a:spcPct val="115000"/>
              </a:lnSpc>
              <a:spcBef>
                <a:spcPts val="800"/>
              </a:spcBef>
              <a:buSzTx/>
              <a:buFontTx/>
              <a:buNone/>
              <a:defRPr sz="1848">
                <a:solidFill>
                  <a:srgbClr val="000000"/>
                </a:solidFill>
                <a:uFill>
                  <a:solidFill>
                    <a:srgbClr val="000000"/>
                  </a:solidFill>
                </a:uFill>
                <a:latin typeface="Calibri"/>
                <a:ea typeface="Calibri"/>
                <a:cs typeface="Calibri"/>
                <a:sym typeface="Calibri"/>
              </a:defRPr>
            </a:pPr>
            <a:r>
              <a:t>Venue information of interest (i.e. restaurants and grocery stores) is obtained using the Foursquare API based on the longitude and latitude coordinates of the neighborhood.</a:t>
            </a:r>
          </a:p>
          <a:p>
            <a:pPr lvl="1" marL="0" indent="0" algn="just" defTabSz="402336">
              <a:lnSpc>
                <a:spcPct val="115000"/>
              </a:lnSpc>
              <a:spcBef>
                <a:spcPts val="800"/>
              </a:spcBef>
              <a:buSzTx/>
              <a:buFontTx/>
              <a:buNone/>
              <a:defRPr sz="1848">
                <a:solidFill>
                  <a:srgbClr val="000000"/>
                </a:solidFill>
                <a:uFill>
                  <a:solidFill>
                    <a:srgbClr val="000000"/>
                  </a:solidFill>
                </a:uFill>
                <a:latin typeface="Calibri"/>
                <a:ea typeface="Calibri"/>
                <a:cs typeface="Calibri"/>
                <a:sym typeface="Calibri"/>
              </a:defRPr>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2" name="Shape 142"/>
          <p:cNvSpPr/>
          <p:nvPr>
            <p:ph type="title"/>
          </p:nvPr>
        </p:nvSpPr>
        <p:spPr>
          <a:prstGeom prst="rect">
            <a:avLst/>
          </a:prstGeom>
        </p:spPr>
        <p:txBody>
          <a:bodyPr/>
          <a:lstStyle>
            <a:lvl1pPr defTabSz="543305">
              <a:spcBef>
                <a:spcPts val="2100"/>
              </a:spcBef>
              <a:defRPr sz="4836"/>
            </a:lvl1pPr>
          </a:lstStyle>
          <a:p>
            <a:pPr/>
            <a:r>
              <a:t>METHODOLOGY</a:t>
            </a:r>
          </a:p>
        </p:txBody>
      </p:sp>
      <p:sp>
        <p:nvSpPr>
          <p:cNvPr id="143" name="Shape 143"/>
          <p:cNvSpPr/>
          <p:nvPr>
            <p:ph type="body" idx="1"/>
          </p:nvPr>
        </p:nvSpPr>
        <p:spPr>
          <a:prstGeom prst="rect">
            <a:avLst/>
          </a:prstGeom>
        </p:spPr>
        <p:txBody>
          <a:bodyPr/>
          <a:lstStyle/>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r>
              <a:t>Step 1 : Identify the neighborhoods of Toronto in which residents have high income and education background to construct the pool of neighborhoods of interest for the analysis</a:t>
            </a:r>
          </a:p>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p>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r>
              <a:t>Step 2 : Locate those neighborhoods selected from previous step</a:t>
            </a:r>
          </a:p>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p>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r>
              <a:t>Step 3 : Connect to Foursquare and retrieve venue data of interest within each neighborhood</a:t>
            </a:r>
          </a:p>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p>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r>
              <a:t>Step 4 : Apply machine learning technique (K-Means Clustering) to analyze the data</a:t>
            </a:r>
          </a:p>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p>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r>
              <a:t>Step 5 : Make decisions on the most suitable neighborhood based on statistical indicators</a:t>
            </a:r>
            <a:endParaRPr b="1"/>
          </a:p>
          <a:p>
            <a:pPr marL="0" indent="0" algn="just" defTabSz="457200">
              <a:lnSpc>
                <a:spcPct val="115000"/>
              </a:lnSpc>
              <a:spcBef>
                <a:spcPts val="1000"/>
              </a:spcBef>
              <a:buSzTx/>
              <a:buFontTx/>
              <a:buNone/>
              <a:defRPr sz="2100">
                <a:solidFill>
                  <a:srgbClr val="000000"/>
                </a:solidFill>
                <a:uFill>
                  <a:solidFill>
                    <a:srgbClr val="000000"/>
                  </a:solidFill>
                </a:uFill>
                <a:latin typeface="Calibri"/>
                <a:ea typeface="Calibri"/>
                <a:cs typeface="Calibri"/>
                <a:sym typeface="Calibri"/>
              </a:defRPr>
            </a:pPr>
            <a:endParaRPr b="1"/>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6" name="Shape 146"/>
          <p:cNvSpPr/>
          <p:nvPr>
            <p:ph type="title"/>
          </p:nvPr>
        </p:nvSpPr>
        <p:spPr>
          <a:prstGeom prst="rect">
            <a:avLst/>
          </a:prstGeom>
        </p:spPr>
        <p:txBody>
          <a:bodyPr/>
          <a:lstStyle>
            <a:lvl1pPr defTabSz="543305">
              <a:spcBef>
                <a:spcPts val="2100"/>
              </a:spcBef>
              <a:defRPr sz="4836"/>
            </a:lvl1pPr>
          </a:lstStyle>
          <a:p>
            <a:pPr/>
            <a:r>
              <a:t>Results</a:t>
            </a:r>
          </a:p>
        </p:txBody>
      </p:sp>
      <p:sp>
        <p:nvSpPr>
          <p:cNvPr id="147" name="Shape 147"/>
          <p:cNvSpPr/>
          <p:nvPr>
            <p:ph type="body" idx="1"/>
          </p:nvPr>
        </p:nvSpPr>
        <p:spPr>
          <a:prstGeom prst="rect">
            <a:avLst/>
          </a:prstGeom>
        </p:spPr>
        <p:txBody>
          <a:bodyPr/>
          <a:lstStyle>
            <a:lvl1pPr>
              <a:defRPr sz="2100">
                <a:solidFill>
                  <a:srgbClr val="000000"/>
                </a:solidFill>
                <a:latin typeface="Trebuchet MS"/>
                <a:ea typeface="Trebuchet MS"/>
                <a:cs typeface="Trebuchet MS"/>
                <a:sym typeface="Trebuchet MS"/>
              </a:defRPr>
            </a:lvl1pPr>
          </a:lstStyle>
          <a:p>
            <a:pPr/>
            <a:r>
              <a:t>12 neighborsoods are identified from Census that have a high income and education level within the neighborhood.</a:t>
            </a:r>
          </a:p>
        </p:txBody>
      </p:sp>
      <p:pic>
        <p:nvPicPr>
          <p:cNvPr id="148" name="Screen Shot 2019-06-29 at 9.18.23 PM.png"/>
          <p:cNvPicPr>
            <a:picLocks noChangeAspect="1"/>
          </p:cNvPicPr>
          <p:nvPr/>
        </p:nvPicPr>
        <p:blipFill>
          <a:blip r:embed="rId2">
            <a:extLst/>
          </a:blip>
          <a:stretch>
            <a:fillRect/>
          </a:stretch>
        </p:blipFill>
        <p:spPr>
          <a:xfrm>
            <a:off x="1222636" y="2815525"/>
            <a:ext cx="10559528" cy="6285433"/>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51" name="Shape 151"/>
          <p:cNvSpPr/>
          <p:nvPr>
            <p:ph type="title"/>
          </p:nvPr>
        </p:nvSpPr>
        <p:spPr>
          <a:prstGeom prst="rect">
            <a:avLst/>
          </a:prstGeom>
        </p:spPr>
        <p:txBody>
          <a:bodyPr/>
          <a:lstStyle>
            <a:lvl1pPr defTabSz="543305">
              <a:spcBef>
                <a:spcPts val="2100"/>
              </a:spcBef>
              <a:defRPr sz="4836"/>
            </a:lvl1pPr>
          </a:lstStyle>
          <a:p>
            <a:pPr/>
            <a:r>
              <a:t>Results (cont’d)</a:t>
            </a:r>
          </a:p>
        </p:txBody>
      </p:sp>
      <p:sp>
        <p:nvSpPr>
          <p:cNvPr id="152" name="Shape 152"/>
          <p:cNvSpPr/>
          <p:nvPr>
            <p:ph type="body" idx="1"/>
          </p:nvPr>
        </p:nvSpPr>
        <p:spPr>
          <a:prstGeom prst="rect">
            <a:avLst/>
          </a:prstGeom>
        </p:spPr>
        <p:txBody>
          <a:bodyPr/>
          <a:lstStyle/>
          <a:p>
            <a:pPr>
              <a:defRPr sz="2100">
                <a:solidFill>
                  <a:srgbClr val="000000"/>
                </a:solidFill>
                <a:latin typeface="Trebuchet MS"/>
                <a:ea typeface="Trebuchet MS"/>
                <a:cs typeface="Trebuchet MS"/>
                <a:sym typeface="Trebuchet MS"/>
              </a:defRPr>
            </a:pPr>
            <a:r>
              <a:t>Venue data for each of the 12 neighborhoods are obtained by connecting to API foursquare. Only the following venues of interest, which is related to places for food, are extracted from a total of 174 venue categories. </a:t>
            </a:r>
          </a:p>
          <a:p>
            <a:pPr lvl="1" marL="778271" indent="-308371">
              <a:buSzPct val="45000"/>
              <a:buFontTx/>
              <a:buBlip>
                <a:blip r:embed="rId2"/>
              </a:buBlip>
              <a:defRPr sz="2100">
                <a:solidFill>
                  <a:srgbClr val="000000"/>
                </a:solidFill>
                <a:latin typeface="Trebuchet MS"/>
                <a:ea typeface="Trebuchet MS"/>
                <a:cs typeface="Trebuchet MS"/>
                <a:sym typeface="Trebuchet MS"/>
              </a:defRPr>
            </a:pPr>
            <a:r>
              <a:t>All kinds of restaurants (Asian, French, American, etc)</a:t>
            </a:r>
          </a:p>
          <a:p>
            <a:pPr lvl="1" marL="778271" indent="-308371">
              <a:buSzPct val="45000"/>
              <a:buFontTx/>
              <a:buBlip>
                <a:blip r:embed="rId2"/>
              </a:buBlip>
              <a:defRPr sz="2100">
                <a:solidFill>
                  <a:srgbClr val="000000"/>
                </a:solidFill>
                <a:latin typeface="Trebuchet MS"/>
                <a:ea typeface="Trebuchet MS"/>
                <a:cs typeface="Trebuchet MS"/>
                <a:sym typeface="Trebuchet MS"/>
              </a:defRPr>
            </a:pPr>
            <a:r>
              <a:t>All kinds of joints (BBQ, burger, etc)</a:t>
            </a:r>
          </a:p>
          <a:p>
            <a:pPr lvl="1" marL="778271" indent="-308371">
              <a:buSzPct val="45000"/>
              <a:buFontTx/>
              <a:buBlip>
                <a:blip r:embed="rId2"/>
              </a:buBlip>
              <a:defRPr sz="2100">
                <a:solidFill>
                  <a:srgbClr val="000000"/>
                </a:solidFill>
                <a:latin typeface="Trebuchet MS"/>
                <a:ea typeface="Trebuchet MS"/>
                <a:cs typeface="Trebuchet MS"/>
                <a:sym typeface="Trebuchet MS"/>
              </a:defRPr>
            </a:pPr>
            <a:r>
              <a:t>Grocery and convenience stores</a:t>
            </a:r>
          </a:p>
          <a:p>
            <a:pPr>
              <a:defRPr sz="2100">
                <a:solidFill>
                  <a:srgbClr val="000000"/>
                </a:solidFill>
                <a:latin typeface="Trebuchet MS"/>
                <a:ea typeface="Trebuchet MS"/>
                <a:cs typeface="Trebuchet MS"/>
                <a:sym typeface="Trebuchet MS"/>
              </a:defRPr>
            </a:pPr>
            <a:r>
              <a:t>Applying K-means clustering (K=5), the neighborhoods are grouped into 5 clusters, and then the sum score of all venues are computed. </a:t>
            </a:r>
          </a:p>
        </p:txBody>
      </p:sp>
      <p:graphicFrame>
        <p:nvGraphicFramePr>
          <p:cNvPr id="153" name="Table 153"/>
          <p:cNvGraphicFramePr/>
          <p:nvPr/>
        </p:nvGraphicFramePr>
        <p:xfrm>
          <a:off x="3572933" y="5890683"/>
          <a:ext cx="5010217" cy="2851217"/>
        </p:xfrm>
        <a:graphic xmlns:a="http://schemas.openxmlformats.org/drawingml/2006/main">
          <a:graphicData uri="http://schemas.openxmlformats.org/drawingml/2006/table">
            <a:tbl>
              <a:tblPr firstCol="0" firstRow="1" lastCol="0" lastRow="0" bandCol="0" bandRow="0" rtl="0">
                <a:tableStyleId>{2708684C-4D16-4618-839F-0558EEFCDFE6}</a:tableStyleId>
              </a:tblPr>
              <a:tblGrid>
                <a:gridCol w="1390083"/>
                <a:gridCol w="3607433"/>
              </a:tblGrid>
              <a:tr h="473086">
                <a:tc>
                  <a:txBody>
                    <a:bodyPr/>
                    <a:lstStyle/>
                    <a:p>
                      <a:pPr algn="ctr">
                        <a:defRPr sz="1800">
                          <a:solidFill>
                            <a:srgbClr val="000000"/>
                          </a:solidFill>
                        </a:defRPr>
                      </a:pPr>
                      <a:r>
                        <a:rPr sz="2100">
                          <a:solidFill>
                            <a:srgbClr val="5C5C5C"/>
                          </a:solidFill>
                        </a:rPr>
                        <a:t>Cluster</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rPr>
                        <a:t>Venue Total Sum Score</a:t>
                      </a:r>
                    </a:p>
                  </a:txBody>
                  <a:tcPr marL="50800" marR="50800" marT="50800" marB="50800" anchor="ctr" anchorCtr="0" horzOverflow="overflow"/>
                </a:tc>
              </a:tr>
              <a:tr h="473086">
                <a:tc>
                  <a:txBody>
                    <a:bodyPr/>
                    <a:lstStyle/>
                    <a:p>
                      <a:pPr algn="ctr">
                        <a:defRPr sz="1800">
                          <a:solidFill>
                            <a:srgbClr val="000000"/>
                          </a:solidFill>
                        </a:defRPr>
                      </a:pPr>
                      <a:r>
                        <a:rPr sz="2100">
                          <a:solidFill>
                            <a:srgbClr val="5C5C5C"/>
                          </a:solidFill>
                          <a:sym typeface="Iowan Old Style Roman"/>
                        </a:rPr>
                        <a:t>5</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54.0</a:t>
                      </a:r>
                    </a:p>
                  </a:txBody>
                  <a:tcPr marL="50800" marR="50800" marT="50800" marB="50800" anchor="ctr" anchorCtr="0" horzOverflow="overflow"/>
                </a:tc>
              </a:tr>
              <a:tr h="473086">
                <a:tc>
                  <a:txBody>
                    <a:bodyPr/>
                    <a:lstStyle/>
                    <a:p>
                      <a:pPr algn="ctr">
                        <a:defRPr sz="1800">
                          <a:solidFill>
                            <a:srgbClr val="000000"/>
                          </a:solidFill>
                        </a:defRPr>
                      </a:pPr>
                      <a:r>
                        <a:rPr sz="2100">
                          <a:solidFill>
                            <a:srgbClr val="5C5C5C"/>
                          </a:solidFill>
                          <a:sym typeface="Iowan Old Style Roman"/>
                        </a:rPr>
                        <a:t>3</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53.0</a:t>
                      </a:r>
                    </a:p>
                  </a:txBody>
                  <a:tcPr marL="50800" marR="50800" marT="50800" marB="50800" anchor="ctr" anchorCtr="0" horzOverflow="overflow"/>
                </a:tc>
              </a:tr>
              <a:tr h="473086">
                <a:tc>
                  <a:txBody>
                    <a:bodyPr/>
                    <a:lstStyle/>
                    <a:p>
                      <a:pPr algn="ctr">
                        <a:defRPr sz="1800">
                          <a:solidFill>
                            <a:srgbClr val="000000"/>
                          </a:solidFill>
                        </a:defRPr>
                      </a:pPr>
                      <a:r>
                        <a:rPr sz="2100">
                          <a:solidFill>
                            <a:srgbClr val="5C5C5C"/>
                          </a:solidFill>
                          <a:sym typeface="Iowan Old Style Roman"/>
                        </a:rPr>
                        <a:t>1</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50.3</a:t>
                      </a:r>
                    </a:p>
                  </a:txBody>
                  <a:tcPr marL="50800" marR="50800" marT="50800" marB="50800" anchor="ctr" anchorCtr="0" horzOverflow="overflow"/>
                </a:tc>
              </a:tr>
              <a:tr h="473086">
                <a:tc>
                  <a:txBody>
                    <a:bodyPr/>
                    <a:lstStyle/>
                    <a:p>
                      <a:pPr algn="ctr">
                        <a:defRPr sz="1800">
                          <a:solidFill>
                            <a:srgbClr val="000000"/>
                          </a:solidFill>
                        </a:defRPr>
                      </a:pPr>
                      <a:r>
                        <a:rPr sz="2100">
                          <a:solidFill>
                            <a:srgbClr val="5C5C5C"/>
                          </a:solidFill>
                          <a:sym typeface="Iowan Old Style Roman"/>
                        </a:rPr>
                        <a:t>4</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38.5</a:t>
                      </a:r>
                    </a:p>
                  </a:txBody>
                  <a:tcPr marL="50800" marR="50800" marT="50800" marB="50800" anchor="ctr" anchorCtr="0" horzOverflow="overflow"/>
                </a:tc>
              </a:tr>
              <a:tr h="473086">
                <a:tc>
                  <a:txBody>
                    <a:bodyPr/>
                    <a:lstStyle/>
                    <a:p>
                      <a:pPr algn="ctr">
                        <a:defRPr sz="1800">
                          <a:solidFill>
                            <a:srgbClr val="000000"/>
                          </a:solidFill>
                        </a:defRPr>
                      </a:pPr>
                      <a:r>
                        <a:rPr sz="2100">
                          <a:solidFill>
                            <a:srgbClr val="5C5C5C"/>
                          </a:solidFill>
                          <a:sym typeface="Iowan Old Style Roman"/>
                        </a:rPr>
                        <a:t>2</a:t>
                      </a:r>
                    </a:p>
                  </a:txBody>
                  <a:tcPr marL="50800" marR="50800" marT="50800" marB="50800" anchor="ctr" anchorCtr="0" horzOverflow="overflow">
                    <a:lnB w="12700">
                      <a:miter lim="400000"/>
                    </a:lnB>
                  </a:tcPr>
                </a:tc>
                <a:tc>
                  <a:txBody>
                    <a:bodyPr/>
                    <a:lstStyle/>
                    <a:p>
                      <a:pPr algn="ctr">
                        <a:defRPr sz="1800">
                          <a:solidFill>
                            <a:srgbClr val="000000"/>
                          </a:solidFill>
                        </a:defRPr>
                      </a:pPr>
                      <a:r>
                        <a:rPr sz="2100">
                          <a:solidFill>
                            <a:srgbClr val="5C5C5C"/>
                          </a:solidFill>
                          <a:sym typeface="Iowan Old Style Roman"/>
                        </a:rPr>
                        <a:t>7.2</a:t>
                      </a: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56" name="Shape 156"/>
          <p:cNvSpPr/>
          <p:nvPr>
            <p:ph type="title"/>
          </p:nvPr>
        </p:nvSpPr>
        <p:spPr>
          <a:prstGeom prst="rect">
            <a:avLst/>
          </a:prstGeom>
        </p:spPr>
        <p:txBody>
          <a:bodyPr/>
          <a:lstStyle>
            <a:lvl1pPr defTabSz="543305">
              <a:spcBef>
                <a:spcPts val="2100"/>
              </a:spcBef>
              <a:defRPr sz="4836"/>
            </a:lvl1pPr>
          </a:lstStyle>
          <a:p>
            <a:pPr/>
            <a:r>
              <a:t>Results (cont’d)</a:t>
            </a:r>
          </a:p>
        </p:txBody>
      </p:sp>
      <p:sp>
        <p:nvSpPr>
          <p:cNvPr id="157" name="Shape 157"/>
          <p:cNvSpPr/>
          <p:nvPr>
            <p:ph type="body" idx="1"/>
          </p:nvPr>
        </p:nvSpPr>
        <p:spPr>
          <a:prstGeom prst="rect">
            <a:avLst/>
          </a:prstGeom>
        </p:spPr>
        <p:txBody>
          <a:bodyPr/>
          <a:lstStyle>
            <a:lvl1pPr>
              <a:defRPr sz="2100">
                <a:solidFill>
                  <a:srgbClr val="000000"/>
                </a:solidFill>
                <a:latin typeface="Trebuchet MS"/>
                <a:ea typeface="Trebuchet MS"/>
                <a:cs typeface="Trebuchet MS"/>
                <a:sym typeface="Trebuchet MS"/>
              </a:defRPr>
            </a:lvl1pPr>
          </a:lstStyle>
          <a:p>
            <a:pPr/>
            <a:r>
              <a:t>Clusters 5, 3, and 1 have the highest venue scores (54, 53, and 50 respectively). Cluster 2 has the lowest score (7.2). The neighborhoods that belong to Clusters 5, 3, and 1 are identified. </a:t>
            </a:r>
          </a:p>
        </p:txBody>
      </p:sp>
      <p:graphicFrame>
        <p:nvGraphicFramePr>
          <p:cNvPr id="158" name="Table 158"/>
          <p:cNvGraphicFramePr/>
          <p:nvPr/>
        </p:nvGraphicFramePr>
        <p:xfrm>
          <a:off x="3217763" y="3083983"/>
          <a:ext cx="6569274" cy="5502805"/>
        </p:xfrm>
        <a:graphic xmlns:a="http://schemas.openxmlformats.org/drawingml/2006/main">
          <a:graphicData uri="http://schemas.openxmlformats.org/drawingml/2006/table">
            <a:tbl>
              <a:tblPr firstCol="0" firstRow="1" lastCol="0" lastRow="0" bandCol="0" bandRow="0" rtl="0">
                <a:tableStyleId>{2708684C-4D16-4618-839F-0558EEFCDFE6}</a:tableStyleId>
              </a:tblPr>
              <a:tblGrid>
                <a:gridCol w="4464599"/>
                <a:gridCol w="2104674"/>
              </a:tblGrid>
              <a:tr h="423292">
                <a:tc>
                  <a:txBody>
                    <a:bodyPr/>
                    <a:lstStyle/>
                    <a:p>
                      <a:pPr algn="ctr">
                        <a:defRPr sz="1800">
                          <a:solidFill>
                            <a:srgbClr val="000000"/>
                          </a:solidFill>
                        </a:defRPr>
                      </a:pPr>
                      <a:r>
                        <a:rPr sz="2100">
                          <a:solidFill>
                            <a:srgbClr val="5C5C5C"/>
                          </a:solidFill>
                        </a:rPr>
                        <a:t>Neighborhood</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rPr>
                        <a:t>Cluster</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York Mills</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1</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Rosedale</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5</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Moore Park</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2</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Forest Hill South</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1</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Lawrence Park South</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2</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Waterfront Communities</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4</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The Islands</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1</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Annex</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2</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Leaside</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4</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Bay Street Corridor</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2</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Bedford Park</a:t>
                      </a:r>
                    </a:p>
                  </a:txBody>
                  <a:tcPr marL="50800" marR="50800" marT="50800" marB="50800" anchor="ctr" anchorCtr="0" horzOverflow="overflow"/>
                </a:tc>
                <a:tc>
                  <a:txBody>
                    <a:bodyPr/>
                    <a:lstStyle/>
                    <a:p>
                      <a:pPr algn="ctr">
                        <a:defRPr sz="1800">
                          <a:solidFill>
                            <a:srgbClr val="000000"/>
                          </a:solidFill>
                        </a:defRPr>
                      </a:pPr>
                      <a:r>
                        <a:rPr sz="2100">
                          <a:solidFill>
                            <a:srgbClr val="5C5C5C"/>
                          </a:solidFill>
                          <a:sym typeface="Iowan Old Style Roman"/>
                        </a:rPr>
                        <a:t>3</a:t>
                      </a:r>
                    </a:p>
                  </a:txBody>
                  <a:tcPr marL="50800" marR="50800" marT="50800" marB="50800" anchor="ctr" anchorCtr="0" horzOverflow="overflow"/>
                </a:tc>
              </a:tr>
              <a:tr h="423292">
                <a:tc>
                  <a:txBody>
                    <a:bodyPr/>
                    <a:lstStyle/>
                    <a:p>
                      <a:pPr algn="ctr">
                        <a:defRPr sz="1800">
                          <a:solidFill>
                            <a:srgbClr val="000000"/>
                          </a:solidFill>
                        </a:defRPr>
                      </a:pPr>
                      <a:r>
                        <a:rPr sz="2100">
                          <a:solidFill>
                            <a:srgbClr val="5C5C5C"/>
                          </a:solidFill>
                          <a:sym typeface="Iowan Old Style Roman"/>
                        </a:rPr>
                        <a:t>The Beaches</a:t>
                      </a:r>
                    </a:p>
                  </a:txBody>
                  <a:tcPr marL="50800" marR="50800" marT="50800" marB="50800" anchor="ctr" anchorCtr="0" horzOverflow="overflow">
                    <a:lnB w="12700">
                      <a:miter lim="400000"/>
                    </a:lnB>
                  </a:tcPr>
                </a:tc>
                <a:tc>
                  <a:txBody>
                    <a:bodyPr/>
                    <a:lstStyle/>
                    <a:p>
                      <a:pPr algn="ctr">
                        <a:defRPr sz="1800">
                          <a:solidFill>
                            <a:srgbClr val="000000"/>
                          </a:solidFill>
                        </a:defRPr>
                      </a:pPr>
                      <a:r>
                        <a:rPr sz="2100">
                          <a:solidFill>
                            <a:srgbClr val="5C5C5C"/>
                          </a:solidFill>
                          <a:sym typeface="Iowan Old Style Roman"/>
                        </a:rPr>
                        <a:t>2</a:t>
                      </a: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61" name="Shape 161"/>
          <p:cNvSpPr/>
          <p:nvPr>
            <p:ph type="title"/>
          </p:nvPr>
        </p:nvSpPr>
        <p:spPr>
          <a:prstGeom prst="rect">
            <a:avLst/>
          </a:prstGeom>
        </p:spPr>
        <p:txBody>
          <a:bodyPr/>
          <a:lstStyle>
            <a:lvl1pPr defTabSz="543305">
              <a:spcBef>
                <a:spcPts val="2100"/>
              </a:spcBef>
              <a:defRPr sz="4836"/>
            </a:lvl1pPr>
          </a:lstStyle>
          <a:p>
            <a:pPr/>
            <a:r>
              <a:t>CONCLUSIONS</a:t>
            </a:r>
          </a:p>
        </p:txBody>
      </p:sp>
      <p:sp>
        <p:nvSpPr>
          <p:cNvPr id="162" name="Shape 162"/>
          <p:cNvSpPr/>
          <p:nvPr>
            <p:ph type="body" idx="1"/>
          </p:nvPr>
        </p:nvSpPr>
        <p:spPr>
          <a:prstGeom prst="rect">
            <a:avLst/>
          </a:prstGeom>
        </p:spPr>
        <p:txBody>
          <a:bodyPr/>
          <a:lstStyle/>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r>
              <a:t>The following neighborhoods are recommended to those new immigrants who are seeking for a community with a relatively high income and education level, and a good accessibility to places for food within the neighborhood:</a:t>
            </a:r>
          </a:p>
          <a:p>
            <a:pPr lvl="1" marL="1101436" indent="-228600" algn="just" defTabSz="457200">
              <a:lnSpc>
                <a:spcPct val="115000"/>
              </a:lnSpc>
              <a:spcBef>
                <a:spcPts val="1000"/>
              </a:spcBef>
              <a:buSzPct val="100000"/>
              <a:buFontTx/>
              <a:buChar char="•"/>
              <a:defRPr sz="2100">
                <a:solidFill>
                  <a:srgbClr val="000000"/>
                </a:solidFill>
                <a:uFill>
                  <a:solidFill>
                    <a:srgbClr val="000000"/>
                  </a:solidFill>
                </a:uFill>
                <a:latin typeface="Calibri"/>
                <a:ea typeface="Calibri"/>
                <a:cs typeface="Calibri"/>
                <a:sym typeface="Calibri"/>
              </a:defRPr>
            </a:pPr>
            <a:r>
              <a:t>Rosedale</a:t>
            </a:r>
          </a:p>
          <a:p>
            <a:pPr lvl="1" marL="1101436" indent="-228600" algn="just" defTabSz="457200">
              <a:lnSpc>
                <a:spcPct val="115000"/>
              </a:lnSpc>
              <a:spcBef>
                <a:spcPts val="1000"/>
              </a:spcBef>
              <a:buSzPct val="100000"/>
              <a:buFontTx/>
              <a:buChar char="•"/>
              <a:defRPr sz="2100">
                <a:solidFill>
                  <a:srgbClr val="000000"/>
                </a:solidFill>
                <a:uFill>
                  <a:solidFill>
                    <a:srgbClr val="000000"/>
                  </a:solidFill>
                </a:uFill>
                <a:latin typeface="Calibri"/>
                <a:ea typeface="Calibri"/>
                <a:cs typeface="Calibri"/>
                <a:sym typeface="Calibri"/>
              </a:defRPr>
            </a:pPr>
            <a:r>
              <a:t>Bedford Park</a:t>
            </a:r>
          </a:p>
          <a:p>
            <a:pPr lvl="1" marL="1101436" indent="-228600" algn="just" defTabSz="457200">
              <a:lnSpc>
                <a:spcPct val="115000"/>
              </a:lnSpc>
              <a:spcBef>
                <a:spcPts val="1000"/>
              </a:spcBef>
              <a:buSzPct val="100000"/>
              <a:buFontTx/>
              <a:buChar char="•"/>
              <a:defRPr sz="2100">
                <a:solidFill>
                  <a:srgbClr val="000000"/>
                </a:solidFill>
                <a:uFill>
                  <a:solidFill>
                    <a:srgbClr val="000000"/>
                  </a:solidFill>
                </a:uFill>
                <a:latin typeface="Calibri"/>
                <a:ea typeface="Calibri"/>
                <a:cs typeface="Calibri"/>
                <a:sym typeface="Calibri"/>
              </a:defRPr>
            </a:pPr>
            <a:r>
              <a:t>York Mills</a:t>
            </a:r>
          </a:p>
          <a:p>
            <a:pPr lvl="1" marL="1101436" indent="-228600" algn="just" defTabSz="457200">
              <a:lnSpc>
                <a:spcPct val="115000"/>
              </a:lnSpc>
              <a:spcBef>
                <a:spcPts val="1000"/>
              </a:spcBef>
              <a:buSzPct val="100000"/>
              <a:buFontTx/>
              <a:buChar char="•"/>
              <a:defRPr sz="2100">
                <a:solidFill>
                  <a:srgbClr val="000000"/>
                </a:solidFill>
                <a:uFill>
                  <a:solidFill>
                    <a:srgbClr val="000000"/>
                  </a:solidFill>
                </a:uFill>
                <a:latin typeface="Calibri"/>
                <a:ea typeface="Calibri"/>
                <a:cs typeface="Calibri"/>
                <a:sym typeface="Calibri"/>
              </a:defRPr>
            </a:pPr>
            <a:r>
              <a:t>Forest Hill South</a:t>
            </a:r>
          </a:p>
          <a:p>
            <a:pPr lvl="1" marL="1101436" indent="-228600" algn="just" defTabSz="457200">
              <a:lnSpc>
                <a:spcPct val="115000"/>
              </a:lnSpc>
              <a:spcBef>
                <a:spcPts val="1000"/>
              </a:spcBef>
              <a:buSzPct val="100000"/>
              <a:buFontTx/>
              <a:buChar char="•"/>
              <a:defRPr sz="2100">
                <a:solidFill>
                  <a:srgbClr val="000000"/>
                </a:solidFill>
                <a:uFill>
                  <a:solidFill>
                    <a:srgbClr val="000000"/>
                  </a:solidFill>
                </a:uFill>
                <a:latin typeface="Calibri"/>
                <a:ea typeface="Calibri"/>
                <a:cs typeface="Calibri"/>
                <a:sym typeface="Calibri"/>
              </a:defRPr>
            </a:pPr>
            <a:r>
              <a:t>The Islands</a:t>
            </a:r>
          </a:p>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r>
              <a:t>The analysis can be customized for other immigrants that take into account other criteria and driving factors. </a:t>
            </a:r>
          </a:p>
          <a:p>
            <a:pPr marL="308371" indent="-308371" algn="just" defTabSz="457200">
              <a:lnSpc>
                <a:spcPct val="115000"/>
              </a:lnSpc>
              <a:spcBef>
                <a:spcPts val="1000"/>
              </a:spcBef>
              <a:defRPr sz="2100">
                <a:solidFill>
                  <a:srgbClr val="000000"/>
                </a:solidFill>
                <a:uFill>
                  <a:solidFill>
                    <a:srgbClr val="000000"/>
                  </a:solidFill>
                </a:uFill>
                <a:latin typeface="Calibri"/>
                <a:ea typeface="Calibri"/>
                <a:cs typeface="Calibri"/>
                <a:sym typeface="Calibri"/>
              </a:defRPr>
            </a:pPr>
            <a:r>
              <a:t>Limitations: due to complexity, the analysis presented did not consider housing availability and prices within the neighborhood. The future study may include these factors and other considerations to achieve a more comprehensive scope.</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Iowan Old Style Italic"/>
            <a:ea typeface="Iowan Old Style Italic"/>
            <a:cs typeface="Iowan Old Style Italic"/>
            <a:sym typeface="Iowan Old Style Ital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