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92E1C6-F84E-4F77-8689-AE464F143FD2}">
  <a:tblStyle styleId="{BE92E1C6-F84E-4F77-8689-AE464F143F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51c2fcf31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51c2fcf31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51c2fcf31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51c2fcf31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51c2fcf31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51c2fcf31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515dbaef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515dbaef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515dbaef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515dbaef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51c2fcf31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51c2fcf31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1c2fcf31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51c2fcf31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51c2fcf31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51c2fcf31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515dbaef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515dbaef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515dbae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515dbae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1c2fcf3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1c2fcf3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51c2fcf31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51c2fcf31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515dbaef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515dbaef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eb0dc3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eb0dc3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515dbaeff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515dbaeff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515dbaef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515dbaef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515dbaef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515dbaef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51c2fcf31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51c2fcf31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515dbaef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2515dbaef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3edd7d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3edd7d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51c2fcf31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51c2fcf31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42a948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542a948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1c2fcf31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1c2fcf31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str(df) – str (</a:t>
            </a:r>
            <a:r>
              <a:rPr lang="en"/>
              <a:t>original</a:t>
            </a:r>
            <a:r>
              <a:rPr lang="en"/>
              <a:t> dataframe)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1c2fcf31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1c2fcf31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51c2fcf31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51c2fcf31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51c2fcf31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51c2fcf31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1c2fcf31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1c2fcf31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06450" y="539025"/>
            <a:ext cx="540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Approval Prediction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2325" y="2965475"/>
            <a:ext cx="85206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DATS 6101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WE-R-4(3)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Akshat, Devon, Daqian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20, 2022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34100" y="64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in the balanced set: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00" y="1355375"/>
            <a:ext cx="6138192" cy="37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balanced model into train/test datasets by using caTools 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338" y="1801788"/>
            <a:ext cx="54197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13900" y="214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Training first Logit model with the with no interaction terms :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25" y="1133100"/>
            <a:ext cx="3863826" cy="395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and Classification Report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4717150" y="1351175"/>
            <a:ext cx="4335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Y axis - True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X axis - Predicted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      Predicted 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0                  1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0   True Negative  TN      False Positive FP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1   False Negative FN      True Positive  TP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0" name="Google Shape;360;p25"/>
          <p:cNvCxnSpPr/>
          <p:nvPr/>
        </p:nvCxnSpPr>
        <p:spPr>
          <a:xfrm flipH="1">
            <a:off x="4557900" y="1179425"/>
            <a:ext cx="28200" cy="3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5"/>
          <p:cNvSpPr txBox="1"/>
          <p:nvPr/>
        </p:nvSpPr>
        <p:spPr>
          <a:xfrm>
            <a:off x="4958075" y="35528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Accuracy    = (TP + TN) / Total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Precision   = TP / (TP + FP)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Recall rate = TP / (TP + FN)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1887025" y="3552800"/>
            <a:ext cx="207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Accuracy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= 0.678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Precision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0.679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Recall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0.683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63" name="Google Shape;363;p25"/>
          <p:cNvGraphicFramePr/>
          <p:nvPr/>
        </p:nvGraphicFramePr>
        <p:xfrm>
          <a:off x="1416700" y="19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{BE92E1C6-F84E-4F77-8689-AE464F143FD2}</a:tableStyleId>
              </a:tblPr>
              <a:tblGrid>
                <a:gridCol w="848675"/>
                <a:gridCol w="848675"/>
                <a:gridCol w="84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of Logit Model 1:</a:t>
            </a:r>
            <a:endParaRPr/>
          </a:p>
        </p:txBody>
      </p:sp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25" y="1597875"/>
            <a:ext cx="5251337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/>
        </p:nvSpPr>
        <p:spPr>
          <a:xfrm>
            <a:off x="6341450" y="2738850"/>
            <a:ext cx="25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under the curve</a:t>
            </a:r>
            <a:r>
              <a:rPr lang="en"/>
              <a:t>: 0.737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88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</a:t>
            </a:r>
            <a:r>
              <a:rPr lang="en"/>
              <a:t>squared</a:t>
            </a:r>
            <a:r>
              <a:rPr lang="en"/>
              <a:t> test 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7000"/>
            <a:ext cx="4468710" cy="9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975" y="2190150"/>
            <a:ext cx="39433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275" y="3152175"/>
            <a:ext cx="37147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8525" y="1452550"/>
            <a:ext cx="3557678" cy="9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8525" y="2448700"/>
            <a:ext cx="3678775" cy="92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293275" y="4142775"/>
            <a:ext cx="771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tested these five </a:t>
            </a:r>
            <a:r>
              <a:rPr lang="en"/>
              <a:t>random variables</a:t>
            </a:r>
            <a:r>
              <a:rPr lang="en"/>
              <a:t> with the target variable “status”.  We </a:t>
            </a:r>
            <a:r>
              <a:rPr lang="en"/>
              <a:t>noticed</a:t>
            </a:r>
            <a:r>
              <a:rPr lang="en"/>
              <a:t> that their p-values are smaller than 0.05, which rejects null hypothesis. That means the five variables have no effect on status. </a:t>
            </a:r>
            <a:endParaRPr/>
          </a:p>
        </p:txBody>
      </p:sp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1303800" y="1169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used chi-square method to test several hypotheses.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75" y="1950725"/>
            <a:ext cx="5839825" cy="30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 </a:t>
            </a:r>
            <a:endParaRPr/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303800" y="1210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Performed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feature selection on the dataset to select ideal variables that cause a variation in the target variable.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Model selection by using “Exhaustive Search”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Adj R squared values on bic, cp, r squared scale.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7431300" y="2890425"/>
            <a:ext cx="141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Owns_car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Children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Total_income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Marital_status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Months_due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B7B7B7"/>
                </a:highlight>
                <a:latin typeface="Nunito"/>
                <a:ea typeface="Nunito"/>
                <a:cs typeface="Nunito"/>
                <a:sym typeface="Nunito"/>
              </a:rPr>
              <a:t>Owns_mobile</a:t>
            </a:r>
            <a:endParaRPr sz="1100">
              <a:highlight>
                <a:srgbClr val="B7B7B7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 Building an updated logit model based on feature selection information</a:t>
            </a:r>
            <a:endParaRPr/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869325" y="1818300"/>
            <a:ext cx="343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plots in the previous </a:t>
            </a:r>
            <a:r>
              <a:rPr lang="en"/>
              <a:t>slide</a:t>
            </a:r>
            <a:r>
              <a:rPr lang="en"/>
              <a:t> explain that 'owns_car', 'children', 'marital_status', 'months_due', 'owns_mobile' and 'total_income' cause the most variance on the target variable.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created second logistic model explaining how these selected variables have an effect on the target variable ”status” and </a:t>
            </a:r>
            <a:r>
              <a:rPr lang="en"/>
              <a:t>compared</a:t>
            </a:r>
            <a:r>
              <a:rPr lang="en"/>
              <a:t> </a:t>
            </a:r>
            <a:r>
              <a:rPr lang="en"/>
              <a:t>the new </a:t>
            </a:r>
            <a:r>
              <a:rPr lang="en"/>
              <a:t>model accurac</a:t>
            </a:r>
            <a:r>
              <a:rPr lang="en"/>
              <a:t>y</a:t>
            </a:r>
            <a:r>
              <a:rPr lang="en"/>
              <a:t> with the first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7875"/>
            <a:ext cx="372453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and Classification Report (Model 2)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4808100" y="1516875"/>
            <a:ext cx="4335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Y axis - True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X axis - Predicted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      Predicted 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0                  1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0   True Negative  TN      False Positive FP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1   False Negative FN      True Positive  TP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4" name="Google Shape;404;p30"/>
          <p:cNvCxnSpPr/>
          <p:nvPr/>
        </p:nvCxnSpPr>
        <p:spPr>
          <a:xfrm flipH="1">
            <a:off x="4557900" y="1179425"/>
            <a:ext cx="28200" cy="3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0"/>
          <p:cNvSpPr txBox="1"/>
          <p:nvPr/>
        </p:nvSpPr>
        <p:spPr>
          <a:xfrm>
            <a:off x="4917675" y="35055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Accuracy    = (TP + TN) / Total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Precision   = TP / (TP + FP)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Recall rate = TP / (TP + FN)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1416700" y="35055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Accuracy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= 0.604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Precision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.611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Recall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0.519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07" name="Google Shape;407;p30"/>
          <p:cNvGraphicFramePr/>
          <p:nvPr/>
        </p:nvGraphicFramePr>
        <p:xfrm>
          <a:off x="1416700" y="19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{BE92E1C6-F84E-4F77-8689-AE464F143FD2}</a:tableStyleId>
              </a:tblPr>
              <a:tblGrid>
                <a:gridCol w="848675"/>
                <a:gridCol w="848675"/>
                <a:gridCol w="84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of Logit Model 2:</a:t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6341450" y="2738850"/>
            <a:ext cx="25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Area under the curve</a:t>
            </a:r>
            <a:r>
              <a:rPr lang="en"/>
              <a:t>: 0.625</a:t>
            </a:r>
            <a:endParaRPr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25133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68775" y="1479400"/>
            <a:ext cx="76188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83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42"/>
              <a:t>Midterm Term Project: Used cars dataset.</a:t>
            </a:r>
            <a:endParaRPr sz="3142"/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50"/>
              <a:t>Was very quantitative. </a:t>
            </a:r>
            <a:endParaRPr sz="2450"/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50"/>
              <a:t>Did not contain the right variables.</a:t>
            </a:r>
            <a:endParaRPr sz="2450"/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50"/>
              <a:t>Could not help </a:t>
            </a:r>
            <a:r>
              <a:rPr lang="en" sz="2450"/>
              <a:t>with</a:t>
            </a:r>
            <a:r>
              <a:rPr lang="en" sz="2450"/>
              <a:t> newer models - Logit, Trees etc. </a:t>
            </a:r>
            <a:endParaRPr sz="24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861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150"/>
              <a:t>Final Project: Credit card approval prediction dataset</a:t>
            </a:r>
            <a:endParaRPr sz="3150"/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50"/>
              <a:t>Available on Kaggle.</a:t>
            </a:r>
            <a:endParaRPr sz="2450"/>
          </a:p>
          <a:p>
            <a:pPr indent="-31586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98"/>
              <a:t>Categorical dataset. </a:t>
            </a:r>
            <a:endParaRPr sz="2498"/>
          </a:p>
          <a:p>
            <a:pPr indent="-31586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98"/>
              <a:t>Comprises of two files -</a:t>
            </a:r>
            <a:endParaRPr sz="2498"/>
          </a:p>
          <a:p>
            <a:pPr indent="-31586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498"/>
              <a:t>Application record -&gt; socio-economic variables pertaining to the applicants</a:t>
            </a:r>
            <a:endParaRPr sz="2498"/>
          </a:p>
          <a:p>
            <a:pPr indent="-31586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498"/>
              <a:t>Credit record -&gt; past payment-due behavior of the customers</a:t>
            </a:r>
            <a:endParaRPr sz="2498"/>
          </a:p>
          <a:p>
            <a:pPr indent="-31586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98"/>
              <a:t>Approval prediction analysis using logit model</a:t>
            </a:r>
            <a:r>
              <a:rPr lang="en" sz="2498"/>
              <a:t> </a:t>
            </a:r>
            <a:r>
              <a:rPr lang="en" sz="2498"/>
              <a:t>, and classification trees. </a:t>
            </a:r>
            <a:endParaRPr sz="3626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classification tree based on feature selection</a:t>
            </a:r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09375"/>
            <a:ext cx="6874625" cy="14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350550"/>
            <a:ext cx="7284524" cy="12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00" y="581000"/>
            <a:ext cx="7537975" cy="44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343800" y="3658500"/>
            <a:ext cx="18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TREE STRUCTURE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</a:t>
            </a:r>
            <a:r>
              <a:rPr lang="en"/>
              <a:t>classification</a:t>
            </a:r>
            <a:r>
              <a:rPr lang="en"/>
              <a:t> tree using train and test sets</a:t>
            </a:r>
            <a:endParaRPr/>
          </a:p>
        </p:txBody>
      </p:sp>
      <p:pic>
        <p:nvPicPr>
          <p:cNvPr id="438" name="Google Shape;4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5" y="2297050"/>
            <a:ext cx="8071124" cy="10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and Classification Report (</a:t>
            </a:r>
            <a:r>
              <a:rPr lang="en"/>
              <a:t>classification</a:t>
            </a:r>
            <a:r>
              <a:rPr lang="en"/>
              <a:t> tree)</a:t>
            </a:r>
            <a:endParaRPr/>
          </a:p>
        </p:txBody>
      </p:sp>
      <p:sp>
        <p:nvSpPr>
          <p:cNvPr id="444" name="Google Shape;444;p36"/>
          <p:cNvSpPr txBox="1"/>
          <p:nvPr/>
        </p:nvSpPr>
        <p:spPr>
          <a:xfrm>
            <a:off x="4717150" y="1351175"/>
            <a:ext cx="4335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Y axis - True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X axis - Predicted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      Predicted  Values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            0                  1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0   True Negative  TN      False Positive FP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Actual 1   False Negative FN      True Positive  TP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5" name="Google Shape;445;p36"/>
          <p:cNvCxnSpPr/>
          <p:nvPr/>
        </p:nvCxnSpPr>
        <p:spPr>
          <a:xfrm flipH="1">
            <a:off x="4557900" y="1179425"/>
            <a:ext cx="28200" cy="3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6"/>
          <p:cNvSpPr txBox="1"/>
          <p:nvPr/>
        </p:nvSpPr>
        <p:spPr>
          <a:xfrm>
            <a:off x="4958075" y="35528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Accuracy    = (TP + TN) / Total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Precision   = TP / (TP + FP)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Recall rate = TP / (TP + FN)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1887025" y="3552800"/>
            <a:ext cx="207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Accuracy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= 0.917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Precision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0.863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Recall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= 0.968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48" name="Google Shape;448;p36"/>
          <p:cNvGraphicFramePr/>
          <p:nvPr/>
        </p:nvGraphicFramePr>
        <p:xfrm>
          <a:off x="1416700" y="19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{BE92E1C6-F84E-4F77-8689-AE464F143FD2}</a:tableStyleId>
              </a:tblPr>
              <a:tblGrid>
                <a:gridCol w="848675"/>
                <a:gridCol w="848675"/>
                <a:gridCol w="84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769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695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if model could improve by pruning some branches </a:t>
            </a:r>
            <a:endParaRPr/>
          </a:p>
        </p:txBody>
      </p:sp>
      <p:sp>
        <p:nvSpPr>
          <p:cNvPr id="454" name="Google Shape;454;p37"/>
          <p:cNvSpPr txBox="1"/>
          <p:nvPr>
            <p:ph idx="1" type="body"/>
          </p:nvPr>
        </p:nvSpPr>
        <p:spPr>
          <a:xfrm>
            <a:off x="1303800" y="2313925"/>
            <a:ext cx="3082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Deviance is strictly decreasing by increasing the size, we cannot prune any branches in this case.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25" y="1597875"/>
            <a:ext cx="3948075" cy="24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816325"/>
            <a:ext cx="2804475" cy="1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found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model 1, model 2 and Classification Tree</a:t>
            </a:r>
            <a:r>
              <a:rPr lang="en"/>
              <a:t> </a:t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734100" y="1862125"/>
            <a:ext cx="45540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Logistic regressions</a:t>
            </a:r>
            <a:r>
              <a:rPr lang="en"/>
              <a:t>:</a:t>
            </a:r>
            <a:endParaRPr/>
          </a:p>
          <a:p>
            <a:pPr indent="-28797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F</a:t>
            </a:r>
            <a:r>
              <a:rPr lang="en" sz="1100"/>
              <a:t>irst Logit model with no interaction terms</a:t>
            </a:r>
            <a:endParaRPr sz="1100"/>
          </a:p>
          <a:p>
            <a:pPr indent="-2879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report showed:</a:t>
            </a:r>
            <a:endParaRPr/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Accuracy = 0.678</a:t>
            </a:r>
            <a:endParaRPr>
              <a:solidFill>
                <a:srgbClr val="000000"/>
              </a:solidFill>
            </a:endParaRPr>
          </a:p>
          <a:p>
            <a:pPr indent="-27717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18"/>
              <a:buChar char="■"/>
            </a:pPr>
            <a:r>
              <a:rPr lang="en">
                <a:solidFill>
                  <a:srgbClr val="000000"/>
                </a:solidFill>
              </a:rPr>
              <a:t>Precision = 0.679</a:t>
            </a:r>
            <a:endParaRPr>
              <a:solidFill>
                <a:srgbClr val="000000"/>
              </a:solidFill>
            </a:endParaRPr>
          </a:p>
          <a:p>
            <a:pPr indent="-27717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Recall = 0.683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8797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Second logit model based on information from feature selection</a:t>
            </a:r>
            <a:endParaRPr sz="1100"/>
          </a:p>
          <a:p>
            <a:pPr indent="-2879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report showed:</a:t>
            </a:r>
            <a:endParaRPr>
              <a:solidFill>
                <a:srgbClr val="000000"/>
              </a:solidFill>
            </a:endParaRPr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Accuracy = 0.604</a:t>
            </a:r>
            <a:endParaRPr>
              <a:solidFill>
                <a:srgbClr val="000000"/>
              </a:solidFill>
            </a:endParaRPr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Precision = .611</a:t>
            </a:r>
            <a:endParaRPr>
              <a:solidFill>
                <a:srgbClr val="000000"/>
              </a:solidFill>
            </a:endParaRPr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solidFill>
                  <a:srgbClr val="000000"/>
                </a:solidFill>
              </a:rPr>
              <a:t>Recall = 0.519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</a:t>
            </a:r>
            <a:r>
              <a:rPr b="1" lang="en"/>
              <a:t>classification</a:t>
            </a:r>
            <a:r>
              <a:rPr b="1" lang="en"/>
              <a:t> tree</a:t>
            </a:r>
            <a:r>
              <a:rPr lang="en"/>
              <a:t>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Classification tree model using train/test sets and pruning</a:t>
            </a:r>
            <a:endParaRPr/>
          </a:p>
          <a:p>
            <a:pPr indent="-28797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Classification report showed:</a:t>
            </a:r>
            <a:endParaRPr/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>
                <a:solidFill>
                  <a:srgbClr val="000000"/>
                </a:solidFill>
              </a:rPr>
              <a:t>Accuracy </a:t>
            </a:r>
            <a:r>
              <a:rPr lang="en">
                <a:solidFill>
                  <a:srgbClr val="000000"/>
                </a:solidFill>
              </a:rPr>
              <a:t>= 0.91</a:t>
            </a:r>
            <a:endParaRPr>
              <a:solidFill>
                <a:srgbClr val="000000"/>
              </a:solidFill>
            </a:endParaRPr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>
                <a:solidFill>
                  <a:srgbClr val="000000"/>
                </a:solidFill>
              </a:rPr>
              <a:t>Precision</a:t>
            </a:r>
            <a:r>
              <a:rPr lang="en">
                <a:solidFill>
                  <a:srgbClr val="000000"/>
                </a:solidFill>
              </a:rPr>
              <a:t> = 0.863</a:t>
            </a:r>
            <a:endParaRPr>
              <a:solidFill>
                <a:srgbClr val="000000"/>
              </a:solidFill>
            </a:endParaRPr>
          </a:p>
          <a:p>
            <a:pPr indent="-28797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>
                <a:solidFill>
                  <a:srgbClr val="000000"/>
                </a:solidFill>
              </a:rPr>
              <a:t>Recall</a:t>
            </a:r>
            <a:r>
              <a:rPr lang="en">
                <a:solidFill>
                  <a:srgbClr val="000000"/>
                </a:solidFill>
              </a:rPr>
              <a:t> = 0.968</a:t>
            </a:r>
            <a:endParaRPr/>
          </a:p>
        </p:txBody>
      </p:sp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5256000" y="2571750"/>
            <a:ext cx="34467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Classification</a:t>
            </a:r>
            <a:r>
              <a:rPr lang="en"/>
              <a:t> tree model generated the highest </a:t>
            </a:r>
            <a:r>
              <a:rPr lang="en"/>
              <a:t>percentage</a:t>
            </a:r>
            <a:r>
              <a:rPr lang="en"/>
              <a:t> of </a:t>
            </a:r>
            <a:r>
              <a:rPr lang="en"/>
              <a:t>overall</a:t>
            </a:r>
            <a:r>
              <a:rPr lang="en"/>
              <a:t> accuracy, </a:t>
            </a:r>
            <a:r>
              <a:rPr lang="en"/>
              <a:t>precision rate, and recall</a:t>
            </a:r>
            <a:r>
              <a:rPr lang="en"/>
              <a:t> rate </a:t>
            </a:r>
            <a:r>
              <a:rPr lang="en"/>
              <a:t>while</a:t>
            </a:r>
            <a:r>
              <a:rPr lang="en"/>
              <a:t> </a:t>
            </a:r>
            <a:r>
              <a:rPr lang="en"/>
              <a:t>compared</a:t>
            </a:r>
            <a:r>
              <a:rPr lang="en"/>
              <a:t> to other two logit models.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1303800" y="1885725"/>
            <a:ext cx="70305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lang="en" sz="1600">
                <a:solidFill>
                  <a:srgbClr val="0E1116"/>
                </a:solidFill>
                <a:highlight>
                  <a:srgbClr val="FFFFFF"/>
                </a:highlight>
              </a:rPr>
              <a:t>Classification Model is the best suited for this category of dataset. </a:t>
            </a:r>
            <a:endParaRPr sz="16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lang="en" sz="1600">
                <a:solidFill>
                  <a:srgbClr val="0E1116"/>
                </a:solidFill>
                <a:highlight>
                  <a:srgbClr val="FFFFFF"/>
                </a:highlight>
              </a:rPr>
              <a:t>From Logit Models and Feature Selection, it is observed that factors like </a:t>
            </a:r>
            <a:r>
              <a:rPr i="1" lang="en" sz="1600">
                <a:solidFill>
                  <a:srgbClr val="0E1116"/>
                </a:solidFill>
                <a:highlight>
                  <a:srgbClr val="FFFFFF"/>
                </a:highlight>
              </a:rPr>
              <a:t>Previous Months Balance</a:t>
            </a:r>
            <a:r>
              <a:rPr lang="en" sz="1600">
                <a:solidFill>
                  <a:srgbClr val="0E1116"/>
                </a:solidFill>
                <a:highlight>
                  <a:srgbClr val="FFFFFF"/>
                </a:highlight>
              </a:rPr>
              <a:t>, </a:t>
            </a:r>
            <a:r>
              <a:rPr i="1" lang="en" sz="1600">
                <a:solidFill>
                  <a:srgbClr val="0E1116"/>
                </a:solidFill>
                <a:highlight>
                  <a:schemeClr val="lt1"/>
                </a:highlight>
              </a:rPr>
              <a:t>M</a:t>
            </a:r>
            <a:r>
              <a:rPr i="1" lang="en" sz="1600">
                <a:solidFill>
                  <a:srgbClr val="0E1116"/>
                </a:solidFill>
                <a:highlight>
                  <a:schemeClr val="lt1"/>
                </a:highlight>
              </a:rPr>
              <a:t>arital Status of a Customer</a:t>
            </a:r>
            <a:r>
              <a:rPr lang="en" sz="1600">
                <a:solidFill>
                  <a:srgbClr val="0E1116"/>
                </a:solidFill>
                <a:highlight>
                  <a:schemeClr val="lt1"/>
                </a:highlight>
              </a:rPr>
              <a:t>, whether they </a:t>
            </a:r>
            <a:r>
              <a:rPr i="1" lang="en" sz="1600">
                <a:solidFill>
                  <a:srgbClr val="0E1116"/>
                </a:solidFill>
                <a:highlight>
                  <a:schemeClr val="lt1"/>
                </a:highlight>
              </a:rPr>
              <a:t>own a Car and a Mobile Phone</a:t>
            </a:r>
            <a:r>
              <a:rPr lang="en" sz="1600">
                <a:solidFill>
                  <a:srgbClr val="0E1116"/>
                </a:solidFill>
                <a:highlight>
                  <a:schemeClr val="lt1"/>
                </a:highlight>
              </a:rPr>
              <a:t>, and </a:t>
            </a:r>
            <a:r>
              <a:rPr i="1" lang="en" sz="1600">
                <a:solidFill>
                  <a:srgbClr val="0E1116"/>
                </a:solidFill>
                <a:highlight>
                  <a:schemeClr val="lt1"/>
                </a:highlight>
              </a:rPr>
              <a:t>Number of Children</a:t>
            </a:r>
            <a:r>
              <a:rPr lang="en" sz="1600">
                <a:solidFill>
                  <a:srgbClr val="0E1116"/>
                </a:solidFill>
                <a:highlight>
                  <a:schemeClr val="lt1"/>
                </a:highlight>
              </a:rPr>
              <a:t> might increase the likelihood of that Customer being issued a credit card by a bank! 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2270250" y="1730850"/>
            <a:ext cx="460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ANY QUESTIONS?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 YOU!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Set-up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353700" y="1711125"/>
            <a:ext cx="31845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data set consists of more than a million rows including NA values in multiple columns.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291" name="Google Shape;291;p15"/>
          <p:cNvCxnSpPr/>
          <p:nvPr/>
        </p:nvCxnSpPr>
        <p:spPr>
          <a:xfrm>
            <a:off x="4818825" y="1383850"/>
            <a:ext cx="27900" cy="3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5"/>
          <p:cNvSpPr txBox="1"/>
          <p:nvPr/>
        </p:nvSpPr>
        <p:spPr>
          <a:xfrm>
            <a:off x="1012275" y="175522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778600" y="1755225"/>
            <a:ext cx="3533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Merge two csv files - Performed a simple left join between the two csv’s.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 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What factors or variables affect or increase the likelihood of a person being issued a credit card?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Do variables like income category and education level affect a person being issued a credit card?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Does marital status increase the likelihood of being issued a credit card?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75" y="1719150"/>
            <a:ext cx="746629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056750" y="1334250"/>
            <a:ext cx="70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ct val="75000"/>
              <a:buFont typeface="Courier New"/>
              <a:buChar char="●"/>
            </a:pPr>
            <a:r>
              <a:rPr lang="en" sz="1600"/>
              <a:t>The first dataframe (df) showed 1179815 observations and 20 variables.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and removing NAs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040400" y="1858725"/>
            <a:ext cx="7557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noticed that there are many missing values in the columns “ OCCUPATION_TYPE”, “MONTHS_BALANCE”, and “STATUS” and we decided to delete those NAs.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ensured the dataset has no duplicate ID values.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converted all categorical variables into numeric/ordinal variables for further analysis.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removed excess variables from the dataset that might not fit our target variable -  “status”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we have the a new data frame - df2 with approximately 25k rows and 14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128000" y="1293975"/>
            <a:ext cx="7800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200"/>
              <a:buChar char="●"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The target variable 'status' has the following values: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0: 1-29 days past due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1: 30-59 days past due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2: 60-89 days overdue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3: 90-119 days overdue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4: 120-149 days overdue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5: Overdue or bad debts, write-offs for more than 150 days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C: paid off that month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X: No loan for the month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200"/>
              <a:buChar char="●"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Any Customers that are overdue for more than 60 days are marked as risk or 1 in the target variable. Other customers are marked as no risk or 0.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200"/>
              <a:buChar char="●"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The target variable “status” has a binary outcome, 1 or 0, predicting if an applicant will be a risk or not.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Imbalanced Data Set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439450" y="3233400"/>
            <a:ext cx="70305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could see that the dataset is highly imbalanced as there are 25068 customers that are ‘non risk’ (0) and just 66 customers that are marked as ‘risk’(1).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Extremely under-represented variable in the target data set.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‘Risk’ or 1 just accounts for 0.23% of the </a:t>
            </a:r>
            <a:r>
              <a:rPr lang="en"/>
              <a:t>entire data set.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should we balance this dataset out? 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900" y="1597878"/>
            <a:ext cx="3119400" cy="1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450" y="1356223"/>
            <a:ext cx="2157132" cy="1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404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SMOTE stands for </a:t>
            </a:r>
            <a:r>
              <a:rPr lang="en"/>
              <a:t>Synthetic Minority Oversampling Technique.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type of oversampling. The usual disadvantage of oversampling is that it creates many duplicate </a:t>
            </a:r>
            <a:r>
              <a:rPr lang="en"/>
              <a:t>points.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SMOTE is an improved alternative for oversampling. The technique uses  KNN or K-nearest neighbors algorithm to generate synthetic or artificial values of the minority or </a:t>
            </a:r>
            <a:r>
              <a:rPr lang="en"/>
              <a:t>underrepresented</a:t>
            </a:r>
            <a:r>
              <a:rPr lang="en"/>
              <a:t> target variable in “status”.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50" y="2743425"/>
            <a:ext cx="47364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244025" y="4153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the dataset is completely balanced with the target variable, which has 3960 customers marked as '0' or 'non risk' and 4026 customers marked as '1' or 'risk'.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117" y="2571750"/>
            <a:ext cx="1781576" cy="16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