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McCormick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8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com.google.android</a:t>
            </a:r>
            <a:r>
              <a:rPr lang="en-US" dirty="0" smtClean="0"/>
              <a:t>-android</a:t>
            </a:r>
          </a:p>
          <a:p>
            <a:r>
              <a:rPr lang="en-US" dirty="0" smtClean="0"/>
              <a:t>com.google.android-support-v4</a:t>
            </a:r>
          </a:p>
          <a:p>
            <a:r>
              <a:rPr lang="en-US" dirty="0" err="1" smtClean="0"/>
              <a:t>org.robolectric-robolectric</a:t>
            </a:r>
            <a:endParaRPr lang="en-US" dirty="0" smtClean="0"/>
          </a:p>
          <a:p>
            <a:r>
              <a:rPr lang="en-US" dirty="0" err="1" smtClean="0"/>
              <a:t>junit-junit</a:t>
            </a:r>
            <a:endParaRPr lang="en-US" dirty="0" smtClean="0"/>
          </a:p>
          <a:p>
            <a:r>
              <a:rPr lang="en-US" dirty="0" err="1" smtClean="0"/>
              <a:t>org.mockito</a:t>
            </a:r>
            <a:r>
              <a:rPr lang="en-US" dirty="0" smtClean="0"/>
              <a:t>-</a:t>
            </a:r>
            <a:r>
              <a:rPr lang="en-US" dirty="0" err="1" smtClean="0"/>
              <a:t>mockito</a:t>
            </a:r>
            <a:r>
              <a:rPr lang="en-US" dirty="0" smtClean="0"/>
              <a:t>-all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com.jayway.maven.plugins.android.generation2-android-maven-plugin</a:t>
            </a:r>
          </a:p>
          <a:p>
            <a:r>
              <a:rPr lang="en-US" dirty="0" err="1" smtClean="0"/>
              <a:t>org.codehaus.mojo</a:t>
            </a:r>
            <a:r>
              <a:rPr lang="en-US" dirty="0" smtClean="0"/>
              <a:t>-</a:t>
            </a:r>
            <a:r>
              <a:rPr lang="en-US" dirty="0" err="1" smtClean="0"/>
              <a:t>emma</a:t>
            </a:r>
            <a:r>
              <a:rPr lang="en-US" dirty="0" smtClean="0"/>
              <a:t>-maven-plugin</a:t>
            </a:r>
          </a:p>
          <a:p>
            <a:r>
              <a:rPr lang="en-US" dirty="0" err="1" smtClean="0"/>
              <a:t>org.apache.maven.plugins</a:t>
            </a:r>
            <a:r>
              <a:rPr lang="en-US" dirty="0" smtClean="0"/>
              <a:t>-maven-surefire-plugin</a:t>
            </a:r>
          </a:p>
          <a:p>
            <a:r>
              <a:rPr lang="en-US" dirty="0" smtClean="0"/>
              <a:t>org.eclipse.m2e-</a:t>
            </a:r>
            <a:r>
              <a:rPr lang="en-US" dirty="0"/>
              <a:t>lifecycle-mapping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com.google.android</a:t>
            </a:r>
            <a:r>
              <a:rPr lang="en-US" dirty="0" smtClean="0"/>
              <a:t>-android-test</a:t>
            </a:r>
          </a:p>
          <a:p>
            <a:r>
              <a:rPr lang="en-US" dirty="0" err="1" smtClean="0"/>
              <a:t>com.jayway.android.robotium</a:t>
            </a:r>
            <a:r>
              <a:rPr lang="en-US" dirty="0" smtClean="0"/>
              <a:t>-</a:t>
            </a:r>
            <a:r>
              <a:rPr lang="en-US" dirty="0" err="1" smtClean="0"/>
              <a:t>robotium</a:t>
            </a:r>
            <a:r>
              <a:rPr lang="en-US" dirty="0" smtClean="0"/>
              <a:t>-solo</a:t>
            </a:r>
          </a:p>
          <a:p>
            <a:r>
              <a:rPr lang="en-US" dirty="0" err="1" smtClean="0"/>
              <a:t>emma-emma</a:t>
            </a:r>
            <a:endParaRPr lang="en-US" dirty="0" smtClean="0"/>
          </a:p>
          <a:p>
            <a:r>
              <a:rPr lang="en-US" dirty="0" err="1" smtClean="0"/>
              <a:t>info.cukes</a:t>
            </a:r>
            <a:r>
              <a:rPr lang="en-US" dirty="0" smtClean="0"/>
              <a:t>-cucumber-android</a:t>
            </a:r>
          </a:p>
          <a:p>
            <a:r>
              <a:rPr lang="en-US" dirty="0" err="1" smtClean="0"/>
              <a:t>info.cukes</a:t>
            </a:r>
            <a:r>
              <a:rPr lang="en-US" dirty="0" smtClean="0"/>
              <a:t>-cucumber-core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info.cukes</a:t>
            </a:r>
            <a:r>
              <a:rPr lang="en-US" dirty="0" smtClean="0"/>
              <a:t>-cucumber-</a:t>
            </a:r>
            <a:r>
              <a:rPr lang="en-US" dirty="0" err="1" smtClean="0"/>
              <a:t>picocontainer</a:t>
            </a:r>
            <a:endParaRPr lang="en-US" dirty="0" smtClean="0"/>
          </a:p>
          <a:p>
            <a:r>
              <a:rPr lang="en-US" dirty="0" err="1" smtClean="0"/>
              <a:t>org.apache.maven.plugins</a:t>
            </a:r>
            <a:r>
              <a:rPr lang="en-US" dirty="0" smtClean="0"/>
              <a:t>-maven-</a:t>
            </a:r>
            <a:r>
              <a:rPr lang="en-US" dirty="0" err="1" smtClean="0"/>
              <a:t>antrun</a:t>
            </a:r>
            <a:r>
              <a:rPr lang="en-US" dirty="0" smtClean="0"/>
              <a:t>-plugin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3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9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JUnit</a:t>
            </a:r>
            <a:r>
              <a:rPr lang="en-US" sz="4000" dirty="0" smtClean="0"/>
              <a:t>, </a:t>
            </a:r>
            <a:r>
              <a:rPr lang="en-US" sz="4000" dirty="0" err="1" smtClean="0"/>
              <a:t>Robolectric</a:t>
            </a:r>
            <a:r>
              <a:rPr lang="en-US" sz="4000" dirty="0" smtClean="0"/>
              <a:t>, and </a:t>
            </a:r>
            <a:r>
              <a:rPr lang="en-US" sz="4000" dirty="0" err="1" smtClean="0"/>
              <a:t>Mockito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Robolectric</a:t>
            </a:r>
            <a:endParaRPr lang="en-US" dirty="0" smtClean="0"/>
          </a:p>
          <a:p>
            <a:pPr lvl="1"/>
            <a:r>
              <a:rPr lang="en-US" dirty="0" smtClean="0"/>
              <a:t>Emulates a significant part of </a:t>
            </a:r>
            <a:r>
              <a:rPr lang="en-US" dirty="0" err="1" smtClean="0"/>
              <a:t>android.jar</a:t>
            </a:r>
            <a:endParaRPr lang="en-US" dirty="0" smtClean="0"/>
          </a:p>
          <a:p>
            <a:pPr lvl="1"/>
            <a:r>
              <a:rPr lang="en-US" dirty="0" smtClean="0"/>
              <a:t>Runs on your machine, not your phone</a:t>
            </a:r>
          </a:p>
          <a:p>
            <a:pPr lvl="1"/>
            <a:r>
              <a:rPr lang="en-US" dirty="0" smtClean="0"/>
              <a:t>Some parts incomplete, but very easy to implement your own shadowing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Mockito</a:t>
            </a:r>
            <a:endParaRPr lang="en-US" dirty="0" smtClean="0"/>
          </a:p>
          <a:p>
            <a:pPr lvl="1"/>
            <a:r>
              <a:rPr lang="en-US" dirty="0" smtClean="0"/>
              <a:t>Allows you to do cool things</a:t>
            </a:r>
          </a:p>
          <a:p>
            <a:pPr lvl="1"/>
            <a:r>
              <a:rPr lang="en-US" dirty="0" smtClean="0"/>
              <a:t>Count number of method calls</a:t>
            </a:r>
          </a:p>
          <a:p>
            <a:pPr lvl="2"/>
            <a:r>
              <a:rPr lang="en-US" dirty="0" smtClean="0"/>
              <a:t>Enforce big O notation (super cool!)</a:t>
            </a:r>
          </a:p>
          <a:p>
            <a:pPr lvl="1"/>
            <a:r>
              <a:rPr lang="en-US" dirty="0" smtClean="0"/>
              <a:t>Construct mock versions of complicated objects that give canned answers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4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@</a:t>
            </a:r>
            <a:r>
              <a:rPr lang="en-US" dirty="0">
                <a:latin typeface="Andale Mono"/>
                <a:cs typeface="Andale Mono"/>
              </a:rPr>
              <a:t>Test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public </a:t>
            </a:r>
            <a:r>
              <a:rPr lang="en-US" dirty="0">
                <a:latin typeface="Andale Mono"/>
                <a:cs typeface="Andale Mono"/>
              </a:rPr>
              <a:t>void </a:t>
            </a:r>
            <a:r>
              <a:rPr lang="en-US" dirty="0" err="1">
                <a:latin typeface="Andale Mono"/>
                <a:cs typeface="Andale Mono"/>
              </a:rPr>
              <a:t>testActivityLifecycle</a:t>
            </a:r>
            <a:r>
              <a:rPr lang="en-US" dirty="0">
                <a:latin typeface="Andale Mono"/>
                <a:cs typeface="Andale Mono"/>
              </a:rPr>
              <a:t>() {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HelloAndroidActivity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activity = 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	</a:t>
            </a:r>
            <a:r>
              <a:rPr lang="en-US" dirty="0" err="1" smtClean="0">
                <a:latin typeface="Andale Mono"/>
                <a:cs typeface="Andale Mono"/>
              </a:rPr>
              <a:t>Robolectric.buildActivity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HelloAndroidActivity.class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	.</a:t>
            </a:r>
            <a:r>
              <a:rPr lang="en-US" dirty="0">
                <a:latin typeface="Andale Mono"/>
                <a:cs typeface="Andale Mono"/>
              </a:rPr>
              <a:t>create().visible(</a:t>
            </a:r>
            <a:r>
              <a:rPr lang="en-US" dirty="0" smtClean="0">
                <a:latin typeface="Andale Mono"/>
                <a:cs typeface="Andale Mono"/>
              </a:rPr>
              <a:t>).</a:t>
            </a:r>
            <a:r>
              <a:rPr lang="en-US" dirty="0">
                <a:latin typeface="Andale Mono"/>
                <a:cs typeface="Andale Mono"/>
              </a:rPr>
              <a:t>get();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activity.finish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3254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@Test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public </a:t>
            </a:r>
            <a:r>
              <a:rPr lang="en-US" dirty="0">
                <a:latin typeface="Andale Mono"/>
                <a:cs typeface="Andale Mono"/>
              </a:rPr>
              <a:t>void </a:t>
            </a:r>
            <a:r>
              <a:rPr lang="en-US" dirty="0" err="1">
                <a:latin typeface="Andale Mono"/>
                <a:cs typeface="Andale Mono"/>
              </a:rPr>
              <a:t>testMock</a:t>
            </a:r>
            <a:r>
              <a:rPr lang="en-US" dirty="0">
                <a:latin typeface="Andale Mono"/>
                <a:cs typeface="Andale Mono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Object </a:t>
            </a:r>
            <a:r>
              <a:rPr lang="en-US" dirty="0" err="1">
                <a:latin typeface="Andale Mono"/>
                <a:cs typeface="Andale Mono"/>
              </a:rPr>
              <a:t>imaginaryDatabase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Mockito.mock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Object.class</a:t>
            </a:r>
            <a:r>
              <a:rPr lang="en-US" dirty="0">
                <a:latin typeface="Andale Mono"/>
                <a:cs typeface="Andale Mono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latin typeface="Andale Mono"/>
                <a:cs typeface="Andale Mono"/>
              </a:rPr>
              <a:t>when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imaginaryDatabase.toString</a:t>
            </a:r>
            <a:r>
              <a:rPr lang="en-US" dirty="0">
                <a:latin typeface="Andale Mono"/>
                <a:cs typeface="Andale Mono"/>
              </a:rPr>
              <a:t>()</a:t>
            </a:r>
            <a:r>
              <a:rPr lang="en-US" dirty="0" smtClean="0">
                <a:latin typeface="Andale Mono"/>
                <a:cs typeface="Andale Mono"/>
              </a:rPr>
              <a:t>).</a:t>
            </a:r>
            <a:r>
              <a:rPr lang="en-US" dirty="0" err="1">
                <a:latin typeface="Andale Mono"/>
                <a:cs typeface="Andale Mono"/>
              </a:rPr>
              <a:t>thenReturn</a:t>
            </a:r>
            <a:r>
              <a:rPr lang="en-US" dirty="0">
                <a:latin typeface="Andale Mono"/>
                <a:cs typeface="Andale Mono"/>
              </a:rPr>
              <a:t>("cool!")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assertEquals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imaginaryDatabase.toString</a:t>
            </a:r>
            <a:r>
              <a:rPr lang="en-US" dirty="0">
                <a:latin typeface="Andale Mono"/>
                <a:cs typeface="Andale Mono"/>
              </a:rPr>
              <a:t>(), "cool!");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4166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even cooler?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i="1" u="sng" dirty="0" smtClean="0"/>
              <a:t>Add </a:t>
            </a:r>
            <a:r>
              <a:rPr lang="en-US" sz="4000" b="1" i="1" u="sng" dirty="0" err="1" smtClean="0"/>
              <a:t>RoboGuice</a:t>
            </a:r>
            <a:r>
              <a:rPr lang="en-US" sz="4000" b="1" i="1" u="sng" dirty="0" smtClean="0"/>
              <a:t>!</a:t>
            </a:r>
            <a:endParaRPr lang="en-US" dirty="0" smtClean="0"/>
          </a:p>
          <a:p>
            <a:pPr lvl="1"/>
            <a:r>
              <a:rPr lang="en-US" dirty="0" smtClean="0"/>
              <a:t>Dependency injection framework for Android based on Google </a:t>
            </a:r>
            <a:r>
              <a:rPr lang="en-US" dirty="0" err="1" smtClean="0"/>
              <a:t>Guice</a:t>
            </a:r>
            <a:endParaRPr lang="en-US" dirty="0" smtClean="0"/>
          </a:p>
          <a:p>
            <a:pPr lvl="1"/>
            <a:r>
              <a:rPr lang="en-US" dirty="0" smtClean="0"/>
              <a:t>You can create test modules to provide injected mock objects, allowing you to mock functionality deep in your code</a:t>
            </a:r>
          </a:p>
          <a:p>
            <a:pPr lvl="2"/>
            <a:r>
              <a:rPr lang="en-US" dirty="0" smtClean="0"/>
              <a:t>Easy to write/read test cases</a:t>
            </a:r>
          </a:p>
          <a:p>
            <a:pPr lvl="2"/>
            <a:r>
              <a:rPr lang="en-US" dirty="0" smtClean="0"/>
              <a:t>Comparatively no setup code required</a:t>
            </a:r>
          </a:p>
        </p:txBody>
      </p:sp>
    </p:spTree>
    <p:extLst>
      <p:ext uri="{BB962C8B-B14F-4D97-AF65-F5344CB8AC3E}">
        <p14:creationId xmlns:p14="http://schemas.microsoft.com/office/powerpoint/2010/main" val="297445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2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Robotium</a:t>
            </a:r>
            <a:r>
              <a:rPr lang="en-US" sz="3600" dirty="0" smtClean="0"/>
              <a:t>, </a:t>
            </a:r>
            <a:r>
              <a:rPr lang="en-US" sz="3600" dirty="0" err="1" smtClean="0"/>
              <a:t>Mockito</a:t>
            </a:r>
            <a:r>
              <a:rPr lang="en-US" sz="3600" dirty="0" smtClean="0"/>
              <a:t>, and </a:t>
            </a:r>
            <a:r>
              <a:rPr lang="en-US" sz="3600" dirty="0" err="1" smtClean="0"/>
              <a:t>Dexmaker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Robotium</a:t>
            </a:r>
            <a:endParaRPr lang="en-US" dirty="0" smtClean="0"/>
          </a:p>
          <a:p>
            <a:pPr lvl="1"/>
            <a:r>
              <a:rPr lang="en-US" dirty="0" smtClean="0"/>
              <a:t>Like Selenium</a:t>
            </a:r>
          </a:p>
          <a:p>
            <a:pPr lvl="1"/>
            <a:r>
              <a:rPr lang="en-US" dirty="0" smtClean="0"/>
              <a:t>UI can be tested</a:t>
            </a:r>
          </a:p>
          <a:p>
            <a:pPr lvl="1"/>
            <a:r>
              <a:rPr lang="en-US" dirty="0" smtClean="0"/>
              <a:t>Black box testing</a:t>
            </a:r>
          </a:p>
          <a:p>
            <a:r>
              <a:rPr lang="en-US" dirty="0" err="1" smtClean="0"/>
              <a:t>Robotium</a:t>
            </a:r>
            <a:r>
              <a:rPr lang="en-US" dirty="0" smtClean="0"/>
              <a:t> recorder</a:t>
            </a:r>
          </a:p>
          <a:p>
            <a:pPr lvl="1"/>
            <a:r>
              <a:rPr lang="en-US" dirty="0" smtClean="0"/>
              <a:t>Not open source/free</a:t>
            </a:r>
          </a:p>
          <a:p>
            <a:pPr lvl="1"/>
            <a:r>
              <a:rPr lang="en-US" dirty="0" smtClean="0"/>
              <a:t>Cool enterprise tool for recording UI tests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(&amp; </a:t>
            </a:r>
            <a:r>
              <a:rPr lang="en-US" dirty="0" err="1" smtClean="0"/>
              <a:t>Dexmaker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mock objects even inside </a:t>
            </a:r>
            <a:r>
              <a:rPr lang="en-US" dirty="0" err="1" smtClean="0"/>
              <a:t>Dalvik</a:t>
            </a:r>
            <a:endParaRPr lang="en-US" dirty="0" smtClean="0"/>
          </a:p>
          <a:p>
            <a:pPr lvl="1"/>
            <a:r>
              <a:rPr lang="en-US" dirty="0" err="1" smtClean="0"/>
              <a:t>Dexmaker</a:t>
            </a:r>
            <a:r>
              <a:rPr lang="en-US" dirty="0" smtClean="0"/>
              <a:t> is needed as a dependency</a:t>
            </a:r>
          </a:p>
          <a:p>
            <a:pPr lvl="1"/>
            <a:r>
              <a:rPr lang="en-US" dirty="0" smtClean="0"/>
              <a:t>Wear your hard hat (might need to fight through version/</a:t>
            </a:r>
            <a:r>
              <a:rPr lang="en-US" dirty="0" err="1" smtClean="0"/>
              <a:t>config</a:t>
            </a:r>
            <a:r>
              <a:rPr lang="en-US" dirty="0" smtClean="0"/>
              <a:t> hell)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8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ndale Mono"/>
                <a:cs typeface="Andale Mono"/>
              </a:rPr>
              <a:t>@</a:t>
            </a:r>
            <a:r>
              <a:rPr lang="en-US" dirty="0" err="1">
                <a:latin typeface="Andale Mono"/>
                <a:cs typeface="Andale Mono"/>
              </a:rPr>
              <a:t>UiThreadTest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ndale Mono"/>
                <a:cs typeface="Andale Mono"/>
              </a:rPr>
              <a:t>public </a:t>
            </a:r>
            <a:r>
              <a:rPr lang="en-US" dirty="0">
                <a:latin typeface="Andale Mono"/>
                <a:cs typeface="Andale Mono"/>
              </a:rPr>
              <a:t>void </a:t>
            </a:r>
            <a:r>
              <a:rPr lang="en-US" dirty="0" err="1">
                <a:latin typeface="Andale Mono"/>
                <a:cs typeface="Andale Mono"/>
              </a:rPr>
              <a:t>testClickBar</a:t>
            </a:r>
            <a:r>
              <a:rPr lang="en-US" dirty="0">
                <a:latin typeface="Andale Mono"/>
                <a:cs typeface="Andale Mono"/>
              </a:rPr>
              <a:t>() {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HelloAndroidActivity</a:t>
            </a:r>
            <a:r>
              <a:rPr lang="en-US" dirty="0">
                <a:latin typeface="Andale Mono"/>
                <a:cs typeface="Andale Mono"/>
              </a:rPr>
              <a:t> activity = </a:t>
            </a:r>
            <a:r>
              <a:rPr lang="en-US" dirty="0" err="1">
                <a:latin typeface="Andale Mono"/>
                <a:cs typeface="Andale Mono"/>
              </a:rPr>
              <a:t>getActivity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Solo </a:t>
            </a:r>
            <a:r>
              <a:rPr lang="en-US" dirty="0">
                <a:latin typeface="Andale Mono"/>
                <a:cs typeface="Andale Mono"/>
              </a:rPr>
              <a:t>solo = new Solo(</a:t>
            </a:r>
            <a:r>
              <a:rPr lang="en-US" dirty="0" err="1">
                <a:latin typeface="Andale Mono"/>
                <a:cs typeface="Andale Mono"/>
              </a:rPr>
              <a:t>getInstrumentation</a:t>
            </a:r>
            <a:r>
              <a:rPr lang="en-US" dirty="0">
                <a:latin typeface="Andale Mono"/>
                <a:cs typeface="Andale Mono"/>
              </a:rPr>
              <a:t>(), activity);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activity.clickBar</a:t>
            </a:r>
            <a:r>
              <a:rPr lang="en-US" dirty="0">
                <a:latin typeface="Andale Mono"/>
                <a:cs typeface="Andale Mono"/>
              </a:rPr>
              <a:t>(null);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assertTrue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solo.waitForText</a:t>
            </a:r>
            <a:r>
              <a:rPr lang="en-US" dirty="0">
                <a:latin typeface="Andale Mono"/>
                <a:cs typeface="Andale Mono"/>
              </a:rPr>
              <a:t>("result3"))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837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Spend Time </a:t>
            </a:r>
            <a:r>
              <a:rPr lang="en-US" dirty="0"/>
              <a:t>T</a:t>
            </a:r>
            <a:r>
              <a:rPr lang="en-US" dirty="0" smtClean="0"/>
              <a:t>esting?</a:t>
            </a:r>
          </a:p>
          <a:p>
            <a:r>
              <a:rPr lang="en-US" dirty="0" smtClean="0"/>
              <a:t>Maven &amp; the Android Ecosystem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Code Coverage &amp; Code Quality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5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Robotium</a:t>
            </a:r>
            <a:r>
              <a:rPr lang="en-US" sz="3600" dirty="0" smtClean="0"/>
              <a:t>, Cucumber, and Gherkin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Robotium</a:t>
            </a:r>
            <a:endParaRPr lang="en-US" dirty="0" smtClean="0"/>
          </a:p>
          <a:p>
            <a:pPr lvl="1"/>
            <a:r>
              <a:rPr lang="en-US" dirty="0" smtClean="0"/>
              <a:t>Same as last section – easy UI, Android shortcuts</a:t>
            </a:r>
          </a:p>
          <a:p>
            <a:r>
              <a:rPr lang="en-US" dirty="0" smtClean="0"/>
              <a:t>Cucumber</a:t>
            </a:r>
          </a:p>
          <a:p>
            <a:pPr lvl="1"/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Non programmers can write test code too!</a:t>
            </a:r>
          </a:p>
          <a:p>
            <a:pPr lvl="1"/>
            <a:r>
              <a:rPr lang="en-US" dirty="0" smtClean="0"/>
              <a:t>GREAT for clients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</a:p>
          <a:p>
            <a:pPr lvl="1"/>
            <a:r>
              <a:rPr lang="en-US" dirty="0" smtClean="0"/>
              <a:t>Language for acceptance tests</a:t>
            </a:r>
          </a:p>
          <a:p>
            <a:pPr lvl="1"/>
            <a:r>
              <a:rPr lang="en-US" dirty="0" smtClean="0"/>
              <a:t>Plain English</a:t>
            </a:r>
          </a:p>
          <a:p>
            <a:pPr lvl="2"/>
            <a:r>
              <a:rPr lang="en-US" dirty="0" smtClean="0"/>
              <a:t>And French, Spanish, Hungarian, Arabic… and LOLCAT too!</a:t>
            </a:r>
          </a:p>
          <a:p>
            <a:pPr lvl="1"/>
            <a:r>
              <a:rPr lang="en-US" dirty="0" smtClean="0"/>
              <a:t>Tools for English </a:t>
            </a:r>
            <a:r>
              <a:rPr lang="en-US" dirty="0" smtClean="0">
                <a:sym typeface="Wingdings"/>
              </a:rPr>
              <a:t> Testing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(Gherkin)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Feature: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Pressing the Foo or Bar button should do some stuff.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Scenario Outline: Press the button and get a 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Given I have a </a:t>
            </a:r>
            <a:r>
              <a:rPr lang="en-US" dirty="0" err="1">
                <a:latin typeface="Andale Mono"/>
                <a:cs typeface="Andale Mono"/>
              </a:rPr>
              <a:t>HelloAndroidActivity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When I press the &lt;button&gt;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Then I should see &lt;result&gt; in the </a:t>
            </a:r>
            <a:r>
              <a:rPr lang="en-US" dirty="0" err="1">
                <a:latin typeface="Andale Mono"/>
                <a:cs typeface="Andale Mono"/>
              </a:rPr>
              <a:t>textview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Examples: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| button | result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latin typeface="Andale Mono"/>
                <a:cs typeface="Andale Mono"/>
              </a:rPr>
              <a:t>    | </a:t>
            </a:r>
            <a:r>
              <a:rPr lang="nl-NL" dirty="0" err="1">
                <a:latin typeface="Andale Mono"/>
                <a:cs typeface="Andale Mono"/>
              </a:rPr>
              <a:t>Foo</a:t>
            </a:r>
            <a:r>
              <a:rPr lang="nl-NL" dirty="0">
                <a:latin typeface="Andale Mono"/>
                <a:cs typeface="Andale Mono"/>
              </a:rPr>
              <a:t>    | result2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latin typeface="Andale Mono"/>
                <a:cs typeface="Andale Mono"/>
              </a:rPr>
              <a:t>    | Bar    | result3 |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2729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(Gherkin)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Feature: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Pressing the Foo or Bar button should do some stuff.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Scenario Outline: Press the button and get a 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Given I have a </a:t>
            </a:r>
            <a:r>
              <a:rPr lang="en-US" dirty="0" err="1">
                <a:latin typeface="Andale Mono"/>
                <a:cs typeface="Andale Mono"/>
              </a:rPr>
              <a:t>HelloAndroidActivity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When I press the &lt;button&gt; button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Then I should see &lt;result&gt; in the </a:t>
            </a:r>
            <a:r>
              <a:rPr lang="en-US" dirty="0" err="1">
                <a:latin typeface="Andale Mono"/>
                <a:cs typeface="Andale Mono"/>
              </a:rPr>
              <a:t>textview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Examples: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    | button | result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latin typeface="Andale Mono"/>
                <a:cs typeface="Andale Mono"/>
              </a:rPr>
              <a:t>    | </a:t>
            </a:r>
            <a:r>
              <a:rPr lang="nl-NL" dirty="0" err="1">
                <a:latin typeface="Andale Mono"/>
                <a:cs typeface="Andale Mono"/>
              </a:rPr>
              <a:t>Foo</a:t>
            </a:r>
            <a:r>
              <a:rPr lang="nl-NL" dirty="0">
                <a:latin typeface="Andale Mono"/>
                <a:cs typeface="Andale Mono"/>
              </a:rPr>
              <a:t>    | result2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dirty="0">
                <a:latin typeface="Andale Mono"/>
                <a:cs typeface="Andale Mono"/>
              </a:rPr>
              <a:t>    | Bar    | result3 |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8331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(Cucumber)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Andale Mono"/>
                <a:cs typeface="Andale Mono"/>
              </a:rPr>
              <a:t>Annotations: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@Given("^I have a </a:t>
            </a:r>
            <a:r>
              <a:rPr lang="en-US" dirty="0" err="1">
                <a:latin typeface="Andale Mono"/>
                <a:cs typeface="Andale Mono"/>
              </a:rPr>
              <a:t>HelloAndroidActivity</a:t>
            </a:r>
            <a:r>
              <a:rPr lang="en-US" dirty="0">
                <a:latin typeface="Andale Mono"/>
                <a:cs typeface="Andale Mono"/>
              </a:rPr>
              <a:t>$"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Andale Mono"/>
                <a:cs typeface="Andale Mono"/>
              </a:rPr>
              <a:t>method()</a:t>
            </a:r>
            <a:r>
              <a:rPr lang="en-US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@When("^I press the (\\S+) button$"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Andale Mono"/>
                <a:cs typeface="Andale Mono"/>
              </a:rPr>
              <a:t>method(String s)</a:t>
            </a:r>
            <a:r>
              <a:rPr lang="en-US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ndale Mono"/>
                <a:cs typeface="Andale Mono"/>
              </a:rPr>
              <a:t>@Then("^I should see (\\S+) in the </a:t>
            </a:r>
            <a:r>
              <a:rPr lang="en-US" dirty="0" err="1">
                <a:latin typeface="Andale Mono"/>
                <a:cs typeface="Andale Mono"/>
              </a:rPr>
              <a:t>textview</a:t>
            </a:r>
            <a:r>
              <a:rPr lang="en-US" dirty="0">
                <a:latin typeface="Andale Mono"/>
                <a:cs typeface="Andale Mono"/>
              </a:rPr>
              <a:t>$"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Andale Mono"/>
                <a:cs typeface="Andale Mono"/>
              </a:rPr>
              <a:t>method(String s)</a:t>
            </a:r>
            <a:r>
              <a:rPr lang="en-US" dirty="0" smtClean="0">
                <a:latin typeface="Andale Mono"/>
                <a:cs typeface="Andale Mono"/>
              </a:rPr>
              <a:t>…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752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and Code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Emma, </a:t>
            </a:r>
            <a:r>
              <a:rPr lang="en-US" sz="4000" dirty="0" err="1" smtClean="0"/>
              <a:t>Jacoco</a:t>
            </a:r>
            <a:r>
              <a:rPr lang="en-US" sz="4000" dirty="0" smtClean="0"/>
              <a:t>, and </a:t>
            </a:r>
            <a:r>
              <a:rPr lang="en-US" sz="4000" dirty="0" err="1" smtClean="0"/>
              <a:t>Cobertura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Emma</a:t>
            </a:r>
          </a:p>
          <a:p>
            <a:pPr lvl="1"/>
            <a:r>
              <a:rPr lang="en-US" dirty="0" smtClean="0"/>
              <a:t>Code coverage tool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rewriting/instrumenting before running</a:t>
            </a:r>
          </a:p>
          <a:p>
            <a:pPr lvl="1"/>
            <a:r>
              <a:rPr lang="en-US" dirty="0" smtClean="0"/>
              <a:t>Works on Android/</a:t>
            </a:r>
            <a:r>
              <a:rPr lang="en-US" dirty="0" err="1" smtClean="0"/>
              <a:t>Dalvik</a:t>
            </a:r>
            <a:r>
              <a:rPr lang="en-US" dirty="0" smtClean="0"/>
              <a:t> and regular JVM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Jacoco</a:t>
            </a:r>
            <a:endParaRPr lang="en-US" dirty="0"/>
          </a:p>
          <a:p>
            <a:pPr lvl="1"/>
            <a:r>
              <a:rPr lang="en-US" dirty="0" smtClean="0"/>
              <a:t>Same guys as Emma</a:t>
            </a:r>
          </a:p>
          <a:p>
            <a:pPr lvl="1"/>
            <a:r>
              <a:rPr lang="en-US" dirty="0" smtClean="0"/>
              <a:t>Newer (Emma last release was ‘05)</a:t>
            </a:r>
          </a:p>
          <a:p>
            <a:r>
              <a:rPr lang="en-US" dirty="0" err="1" smtClean="0"/>
              <a:t>Cobertura</a:t>
            </a:r>
            <a:endParaRPr lang="en-US" dirty="0" smtClean="0"/>
          </a:p>
          <a:p>
            <a:pPr lvl="1"/>
            <a:r>
              <a:rPr lang="en-US" dirty="0" smtClean="0"/>
              <a:t>Comparable features</a:t>
            </a:r>
          </a:p>
          <a:p>
            <a:pPr lvl="1"/>
            <a:r>
              <a:rPr lang="en-US" dirty="0" smtClean="0"/>
              <a:t>I’ve never used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0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Findbugs</a:t>
            </a:r>
            <a:r>
              <a:rPr lang="en-US" sz="4000" dirty="0"/>
              <a:t> </a:t>
            </a:r>
            <a:r>
              <a:rPr lang="en-US" sz="4000" dirty="0" smtClean="0"/>
              <a:t>and </a:t>
            </a:r>
            <a:r>
              <a:rPr lang="en-US" sz="4000" dirty="0" err="1" smtClean="0"/>
              <a:t>Checkstyle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Findbugs</a:t>
            </a:r>
            <a:endParaRPr lang="en-US" dirty="0" smtClean="0"/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Widely used</a:t>
            </a:r>
          </a:p>
          <a:p>
            <a:pPr lvl="1"/>
            <a:r>
              <a:rPr lang="en-US" dirty="0" smtClean="0"/>
              <a:t>20 point scale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Reversed method arguments</a:t>
            </a:r>
          </a:p>
          <a:p>
            <a:pPr lvl="2"/>
            <a:r>
              <a:rPr lang="en-US" dirty="0" err="1" smtClean="0"/>
              <a:t>hasNext</a:t>
            </a:r>
            <a:r>
              <a:rPr lang="en-US" dirty="0" smtClean="0"/>
              <a:t>() invokes next()</a:t>
            </a:r>
          </a:p>
          <a:p>
            <a:pPr lvl="2"/>
            <a:r>
              <a:rPr lang="en-US" dirty="0" err="1" smtClean="0"/>
              <a:t>hashCode</a:t>
            </a:r>
            <a:r>
              <a:rPr lang="en-US" dirty="0" smtClean="0"/>
              <a:t>() on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Checkstyle</a:t>
            </a:r>
            <a:endParaRPr lang="en-US" dirty="0" smtClean="0"/>
          </a:p>
          <a:p>
            <a:pPr lvl="1"/>
            <a:r>
              <a:rPr lang="en-US" dirty="0" smtClean="0"/>
              <a:t>Ensures coding standards</a:t>
            </a:r>
          </a:p>
          <a:p>
            <a:pPr lvl="1"/>
            <a:r>
              <a:rPr lang="en-US" dirty="0" smtClean="0"/>
              <a:t>Tabs vs. spaces</a:t>
            </a:r>
          </a:p>
          <a:p>
            <a:pPr lvl="1"/>
            <a:r>
              <a:rPr lang="en-US" dirty="0" smtClean="0"/>
              <a:t>Other formatting</a:t>
            </a:r>
          </a:p>
          <a:p>
            <a:pPr lvl="1"/>
            <a:r>
              <a:rPr lang="en-US" dirty="0" smtClean="0"/>
              <a:t>Highly 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20" y="413798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5420" y="3796722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Unit Tests in JVM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8671" y="2105260"/>
            <a:ext cx="182880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Integration Tests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8671" y="5488183"/>
            <a:ext cx="182880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Acceptance Tests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420" y="2105260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Emma </a:t>
            </a:r>
            <a:r>
              <a:rPr lang="en-US" dirty="0" err="1" smtClean="0"/>
              <a:t>Bytecode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420" y="5488183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DEX/APK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8671" y="413798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Integration Tests APK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8671" y="3796722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Acceptance Tests APK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31921" y="413798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Emma Merge (ant task)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31921" y="2105260"/>
            <a:ext cx="1826659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Emma Report</a:t>
            </a:r>
            <a:r>
              <a:rPr lang="en-US" dirty="0"/>
              <a:t> </a:t>
            </a:r>
            <a:r>
              <a:rPr lang="en-US" dirty="0" smtClean="0"/>
              <a:t>(ant task)</a:t>
            </a:r>
          </a:p>
        </p:txBody>
      </p:sp>
      <p:cxnSp>
        <p:nvCxnSpPr>
          <p:cNvPr id="15" name="Straight Arrow Connector 14"/>
          <p:cNvCxnSpPr>
            <a:stCxn id="2" idx="2"/>
            <a:endCxn id="6" idx="0"/>
          </p:cNvCxnSpPr>
          <p:nvPr/>
        </p:nvCxnSpPr>
        <p:spPr>
          <a:xfrm>
            <a:off x="1198750" y="1327009"/>
            <a:ext cx="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98750" y="3018471"/>
            <a:ext cx="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98750" y="4709933"/>
            <a:ext cx="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4" idx="0"/>
          </p:cNvCxnSpPr>
          <p:nvPr/>
        </p:nvCxnSpPr>
        <p:spPr>
          <a:xfrm>
            <a:off x="4572001" y="1327009"/>
            <a:ext cx="107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58504" y="3018471"/>
            <a:ext cx="107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0931" y="4709932"/>
            <a:ext cx="107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7945251" y="1327009"/>
            <a:ext cx="0" cy="77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0" idx="1"/>
          </p:cNvCxnSpPr>
          <p:nvPr/>
        </p:nvCxnSpPr>
        <p:spPr>
          <a:xfrm flipV="1">
            <a:off x="2112079" y="870404"/>
            <a:ext cx="1546592" cy="5074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2" idx="1"/>
          </p:cNvCxnSpPr>
          <p:nvPr/>
        </p:nvCxnSpPr>
        <p:spPr>
          <a:xfrm flipV="1">
            <a:off x="5487471" y="870404"/>
            <a:ext cx="1544450" cy="5074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10719" y="5809319"/>
            <a:ext cx="2787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Zach’s Testing </a:t>
            </a:r>
          </a:p>
          <a:p>
            <a:r>
              <a:rPr lang="en-US" sz="3200" b="1" i="1" dirty="0" smtClean="0"/>
              <a:t>Process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69086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0"/>
            <a:ext cx="8162365" cy="6858000"/>
          </a:xfrm>
        </p:spPr>
        <p:txBody>
          <a:bodyPr anchor="ctr"/>
          <a:lstStyle/>
          <a:p>
            <a:r>
              <a:rPr lang="en-US" dirty="0" smtClean="0"/>
              <a:t>Walkthrough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Others’ Experiences with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Spend Time </a:t>
            </a:r>
            <a:r>
              <a:rPr lang="en-US" dirty="0" smtClean="0"/>
              <a:t>Testing?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it and forget it</a:t>
            </a:r>
          </a:p>
          <a:p>
            <a:r>
              <a:rPr lang="en-US" dirty="0" smtClean="0"/>
              <a:t>Easier refactoring</a:t>
            </a:r>
          </a:p>
          <a:p>
            <a:r>
              <a:rPr lang="en-US" dirty="0" smtClean="0"/>
              <a:t>Find problems early</a:t>
            </a:r>
          </a:p>
          <a:p>
            <a:r>
              <a:rPr lang="en-US" dirty="0" smtClean="0"/>
              <a:t>Living design documents </a:t>
            </a:r>
          </a:p>
          <a:p>
            <a:r>
              <a:rPr lang="en-US" dirty="0" smtClean="0"/>
              <a:t>Interface vs. Implementation</a:t>
            </a:r>
          </a:p>
          <a:p>
            <a:r>
              <a:rPr lang="en-US" dirty="0" smtClean="0"/>
              <a:t>Reduce assumptions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798" r="8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313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err="1" smtClean="0"/>
              <a:t>TestNG</a:t>
            </a:r>
            <a:endParaRPr lang="en-US" dirty="0" smtClean="0"/>
          </a:p>
          <a:p>
            <a:r>
              <a:rPr lang="en-US" dirty="0" err="1" smtClean="0"/>
              <a:t>Robolectric</a:t>
            </a: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 err="1" smtClean="0"/>
              <a:t>SureFire</a:t>
            </a:r>
            <a:r>
              <a:rPr lang="en-US" dirty="0" smtClean="0"/>
              <a:t>/</a:t>
            </a:r>
            <a:r>
              <a:rPr lang="en-US" dirty="0" err="1" smtClean="0"/>
              <a:t>FailSafe</a:t>
            </a:r>
            <a:endParaRPr lang="en-US" dirty="0" smtClean="0"/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8" y="1586753"/>
            <a:ext cx="3693163" cy="1280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61" y="2923121"/>
            <a:ext cx="24892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42" y="3837521"/>
            <a:ext cx="1741035" cy="17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and the Android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1" y="1228190"/>
            <a:ext cx="7691719" cy="1143000"/>
          </a:xfrm>
        </p:spPr>
        <p:txBody>
          <a:bodyPr/>
          <a:lstStyle/>
          <a:p>
            <a:r>
              <a:rPr lang="en-US" dirty="0" smtClean="0"/>
              <a:t>Is it still hard to set up, hard to use, and lacking in some areas?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341" y="4362794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Sort of… but it’s a lot better!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Portable builds</a:t>
            </a:r>
          </a:p>
          <a:p>
            <a:r>
              <a:rPr lang="en-US" dirty="0"/>
              <a:t>Multi-module support</a:t>
            </a:r>
            <a:endParaRPr lang="en-US" dirty="0" smtClean="0"/>
          </a:p>
          <a:p>
            <a:r>
              <a:rPr lang="en-US" dirty="0" smtClean="0"/>
              <a:t>Have you used Eclipse recently???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Ant is great, but it’s practically its own language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is promising!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2477" r="22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80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6141" y="314978"/>
            <a:ext cx="7691719" cy="6220187"/>
          </a:xfrm>
        </p:spPr>
        <p:txBody>
          <a:bodyPr anchor="ctr"/>
          <a:lstStyle/>
          <a:p>
            <a:r>
              <a:rPr lang="en-US" dirty="0" smtClean="0"/>
              <a:t>Overall, Maven is great if you don’t mind doing everything the “</a:t>
            </a:r>
            <a:r>
              <a:rPr lang="en-US" dirty="0" smtClean="0">
                <a:solidFill>
                  <a:srgbClr val="FF0000"/>
                </a:solidFill>
              </a:rPr>
              <a:t>Maven</a:t>
            </a:r>
            <a:r>
              <a:rPr lang="en-US" dirty="0" smtClean="0"/>
              <a:t>” way!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7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782</TotalTime>
  <Words>937</Words>
  <Application>Microsoft Macintosh PowerPoint</Application>
  <PresentationFormat>On-screen Show (4:3)</PresentationFormat>
  <Paragraphs>193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Venture</vt:lpstr>
      <vt:lpstr>Android Testing</vt:lpstr>
      <vt:lpstr>Agenda</vt:lpstr>
      <vt:lpstr>Why Spend Time Testing?</vt:lpstr>
      <vt:lpstr>Why?</vt:lpstr>
      <vt:lpstr>How?</vt:lpstr>
      <vt:lpstr>Maven and the Android Ecosystem</vt:lpstr>
      <vt:lpstr>Is it still hard to set up, hard to use, and lacking in some areas?</vt:lpstr>
      <vt:lpstr>Why Maven?</vt:lpstr>
      <vt:lpstr>Overall, Maven is great if you don’t mind doing everything the “Maven” way! </vt:lpstr>
      <vt:lpstr>Maven Plugins</vt:lpstr>
      <vt:lpstr>Maven Plugins (cont.)</vt:lpstr>
      <vt:lpstr>Unit Testing</vt:lpstr>
      <vt:lpstr>JUnit, Robolectric, and Mockito</vt:lpstr>
      <vt:lpstr>Example</vt:lpstr>
      <vt:lpstr>Example 2</vt:lpstr>
      <vt:lpstr>What’s even cooler?</vt:lpstr>
      <vt:lpstr>Integration Testing</vt:lpstr>
      <vt:lpstr>Robotium, Mockito, and Dexmaker</vt:lpstr>
      <vt:lpstr>Example</vt:lpstr>
      <vt:lpstr>Acceptance Testing</vt:lpstr>
      <vt:lpstr>Robotium, Cucumber, and Gherkin</vt:lpstr>
      <vt:lpstr>Example (Gherkin)</vt:lpstr>
      <vt:lpstr>Example (Gherkin)</vt:lpstr>
      <vt:lpstr>Example (Cucumber)</vt:lpstr>
      <vt:lpstr>Code Coverage and Code Quality</vt:lpstr>
      <vt:lpstr>Emma, Jacoco, and Cobertura</vt:lpstr>
      <vt:lpstr>Findbugs and Checkstyle</vt:lpstr>
      <vt:lpstr>PowerPoint Presentation</vt:lpstr>
      <vt:lpstr>Walkthrough  Q&amp;A  Others’ Experiences with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Testing</dc:title>
  <dc:creator>Zach McCormick</dc:creator>
  <cp:lastModifiedBy>Zach McCormick</cp:lastModifiedBy>
  <cp:revision>21</cp:revision>
  <dcterms:created xsi:type="dcterms:W3CDTF">2014-02-25T01:01:56Z</dcterms:created>
  <dcterms:modified xsi:type="dcterms:W3CDTF">2014-02-25T14:04:37Z</dcterms:modified>
</cp:coreProperties>
</file>