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76" r:id="rId3"/>
    <p:sldId id="277" r:id="rId4"/>
    <p:sldId id="288" r:id="rId5"/>
    <p:sldId id="259" r:id="rId6"/>
    <p:sldId id="257" r:id="rId7"/>
    <p:sldId id="258" r:id="rId8"/>
    <p:sldId id="275" r:id="rId9"/>
    <p:sldId id="263" r:id="rId10"/>
    <p:sldId id="272" r:id="rId11"/>
    <p:sldId id="260" r:id="rId12"/>
    <p:sldId id="261" r:id="rId13"/>
    <p:sldId id="262" r:id="rId14"/>
    <p:sldId id="264" r:id="rId15"/>
    <p:sldId id="265" r:id="rId16"/>
    <p:sldId id="266" r:id="rId17"/>
    <p:sldId id="267" r:id="rId18"/>
    <p:sldId id="268" r:id="rId19"/>
    <p:sldId id="269" r:id="rId20"/>
    <p:sldId id="270" r:id="rId21"/>
    <p:sldId id="302" r:id="rId22"/>
    <p:sldId id="279" r:id="rId23"/>
    <p:sldId id="318" r:id="rId24"/>
    <p:sldId id="289" r:id="rId25"/>
    <p:sldId id="287" r:id="rId26"/>
    <p:sldId id="293" r:id="rId27"/>
    <p:sldId id="292" r:id="rId28"/>
    <p:sldId id="290" r:id="rId29"/>
    <p:sldId id="301" r:id="rId30"/>
    <p:sldId id="280" r:id="rId31"/>
    <p:sldId id="274" r:id="rId32"/>
    <p:sldId id="300" r:id="rId33"/>
    <p:sldId id="303" r:id="rId34"/>
    <p:sldId id="297" r:id="rId35"/>
    <p:sldId id="299" r:id="rId36"/>
    <p:sldId id="294" r:id="rId37"/>
    <p:sldId id="298" r:id="rId38"/>
    <p:sldId id="306" r:id="rId39"/>
    <p:sldId id="311" r:id="rId40"/>
    <p:sldId id="310" r:id="rId41"/>
    <p:sldId id="313" r:id="rId42"/>
    <p:sldId id="315" r:id="rId43"/>
    <p:sldId id="317" r:id="rId44"/>
    <p:sldId id="31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816"/>
  </p:normalViewPr>
  <p:slideViewPr>
    <p:cSldViewPr snapToGrid="0">
      <p:cViewPr varScale="1">
        <p:scale>
          <a:sx n="111" d="100"/>
          <a:sy n="111" d="100"/>
        </p:scale>
        <p:origin x="3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722EE-F753-9D47-9966-3918A7351142}"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E435A-CD26-074B-96A5-BCD487E10B26}" type="slidenum">
              <a:rPr lang="en-US" smtClean="0"/>
              <a:t>‹#›</a:t>
            </a:fld>
            <a:endParaRPr lang="en-US"/>
          </a:p>
        </p:txBody>
      </p:sp>
    </p:spTree>
    <p:extLst>
      <p:ext uri="{BB962C8B-B14F-4D97-AF65-F5344CB8AC3E}">
        <p14:creationId xmlns:p14="http://schemas.microsoft.com/office/powerpoint/2010/main" val="375298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www.tableau.com</a:t>
            </a:r>
            <a:r>
              <a:rPr lang="en-US" dirty="0"/>
              <a:t>/learn/articles/</a:t>
            </a:r>
            <a:r>
              <a:rPr lang="en-US" dirty="0" err="1"/>
              <a:t>data-visualization#definition</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4</a:t>
            </a:fld>
            <a:endParaRPr lang="en-US"/>
          </a:p>
        </p:txBody>
      </p:sp>
    </p:spTree>
    <p:extLst>
      <p:ext uri="{BB962C8B-B14F-4D97-AF65-F5344CB8AC3E}">
        <p14:creationId xmlns:p14="http://schemas.microsoft.com/office/powerpoint/2010/main" val="42595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matplotlib.org</a:t>
            </a:r>
            <a:r>
              <a:rPr lang="en-US" dirty="0"/>
              <a:t>/stable/gallery/</a:t>
            </a:r>
          </a:p>
        </p:txBody>
      </p:sp>
      <p:sp>
        <p:nvSpPr>
          <p:cNvPr id="4" name="Slide Number Placeholder 3"/>
          <p:cNvSpPr>
            <a:spLocks noGrp="1"/>
          </p:cNvSpPr>
          <p:nvPr>
            <p:ph type="sldNum" sz="quarter" idx="5"/>
          </p:nvPr>
        </p:nvSpPr>
        <p:spPr/>
        <p:txBody>
          <a:bodyPr/>
          <a:lstStyle/>
          <a:p>
            <a:fld id="{E3FE435A-CD26-074B-96A5-BCD487E10B26}" type="slidenum">
              <a:rPr lang="en-US" smtClean="0"/>
              <a:t>31</a:t>
            </a:fld>
            <a:endParaRPr lang="en-US"/>
          </a:p>
        </p:txBody>
      </p:sp>
    </p:spTree>
    <p:extLst>
      <p:ext uri="{BB962C8B-B14F-4D97-AF65-F5344CB8AC3E}">
        <p14:creationId xmlns:p14="http://schemas.microsoft.com/office/powerpoint/2010/main" val="111821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matplotlib.org</a:t>
            </a:r>
            <a:r>
              <a:rPr lang="en-US" dirty="0"/>
              <a:t>/stable/gallery/</a:t>
            </a:r>
            <a:r>
              <a:rPr lang="en-US" dirty="0" err="1"/>
              <a:t>lines_bars_and_markers</a:t>
            </a:r>
            <a:r>
              <a:rPr lang="en-US" dirty="0"/>
              <a:t>/categorical_variables.html#sphx-glr-gallery-lines-bars-and-markers-categorical-variables-py</a:t>
            </a:r>
          </a:p>
        </p:txBody>
      </p:sp>
      <p:sp>
        <p:nvSpPr>
          <p:cNvPr id="4" name="Slide Number Placeholder 3"/>
          <p:cNvSpPr>
            <a:spLocks noGrp="1"/>
          </p:cNvSpPr>
          <p:nvPr>
            <p:ph type="sldNum" sz="quarter" idx="5"/>
          </p:nvPr>
        </p:nvSpPr>
        <p:spPr/>
        <p:txBody>
          <a:bodyPr/>
          <a:lstStyle/>
          <a:p>
            <a:fld id="{E3FE435A-CD26-074B-96A5-BCD487E10B26}" type="slidenum">
              <a:rPr lang="en-US" smtClean="0"/>
              <a:t>32</a:t>
            </a:fld>
            <a:endParaRPr lang="en-US"/>
          </a:p>
        </p:txBody>
      </p:sp>
    </p:spTree>
    <p:extLst>
      <p:ext uri="{BB962C8B-B14F-4D97-AF65-F5344CB8AC3E}">
        <p14:creationId xmlns:p14="http://schemas.microsoft.com/office/powerpoint/2010/main" val="137652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matplotlib.org</a:t>
            </a:r>
            <a:r>
              <a:rPr lang="en-US" dirty="0"/>
              <a:t>/stable/gallery/</a:t>
            </a:r>
            <a:r>
              <a:rPr lang="en-US" dirty="0" err="1"/>
              <a:t>lines_bars_and_markers</a:t>
            </a:r>
            <a:r>
              <a:rPr lang="en-US" dirty="0"/>
              <a:t>/categorical_variables.html#sphx-glr-gallery-lines-bars-and-markers-categorical-variables-py</a:t>
            </a:r>
          </a:p>
        </p:txBody>
      </p:sp>
      <p:sp>
        <p:nvSpPr>
          <p:cNvPr id="4" name="Slide Number Placeholder 3"/>
          <p:cNvSpPr>
            <a:spLocks noGrp="1"/>
          </p:cNvSpPr>
          <p:nvPr>
            <p:ph type="sldNum" sz="quarter" idx="5"/>
          </p:nvPr>
        </p:nvSpPr>
        <p:spPr/>
        <p:txBody>
          <a:bodyPr/>
          <a:lstStyle/>
          <a:p>
            <a:fld id="{E3FE435A-CD26-074B-96A5-BCD487E10B26}" type="slidenum">
              <a:rPr lang="en-US" smtClean="0"/>
              <a:t>33</a:t>
            </a:fld>
            <a:endParaRPr lang="en-US"/>
          </a:p>
        </p:txBody>
      </p:sp>
    </p:spTree>
    <p:extLst>
      <p:ext uri="{BB962C8B-B14F-4D97-AF65-F5344CB8AC3E}">
        <p14:creationId xmlns:p14="http://schemas.microsoft.com/office/powerpoint/2010/main" val="319708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matplotlib.org</a:t>
            </a:r>
            <a:r>
              <a:rPr lang="en-US" dirty="0"/>
              <a:t>/stable/gallery/</a:t>
            </a:r>
            <a:r>
              <a:rPr lang="en-US" dirty="0" err="1"/>
              <a:t>lines_bars_and_markers</a:t>
            </a:r>
            <a:r>
              <a:rPr lang="en-US" dirty="0"/>
              <a:t>/bar_colors.html#sphx-glr-gallery-lines-bars-and-markers-bar-colors-py</a:t>
            </a:r>
          </a:p>
        </p:txBody>
      </p:sp>
      <p:sp>
        <p:nvSpPr>
          <p:cNvPr id="4" name="Slide Number Placeholder 3"/>
          <p:cNvSpPr>
            <a:spLocks noGrp="1"/>
          </p:cNvSpPr>
          <p:nvPr>
            <p:ph type="sldNum" sz="quarter" idx="5"/>
          </p:nvPr>
        </p:nvSpPr>
        <p:spPr/>
        <p:txBody>
          <a:bodyPr/>
          <a:lstStyle/>
          <a:p>
            <a:fld id="{E3FE435A-CD26-074B-96A5-BCD487E10B26}" type="slidenum">
              <a:rPr lang="en-US" smtClean="0"/>
              <a:t>34</a:t>
            </a:fld>
            <a:endParaRPr lang="en-US"/>
          </a:p>
        </p:txBody>
      </p:sp>
    </p:spTree>
    <p:extLst>
      <p:ext uri="{BB962C8B-B14F-4D97-AF65-F5344CB8AC3E}">
        <p14:creationId xmlns:p14="http://schemas.microsoft.com/office/powerpoint/2010/main" val="426430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matplotlib.org</a:t>
            </a:r>
            <a:r>
              <a:rPr lang="en-US" dirty="0"/>
              <a:t>/stable/gallery/</a:t>
            </a:r>
            <a:r>
              <a:rPr lang="en-US" dirty="0" err="1"/>
              <a:t>pie_and_polar_charts</a:t>
            </a:r>
            <a:r>
              <a:rPr lang="en-US" dirty="0"/>
              <a:t>/pie_features.html#sphx-glr-gallery-pie-and-polar-charts-pie-features-py</a:t>
            </a:r>
          </a:p>
        </p:txBody>
      </p:sp>
      <p:sp>
        <p:nvSpPr>
          <p:cNvPr id="4" name="Slide Number Placeholder 3"/>
          <p:cNvSpPr>
            <a:spLocks noGrp="1"/>
          </p:cNvSpPr>
          <p:nvPr>
            <p:ph type="sldNum" sz="quarter" idx="5"/>
          </p:nvPr>
        </p:nvSpPr>
        <p:spPr/>
        <p:txBody>
          <a:bodyPr/>
          <a:lstStyle/>
          <a:p>
            <a:fld id="{E3FE435A-CD26-074B-96A5-BCD487E10B26}" type="slidenum">
              <a:rPr lang="en-US" smtClean="0"/>
              <a:t>35</a:t>
            </a:fld>
            <a:endParaRPr lang="en-US"/>
          </a:p>
        </p:txBody>
      </p:sp>
    </p:spTree>
    <p:extLst>
      <p:ext uri="{BB962C8B-B14F-4D97-AF65-F5344CB8AC3E}">
        <p14:creationId xmlns:p14="http://schemas.microsoft.com/office/powerpoint/2010/main" val="4010531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seaborn.pydata.org</a:t>
            </a:r>
            <a:r>
              <a:rPr lang="en-US" dirty="0"/>
              <a:t>/examples/</a:t>
            </a:r>
            <a:r>
              <a:rPr lang="en-US" dirty="0" err="1"/>
              <a:t>index.html</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36</a:t>
            </a:fld>
            <a:endParaRPr lang="en-US"/>
          </a:p>
        </p:txBody>
      </p:sp>
    </p:spTree>
    <p:extLst>
      <p:ext uri="{BB962C8B-B14F-4D97-AF65-F5344CB8AC3E}">
        <p14:creationId xmlns:p14="http://schemas.microsoft.com/office/powerpoint/2010/main" val="29042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training.galaxyproject.org</a:t>
            </a:r>
            <a:r>
              <a:rPr lang="en-US" dirty="0"/>
              <a:t>/training-material/topics/assembly/tutorials/get-started-genome-assembly/slides-</a:t>
            </a:r>
            <a:r>
              <a:rPr lang="en-US" dirty="0" err="1"/>
              <a:t>plain.html</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6</a:t>
            </a:fld>
            <a:endParaRPr lang="en-US"/>
          </a:p>
        </p:txBody>
      </p:sp>
    </p:spTree>
    <p:extLst>
      <p:ext uri="{BB962C8B-B14F-4D97-AF65-F5344CB8AC3E}">
        <p14:creationId xmlns:p14="http://schemas.microsoft.com/office/powerpoint/2010/main" val="356689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555555"/>
                </a:solidFill>
                <a:effectLst/>
                <a:highlight>
                  <a:srgbClr val="FFFFFF"/>
                </a:highlight>
                <a:latin typeface="Poppins" panose="020B0604020202020204" pitchFamily="34" charset="0"/>
              </a:rPr>
              <a:t>Our eyes can register more than 36000 visual messages per hour that accounts to 10 visuals per second.</a:t>
            </a:r>
          </a:p>
          <a:p>
            <a:pPr algn="l">
              <a:buFont typeface="Arial" panose="020B0604020202020204" pitchFamily="34" charset="0"/>
              <a:buChar char="•"/>
            </a:pPr>
            <a:r>
              <a:rPr lang="en-US" b="0" i="0" dirty="0">
                <a:solidFill>
                  <a:srgbClr val="555555"/>
                </a:solidFill>
                <a:effectLst/>
                <a:highlight>
                  <a:srgbClr val="FFFFFF"/>
                </a:highlight>
                <a:latin typeface="Poppins" panose="020B0604020202020204" pitchFamily="34" charset="0"/>
              </a:rPr>
              <a:t>More than 90 percent of the information that is transmitted to the brain is visual</a:t>
            </a:r>
          </a:p>
          <a:p>
            <a:pPr algn="l">
              <a:buFont typeface="Arial" panose="020B0604020202020204" pitchFamily="34" charset="0"/>
              <a:buChar char="•"/>
            </a:pPr>
            <a:r>
              <a:rPr lang="en-US" b="0" i="0" dirty="0">
                <a:solidFill>
                  <a:srgbClr val="555555"/>
                </a:solidFill>
                <a:effectLst/>
                <a:highlight>
                  <a:srgbClr val="FFFFFF"/>
                </a:highlight>
                <a:latin typeface="Poppins" panose="020B0604020202020204" pitchFamily="34" charset="0"/>
              </a:rPr>
              <a:t>When it comes to processing information, a brain can process visuals 60,000 times faster than any text.</a:t>
            </a:r>
          </a:p>
          <a:p>
            <a:r>
              <a:rPr lang="en-US" dirty="0"/>
              <a:t>https://</a:t>
            </a:r>
            <a:r>
              <a:rPr lang="en-US" dirty="0" err="1"/>
              <a:t>mastertcloc.unistra.fr</a:t>
            </a:r>
            <a:r>
              <a:rPr lang="en-US" dirty="0"/>
              <a:t>/2019/07/22/digital-marketing-strategy/</a:t>
            </a:r>
          </a:p>
        </p:txBody>
      </p:sp>
      <p:sp>
        <p:nvSpPr>
          <p:cNvPr id="4" name="Slide Number Placeholder 3"/>
          <p:cNvSpPr>
            <a:spLocks noGrp="1"/>
          </p:cNvSpPr>
          <p:nvPr>
            <p:ph type="sldNum" sz="quarter" idx="5"/>
          </p:nvPr>
        </p:nvSpPr>
        <p:spPr/>
        <p:txBody>
          <a:bodyPr/>
          <a:lstStyle/>
          <a:p>
            <a:fld id="{E3FE435A-CD26-074B-96A5-BCD487E10B26}" type="slidenum">
              <a:rPr lang="en-US" smtClean="0"/>
              <a:t>7</a:t>
            </a:fld>
            <a:endParaRPr lang="en-US"/>
          </a:p>
        </p:txBody>
      </p:sp>
    </p:spTree>
    <p:extLst>
      <p:ext uri="{BB962C8B-B14F-4D97-AF65-F5344CB8AC3E}">
        <p14:creationId xmlns:p14="http://schemas.microsoft.com/office/powerpoint/2010/main" val="142237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bioinfow.dep.usal.es</a:t>
            </a:r>
            <a:r>
              <a:rPr lang="en-US" dirty="0"/>
              <a:t>/pages/</a:t>
            </a:r>
            <a:r>
              <a:rPr lang="en-US" dirty="0" err="1"/>
              <a:t>coexpression</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9</a:t>
            </a:fld>
            <a:endParaRPr lang="en-US"/>
          </a:p>
        </p:txBody>
      </p:sp>
    </p:spTree>
    <p:extLst>
      <p:ext uri="{BB962C8B-B14F-4D97-AF65-F5344CB8AC3E}">
        <p14:creationId xmlns:p14="http://schemas.microsoft.com/office/powerpoint/2010/main" val="160837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journals.plos.org</a:t>
            </a:r>
            <a:r>
              <a:rPr lang="en-US" dirty="0"/>
              <a:t>/</a:t>
            </a:r>
            <a:r>
              <a:rPr lang="en-US" dirty="0" err="1"/>
              <a:t>ploscompbiol</a:t>
            </a:r>
            <a:r>
              <a:rPr lang="en-US" dirty="0"/>
              <a:t>/</a:t>
            </a:r>
            <a:r>
              <a:rPr lang="en-US" dirty="0" err="1"/>
              <a:t>article?id</a:t>
            </a:r>
            <a:r>
              <a:rPr lang="en-US" dirty="0"/>
              <a:t>=10.1371/journal.pcbi.1003833</a:t>
            </a:r>
          </a:p>
        </p:txBody>
      </p:sp>
      <p:sp>
        <p:nvSpPr>
          <p:cNvPr id="4" name="Slide Number Placeholder 3"/>
          <p:cNvSpPr>
            <a:spLocks noGrp="1"/>
          </p:cNvSpPr>
          <p:nvPr>
            <p:ph type="sldNum" sz="quarter" idx="5"/>
          </p:nvPr>
        </p:nvSpPr>
        <p:spPr/>
        <p:txBody>
          <a:bodyPr/>
          <a:lstStyle/>
          <a:p>
            <a:fld id="{E3FE435A-CD26-074B-96A5-BCD487E10B26}" type="slidenum">
              <a:rPr lang="en-US" smtClean="0"/>
              <a:t>10</a:t>
            </a:fld>
            <a:endParaRPr lang="en-US"/>
          </a:p>
        </p:txBody>
      </p:sp>
    </p:spTree>
    <p:extLst>
      <p:ext uri="{BB962C8B-B14F-4D97-AF65-F5344CB8AC3E}">
        <p14:creationId xmlns:p14="http://schemas.microsoft.com/office/powerpoint/2010/main" val="361907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020"/>
                </a:solidFill>
                <a:effectLst/>
                <a:highlight>
                  <a:srgbClr val="EFEFEF"/>
                </a:highlight>
                <a:latin typeface="Helvetica" pitchFamily="2" charset="0"/>
              </a:rPr>
              <a:t>On the left part of the figure, we represented a series of four values: 30, 20, 15, 10. On the upper left part, we used the disc area to represent the value, while in the bottom part we used the disc radius. Results are visually very different. In the latter case (red circles), the last value (10) appears very small compared to the first one (30), while the ratio between the two values is only 3∶1. This situation is actually very frequent in the literature because the command (or interface) used to produce circles or scatter plots (with varying point sizes) offers to use the radius as default to specify the disc size. It thus appears logical to use the value for the radius, but this is misleading. On the right part of the figure, we display a series of ten values using the full range for values on the top part (y axis goes from 0 to 100) or a partial range in the bottom part (y axis goes from 80 to 100), and we explicitly did not label the y-axis to enhance the confusion. The visual perception of the two series is totally different. In the top part (black series), we tend to interpret the values as very similar, while in the bottom part, we tend to believe there are significant differences. Even if we had used labels to indicate the actual range, the effect would persist because the bars are the most salient information on these figures.</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17</a:t>
            </a:fld>
            <a:endParaRPr lang="en-US"/>
          </a:p>
        </p:txBody>
      </p:sp>
    </p:spTree>
    <p:extLst>
      <p:ext uri="{BB962C8B-B14F-4D97-AF65-F5344CB8AC3E}">
        <p14:creationId xmlns:p14="http://schemas.microsoft.com/office/powerpoint/2010/main" val="2093348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82828"/>
                </a:solidFill>
                <a:effectLst/>
                <a:highlight>
                  <a:srgbClr val="FFFFFF"/>
                </a:highlight>
                <a:latin typeface="Tiempos Text"/>
              </a:rPr>
              <a:t>Here the color gradient, the drop shadows, and the 3-D pyramids distract us from the idea. The arrows don’t actually demonstrate how a pyramid search works. And experts and top experts are placed on the same plane instead of at different heights to convey relative status.</a:t>
            </a:r>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19</a:t>
            </a:fld>
            <a:endParaRPr lang="en-US"/>
          </a:p>
        </p:txBody>
      </p:sp>
    </p:spTree>
    <p:extLst>
      <p:ext uri="{BB962C8B-B14F-4D97-AF65-F5344CB8AC3E}">
        <p14:creationId xmlns:p14="http://schemas.microsoft.com/office/powerpoint/2010/main" val="347337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70C0"/>
                </a:solidFill>
                <a:effectLst/>
                <a:highlight>
                  <a:srgbClr val="FFFFFF"/>
                </a:highligh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https://matplotlib.org</a:t>
            </a: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highlight>
                  <a:srgbClr val="FFFFFF"/>
                </a:highlight>
                <a:latin typeface="Arial" panose="020B0604020202020204" pitchFamily="34" charset="0"/>
                <a:cs typeface="Arial" panose="020B0604020202020204" pitchFamily="34" charset="0"/>
              </a:rPr>
              <a:t>https://</a:t>
            </a:r>
            <a:r>
              <a:rPr lang="en-US" b="1" dirty="0" err="1">
                <a:solidFill>
                  <a:srgbClr val="0070C0"/>
                </a:solidFill>
                <a:highlight>
                  <a:srgbClr val="FFFFFF"/>
                </a:highlight>
                <a:latin typeface="Arial" panose="020B0604020202020204" pitchFamily="34" charset="0"/>
                <a:cs typeface="Arial" panose="020B0604020202020204" pitchFamily="34" charset="0"/>
              </a:rPr>
              <a:t>seaborn.pydata.org</a:t>
            </a: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24</a:t>
            </a:fld>
            <a:endParaRPr lang="en-US"/>
          </a:p>
        </p:txBody>
      </p:sp>
    </p:spTree>
    <p:extLst>
      <p:ext uri="{BB962C8B-B14F-4D97-AF65-F5344CB8AC3E}">
        <p14:creationId xmlns:p14="http://schemas.microsoft.com/office/powerpoint/2010/main" val="337154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https://python-graph-</a:t>
            </a:r>
            <a:r>
              <a:rPr lang="en-US" dirty="0" err="1"/>
              <a:t>gallery.com</a:t>
            </a:r>
            <a:r>
              <a:rPr lang="en-US" dirty="0"/>
              <a:t>/</a:t>
            </a:r>
            <a:r>
              <a:rPr lang="en-US" dirty="0" err="1"/>
              <a:t>barplot</a:t>
            </a:r>
            <a:r>
              <a:rPr lang="en-US" dirty="0"/>
              <a:t>/</a:t>
            </a:r>
          </a:p>
          <a:p>
            <a:endParaRPr lang="en-US" dirty="0"/>
          </a:p>
        </p:txBody>
      </p:sp>
      <p:sp>
        <p:nvSpPr>
          <p:cNvPr id="4" name="Slide Number Placeholder 3"/>
          <p:cNvSpPr>
            <a:spLocks noGrp="1"/>
          </p:cNvSpPr>
          <p:nvPr>
            <p:ph type="sldNum" sz="quarter" idx="5"/>
          </p:nvPr>
        </p:nvSpPr>
        <p:spPr/>
        <p:txBody>
          <a:bodyPr/>
          <a:lstStyle/>
          <a:p>
            <a:fld id="{E3FE435A-CD26-074B-96A5-BCD487E10B26}" type="slidenum">
              <a:rPr lang="en-US" smtClean="0"/>
              <a:t>29</a:t>
            </a:fld>
            <a:endParaRPr lang="en-US"/>
          </a:p>
        </p:txBody>
      </p:sp>
    </p:spTree>
    <p:extLst>
      <p:ext uri="{BB962C8B-B14F-4D97-AF65-F5344CB8AC3E}">
        <p14:creationId xmlns:p14="http://schemas.microsoft.com/office/powerpoint/2010/main" val="24932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26CA-AD4F-BFEB-D4DA-3F19E9BAB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27E8C-E4BA-ECB3-FC68-BE35B1F73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5939BA-28AC-5896-9FC2-670F30AF0F6D}"/>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70DFB5A7-D497-5EA4-E930-B0037C09F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B020F-1B0D-BEDD-0232-5364FFDD2604}"/>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102694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5F1D-DC41-43A4-70D0-BC414BF7E0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7BF79A-708B-D5FF-7774-12BEE899D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B5BE0-8A03-EDC9-4C48-B84772C5379E}"/>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F5C8B5A0-C804-5D0F-46D9-0C9576CB2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181AC-0AA5-603E-ED32-2B54DDA77BA9}"/>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40309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F694-88AA-1C96-1F0C-E1DEB9F1C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C3CA9-FE76-5AFE-FAC1-6FEA875E8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88E61-7CBA-A6AF-630E-55A103D3BA48}"/>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4DCD77B2-B745-6B6D-BA3B-7A963AC96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9BFEB-5E1E-8111-9344-946AC02F067E}"/>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308350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C02C-2EE7-20F0-BC22-D65E39218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2719B-BB07-6C91-7127-B4BD5461D9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00311-C1C8-CE84-9069-4BB8C0075F1F}"/>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BAA3DD2B-04B2-8633-C12D-23B9CC29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7E362-C9D0-553E-2F8A-91F453490F8F}"/>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178842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9E66-BDD8-B318-1907-A4E0CEB50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2C7D2B-328C-C2D5-10C2-0BA6AA91C9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AF532-E0A2-D396-9029-EDC79BC254B1}"/>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2C0372E5-CA48-753E-A9E1-A372730C3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E4AE3-BE54-E18D-CA6E-D8B0CD8D5EC9}"/>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172471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DC6D-A052-9A1E-6307-7B098A048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59BB5-CE35-F3CF-E2E7-95F383C92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E358D-25B1-7295-9E10-CBC23B8B7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711C62-ABCF-CAF5-585D-80AB2E903025}"/>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6" name="Footer Placeholder 5">
            <a:extLst>
              <a:ext uri="{FF2B5EF4-FFF2-40B4-BE49-F238E27FC236}">
                <a16:creationId xmlns:a16="http://schemas.microsoft.com/office/drawing/2014/main" id="{872407A7-6E84-7A3C-2524-C95F92714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ABD371-E9C3-F39F-BD55-C7184AD90EE9}"/>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298039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CB0D-C85B-C087-11E1-5962EEE2C1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8EE30-8D85-C3AD-811F-423BAAF82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FBEF4-7FCC-137E-F0A3-B87933FD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2149C4-12B2-08CF-A8FE-94B39218C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02C41-EF19-19AB-1059-24DC234D1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84D3C3-A4FA-F0BD-DFBB-AD48F5F6C1C3}"/>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8" name="Footer Placeholder 7">
            <a:extLst>
              <a:ext uri="{FF2B5EF4-FFF2-40B4-BE49-F238E27FC236}">
                <a16:creationId xmlns:a16="http://schemas.microsoft.com/office/drawing/2014/main" id="{3064F86C-C890-D1D7-0600-3E86EA04AC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B5426-AB67-8291-EE4E-31F98532D055}"/>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175011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3502-0264-8E26-C2C3-29D044D12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9CA3B-55E6-E2B9-5014-360509DBCE0B}"/>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4" name="Footer Placeholder 3">
            <a:extLst>
              <a:ext uri="{FF2B5EF4-FFF2-40B4-BE49-F238E27FC236}">
                <a16:creationId xmlns:a16="http://schemas.microsoft.com/office/drawing/2014/main" id="{7C3AFCD1-7170-2A52-372E-4AEC0ADB4A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62B8F-1B2E-BBA2-3090-82CEFDA57C93}"/>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360992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893A7-3059-1578-D537-6519FCB7CA79}"/>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3" name="Footer Placeholder 2">
            <a:extLst>
              <a:ext uri="{FF2B5EF4-FFF2-40B4-BE49-F238E27FC236}">
                <a16:creationId xmlns:a16="http://schemas.microsoft.com/office/drawing/2014/main" id="{6FC25FC4-E029-0393-AEA8-7888AFD66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D619A-4C03-84C9-F258-016749AD8611}"/>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44442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828F-3141-4819-22AC-5B17C5A94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869003-8C76-D9A3-79FB-CEE41AAF6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6AB9B7-28C2-6883-2068-40C2BABC5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1DBDE-44AE-F176-8EB1-EB8DC4D22CFA}"/>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6" name="Footer Placeholder 5">
            <a:extLst>
              <a:ext uri="{FF2B5EF4-FFF2-40B4-BE49-F238E27FC236}">
                <a16:creationId xmlns:a16="http://schemas.microsoft.com/office/drawing/2014/main" id="{1557E32B-6BD4-EF5C-D879-F874A5FA3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4AA4E-4E15-88BF-AA54-F62AF577E9E0}"/>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103323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DE39-9A32-0DA4-CD70-6D388735A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3F6FB8-4BAF-FF70-CFF9-A5147FD62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9A94D-B5E0-498D-AC36-E62BA1B63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E8986-F71D-2BFA-D5CD-96AD880AD694}"/>
              </a:ext>
            </a:extLst>
          </p:cNvPr>
          <p:cNvSpPr>
            <a:spLocks noGrp="1"/>
          </p:cNvSpPr>
          <p:nvPr>
            <p:ph type="dt" sz="half" idx="10"/>
          </p:nvPr>
        </p:nvSpPr>
        <p:spPr/>
        <p:txBody>
          <a:bodyPr/>
          <a:lstStyle/>
          <a:p>
            <a:fld id="{FE69329F-D2BF-EF45-8584-FF1B8DFAEF41}" type="datetimeFigureOut">
              <a:rPr lang="en-US" smtClean="0"/>
              <a:t>6/10/24</a:t>
            </a:fld>
            <a:endParaRPr lang="en-US"/>
          </a:p>
        </p:txBody>
      </p:sp>
      <p:sp>
        <p:nvSpPr>
          <p:cNvPr id="6" name="Footer Placeholder 5">
            <a:extLst>
              <a:ext uri="{FF2B5EF4-FFF2-40B4-BE49-F238E27FC236}">
                <a16:creationId xmlns:a16="http://schemas.microsoft.com/office/drawing/2014/main" id="{52DD8423-13FA-11ED-DB02-C0F22B30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BE6F-625C-CEDC-F0A6-45B1F531EA79}"/>
              </a:ext>
            </a:extLst>
          </p:cNvPr>
          <p:cNvSpPr>
            <a:spLocks noGrp="1"/>
          </p:cNvSpPr>
          <p:nvPr>
            <p:ph type="sldNum" sz="quarter" idx="12"/>
          </p:nvPr>
        </p:nvSpPr>
        <p:spPr/>
        <p:txBody>
          <a:bodyPr/>
          <a:lstStyle/>
          <a:p>
            <a:fld id="{FE34E2E2-B90D-A540-8247-092295E4D2F8}" type="slidenum">
              <a:rPr lang="en-US" smtClean="0"/>
              <a:t>‹#›</a:t>
            </a:fld>
            <a:endParaRPr lang="en-US"/>
          </a:p>
        </p:txBody>
      </p:sp>
    </p:spTree>
    <p:extLst>
      <p:ext uri="{BB962C8B-B14F-4D97-AF65-F5344CB8AC3E}">
        <p14:creationId xmlns:p14="http://schemas.microsoft.com/office/powerpoint/2010/main" val="265438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F2C0D-D0C1-3A2B-C9FE-B1816B1D4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799F1-3F57-D08B-E02D-6EA6B53A9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CF80E-A94F-FE1D-C7A1-2F4AA89EC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69329F-D2BF-EF45-8584-FF1B8DFAEF41}" type="datetimeFigureOut">
              <a:rPr lang="en-US" smtClean="0"/>
              <a:t>6/10/24</a:t>
            </a:fld>
            <a:endParaRPr lang="en-US"/>
          </a:p>
        </p:txBody>
      </p:sp>
      <p:sp>
        <p:nvSpPr>
          <p:cNvPr id="5" name="Footer Placeholder 4">
            <a:extLst>
              <a:ext uri="{FF2B5EF4-FFF2-40B4-BE49-F238E27FC236}">
                <a16:creationId xmlns:a16="http://schemas.microsoft.com/office/drawing/2014/main" id="{FD1B923C-BCA0-F797-6398-FEBFC526E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7B20A9-3511-FB4C-FC8C-CBC3DC06E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34E2E2-B90D-A540-8247-092295E4D2F8}" type="slidenum">
              <a:rPr lang="en-US" smtClean="0"/>
              <a:t>‹#›</a:t>
            </a:fld>
            <a:endParaRPr lang="en-US"/>
          </a:p>
        </p:txBody>
      </p:sp>
    </p:spTree>
    <p:extLst>
      <p:ext uri="{BB962C8B-B14F-4D97-AF65-F5344CB8AC3E}">
        <p14:creationId xmlns:p14="http://schemas.microsoft.com/office/powerpoint/2010/main" val="412429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ih.zoomgov.com/j/1613089725?pwd=dE8reWkzRnBSaTRWNXB4Sk5XWElDQT0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journals.plos.org/ploscompbiol/article?id=10.1371/journal.pcbi.100383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eaborn.pydata.or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altair.com/" TargetMode="External"/><Relationship Id="rId2" Type="http://schemas.openxmlformats.org/officeDocument/2006/relationships/hyperlink" Target="https://plotly.com/" TargetMode="External"/><Relationship Id="rId1" Type="http://schemas.openxmlformats.org/officeDocument/2006/relationships/slideLayout" Target="../slideLayouts/slideLayout2.xml"/><Relationship Id="rId6" Type="http://schemas.openxmlformats.org/officeDocument/2006/relationships/hyperlink" Target="https://pypi.org/project/fiona/" TargetMode="External"/><Relationship Id="rId5" Type="http://schemas.openxmlformats.org/officeDocument/2006/relationships/hyperlink" Target="https://shap.readthedocs.io/en/latest/" TargetMode="External"/><Relationship Id="rId4" Type="http://schemas.openxmlformats.org/officeDocument/2006/relationships/hyperlink" Target="http://bokeh.or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ableau.com/data-insights/reference-library/visual-analy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Showkat.dar19@gmail.com" TargetMode="External"/><Relationship Id="rId2" Type="http://schemas.openxmlformats.org/officeDocument/2006/relationships/hyperlink" Target="mailto:Showkat.dar@nih.gov"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Showkat.dar19@gmail.com" TargetMode="External"/><Relationship Id="rId2" Type="http://schemas.openxmlformats.org/officeDocument/2006/relationships/hyperlink" Target="mailto:Showkat.dar@nih.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1EE9-F3E4-D1E6-6E1B-C7F6E32F11CA}"/>
              </a:ext>
            </a:extLst>
          </p:cNvPr>
          <p:cNvSpPr>
            <a:spLocks noGrp="1"/>
          </p:cNvSpPr>
          <p:nvPr>
            <p:ph type="ctrTitle"/>
          </p:nvPr>
        </p:nvSpPr>
        <p:spPr>
          <a:xfrm>
            <a:off x="0" y="239486"/>
            <a:ext cx="12192000" cy="2351314"/>
          </a:xfrm>
        </p:spPr>
        <p:txBody>
          <a:bodyPr>
            <a:normAutofit/>
          </a:bodyPr>
          <a:lstStyle/>
          <a:p>
            <a:r>
              <a:rPr lang="en-US" sz="4800" b="1" i="0" dirty="0">
                <a:solidFill>
                  <a:srgbClr val="000000"/>
                </a:solidFill>
                <a:effectLst/>
                <a:highlight>
                  <a:srgbClr val="FFFFFF"/>
                </a:highlight>
                <a:latin typeface="Arial" panose="020B0604020202020204" pitchFamily="34" charset="0"/>
                <a:cs typeface="Arial" panose="020B0604020202020204" pitchFamily="34" charset="0"/>
              </a:rPr>
              <a:t>Data Visualization and Plotting </a:t>
            </a:r>
            <a:br>
              <a:rPr lang="en-US" sz="4800" b="1" i="0" dirty="0">
                <a:solidFill>
                  <a:srgbClr val="000000"/>
                </a:solidFill>
                <a:effectLst/>
                <a:highlight>
                  <a:srgbClr val="FFFFFF"/>
                </a:highlight>
                <a:latin typeface="Arial" panose="020B0604020202020204" pitchFamily="34" charset="0"/>
                <a:cs typeface="Arial" panose="020B0604020202020204" pitchFamily="34" charset="0"/>
              </a:rPr>
            </a:br>
            <a:r>
              <a:rPr lang="en-US" sz="4800" b="1" i="0" dirty="0">
                <a:solidFill>
                  <a:srgbClr val="000000"/>
                </a:solidFill>
                <a:effectLst/>
                <a:highlight>
                  <a:srgbClr val="FFFFFF"/>
                </a:highlight>
                <a:latin typeface="Arial" panose="020B0604020202020204" pitchFamily="34" charset="0"/>
                <a:cs typeface="Arial" panose="020B0604020202020204" pitchFamily="34" charset="0"/>
              </a:rPr>
              <a:t>with Python</a:t>
            </a:r>
            <a:br>
              <a:rPr lang="en-US" sz="4800" b="1" i="0" dirty="0">
                <a:solidFill>
                  <a:srgbClr val="000000"/>
                </a:solidFill>
                <a:effectLst/>
                <a:highlight>
                  <a:srgbClr val="FFFFFF"/>
                </a:highlight>
                <a:latin typeface="Arial" panose="020B0604020202020204" pitchFamily="34" charset="0"/>
                <a:cs typeface="Arial" panose="020B0604020202020204" pitchFamily="34" charset="0"/>
              </a:rPr>
            </a:br>
            <a:r>
              <a:rPr lang="en-US" sz="3200" b="0" i="0" dirty="0" err="1">
                <a:solidFill>
                  <a:srgbClr val="000000"/>
                </a:solidFill>
                <a:effectLst/>
                <a:highlight>
                  <a:srgbClr val="FFFFFF"/>
                </a:highlight>
                <a:latin typeface="Arial" panose="020B0604020202020204" pitchFamily="34" charset="0"/>
                <a:cs typeface="Arial" panose="020B0604020202020204" pitchFamily="34" charset="0"/>
              </a:rPr>
              <a:t>Jupyter</a:t>
            </a:r>
            <a:r>
              <a:rPr lang="en-US" sz="3200" b="0" i="0" dirty="0">
                <a:solidFill>
                  <a:srgbClr val="000000"/>
                </a:solidFill>
                <a:effectLst/>
                <a:highlight>
                  <a:srgbClr val="FFFFFF"/>
                </a:highlight>
                <a:latin typeface="Arial" panose="020B0604020202020204" pitchFamily="34" charset="0"/>
                <a:cs typeface="Arial" panose="020B0604020202020204" pitchFamily="34" charset="0"/>
              </a:rPr>
              <a:t> notebook (Anaconda)</a:t>
            </a:r>
            <a:endParaRPr lang="en-US" sz="4800" b="0" i="0" dirty="0">
              <a:solidFill>
                <a:srgbClr val="000000"/>
              </a:solidFill>
              <a:effectLst/>
              <a:highlight>
                <a:srgbClr val="FFFFFF"/>
              </a:highligh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E0AA9D5-52C9-EB95-10FA-7F063A911D10}"/>
              </a:ext>
            </a:extLst>
          </p:cNvPr>
          <p:cNvSpPr txBox="1"/>
          <p:nvPr/>
        </p:nvSpPr>
        <p:spPr>
          <a:xfrm>
            <a:off x="1145720" y="5420519"/>
            <a:ext cx="10131880" cy="923330"/>
          </a:xfrm>
          <a:prstGeom prst="rect">
            <a:avLst/>
          </a:prstGeom>
          <a:noFill/>
        </p:spPr>
        <p:txBody>
          <a:bodyPr wrap="square">
            <a:spAutoFit/>
          </a:bodyPr>
          <a:lstStyle/>
          <a:p>
            <a:pPr algn="ctr"/>
            <a:r>
              <a:rPr lang="en-US" sz="1800" b="1" i="0" dirty="0">
                <a:solidFill>
                  <a:srgbClr val="000000"/>
                </a:solidFill>
                <a:effectLst/>
                <a:highlight>
                  <a:srgbClr val="FFFFFF"/>
                </a:highlight>
                <a:latin typeface="Arial" panose="020B0604020202020204" pitchFamily="34" charset="0"/>
                <a:cs typeface="Arial" panose="020B0604020202020204" pitchFamily="34" charset="0"/>
              </a:rPr>
              <a:t>Class Times: 12:30-2:00 pm Tuesday, June 11</a:t>
            </a:r>
            <a:r>
              <a:rPr lang="en-US" sz="1800" b="1" i="0" baseline="30000" dirty="0">
                <a:solidFill>
                  <a:srgbClr val="000000"/>
                </a:solidFill>
                <a:effectLst/>
                <a:highlight>
                  <a:srgbClr val="FFFFFF"/>
                </a:highlight>
                <a:latin typeface="Arial" panose="020B0604020202020204" pitchFamily="34" charset="0"/>
                <a:cs typeface="Arial" panose="020B0604020202020204" pitchFamily="34" charset="0"/>
              </a:rPr>
              <a:t>th</a:t>
            </a:r>
            <a:r>
              <a:rPr lang="en-US" sz="1800" b="1" i="0" dirty="0">
                <a:solidFill>
                  <a:srgbClr val="000000"/>
                </a:solidFill>
                <a:effectLst/>
                <a:highlight>
                  <a:srgbClr val="FFFFFF"/>
                </a:highlight>
                <a:latin typeface="Arial" panose="020B0604020202020204" pitchFamily="34" charset="0"/>
                <a:cs typeface="Arial" panose="020B0604020202020204" pitchFamily="34" charset="0"/>
              </a:rPr>
              <a:t> and Thursday, June 13</a:t>
            </a:r>
            <a:r>
              <a:rPr lang="en-US" sz="1800" b="1" i="0" baseline="30000" dirty="0">
                <a:solidFill>
                  <a:srgbClr val="000000"/>
                </a:solidFill>
                <a:effectLst/>
                <a:highlight>
                  <a:srgbClr val="FFFFFF"/>
                </a:highlight>
                <a:latin typeface="Arial" panose="020B0604020202020204" pitchFamily="34" charset="0"/>
                <a:cs typeface="Arial" panose="020B0604020202020204" pitchFamily="34" charset="0"/>
              </a:rPr>
              <a:t>th</a:t>
            </a:r>
            <a:r>
              <a:rPr lang="en-US" sz="1800" b="1" i="0" dirty="0">
                <a:solidFill>
                  <a:srgbClr val="000000"/>
                </a:solidFill>
                <a:effectLst/>
                <a:highlight>
                  <a:srgbClr val="FFFFFF"/>
                </a:highlight>
                <a:latin typeface="Arial" panose="020B0604020202020204" pitchFamily="34" charset="0"/>
                <a:cs typeface="Arial" panose="020B0604020202020204" pitchFamily="34" charset="0"/>
              </a:rPr>
              <a:t>, 2024</a:t>
            </a:r>
            <a:br>
              <a:rPr lang="en-US" sz="1800" b="0" i="0" dirty="0">
                <a:solidFill>
                  <a:srgbClr val="000000"/>
                </a:solidFill>
                <a:effectLst/>
                <a:highlight>
                  <a:srgbClr val="FFFFFF"/>
                </a:highlight>
                <a:latin typeface="Arial" panose="020B0604020202020204" pitchFamily="34" charset="0"/>
                <a:cs typeface="Arial" panose="020B0604020202020204" pitchFamily="34" charset="0"/>
              </a:rPr>
            </a:br>
            <a:r>
              <a:rPr lang="en-US" sz="1800" b="0" i="0" dirty="0">
                <a:solidFill>
                  <a:srgbClr val="4472C4"/>
                </a:solidFill>
                <a:effectLst/>
                <a:highlight>
                  <a:srgbClr val="FFFFFF"/>
                </a:highlight>
                <a:latin typeface="Arial" panose="020B0604020202020204" pitchFamily="34" charset="0"/>
                <a:cs typeface="Arial" panose="020B0604020202020204" pitchFamily="34" charset="0"/>
              </a:rPr>
              <a:t>Class link</a:t>
            </a:r>
            <a:r>
              <a:rPr lang="en-US" sz="1800" b="0" i="0" dirty="0">
                <a:solidFill>
                  <a:srgbClr val="000000"/>
                </a:solidFill>
                <a:effectLst/>
                <a:highlight>
                  <a:srgbClr val="FFFFFF"/>
                </a:highlight>
                <a:latin typeface="Arial" panose="020B0604020202020204" pitchFamily="34" charset="0"/>
                <a:cs typeface="Arial" panose="020B0604020202020204" pitchFamily="34" charset="0"/>
              </a:rPr>
              <a:t>: </a:t>
            </a:r>
            <a:r>
              <a:rPr lang="en-US" sz="1800" b="0" i="0" dirty="0">
                <a:solidFill>
                  <a:srgbClr val="000000"/>
                </a:solidFill>
                <a:effectLst/>
                <a:highlight>
                  <a:srgbClr val="FFFFFF"/>
                </a:highlight>
                <a:latin typeface="Arial" panose="020B0604020202020204" pitchFamily="34" charset="0"/>
                <a:cs typeface="Arial" panose="020B0604020202020204" pitchFamily="34" charset="0"/>
                <a:hlinkClick r:id="rId2"/>
              </a:rPr>
              <a:t>https://nih.zoomgov.com/j/1613089725?pwd=dE8reWkzRnBSaTRWNXB4Sk5XWElDQT09</a:t>
            </a:r>
            <a:endParaRPr lang="en-US"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B4BC9EF5-6743-A095-F44F-E0B276970D06}"/>
              </a:ext>
            </a:extLst>
          </p:cNvPr>
          <p:cNvSpPr>
            <a:spLocks noGrp="1"/>
          </p:cNvSpPr>
          <p:nvPr>
            <p:ph type="subTitle" idx="1"/>
          </p:nvPr>
        </p:nvSpPr>
        <p:spPr>
          <a:xfrm>
            <a:off x="1524000" y="3251339"/>
            <a:ext cx="9144000" cy="1861457"/>
          </a:xfrm>
        </p:spPr>
        <p:txBody>
          <a:bodyPr>
            <a:normAutofit/>
          </a:bodyPr>
          <a:lstStyle/>
          <a:p>
            <a:r>
              <a:rPr lang="en-US" dirty="0">
                <a:latin typeface="Arial" panose="020B0604020202020204" pitchFamily="34" charset="0"/>
                <a:cs typeface="Arial" panose="020B0604020202020204" pitchFamily="34" charset="0"/>
              </a:rPr>
              <a:t>Biomedical Data Science Initiative class @ NIA/NIH</a:t>
            </a:r>
          </a:p>
          <a:p>
            <a:r>
              <a:rPr lang="en-US" b="1" dirty="0">
                <a:latin typeface="Arial" panose="020B0604020202020204" pitchFamily="34" charset="0"/>
                <a:cs typeface="Arial" panose="020B0604020202020204" pitchFamily="34" charset="0"/>
              </a:rPr>
              <a:t>Dr. Showkat Dar</a:t>
            </a:r>
          </a:p>
          <a:p>
            <a:r>
              <a:rPr lang="en-US" dirty="0" err="1">
                <a:latin typeface="Arial" panose="020B0604020202020204" pitchFamily="34" charset="0"/>
                <a:cs typeface="Arial" panose="020B0604020202020204" pitchFamily="34" charset="0"/>
              </a:rPr>
              <a:t>PostDoc</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Computational Genomics Unit (LGG)</a:t>
            </a:r>
          </a:p>
        </p:txBody>
      </p:sp>
    </p:spTree>
    <p:extLst>
      <p:ext uri="{BB962C8B-B14F-4D97-AF65-F5344CB8AC3E}">
        <p14:creationId xmlns:p14="http://schemas.microsoft.com/office/powerpoint/2010/main" val="1776319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5B36-BCA6-35DE-74BB-C3F473DF7132}"/>
              </a:ext>
            </a:extLst>
          </p:cNvPr>
          <p:cNvSpPr>
            <a:spLocks noGrp="1"/>
          </p:cNvSpPr>
          <p:nvPr>
            <p:ph type="title"/>
          </p:nvPr>
        </p:nvSpPr>
        <p:spPr/>
        <p:txBody>
          <a:bodyPr>
            <a:normAutofit/>
          </a:bodyPr>
          <a:lstStyle/>
          <a:p>
            <a:r>
              <a:rPr lang="en-US" b="1" i="0" dirty="0">
                <a:solidFill>
                  <a:srgbClr val="202020"/>
                </a:solidFill>
                <a:effectLst/>
                <a:highlight>
                  <a:srgbClr val="FFFFFF"/>
                </a:highlight>
                <a:latin typeface="Open Sans" panose="020B0606030504020204" pitchFamily="34" charset="0"/>
              </a:rPr>
              <a:t>Ten Simple Rules for Better Figures</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02DB7F24-A2ED-BADE-A406-6210C5B1E114}"/>
              </a:ext>
            </a:extLst>
          </p:cNvPr>
          <p:cNvPicPr>
            <a:picLocks noGrp="1" noChangeAspect="1"/>
          </p:cNvPicPr>
          <p:nvPr>
            <p:ph idx="1"/>
          </p:nvPr>
        </p:nvPicPr>
        <p:blipFill>
          <a:blip r:embed="rId3"/>
          <a:stretch>
            <a:fillRect/>
          </a:stretch>
        </p:blipFill>
        <p:spPr>
          <a:xfrm>
            <a:off x="941614" y="1510280"/>
            <a:ext cx="9677400" cy="3327400"/>
          </a:xfrm>
        </p:spPr>
      </p:pic>
      <p:sp>
        <p:nvSpPr>
          <p:cNvPr id="7" name="TextBox 6">
            <a:extLst>
              <a:ext uri="{FF2B5EF4-FFF2-40B4-BE49-F238E27FC236}">
                <a16:creationId xmlns:a16="http://schemas.microsoft.com/office/drawing/2014/main" id="{AD3C8010-ED85-0FEF-C9B0-CDC007111198}"/>
              </a:ext>
            </a:extLst>
          </p:cNvPr>
          <p:cNvSpPr txBox="1"/>
          <p:nvPr/>
        </p:nvSpPr>
        <p:spPr>
          <a:xfrm>
            <a:off x="1303564" y="5024554"/>
            <a:ext cx="8953500" cy="646331"/>
          </a:xfrm>
          <a:prstGeom prst="rect">
            <a:avLst/>
          </a:prstGeom>
          <a:noFill/>
        </p:spPr>
        <p:txBody>
          <a:bodyPr wrap="square">
            <a:spAutoFit/>
          </a:bodyPr>
          <a:lstStyle/>
          <a:p>
            <a:r>
              <a:rPr lang="en-US" dirty="0">
                <a:hlinkClick r:id="rId4"/>
              </a:rPr>
              <a:t>https://journals.plos.org/ploscompbiol/article?id=10.1371/journal.pcbi.1003833</a:t>
            </a:r>
            <a:endParaRPr lang="en-US" dirty="0"/>
          </a:p>
          <a:p>
            <a:endParaRPr lang="en-US" dirty="0"/>
          </a:p>
        </p:txBody>
      </p:sp>
    </p:spTree>
    <p:extLst>
      <p:ext uri="{BB962C8B-B14F-4D97-AF65-F5344CB8AC3E}">
        <p14:creationId xmlns:p14="http://schemas.microsoft.com/office/powerpoint/2010/main" val="406037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5B6F-E6BB-DDA9-AF8C-74429BB31D19}"/>
              </a:ext>
            </a:extLst>
          </p:cNvPr>
          <p:cNvSpPr>
            <a:spLocks noGrp="1"/>
          </p:cNvSpPr>
          <p:nvPr>
            <p:ph type="title"/>
          </p:nvPr>
        </p:nvSpPr>
        <p:spPr/>
        <p:txBody>
          <a:bodyPr/>
          <a:lstStyle/>
          <a:p>
            <a:r>
              <a:rPr lang="en-US" dirty="0"/>
              <a:t>Rule 1: Know Your Audience</a:t>
            </a:r>
          </a:p>
        </p:txBody>
      </p:sp>
      <p:sp>
        <p:nvSpPr>
          <p:cNvPr id="3" name="Content Placeholder 2">
            <a:extLst>
              <a:ext uri="{FF2B5EF4-FFF2-40B4-BE49-F238E27FC236}">
                <a16:creationId xmlns:a16="http://schemas.microsoft.com/office/drawing/2014/main" id="{8E989AF6-B7DD-4CE5-BF9B-70F3CB220F1B}"/>
              </a:ext>
            </a:extLst>
          </p:cNvPr>
          <p:cNvSpPr>
            <a:spLocks noGrp="1"/>
          </p:cNvSpPr>
          <p:nvPr>
            <p:ph idx="1"/>
          </p:nvPr>
        </p:nvSpPr>
        <p:spPr>
          <a:xfrm>
            <a:off x="468085" y="1541689"/>
            <a:ext cx="6622144" cy="4205061"/>
          </a:xfrm>
        </p:spPr>
        <p:txBody>
          <a:bodyPr>
            <a:normAutofit/>
          </a:bodyPr>
          <a:lstStyle/>
          <a:p>
            <a:r>
              <a:rPr lang="en-US" dirty="0"/>
              <a:t>Understand the audience and the message.</a:t>
            </a:r>
          </a:p>
          <a:p>
            <a:r>
              <a:rPr lang="en-US" dirty="0"/>
              <a:t>Design figures based on audience needs.</a:t>
            </a:r>
          </a:p>
          <a:p>
            <a:r>
              <a:rPr lang="en-US" dirty="0"/>
              <a:t>Simple figures for the general public; detailed figures for scientific journals.</a:t>
            </a:r>
          </a:p>
          <a:p>
            <a:r>
              <a:rPr lang="en-US" dirty="0"/>
              <a:t>Add extra information for students to ensure understanding.</a:t>
            </a:r>
          </a:p>
        </p:txBody>
      </p:sp>
      <p:pic>
        <p:nvPicPr>
          <p:cNvPr id="13314" name="Picture 2" descr="The Complete Guide to Knowing Your Audience - Ethos3 - A Presentation  Training and Design Agency">
            <a:extLst>
              <a:ext uri="{FF2B5EF4-FFF2-40B4-BE49-F238E27FC236}">
                <a16:creationId xmlns:a16="http://schemas.microsoft.com/office/drawing/2014/main" id="{E8CDE770-3A23-1CB6-8A6C-291878F91C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918"/>
          <a:stretch/>
        </p:blipFill>
        <p:spPr bwMode="auto">
          <a:xfrm>
            <a:off x="7090229" y="1541689"/>
            <a:ext cx="4373033" cy="50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1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C717-8F6C-5236-F579-5FAF06B68320}"/>
              </a:ext>
            </a:extLst>
          </p:cNvPr>
          <p:cNvSpPr>
            <a:spLocks noGrp="1"/>
          </p:cNvSpPr>
          <p:nvPr>
            <p:ph type="title"/>
          </p:nvPr>
        </p:nvSpPr>
        <p:spPr/>
        <p:txBody>
          <a:bodyPr/>
          <a:lstStyle/>
          <a:p>
            <a:r>
              <a:rPr lang="en-US" dirty="0"/>
              <a:t>Rule 2: Identify Your Message</a:t>
            </a:r>
          </a:p>
        </p:txBody>
      </p:sp>
      <p:sp>
        <p:nvSpPr>
          <p:cNvPr id="3" name="Content Placeholder 2">
            <a:extLst>
              <a:ext uri="{FF2B5EF4-FFF2-40B4-BE49-F238E27FC236}">
                <a16:creationId xmlns:a16="http://schemas.microsoft.com/office/drawing/2014/main" id="{8B889B00-BF06-31A7-974A-C82BF696425D}"/>
              </a:ext>
            </a:extLst>
          </p:cNvPr>
          <p:cNvSpPr>
            <a:spLocks noGrp="1"/>
          </p:cNvSpPr>
          <p:nvPr>
            <p:ph idx="1"/>
          </p:nvPr>
        </p:nvSpPr>
        <p:spPr>
          <a:xfrm>
            <a:off x="454753" y="1531711"/>
            <a:ext cx="10515600" cy="1494517"/>
          </a:xfrm>
        </p:spPr>
        <p:txBody>
          <a:bodyPr>
            <a:normAutofit lnSpcReduction="10000"/>
          </a:bodyPr>
          <a:lstStyle/>
          <a:p>
            <a:r>
              <a:rPr lang="en-US" dirty="0"/>
              <a:t>Clearly define the message of the figure.</a:t>
            </a:r>
          </a:p>
          <a:p>
            <a:r>
              <a:rPr lang="en-US" dirty="0"/>
              <a:t>Design figures to express the message effectively.</a:t>
            </a:r>
          </a:p>
          <a:p>
            <a:r>
              <a:rPr lang="en-US" dirty="0"/>
              <a:t>A clear message increases the impact of the figure.</a:t>
            </a:r>
          </a:p>
        </p:txBody>
      </p:sp>
      <p:pic>
        <p:nvPicPr>
          <p:cNvPr id="5122" name="Picture 2">
            <a:extLst>
              <a:ext uri="{FF2B5EF4-FFF2-40B4-BE49-F238E27FC236}">
                <a16:creationId xmlns:a16="http://schemas.microsoft.com/office/drawing/2014/main" id="{F1E81B23-228B-31A0-257F-44481000A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448" y="3026228"/>
            <a:ext cx="5622290" cy="3722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A27A80-1CC6-357F-2FCE-275EC3A02C2A}"/>
              </a:ext>
            </a:extLst>
          </p:cNvPr>
          <p:cNvSpPr txBox="1"/>
          <p:nvPr/>
        </p:nvSpPr>
        <p:spPr>
          <a:xfrm>
            <a:off x="90262" y="4461550"/>
            <a:ext cx="6227884" cy="2031325"/>
          </a:xfrm>
          <a:prstGeom prst="rect">
            <a:avLst/>
          </a:prstGeom>
          <a:noFill/>
        </p:spPr>
        <p:txBody>
          <a:bodyPr wrap="square">
            <a:spAutoFit/>
          </a:bodyPr>
          <a:lstStyle/>
          <a:p>
            <a:pPr algn="just"/>
            <a:r>
              <a:rPr lang="en-US" b="0" i="0" dirty="0">
                <a:solidFill>
                  <a:srgbClr val="202020"/>
                </a:solidFill>
                <a:effectLst/>
                <a:highlight>
                  <a:srgbClr val="EFEFEF"/>
                </a:highlight>
                <a:latin typeface="Helvetica" pitchFamily="2" charset="0"/>
              </a:rPr>
              <a:t>This is a remake of a figure that was originally published in the New York Times (NYT) in 2007. This new figure was made with matplotlib using approximated data. The data is made of four series (men deaths/cases, women deaths/cases) that could have been displayed using classical double column (deaths/cases) bar plots. However, the layout used here is better for the intended audience.</a:t>
            </a:r>
            <a:endParaRPr lang="en-US" dirty="0"/>
          </a:p>
        </p:txBody>
      </p:sp>
    </p:spTree>
    <p:extLst>
      <p:ext uri="{BB962C8B-B14F-4D97-AF65-F5344CB8AC3E}">
        <p14:creationId xmlns:p14="http://schemas.microsoft.com/office/powerpoint/2010/main" val="157545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4BD7-B553-02B7-BEC4-DE71A9C96A89}"/>
              </a:ext>
            </a:extLst>
          </p:cNvPr>
          <p:cNvSpPr>
            <a:spLocks noGrp="1"/>
          </p:cNvSpPr>
          <p:nvPr>
            <p:ph type="title"/>
          </p:nvPr>
        </p:nvSpPr>
        <p:spPr>
          <a:xfrm>
            <a:off x="838199" y="0"/>
            <a:ext cx="10918371" cy="1325563"/>
          </a:xfrm>
        </p:spPr>
        <p:txBody>
          <a:bodyPr>
            <a:normAutofit/>
          </a:bodyPr>
          <a:lstStyle/>
          <a:p>
            <a:r>
              <a:rPr lang="en-US" dirty="0"/>
              <a:t>Rule 3: Adapt the Figure to the Support Medium</a:t>
            </a:r>
          </a:p>
        </p:txBody>
      </p:sp>
      <p:sp>
        <p:nvSpPr>
          <p:cNvPr id="3" name="Content Placeholder 2">
            <a:extLst>
              <a:ext uri="{FF2B5EF4-FFF2-40B4-BE49-F238E27FC236}">
                <a16:creationId xmlns:a16="http://schemas.microsoft.com/office/drawing/2014/main" id="{9FEF226A-C66A-2DC0-48AE-86B9D1386E37}"/>
              </a:ext>
            </a:extLst>
          </p:cNvPr>
          <p:cNvSpPr>
            <a:spLocks noGrp="1"/>
          </p:cNvSpPr>
          <p:nvPr>
            <p:ph idx="1"/>
          </p:nvPr>
        </p:nvSpPr>
        <p:spPr>
          <a:xfrm>
            <a:off x="838200" y="1075192"/>
            <a:ext cx="10515600" cy="4351338"/>
          </a:xfrm>
        </p:spPr>
        <p:txBody>
          <a:bodyPr>
            <a:normAutofit/>
          </a:bodyPr>
          <a:lstStyle/>
          <a:p>
            <a:r>
              <a:rPr lang="en-US" dirty="0"/>
              <a:t>Tailor figures to the display medium (poster, screen, paper).</a:t>
            </a:r>
          </a:p>
          <a:p>
            <a:r>
              <a:rPr lang="en-US" dirty="0"/>
              <a:t>Keep figures simple and clear for oral presentations.</a:t>
            </a:r>
          </a:p>
          <a:p>
            <a:r>
              <a:rPr lang="en-US" dirty="0"/>
              <a:t>Include more details in figures for journal articles.</a:t>
            </a:r>
          </a:p>
        </p:txBody>
      </p:sp>
      <p:pic>
        <p:nvPicPr>
          <p:cNvPr id="6148" name="Picture 4" descr="Adapt the figure to the support medium.&#10;These two figures represent the same simulation of the trajectories of a dual-particle system (, , , ) where each particle interacts with the other. Depending on the initial conditions, the system may end up in three different states. The left figure has been prepared for a journal article where the reader is free to look at every detail. The red color has been used consistently to indicate both initial conditions (red dots in the zoomed panel) and trajectories (red lines). Line transparency has been increased in order to highlight regions where trajectories overlap (high color density). The right figure has been prepared for an oral presentation. Many details have been removed (reduced number of trajectories, no overlapping trajectories, reduced number of ticks, bigger axis and tick labels, no title, thicker lines) because the time-limited display of this figure would not allow for the audience to scrutinize every detail. Furthermore, since the figure will be described during the oral presentation, some parts have been modified to make them easier to reference (e.g., the yellow box, the red dashed line).">
            <a:extLst>
              <a:ext uri="{FF2B5EF4-FFF2-40B4-BE49-F238E27FC236}">
                <a16:creationId xmlns:a16="http://schemas.microsoft.com/office/drawing/2014/main" id="{ACA5D86D-3798-23FD-7AED-1AFF4C265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585" y="2721018"/>
            <a:ext cx="7465786" cy="3680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E34CBC-CC90-A1DF-F881-A727F7CA43FD}"/>
              </a:ext>
            </a:extLst>
          </p:cNvPr>
          <p:cNvSpPr txBox="1"/>
          <p:nvPr/>
        </p:nvSpPr>
        <p:spPr>
          <a:xfrm>
            <a:off x="-1980" y="3808350"/>
            <a:ext cx="2194832" cy="584775"/>
          </a:xfrm>
          <a:prstGeom prst="rect">
            <a:avLst/>
          </a:prstGeom>
          <a:noFill/>
        </p:spPr>
        <p:txBody>
          <a:bodyPr wrap="none" rtlCol="0">
            <a:spAutoFit/>
          </a:bodyPr>
          <a:lstStyle/>
          <a:p>
            <a:r>
              <a:rPr lang="en-US" sz="3200" dirty="0"/>
              <a:t>Manuscript</a:t>
            </a:r>
          </a:p>
        </p:txBody>
      </p:sp>
      <p:sp>
        <p:nvSpPr>
          <p:cNvPr id="5" name="TextBox 4">
            <a:extLst>
              <a:ext uri="{FF2B5EF4-FFF2-40B4-BE49-F238E27FC236}">
                <a16:creationId xmlns:a16="http://schemas.microsoft.com/office/drawing/2014/main" id="{9CCC6E66-187D-B674-B0CA-942DB9199085}"/>
              </a:ext>
            </a:extLst>
          </p:cNvPr>
          <p:cNvSpPr txBox="1"/>
          <p:nvPr/>
        </p:nvSpPr>
        <p:spPr>
          <a:xfrm>
            <a:off x="9702225" y="3231258"/>
            <a:ext cx="2436436" cy="1077218"/>
          </a:xfrm>
          <a:prstGeom prst="rect">
            <a:avLst/>
          </a:prstGeom>
          <a:noFill/>
        </p:spPr>
        <p:txBody>
          <a:bodyPr wrap="none" rtlCol="0">
            <a:spAutoFit/>
          </a:bodyPr>
          <a:lstStyle/>
          <a:p>
            <a:r>
              <a:rPr lang="en-US" sz="3200" dirty="0"/>
              <a:t>Oral </a:t>
            </a:r>
          </a:p>
          <a:p>
            <a:r>
              <a:rPr lang="en-US" sz="3200" dirty="0"/>
              <a:t>Presentation</a:t>
            </a:r>
          </a:p>
        </p:txBody>
      </p:sp>
      <p:sp>
        <p:nvSpPr>
          <p:cNvPr id="6" name="Left Arrow 5">
            <a:extLst>
              <a:ext uri="{FF2B5EF4-FFF2-40B4-BE49-F238E27FC236}">
                <a16:creationId xmlns:a16="http://schemas.microsoft.com/office/drawing/2014/main" id="{6E9DA516-3AF8-5454-C9F3-5E98E41D0384}"/>
              </a:ext>
            </a:extLst>
          </p:cNvPr>
          <p:cNvSpPr/>
          <p:nvPr/>
        </p:nvSpPr>
        <p:spPr>
          <a:xfrm>
            <a:off x="1095436" y="4330890"/>
            <a:ext cx="1050865" cy="131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D3A70B-7667-793C-8004-39F5A025A06C}"/>
              </a:ext>
            </a:extLst>
          </p:cNvPr>
          <p:cNvSpPr txBox="1"/>
          <p:nvPr/>
        </p:nvSpPr>
        <p:spPr>
          <a:xfrm>
            <a:off x="1095436" y="6202045"/>
            <a:ext cx="9851571" cy="646331"/>
          </a:xfrm>
          <a:prstGeom prst="rect">
            <a:avLst/>
          </a:prstGeom>
          <a:noFill/>
        </p:spPr>
        <p:txBody>
          <a:bodyPr wrap="square">
            <a:spAutoFit/>
          </a:bodyPr>
          <a:lstStyle/>
          <a:p>
            <a:pPr algn="l"/>
            <a:r>
              <a:rPr lang="en-US" dirty="0">
                <a:solidFill>
                  <a:srgbClr val="111111"/>
                </a:solidFill>
                <a:highlight>
                  <a:srgbClr val="FFFFFF"/>
                </a:highlight>
                <a:latin typeface="Roboto" panose="020F0502020204030204" pitchFamily="34" charset="0"/>
              </a:rPr>
              <a:t>S</a:t>
            </a:r>
            <a:r>
              <a:rPr lang="en-US" b="0" i="0" dirty="0">
                <a:solidFill>
                  <a:srgbClr val="111111"/>
                </a:solidFill>
                <a:effectLst/>
                <a:highlight>
                  <a:srgbClr val="FFFFFF"/>
                </a:highlight>
                <a:latin typeface="Roboto" panose="020F0502020204030204" pitchFamily="34" charset="0"/>
              </a:rPr>
              <a:t>imulation of the trajectories of a dual-particle system, where each particle interacts with the other. Depending on the initial conditions, the system may end up in three different states</a:t>
            </a:r>
          </a:p>
        </p:txBody>
      </p:sp>
      <p:sp>
        <p:nvSpPr>
          <p:cNvPr id="9" name="Left Arrow 8">
            <a:extLst>
              <a:ext uri="{FF2B5EF4-FFF2-40B4-BE49-F238E27FC236}">
                <a16:creationId xmlns:a16="http://schemas.microsoft.com/office/drawing/2014/main" id="{E4BF3644-6C12-68AC-B8C0-7B56D29D6D0D}"/>
              </a:ext>
            </a:extLst>
          </p:cNvPr>
          <p:cNvSpPr/>
          <p:nvPr/>
        </p:nvSpPr>
        <p:spPr>
          <a:xfrm flipH="1" flipV="1">
            <a:off x="9436220" y="4211949"/>
            <a:ext cx="1050865" cy="131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85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7E63-85DD-483C-BE28-2ED98A1F4AB1}"/>
              </a:ext>
            </a:extLst>
          </p:cNvPr>
          <p:cNvSpPr>
            <a:spLocks noGrp="1"/>
          </p:cNvSpPr>
          <p:nvPr>
            <p:ph type="title"/>
          </p:nvPr>
        </p:nvSpPr>
        <p:spPr/>
        <p:txBody>
          <a:bodyPr>
            <a:normAutofit/>
          </a:bodyPr>
          <a:lstStyle/>
          <a:p>
            <a:r>
              <a:rPr lang="en-US" dirty="0"/>
              <a:t>Rule 4: Captions Are Not Optional</a:t>
            </a:r>
          </a:p>
        </p:txBody>
      </p:sp>
      <p:sp>
        <p:nvSpPr>
          <p:cNvPr id="3" name="Content Placeholder 2">
            <a:extLst>
              <a:ext uri="{FF2B5EF4-FFF2-40B4-BE49-F238E27FC236}">
                <a16:creationId xmlns:a16="http://schemas.microsoft.com/office/drawing/2014/main" id="{ED130E48-64A1-5DB5-BF40-73158F2F2E9D}"/>
              </a:ext>
            </a:extLst>
          </p:cNvPr>
          <p:cNvSpPr>
            <a:spLocks noGrp="1"/>
          </p:cNvSpPr>
          <p:nvPr>
            <p:ph idx="1"/>
          </p:nvPr>
        </p:nvSpPr>
        <p:spPr>
          <a:xfrm>
            <a:off x="838200" y="1553482"/>
            <a:ext cx="10515600" cy="4351338"/>
          </a:xfrm>
        </p:spPr>
        <p:txBody>
          <a:bodyPr/>
          <a:lstStyle/>
          <a:p>
            <a:r>
              <a:rPr lang="en-US" dirty="0"/>
              <a:t>Use captions to explain the figure.</a:t>
            </a:r>
          </a:p>
          <a:p>
            <a:r>
              <a:rPr lang="en-US" dirty="0"/>
              <a:t>Provide details that can't be visually represented.</a:t>
            </a:r>
          </a:p>
          <a:p>
            <a:r>
              <a:rPr lang="en-US" dirty="0"/>
              <a:t>Anticipate questions and include necessary information.</a:t>
            </a:r>
          </a:p>
          <a:p>
            <a:endParaRPr lang="en-US" dirty="0"/>
          </a:p>
        </p:txBody>
      </p:sp>
      <p:pic>
        <p:nvPicPr>
          <p:cNvPr id="4" name="Picture 2" descr="How to write a figure caption - International Science Editing">
            <a:extLst>
              <a:ext uri="{FF2B5EF4-FFF2-40B4-BE49-F238E27FC236}">
                <a16:creationId xmlns:a16="http://schemas.microsoft.com/office/drawing/2014/main" id="{807B1B80-730D-B2C0-1C82-C202DED96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915" y="3284244"/>
            <a:ext cx="6847113" cy="349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4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381-CF83-6B42-5DC4-349B31242D6E}"/>
              </a:ext>
            </a:extLst>
          </p:cNvPr>
          <p:cNvSpPr>
            <a:spLocks noGrp="1"/>
          </p:cNvSpPr>
          <p:nvPr>
            <p:ph type="title"/>
          </p:nvPr>
        </p:nvSpPr>
        <p:spPr/>
        <p:txBody>
          <a:bodyPr/>
          <a:lstStyle/>
          <a:p>
            <a:r>
              <a:rPr lang="en-US" dirty="0"/>
              <a:t>Rule 5: Do Not Trust the Defaults</a:t>
            </a:r>
          </a:p>
        </p:txBody>
      </p:sp>
      <p:sp>
        <p:nvSpPr>
          <p:cNvPr id="3" name="Content Placeholder 2">
            <a:extLst>
              <a:ext uri="{FF2B5EF4-FFF2-40B4-BE49-F238E27FC236}">
                <a16:creationId xmlns:a16="http://schemas.microsoft.com/office/drawing/2014/main" id="{5304AE4B-953E-3711-5671-49D56A199F9D}"/>
              </a:ext>
            </a:extLst>
          </p:cNvPr>
          <p:cNvSpPr>
            <a:spLocks noGrp="1"/>
          </p:cNvSpPr>
          <p:nvPr>
            <p:ph idx="1"/>
          </p:nvPr>
        </p:nvSpPr>
        <p:spPr/>
        <p:txBody>
          <a:bodyPr>
            <a:normAutofit/>
          </a:bodyPr>
          <a:lstStyle/>
          <a:p>
            <a:r>
              <a:rPr lang="en-US" dirty="0"/>
              <a:t>Default settings may not suit your figure's needs.</a:t>
            </a:r>
          </a:p>
          <a:p>
            <a:r>
              <a:rPr lang="en-US" dirty="0"/>
              <a:t>Manually adjust settings for clarity and precision.</a:t>
            </a:r>
          </a:p>
          <a:p>
            <a:r>
              <a:rPr lang="en-US" dirty="0"/>
              <a:t>Customize colors, fonts, and styles to enhance the message.</a:t>
            </a:r>
          </a:p>
        </p:txBody>
      </p:sp>
      <p:pic>
        <p:nvPicPr>
          <p:cNvPr id="10242" name="Picture 2" descr="Same Data, Different Y-Axis Data Visualization Designed to Mislead">
            <a:extLst>
              <a:ext uri="{FF2B5EF4-FFF2-40B4-BE49-F238E27FC236}">
                <a16:creationId xmlns:a16="http://schemas.microsoft.com/office/drawing/2014/main" id="{A5E4BC98-8F48-2785-906B-A88E93C0C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743" y="3303063"/>
            <a:ext cx="5907314" cy="355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1C25-0C67-A0E6-0F13-EF37B58ACFA9}"/>
              </a:ext>
            </a:extLst>
          </p:cNvPr>
          <p:cNvSpPr>
            <a:spLocks noGrp="1"/>
          </p:cNvSpPr>
          <p:nvPr>
            <p:ph type="title"/>
          </p:nvPr>
        </p:nvSpPr>
        <p:spPr/>
        <p:txBody>
          <a:bodyPr/>
          <a:lstStyle/>
          <a:p>
            <a:r>
              <a:rPr lang="en-US" dirty="0"/>
              <a:t>Rule 6: Use Color Effectively</a:t>
            </a:r>
          </a:p>
        </p:txBody>
      </p:sp>
      <p:sp>
        <p:nvSpPr>
          <p:cNvPr id="3" name="Content Placeholder 2">
            <a:extLst>
              <a:ext uri="{FF2B5EF4-FFF2-40B4-BE49-F238E27FC236}">
                <a16:creationId xmlns:a16="http://schemas.microsoft.com/office/drawing/2014/main" id="{FCC4942A-4760-ECAE-4836-214FA80E7358}"/>
              </a:ext>
            </a:extLst>
          </p:cNvPr>
          <p:cNvSpPr>
            <a:spLocks noGrp="1"/>
          </p:cNvSpPr>
          <p:nvPr>
            <p:ph idx="1"/>
          </p:nvPr>
        </p:nvSpPr>
        <p:spPr>
          <a:xfrm>
            <a:off x="838200" y="1511143"/>
            <a:ext cx="10515600" cy="4351338"/>
          </a:xfrm>
        </p:spPr>
        <p:txBody>
          <a:bodyPr/>
          <a:lstStyle/>
          <a:p>
            <a:r>
              <a:rPr lang="en-US" dirty="0"/>
              <a:t>Use color to highlight important elements.</a:t>
            </a:r>
          </a:p>
          <a:p>
            <a:r>
              <a:rPr lang="en-US" dirty="0"/>
              <a:t>Avoid unnecessary colors.</a:t>
            </a:r>
          </a:p>
          <a:p>
            <a:r>
              <a:rPr lang="en-US" dirty="0"/>
              <a:t>Choose the appropriate colormap for your data type.</a:t>
            </a:r>
          </a:p>
          <a:p>
            <a:r>
              <a:rPr lang="en-US" dirty="0"/>
              <a:t>Consider color blindness in your color choices.</a:t>
            </a:r>
          </a:p>
          <a:p>
            <a:pPr marL="0" indent="0">
              <a:buNone/>
            </a:pPr>
            <a:endParaRPr lang="en-US" dirty="0"/>
          </a:p>
        </p:txBody>
      </p:sp>
      <p:pic>
        <p:nvPicPr>
          <p:cNvPr id="9218" name="Picture 2">
            <a:extLst>
              <a:ext uri="{FF2B5EF4-FFF2-40B4-BE49-F238E27FC236}">
                <a16:creationId xmlns:a16="http://schemas.microsoft.com/office/drawing/2014/main" id="{28F8945C-6896-570E-E802-C9606C0C0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132" y="3428999"/>
            <a:ext cx="4816868" cy="345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29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3F30-C355-734E-3145-56CC0B4E1EB3}"/>
              </a:ext>
            </a:extLst>
          </p:cNvPr>
          <p:cNvSpPr>
            <a:spLocks noGrp="1"/>
          </p:cNvSpPr>
          <p:nvPr>
            <p:ph type="title"/>
          </p:nvPr>
        </p:nvSpPr>
        <p:spPr/>
        <p:txBody>
          <a:bodyPr/>
          <a:lstStyle/>
          <a:p>
            <a:r>
              <a:rPr lang="en-US" dirty="0"/>
              <a:t>Rule 7: Do Not Mislead the Reader</a:t>
            </a:r>
          </a:p>
        </p:txBody>
      </p:sp>
      <p:sp>
        <p:nvSpPr>
          <p:cNvPr id="3" name="Content Placeholder 2">
            <a:extLst>
              <a:ext uri="{FF2B5EF4-FFF2-40B4-BE49-F238E27FC236}">
                <a16:creationId xmlns:a16="http://schemas.microsoft.com/office/drawing/2014/main" id="{BF9D3C3C-D23C-94A2-B82E-6E51E36A093A}"/>
              </a:ext>
            </a:extLst>
          </p:cNvPr>
          <p:cNvSpPr>
            <a:spLocks noGrp="1"/>
          </p:cNvSpPr>
          <p:nvPr>
            <p:ph idx="1"/>
          </p:nvPr>
        </p:nvSpPr>
        <p:spPr>
          <a:xfrm>
            <a:off x="838200" y="1569243"/>
            <a:ext cx="10515600" cy="4351338"/>
          </a:xfrm>
        </p:spPr>
        <p:txBody>
          <a:bodyPr>
            <a:normAutofit/>
          </a:bodyPr>
          <a:lstStyle/>
          <a:p>
            <a:r>
              <a:rPr lang="en-US" dirty="0"/>
              <a:t>Represent data accurately and objectively.</a:t>
            </a:r>
          </a:p>
          <a:p>
            <a:r>
              <a:rPr lang="en-US" dirty="0"/>
              <a:t>Avoid visual distortions and misleading scales.</a:t>
            </a:r>
          </a:p>
          <a:p>
            <a:r>
              <a:rPr lang="en-US" dirty="0"/>
              <a:t>Use simple plots and appropriate labels.</a:t>
            </a:r>
          </a:p>
        </p:txBody>
      </p:sp>
      <p:pic>
        <p:nvPicPr>
          <p:cNvPr id="8194" name="Picture 2">
            <a:extLst>
              <a:ext uri="{FF2B5EF4-FFF2-40B4-BE49-F238E27FC236}">
                <a16:creationId xmlns:a16="http://schemas.microsoft.com/office/drawing/2014/main" id="{70101045-A38B-B987-CBCF-756CFED83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116" y="3744912"/>
            <a:ext cx="8192684"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61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7B8B-DA21-3EDD-25B8-24D5AAA832FD}"/>
              </a:ext>
            </a:extLst>
          </p:cNvPr>
          <p:cNvSpPr>
            <a:spLocks noGrp="1"/>
          </p:cNvSpPr>
          <p:nvPr>
            <p:ph type="title"/>
          </p:nvPr>
        </p:nvSpPr>
        <p:spPr/>
        <p:txBody>
          <a:bodyPr/>
          <a:lstStyle/>
          <a:p>
            <a:r>
              <a:rPr lang="en-US" dirty="0"/>
              <a:t>Rule 8: Avoid “</a:t>
            </a:r>
            <a:r>
              <a:rPr lang="en-US" dirty="0" err="1"/>
              <a:t>Chartjunk</a:t>
            </a:r>
            <a:r>
              <a:rPr lang="en-US" dirty="0"/>
              <a:t>”</a:t>
            </a:r>
          </a:p>
        </p:txBody>
      </p:sp>
      <p:sp>
        <p:nvSpPr>
          <p:cNvPr id="3" name="Content Placeholder 2">
            <a:extLst>
              <a:ext uri="{FF2B5EF4-FFF2-40B4-BE49-F238E27FC236}">
                <a16:creationId xmlns:a16="http://schemas.microsoft.com/office/drawing/2014/main" id="{633ED4B3-523D-BA43-EBB8-78F43BA258B5}"/>
              </a:ext>
            </a:extLst>
          </p:cNvPr>
          <p:cNvSpPr>
            <a:spLocks noGrp="1"/>
          </p:cNvSpPr>
          <p:nvPr>
            <p:ph idx="1"/>
          </p:nvPr>
        </p:nvSpPr>
        <p:spPr/>
        <p:txBody>
          <a:bodyPr>
            <a:normAutofit/>
          </a:bodyPr>
          <a:lstStyle/>
          <a:p>
            <a:r>
              <a:rPr lang="en-US" dirty="0"/>
              <a:t>Eliminate unnecessary visual elements.</a:t>
            </a:r>
          </a:p>
          <a:p>
            <a:r>
              <a:rPr lang="en-US" dirty="0"/>
              <a:t>Keep the design clean and focused on the data.</a:t>
            </a:r>
          </a:p>
          <a:p>
            <a:r>
              <a:rPr lang="en-US" dirty="0"/>
              <a:t>Justify any additional elements to avoid clutter.</a:t>
            </a:r>
          </a:p>
        </p:txBody>
      </p:sp>
      <p:pic>
        <p:nvPicPr>
          <p:cNvPr id="4098" name="Picture 2" descr="The difference between a complicated and simple visualization">
            <a:extLst>
              <a:ext uri="{FF2B5EF4-FFF2-40B4-BE49-F238E27FC236}">
                <a16:creationId xmlns:a16="http://schemas.microsoft.com/office/drawing/2014/main" id="{A59CD715-F9B1-4240-69E5-8C434FA4A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749507"/>
            <a:ext cx="8599714" cy="2863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2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3E8B-3CDF-2A87-5513-820323C7B93F}"/>
              </a:ext>
            </a:extLst>
          </p:cNvPr>
          <p:cNvSpPr>
            <a:spLocks noGrp="1"/>
          </p:cNvSpPr>
          <p:nvPr>
            <p:ph type="title"/>
          </p:nvPr>
        </p:nvSpPr>
        <p:spPr/>
        <p:txBody>
          <a:bodyPr>
            <a:normAutofit/>
          </a:bodyPr>
          <a:lstStyle/>
          <a:p>
            <a:r>
              <a:rPr lang="en-US" dirty="0"/>
              <a:t>Rule 9: Message Trumps Beauty</a:t>
            </a:r>
          </a:p>
        </p:txBody>
      </p:sp>
      <p:sp>
        <p:nvSpPr>
          <p:cNvPr id="3" name="Content Placeholder 2">
            <a:extLst>
              <a:ext uri="{FF2B5EF4-FFF2-40B4-BE49-F238E27FC236}">
                <a16:creationId xmlns:a16="http://schemas.microsoft.com/office/drawing/2014/main" id="{F27BED9D-362A-676E-9831-0A9413AA8EDA}"/>
              </a:ext>
            </a:extLst>
          </p:cNvPr>
          <p:cNvSpPr>
            <a:spLocks noGrp="1"/>
          </p:cNvSpPr>
          <p:nvPr>
            <p:ph idx="1"/>
          </p:nvPr>
        </p:nvSpPr>
        <p:spPr>
          <a:xfrm>
            <a:off x="838200" y="1487802"/>
            <a:ext cx="10515600" cy="4351338"/>
          </a:xfrm>
        </p:spPr>
        <p:txBody>
          <a:bodyPr/>
          <a:lstStyle/>
          <a:p>
            <a:r>
              <a:rPr lang="en-US" dirty="0"/>
              <a:t>Prioritize clarity and readability over aesthetics.</a:t>
            </a:r>
          </a:p>
          <a:p>
            <a:r>
              <a:rPr lang="en-US" dirty="0"/>
              <a:t>Follow scientific best practices for figure design.</a:t>
            </a:r>
          </a:p>
          <a:p>
            <a:r>
              <a:rPr lang="en-US" dirty="0"/>
              <a:t>Avoid purely aesthetic designs that compromise data integrity.</a:t>
            </a:r>
            <a:br>
              <a:rPr lang="en-US" dirty="0"/>
            </a:br>
            <a:endParaRPr lang="en-US" dirty="0"/>
          </a:p>
        </p:txBody>
      </p:sp>
      <p:pic>
        <p:nvPicPr>
          <p:cNvPr id="12292" name="Picture 4" descr="R1606H_BERINATO_D">
            <a:extLst>
              <a:ext uri="{FF2B5EF4-FFF2-40B4-BE49-F238E27FC236}">
                <a16:creationId xmlns:a16="http://schemas.microsoft.com/office/drawing/2014/main" id="{496B6BB3-A339-DA67-DD68-7E0B12328D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11"/>
          <a:stretch/>
        </p:blipFill>
        <p:spPr bwMode="auto">
          <a:xfrm>
            <a:off x="60802" y="4604658"/>
            <a:ext cx="6388984" cy="195031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1606H_BERINATO_C">
            <a:extLst>
              <a:ext uri="{FF2B5EF4-FFF2-40B4-BE49-F238E27FC236}">
                <a16:creationId xmlns:a16="http://schemas.microsoft.com/office/drawing/2014/main" id="{6BB7F0B9-163B-2149-DEA8-42D23E3ED2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93"/>
          <a:stretch/>
        </p:blipFill>
        <p:spPr bwMode="auto">
          <a:xfrm>
            <a:off x="6868886" y="4544016"/>
            <a:ext cx="5323114" cy="2071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3D7306-10A5-9850-8DA9-9A30C9E16751}"/>
              </a:ext>
            </a:extLst>
          </p:cNvPr>
          <p:cNvSpPr txBox="1"/>
          <p:nvPr/>
        </p:nvSpPr>
        <p:spPr>
          <a:xfrm>
            <a:off x="3042558" y="3663471"/>
            <a:ext cx="6106884" cy="523220"/>
          </a:xfrm>
          <a:prstGeom prst="rect">
            <a:avLst/>
          </a:prstGeom>
          <a:noFill/>
        </p:spPr>
        <p:txBody>
          <a:bodyPr wrap="square">
            <a:spAutoFit/>
          </a:bodyPr>
          <a:lstStyle/>
          <a:p>
            <a:r>
              <a:rPr lang="en-US" sz="2800" b="0" i="0" dirty="0">
                <a:solidFill>
                  <a:srgbClr val="282828"/>
                </a:solidFill>
                <a:effectLst/>
                <a:highlight>
                  <a:srgbClr val="FFFFFF"/>
                </a:highlight>
                <a:latin typeface="Arial" panose="020B0604020202020204" pitchFamily="34" charset="0"/>
                <a:cs typeface="Arial" panose="020B0604020202020204" pitchFamily="34" charset="0"/>
              </a:rPr>
              <a:t>How does a pyramid search work?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49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2C10-7AD3-B5DB-A620-63C696B4A226}"/>
              </a:ext>
            </a:extLst>
          </p:cNvPr>
          <p:cNvSpPr>
            <a:spLocks noGrp="1"/>
          </p:cNvSpPr>
          <p:nvPr>
            <p:ph type="title"/>
          </p:nvPr>
        </p:nvSpPr>
        <p:spPr>
          <a:xfrm>
            <a:off x="300942" y="202557"/>
            <a:ext cx="11748304" cy="884941"/>
          </a:xfrm>
        </p:spPr>
        <p:txBody>
          <a:bodyPr>
            <a:normAutofit/>
          </a:bodyPr>
          <a:lstStyle/>
          <a:p>
            <a:r>
              <a:rPr lang="en-US" dirty="0"/>
              <a:t>Our Schedule -&gt;  Hands-On :: 2-way Learning</a:t>
            </a:r>
          </a:p>
        </p:txBody>
      </p:sp>
      <p:sp>
        <p:nvSpPr>
          <p:cNvPr id="3" name="Content Placeholder 2">
            <a:extLst>
              <a:ext uri="{FF2B5EF4-FFF2-40B4-BE49-F238E27FC236}">
                <a16:creationId xmlns:a16="http://schemas.microsoft.com/office/drawing/2014/main" id="{290A6856-959B-39AA-0AF9-08885BEE31D5}"/>
              </a:ext>
            </a:extLst>
          </p:cNvPr>
          <p:cNvSpPr>
            <a:spLocks noGrp="1"/>
          </p:cNvSpPr>
          <p:nvPr>
            <p:ph idx="1"/>
          </p:nvPr>
        </p:nvSpPr>
        <p:spPr>
          <a:xfrm>
            <a:off x="300942" y="1087498"/>
            <a:ext cx="11748304" cy="5567945"/>
          </a:xfrm>
        </p:spPr>
        <p:txBody>
          <a:bodyPr>
            <a:normAutofit/>
          </a:bodyPr>
          <a:lstStyle/>
          <a:p>
            <a:pPr marL="0" indent="0">
              <a:lnSpc>
                <a:spcPct val="120000"/>
              </a:lnSpc>
              <a:buNone/>
            </a:pPr>
            <a:r>
              <a:rPr lang="en-US" sz="2600" b="1" dirty="0">
                <a:latin typeface="Arial" panose="020B0604020202020204" pitchFamily="34" charset="0"/>
                <a:cs typeface="Arial" panose="020B0604020202020204" pitchFamily="34" charset="0"/>
              </a:rPr>
              <a:t>Day-I:</a:t>
            </a:r>
          </a:p>
          <a:p>
            <a:pPr marL="514350" indent="-514350">
              <a:lnSpc>
                <a:spcPct val="120000"/>
              </a:lnSpc>
              <a:buFont typeface="+mj-lt"/>
              <a:buAutoNum type="arabicPeriod"/>
            </a:pPr>
            <a:r>
              <a:rPr lang="en-US" sz="2600" dirty="0">
                <a:latin typeface="Arial" panose="020B0604020202020204" pitchFamily="34" charset="0"/>
                <a:cs typeface="Arial" panose="020B0604020202020204" pitchFamily="34" charset="0"/>
              </a:rPr>
              <a:t>Background - </a:t>
            </a:r>
            <a:r>
              <a:rPr lang="en-US" sz="2600" i="0" dirty="0">
                <a:solidFill>
                  <a:srgbClr val="202020"/>
                </a:solidFill>
                <a:effectLst/>
                <a:highlight>
                  <a:srgbClr val="FFFFFF"/>
                </a:highlight>
                <a:latin typeface="Arial" panose="020B0604020202020204" pitchFamily="34" charset="0"/>
                <a:cs typeface="Arial" panose="020B0604020202020204" pitchFamily="34" charset="0"/>
              </a:rPr>
              <a:t>Rules for better figures</a:t>
            </a:r>
          </a:p>
          <a:p>
            <a:pPr marL="514350" indent="-514350">
              <a:lnSpc>
                <a:spcPct val="120000"/>
              </a:lnSpc>
              <a:buFont typeface="+mj-lt"/>
              <a:buAutoNum type="arabicPeriod"/>
            </a:pPr>
            <a:r>
              <a:rPr lang="en-US" sz="2600" dirty="0">
                <a:latin typeface="Arial" panose="020B0604020202020204" pitchFamily="34" charset="0"/>
                <a:cs typeface="Arial" panose="020B0604020202020204" pitchFamily="34" charset="0"/>
              </a:rPr>
              <a:t>Hands-on – </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Introduction to Python's plotting libraries (Matplotlib and Seaborn)</a:t>
            </a:r>
          </a:p>
          <a:p>
            <a:pPr marL="514350" indent="-514350">
              <a:lnSpc>
                <a:spcPct val="120000"/>
              </a:lnSpc>
              <a:buFont typeface="+mj-lt"/>
              <a:buAutoNum type="arabicPeriod"/>
            </a:pPr>
            <a:r>
              <a:rPr lang="en-US" sz="2600" b="0" i="0" dirty="0">
                <a:solidFill>
                  <a:srgbClr val="000000"/>
                </a:solidFill>
                <a:effectLst/>
                <a:highlight>
                  <a:srgbClr val="FFFFFF"/>
                </a:highlight>
                <a:latin typeface="Arial" panose="020B0604020202020204" pitchFamily="34" charset="0"/>
                <a:cs typeface="Arial" panose="020B0604020202020204" pitchFamily="34" charset="0"/>
              </a:rPr>
              <a:t>Basic plotting techniques (line graphs, bar charts, and histograms) and saving plots in different formats.</a:t>
            </a:r>
            <a:endParaRPr lang="en-US" sz="2600" b="1" dirty="0">
              <a:latin typeface="Arial" panose="020B0604020202020204" pitchFamily="34" charset="0"/>
              <a:cs typeface="Arial" panose="020B0604020202020204" pitchFamily="34" charset="0"/>
            </a:endParaRPr>
          </a:p>
          <a:p>
            <a:pPr marL="0" indent="0">
              <a:lnSpc>
                <a:spcPct val="120000"/>
              </a:lnSpc>
              <a:buNone/>
            </a:pPr>
            <a:r>
              <a:rPr lang="en-US" sz="2600" b="1" dirty="0">
                <a:latin typeface="Arial" panose="020B0604020202020204" pitchFamily="34" charset="0"/>
                <a:cs typeface="Arial" panose="020B0604020202020204" pitchFamily="34" charset="0"/>
              </a:rPr>
              <a:t>Day-II:</a:t>
            </a:r>
          </a:p>
          <a:p>
            <a:pPr marL="0" indent="0" algn="l">
              <a:lnSpc>
                <a:spcPct val="120000"/>
              </a:lnSpc>
              <a:buNone/>
            </a:pPr>
            <a:r>
              <a:rPr lang="en-US" sz="2600" dirty="0">
                <a:solidFill>
                  <a:srgbClr val="000000"/>
                </a:solidFill>
                <a:highlight>
                  <a:srgbClr val="FFFFFF"/>
                </a:highlight>
                <a:latin typeface="Arial" panose="020B0604020202020204" pitchFamily="34" charset="0"/>
                <a:cs typeface="Arial" panose="020B0604020202020204" pitchFamily="34" charset="0"/>
              </a:rPr>
              <a:t>4</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Advanced visualizations (heatmaps, pair plots, and time series visualization)</a:t>
            </a:r>
          </a:p>
          <a:p>
            <a:pPr marL="0" indent="0" algn="l">
              <a:lnSpc>
                <a:spcPct val="120000"/>
              </a:lnSpc>
              <a:buNone/>
            </a:pPr>
            <a:r>
              <a:rPr lang="en-US" sz="2600" dirty="0">
                <a:solidFill>
                  <a:srgbClr val="000000"/>
                </a:solidFill>
                <a:highlight>
                  <a:srgbClr val="FFFFFF"/>
                </a:highlight>
                <a:latin typeface="Arial" panose="020B0604020202020204" pitchFamily="34" charset="0"/>
                <a:cs typeface="Arial" panose="020B0604020202020204" pitchFamily="34" charset="0"/>
              </a:rPr>
              <a:t>5</a:t>
            </a:r>
            <a:r>
              <a:rPr lang="en-US" sz="2600" b="0" i="0" dirty="0">
                <a:solidFill>
                  <a:srgbClr val="000000"/>
                </a:solidFill>
                <a:effectLst/>
                <a:highlight>
                  <a:srgbClr val="FFFFFF"/>
                </a:highlight>
                <a:latin typeface="Arial" panose="020B0604020202020204" pitchFamily="34" charset="0"/>
                <a:cs typeface="Arial" panose="020B0604020202020204" pitchFamily="34" charset="0"/>
              </a:rPr>
              <a:t>. Best practices in data visualization.</a:t>
            </a:r>
          </a:p>
          <a:p>
            <a:pPr marL="0" indent="0">
              <a:lnSpc>
                <a:spcPct val="120000"/>
              </a:lnSpc>
              <a:buNone/>
            </a:pPr>
            <a:endParaRPr lang="en-US" sz="2400" b="1" dirty="0">
              <a:latin typeface="Arial" panose="020B0604020202020204" pitchFamily="34" charset="0"/>
              <a:cs typeface="Arial" panose="020B0604020202020204" pitchFamily="34" charset="0"/>
            </a:endParaRPr>
          </a:p>
          <a:p>
            <a:pPr>
              <a:lnSpc>
                <a:spcPct val="120000"/>
              </a:lnSpc>
            </a:pPr>
            <a:endParaRPr lang="en-US" dirty="0"/>
          </a:p>
        </p:txBody>
      </p:sp>
    </p:spTree>
    <p:extLst>
      <p:ext uri="{BB962C8B-B14F-4D97-AF65-F5344CB8AC3E}">
        <p14:creationId xmlns:p14="http://schemas.microsoft.com/office/powerpoint/2010/main" val="1199117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35F-B361-FE44-9216-5FAEF1999CDF}"/>
              </a:ext>
            </a:extLst>
          </p:cNvPr>
          <p:cNvSpPr>
            <a:spLocks noGrp="1"/>
          </p:cNvSpPr>
          <p:nvPr>
            <p:ph type="title"/>
          </p:nvPr>
        </p:nvSpPr>
        <p:spPr/>
        <p:txBody>
          <a:bodyPr/>
          <a:lstStyle/>
          <a:p>
            <a:r>
              <a:rPr lang="en-US" dirty="0"/>
              <a:t>Rule 10: Get the Right Tool</a:t>
            </a:r>
          </a:p>
        </p:txBody>
      </p:sp>
      <p:sp>
        <p:nvSpPr>
          <p:cNvPr id="3" name="Content Placeholder 2">
            <a:extLst>
              <a:ext uri="{FF2B5EF4-FFF2-40B4-BE49-F238E27FC236}">
                <a16:creationId xmlns:a16="http://schemas.microsoft.com/office/drawing/2014/main" id="{534A34CC-FE87-CAA4-95B1-2593757F51AB}"/>
              </a:ext>
            </a:extLst>
          </p:cNvPr>
          <p:cNvSpPr>
            <a:spLocks noGrp="1"/>
          </p:cNvSpPr>
          <p:nvPr>
            <p:ph idx="1"/>
          </p:nvPr>
        </p:nvSpPr>
        <p:spPr>
          <a:xfrm>
            <a:off x="838200" y="1582556"/>
            <a:ext cx="10515600" cy="4351338"/>
          </a:xfrm>
        </p:spPr>
        <p:txBody>
          <a:bodyPr/>
          <a:lstStyle/>
          <a:p>
            <a:r>
              <a:rPr lang="en-US" dirty="0"/>
              <a:t>Use appropriate tools for different types of figures.</a:t>
            </a:r>
          </a:p>
          <a:p>
            <a:r>
              <a:rPr lang="en-US" dirty="0"/>
              <a:t>Explore open-source tools for flexibility and control.</a:t>
            </a:r>
          </a:p>
          <a:p>
            <a:r>
              <a:rPr lang="en-US" dirty="0"/>
              <a:t>Familiarize yourself with specialized software for better results.</a:t>
            </a:r>
            <a:br>
              <a:rPr lang="en-US" dirty="0"/>
            </a:br>
            <a:endParaRPr lang="en-US" dirty="0"/>
          </a:p>
        </p:txBody>
      </p:sp>
      <p:grpSp>
        <p:nvGrpSpPr>
          <p:cNvPr id="6" name="Group 5">
            <a:extLst>
              <a:ext uri="{FF2B5EF4-FFF2-40B4-BE49-F238E27FC236}">
                <a16:creationId xmlns:a16="http://schemas.microsoft.com/office/drawing/2014/main" id="{17EF0E5C-ECBF-5804-9303-889D2E66951F}"/>
              </a:ext>
            </a:extLst>
          </p:cNvPr>
          <p:cNvGrpSpPr/>
          <p:nvPr/>
        </p:nvGrpSpPr>
        <p:grpSpPr>
          <a:xfrm>
            <a:off x="1297128" y="3246784"/>
            <a:ext cx="9258984" cy="2964497"/>
            <a:chOff x="2593313" y="3679371"/>
            <a:chExt cx="7722061" cy="2443162"/>
          </a:xfrm>
        </p:grpSpPr>
        <p:pic>
          <p:nvPicPr>
            <p:cNvPr id="4" name="Content Placeholder 4" descr="A screenshot of a cell phone&#10;&#10;Description automatically generated">
              <a:extLst>
                <a:ext uri="{FF2B5EF4-FFF2-40B4-BE49-F238E27FC236}">
                  <a16:creationId xmlns:a16="http://schemas.microsoft.com/office/drawing/2014/main" id="{E99AB5F6-3402-2EF5-D483-33B2DFDD7D3A}"/>
                </a:ext>
              </a:extLst>
            </p:cNvPr>
            <p:cNvPicPr>
              <a:picLocks noChangeAspect="1"/>
            </p:cNvPicPr>
            <p:nvPr/>
          </p:nvPicPr>
          <p:blipFill rotWithShape="1">
            <a:blip r:embed="rId2"/>
            <a:srcRect b="50800"/>
            <a:stretch/>
          </p:blipFill>
          <p:spPr>
            <a:xfrm>
              <a:off x="2593313" y="3679371"/>
              <a:ext cx="4059408" cy="2383972"/>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64DB9886-574F-40F6-E3C6-065FC3048888}"/>
                </a:ext>
              </a:extLst>
            </p:cNvPr>
            <p:cNvPicPr>
              <a:picLocks noChangeAspect="1"/>
            </p:cNvPicPr>
            <p:nvPr/>
          </p:nvPicPr>
          <p:blipFill rotWithShape="1">
            <a:blip r:embed="rId2"/>
            <a:srcRect l="5277" t="50412"/>
            <a:stretch/>
          </p:blipFill>
          <p:spPr>
            <a:xfrm>
              <a:off x="6500293" y="3738561"/>
              <a:ext cx="3815081" cy="2383972"/>
            </a:xfrm>
            <a:prstGeom prst="rect">
              <a:avLst/>
            </a:prstGeom>
          </p:spPr>
        </p:pic>
      </p:grpSp>
      <p:sp>
        <p:nvSpPr>
          <p:cNvPr id="9" name="TextBox 8">
            <a:extLst>
              <a:ext uri="{FF2B5EF4-FFF2-40B4-BE49-F238E27FC236}">
                <a16:creationId xmlns:a16="http://schemas.microsoft.com/office/drawing/2014/main" id="{22B2325B-E914-63F5-5F35-C3F4E6C9BA2B}"/>
              </a:ext>
            </a:extLst>
          </p:cNvPr>
          <p:cNvSpPr txBox="1"/>
          <p:nvPr/>
        </p:nvSpPr>
        <p:spPr>
          <a:xfrm>
            <a:off x="6996896" y="6488668"/>
            <a:ext cx="4574397" cy="369332"/>
          </a:xfrm>
          <a:prstGeom prst="rect">
            <a:avLst/>
          </a:prstGeom>
          <a:noFill/>
        </p:spPr>
        <p:txBody>
          <a:bodyPr wrap="square">
            <a:spAutoFit/>
          </a:bodyPr>
          <a:lstStyle/>
          <a:p>
            <a:r>
              <a:rPr lang="en-US" dirty="0"/>
              <a:t>https://</a:t>
            </a:r>
            <a:r>
              <a:rPr lang="en-US" dirty="0" err="1"/>
              <a:t>datavizcatalogue.com</a:t>
            </a:r>
            <a:r>
              <a:rPr lang="en-US" dirty="0"/>
              <a:t>/</a:t>
            </a:r>
            <a:r>
              <a:rPr lang="en-US" dirty="0" err="1"/>
              <a:t>search.html</a:t>
            </a:r>
            <a:endParaRPr lang="en-US" dirty="0"/>
          </a:p>
        </p:txBody>
      </p:sp>
    </p:spTree>
    <p:extLst>
      <p:ext uri="{BB962C8B-B14F-4D97-AF65-F5344CB8AC3E}">
        <p14:creationId xmlns:p14="http://schemas.microsoft.com/office/powerpoint/2010/main" val="1424184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4D20-FB86-AF9C-C8ED-632649DF4A4F}"/>
              </a:ext>
            </a:extLst>
          </p:cNvPr>
          <p:cNvSpPr>
            <a:spLocks noGrp="1"/>
          </p:cNvSpPr>
          <p:nvPr>
            <p:ph type="title"/>
          </p:nvPr>
        </p:nvSpPr>
        <p:spPr/>
        <p:txBody>
          <a:bodyPr/>
          <a:lstStyle/>
          <a:p>
            <a:r>
              <a:rPr lang="en-US" dirty="0"/>
              <a:t>Break !</a:t>
            </a:r>
          </a:p>
        </p:txBody>
      </p:sp>
      <p:sp>
        <p:nvSpPr>
          <p:cNvPr id="3" name="Content Placeholder 2">
            <a:extLst>
              <a:ext uri="{FF2B5EF4-FFF2-40B4-BE49-F238E27FC236}">
                <a16:creationId xmlns:a16="http://schemas.microsoft.com/office/drawing/2014/main" id="{43D81671-E8D3-4FB8-5FEA-34E8D0ADAA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0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45AA-2C58-3298-A11A-0AA896317F67}"/>
              </a:ext>
            </a:extLst>
          </p:cNvPr>
          <p:cNvSpPr>
            <a:spLocks noGrp="1"/>
          </p:cNvSpPr>
          <p:nvPr>
            <p:ph type="title"/>
          </p:nvPr>
        </p:nvSpPr>
        <p:spPr/>
        <p:txBody>
          <a:bodyPr/>
          <a:lstStyle/>
          <a:p>
            <a:pPr algn="ctr"/>
            <a:r>
              <a:rPr lang="en-US" sz="4400" b="1" dirty="0">
                <a:solidFill>
                  <a:srgbClr val="0070C0"/>
                </a:solidFill>
                <a:latin typeface="Arial" panose="020B0604020202020204" pitchFamily="34" charset="0"/>
                <a:cs typeface="Arial" panose="020B0604020202020204" pitchFamily="34" charset="0"/>
              </a:rPr>
              <a:t>2. Hands-on</a:t>
            </a:r>
            <a:endParaRPr lang="en-US" b="1" dirty="0">
              <a:solidFill>
                <a:srgbClr val="0070C0"/>
              </a:solidFill>
            </a:endParaRPr>
          </a:p>
        </p:txBody>
      </p:sp>
      <p:sp>
        <p:nvSpPr>
          <p:cNvPr id="3" name="Content Placeholder 2">
            <a:extLst>
              <a:ext uri="{FF2B5EF4-FFF2-40B4-BE49-F238E27FC236}">
                <a16:creationId xmlns:a16="http://schemas.microsoft.com/office/drawing/2014/main" id="{ADF9FD4C-A2D2-0524-6336-8626E03D4883}"/>
              </a:ext>
            </a:extLst>
          </p:cNvPr>
          <p:cNvSpPr>
            <a:spLocks noGrp="1"/>
          </p:cNvSpPr>
          <p:nvPr>
            <p:ph idx="1"/>
          </p:nvPr>
        </p:nvSpPr>
        <p:spPr/>
        <p:txBody>
          <a:bodyPr>
            <a:normAutofit/>
          </a:bodyPr>
          <a:lstStyle/>
          <a:p>
            <a:pPr marL="0" indent="0" algn="ctr">
              <a:buNone/>
            </a:pPr>
            <a:r>
              <a:rPr lang="en-US" sz="3600" b="1" dirty="0">
                <a:solidFill>
                  <a:srgbClr val="0070C0"/>
                </a:solidFill>
                <a:latin typeface="Arial" panose="020B0604020202020204" pitchFamily="34" charset="0"/>
                <a:cs typeface="Arial" panose="020B0604020202020204" pitchFamily="34" charset="0"/>
              </a:rPr>
              <a:t>Introduction to Python's plotting libraries :</a:t>
            </a:r>
          </a:p>
          <a:p>
            <a:pPr marL="0" indent="0" algn="ctr">
              <a:buNone/>
            </a:pPr>
            <a:r>
              <a:rPr lang="en-US" sz="3600" b="1" dirty="0">
                <a:solidFill>
                  <a:srgbClr val="0070C0"/>
                </a:solidFill>
                <a:latin typeface="Arial" panose="020B0604020202020204" pitchFamily="34" charset="0"/>
                <a:cs typeface="Arial" panose="020B0604020202020204" pitchFamily="34" charset="0"/>
              </a:rPr>
              <a:t> Matplotlib and Seaborn</a:t>
            </a:r>
          </a:p>
        </p:txBody>
      </p:sp>
    </p:spTree>
    <p:extLst>
      <p:ext uri="{BB962C8B-B14F-4D97-AF65-F5344CB8AC3E}">
        <p14:creationId xmlns:p14="http://schemas.microsoft.com/office/powerpoint/2010/main" val="261532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B89-61E6-46E1-8F16-D34F75837E5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A847D0F-22FE-DF89-0452-75698A40CFF8}"/>
              </a:ext>
            </a:extLst>
          </p:cNvPr>
          <p:cNvSpPr>
            <a:spLocks noGrp="1"/>
          </p:cNvSpPr>
          <p:nvPr>
            <p:ph idx="1"/>
          </p:nvPr>
        </p:nvSpPr>
        <p:spPr>
          <a:xfrm>
            <a:off x="838200" y="1605706"/>
            <a:ext cx="10515600" cy="4351338"/>
          </a:xfrm>
        </p:spPr>
        <p:txBody>
          <a:bodyPr/>
          <a:lstStyle/>
          <a:p>
            <a:r>
              <a:rPr lang="en-US" dirty="0"/>
              <a:t>System installed </a:t>
            </a:r>
            <a:r>
              <a:rPr lang="en-US" dirty="0" err="1"/>
              <a:t>Jupyter</a:t>
            </a:r>
            <a:r>
              <a:rPr lang="en-US" dirty="0"/>
              <a:t> notebook (Anaconda) with packages python (), matplotlib and seaborn.</a:t>
            </a:r>
          </a:p>
          <a:p>
            <a:r>
              <a:rPr lang="en-US" dirty="0"/>
              <a:t>Internet connection</a:t>
            </a:r>
          </a:p>
          <a:p>
            <a:endParaRPr lang="en-US" dirty="0"/>
          </a:p>
        </p:txBody>
      </p:sp>
    </p:spTree>
    <p:extLst>
      <p:ext uri="{BB962C8B-B14F-4D97-AF65-F5344CB8AC3E}">
        <p14:creationId xmlns:p14="http://schemas.microsoft.com/office/powerpoint/2010/main" val="384823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45FF9-E87B-3D78-1CC3-759C7E29F425}"/>
              </a:ext>
            </a:extLst>
          </p:cNvPr>
          <p:cNvSpPr>
            <a:spLocks noGrp="1"/>
          </p:cNvSpPr>
          <p:nvPr>
            <p:ph idx="1"/>
          </p:nvPr>
        </p:nvSpPr>
        <p:spPr>
          <a:xfrm>
            <a:off x="185195" y="1446834"/>
            <a:ext cx="11852476" cy="5411165"/>
          </a:xfrm>
        </p:spPr>
        <p:txBody>
          <a:bodyPr>
            <a:normAutofit fontScale="92500" lnSpcReduction="10000"/>
          </a:bodyPr>
          <a:lstStyle/>
          <a:p>
            <a:pPr algn="just">
              <a:buFont typeface="Wingdings" pitchFamily="2" charset="2"/>
              <a:buChar char="Ø"/>
            </a:pPr>
            <a:r>
              <a:rPr lang="en-US" b="1" i="0" dirty="0">
                <a:solidFill>
                  <a:srgbClr val="01011B"/>
                </a:solidFill>
                <a:effectLst/>
                <a:highlight>
                  <a:srgbClr val="FFFFFF"/>
                </a:highlight>
                <a:latin typeface="Arial" panose="020B0604020202020204" pitchFamily="34" charset="0"/>
                <a:cs typeface="Arial" panose="020B0604020202020204" pitchFamily="34" charset="0"/>
              </a:rPr>
              <a:t> Matplotlib :</a:t>
            </a:r>
          </a:p>
          <a:p>
            <a:pPr marL="0" indent="0" algn="just">
              <a:buNone/>
            </a:pPr>
            <a:r>
              <a:rPr lang="en-US" b="0" i="0" dirty="0">
                <a:solidFill>
                  <a:srgbClr val="01011B"/>
                </a:solidFill>
                <a:effectLst/>
                <a:highlight>
                  <a:srgbClr val="FFFFFF"/>
                </a:highlight>
                <a:latin typeface="Arial" panose="020B0604020202020204" pitchFamily="34" charset="0"/>
                <a:cs typeface="Arial" panose="020B0604020202020204" pitchFamily="34" charset="0"/>
              </a:rPr>
              <a:t>A foundational library for creating static, animated, and interactive visualizations in Python.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3"/>
              </a:rPr>
              <a:t>Matplotlib</a:t>
            </a:r>
            <a:r>
              <a:rPr lang="en-US" b="0" i="0" dirty="0">
                <a:solidFill>
                  <a:srgbClr val="01011B"/>
                </a:solidFill>
                <a:effectLst/>
                <a:highlight>
                  <a:srgbClr val="FFFFFF"/>
                </a:highlight>
                <a:latin typeface="Arial" panose="020B0604020202020204" pitchFamily="34" charset="0"/>
                <a:cs typeface="Arial" panose="020B0604020202020204" pitchFamily="34" charset="0"/>
              </a:rPr>
              <a:t> is versatile, supporting a wide range of plot types and customization options. It integrates well with </a:t>
            </a:r>
            <a:r>
              <a:rPr lang="en-US" b="0" i="0" dirty="0" err="1">
                <a:solidFill>
                  <a:srgbClr val="01011B"/>
                </a:solidFill>
                <a:effectLst/>
                <a:highlight>
                  <a:srgbClr val="FFFFFF"/>
                </a:highlight>
                <a:latin typeface="Arial" panose="020B0604020202020204" pitchFamily="34" charset="0"/>
                <a:cs typeface="Arial" panose="020B0604020202020204" pitchFamily="34" charset="0"/>
              </a:rPr>
              <a:t>Numpy</a:t>
            </a:r>
            <a:r>
              <a:rPr lang="en-US" b="0" i="0" dirty="0">
                <a:solidFill>
                  <a:srgbClr val="01011B"/>
                </a:solidFill>
                <a:effectLst/>
                <a:highlight>
                  <a:srgbClr val="FFFFFF"/>
                </a:highlight>
                <a:latin typeface="Arial" panose="020B0604020202020204" pitchFamily="34" charset="0"/>
                <a:cs typeface="Arial" panose="020B0604020202020204" pitchFamily="34" charset="0"/>
              </a:rPr>
              <a:t> for handling complex numerical data and allows exporting visualizations in various formats. </a:t>
            </a:r>
            <a:br>
              <a:rPr lang="en-US" b="0" i="0" dirty="0">
                <a:solidFill>
                  <a:srgbClr val="01011B"/>
                </a:solidFill>
                <a:effectLst/>
                <a:highlight>
                  <a:srgbClr val="FFFFFF"/>
                </a:highlight>
                <a:latin typeface="Arial" panose="020B0604020202020204" pitchFamily="34" charset="0"/>
                <a:cs typeface="Arial" panose="020B0604020202020204" pitchFamily="34" charset="0"/>
              </a:rPr>
            </a:br>
            <a:r>
              <a:rPr lang="en-US" b="0" i="0" dirty="0">
                <a:solidFill>
                  <a:srgbClr val="01011B"/>
                </a:solidFill>
                <a:effectLst/>
                <a:highlight>
                  <a:srgbClr val="FFFFFF"/>
                </a:highlight>
                <a:latin typeface="Arial" panose="020B0604020202020204" pitchFamily="34" charset="0"/>
                <a:cs typeface="Arial" panose="020B0604020202020204" pitchFamily="34" charset="0"/>
              </a:rPr>
              <a:t>URL:: </a:t>
            </a:r>
            <a:r>
              <a:rPr lang="en-US" b="1" i="0" dirty="0">
                <a:solidFill>
                  <a:srgbClr val="0070C0"/>
                </a:solidFill>
                <a:effectLst/>
                <a:highlight>
                  <a:srgbClr val="FFFFFF"/>
                </a:highligh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https://matplotlib.org/</a:t>
            </a: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pPr marL="0" indent="0" algn="just">
              <a:buNone/>
            </a:pP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pPr algn="just">
              <a:buFont typeface="Wingdings" pitchFamily="2" charset="2"/>
              <a:buChar char="Ø"/>
            </a:pPr>
            <a:r>
              <a:rPr lang="en-US" b="1" i="0" dirty="0">
                <a:solidFill>
                  <a:srgbClr val="01011B"/>
                </a:solidFill>
                <a:effectLst/>
                <a:highlight>
                  <a:srgbClr val="FFFFFF"/>
                </a:highlight>
                <a:latin typeface="Arial" panose="020B0604020202020204" pitchFamily="34" charset="0"/>
                <a:cs typeface="Arial" panose="020B0604020202020204" pitchFamily="34" charset="0"/>
              </a:rPr>
              <a:t> Seaborn :</a:t>
            </a:r>
          </a:p>
          <a:p>
            <a:pPr marL="0" indent="0" algn="just">
              <a:buNone/>
            </a:pPr>
            <a:r>
              <a:rPr lang="en-US" b="0" i="0" dirty="0">
                <a:solidFill>
                  <a:srgbClr val="01011B"/>
                </a:solidFill>
                <a:effectLst/>
                <a:highlight>
                  <a:srgbClr val="FFFFFF"/>
                </a:highlight>
                <a:latin typeface="Arial" panose="020B0604020202020204" pitchFamily="34" charset="0"/>
                <a:cs typeface="Arial" panose="020B0604020202020204" pitchFamily="34" charset="0"/>
              </a:rPr>
              <a:t>Built on top of Matplotlib,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4"/>
              </a:rPr>
              <a:t>Seaborn</a:t>
            </a:r>
            <a:r>
              <a:rPr lang="en-US" b="0" i="0" dirty="0">
                <a:solidFill>
                  <a:srgbClr val="01011B"/>
                </a:solidFill>
                <a:effectLst/>
                <a:highlight>
                  <a:srgbClr val="FFFFFF"/>
                </a:highlight>
                <a:latin typeface="Arial" panose="020B0604020202020204" pitchFamily="34" charset="0"/>
                <a:cs typeface="Arial" panose="020B0604020202020204" pitchFamily="34" charset="0"/>
              </a:rPr>
              <a:t> simplifies the creation of beautiful, informative statistical graphics. It offers enhanced support for themes and color palettes and integrates seamlessly with Pandas for structured data visualization. Seaborn is ideal for users seeking attractive default styles and color schemes.</a:t>
            </a:r>
          </a:p>
          <a:p>
            <a:pPr marL="0" indent="0" algn="just">
              <a:buNone/>
            </a:pPr>
            <a:r>
              <a:rPr lang="en-US" dirty="0">
                <a:solidFill>
                  <a:srgbClr val="01011B"/>
                </a:solidFill>
                <a:highlight>
                  <a:srgbClr val="FFFFFF"/>
                </a:highlight>
                <a:latin typeface="Arial" panose="020B0604020202020204" pitchFamily="34" charset="0"/>
                <a:cs typeface="Arial" panose="020B0604020202020204" pitchFamily="34" charset="0"/>
              </a:rPr>
              <a:t>URL:: </a:t>
            </a:r>
            <a:r>
              <a:rPr lang="en-US" b="1" dirty="0">
                <a:solidFill>
                  <a:srgbClr val="0070C0"/>
                </a:solidFill>
                <a:highlight>
                  <a:srgbClr val="FFFFFF"/>
                </a:highlight>
                <a:latin typeface="Arial" panose="020B0604020202020204" pitchFamily="34" charset="0"/>
                <a:cs typeface="Arial" panose="020B0604020202020204" pitchFamily="34" charset="0"/>
              </a:rPr>
              <a:t>https://</a:t>
            </a:r>
            <a:r>
              <a:rPr lang="en-US" b="1" dirty="0" err="1">
                <a:solidFill>
                  <a:srgbClr val="0070C0"/>
                </a:solidFill>
                <a:highlight>
                  <a:srgbClr val="FFFFFF"/>
                </a:highlight>
                <a:latin typeface="Arial" panose="020B0604020202020204" pitchFamily="34" charset="0"/>
                <a:cs typeface="Arial" panose="020B0604020202020204" pitchFamily="34" charset="0"/>
              </a:rPr>
              <a:t>seaborn.pydata.org</a:t>
            </a:r>
            <a:r>
              <a:rPr lang="en-US" b="1" dirty="0">
                <a:solidFill>
                  <a:srgbClr val="0070C0"/>
                </a:solidFill>
                <a:highlight>
                  <a:srgbClr val="FFFFFF"/>
                </a:highlight>
                <a:latin typeface="Arial" panose="020B0604020202020204" pitchFamily="34" charset="0"/>
                <a:cs typeface="Arial" panose="020B0604020202020204" pitchFamily="34" charset="0"/>
              </a:rPr>
              <a:t>/</a:t>
            </a:r>
            <a:endParaRPr lang="en-US" b="1" i="0" dirty="0">
              <a:solidFill>
                <a:srgbClr val="0070C0"/>
              </a:solidFill>
              <a:effectLst/>
              <a:highlight>
                <a:srgbClr val="FFFFFF"/>
              </a:highligh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2DC3D8A-7373-EBE9-425B-574BED14A3EC}"/>
              </a:ext>
            </a:extLst>
          </p:cNvPr>
          <p:cNvSpPr txBox="1">
            <a:spLocks/>
          </p:cNvSpPr>
          <p:nvPr/>
        </p:nvSpPr>
        <p:spPr>
          <a:xfrm>
            <a:off x="104173" y="365125"/>
            <a:ext cx="12087828" cy="8154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1011B"/>
                </a:solidFill>
                <a:highlight>
                  <a:srgbClr val="FFFFFF"/>
                </a:highlight>
                <a:latin typeface="Arial" panose="020B0604020202020204" pitchFamily="34" charset="0"/>
                <a:cs typeface="Arial" panose="020B0604020202020204" pitchFamily="34" charset="0"/>
              </a:rPr>
              <a:t>Python Data Visualization Libraries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726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ECF1-DFEE-7BBC-9914-D10B76385E52}"/>
              </a:ext>
            </a:extLst>
          </p:cNvPr>
          <p:cNvSpPr>
            <a:spLocks noGrp="1"/>
          </p:cNvSpPr>
          <p:nvPr>
            <p:ph type="title"/>
          </p:nvPr>
        </p:nvSpPr>
        <p:spPr>
          <a:xfrm>
            <a:off x="104173" y="365125"/>
            <a:ext cx="12087828" cy="815493"/>
          </a:xfrm>
        </p:spPr>
        <p:txBody>
          <a:bodyPr/>
          <a:lstStyle/>
          <a:p>
            <a:r>
              <a:rPr lang="en-US" b="1" i="0" dirty="0">
                <a:solidFill>
                  <a:srgbClr val="01011B"/>
                </a:solidFill>
                <a:effectLst/>
                <a:highlight>
                  <a:srgbClr val="FFFFFF"/>
                </a:highlight>
                <a:latin typeface="Arial" panose="020B0604020202020204" pitchFamily="34" charset="0"/>
                <a:cs typeface="Arial" panose="020B0604020202020204" pitchFamily="34" charset="0"/>
              </a:rPr>
              <a:t>Python Data Visualization Libraries (others)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45FF9-E87B-3D78-1CC3-759C7E29F425}"/>
              </a:ext>
            </a:extLst>
          </p:cNvPr>
          <p:cNvSpPr>
            <a:spLocks noGrp="1"/>
          </p:cNvSpPr>
          <p:nvPr>
            <p:ph idx="1"/>
          </p:nvPr>
        </p:nvSpPr>
        <p:spPr>
          <a:xfrm>
            <a:off x="262360" y="1400537"/>
            <a:ext cx="11771453" cy="5544273"/>
          </a:xfrm>
        </p:spPr>
        <p:txBody>
          <a:bodyPr>
            <a:normAutofit fontScale="92500" lnSpcReduction="10000"/>
          </a:bodyPr>
          <a:lstStyle/>
          <a:p>
            <a:r>
              <a:rPr lang="en-US" b="1" i="0" dirty="0" err="1">
                <a:solidFill>
                  <a:srgbClr val="01011B"/>
                </a:solidFill>
                <a:effectLst/>
                <a:highlight>
                  <a:srgbClr val="FFFFFF"/>
                </a:highlight>
                <a:latin typeface="Arial" panose="020B0604020202020204" pitchFamily="34" charset="0"/>
                <a:cs typeface="Arial" panose="020B0604020202020204" pitchFamily="34" charset="0"/>
              </a:rPr>
              <a:t>Plotly</a:t>
            </a:r>
            <a:r>
              <a:rPr lang="en-US" b="1" dirty="0">
                <a:solidFill>
                  <a:srgbClr val="01011B"/>
                </a:solidFill>
                <a:highlight>
                  <a:srgbClr val="FFFFFF"/>
                </a:highlight>
                <a:latin typeface="Arial" panose="020B0604020202020204" pitchFamily="34" charset="0"/>
                <a:cs typeface="Arial" panose="020B0604020202020204" pitchFamily="34" charset="0"/>
              </a:rPr>
              <a:t> : </a:t>
            </a:r>
            <a:r>
              <a:rPr lang="en-US" b="0" i="0" dirty="0">
                <a:solidFill>
                  <a:srgbClr val="01011B"/>
                </a:solidFill>
                <a:effectLst/>
                <a:highlight>
                  <a:srgbClr val="FFFFFF"/>
                </a:highlight>
                <a:latin typeface="Arial" panose="020B0604020202020204" pitchFamily="34" charset="0"/>
                <a:cs typeface="Arial" panose="020B0604020202020204" pitchFamily="34" charset="0"/>
              </a:rPr>
              <a:t>A library for making interactive, publication-quality graphs online.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2"/>
              </a:rPr>
              <a:t>Plotly's</a:t>
            </a:r>
            <a:r>
              <a:rPr lang="en-US" b="0" i="0" dirty="0">
                <a:solidFill>
                  <a:srgbClr val="01011B"/>
                </a:solidFill>
                <a:effectLst/>
                <a:highlight>
                  <a:srgbClr val="FFFFFF"/>
                </a:highlight>
                <a:latin typeface="Arial" panose="020B0604020202020204" pitchFamily="34" charset="0"/>
                <a:cs typeface="Arial" panose="020B0604020202020204" pitchFamily="34" charset="0"/>
              </a:rPr>
              <a:t> strength lies in its ability to create complex, interactive plots that are web-friendly. </a:t>
            </a:r>
          </a:p>
          <a:p>
            <a:r>
              <a:rPr lang="en-US" b="1" i="0" dirty="0">
                <a:solidFill>
                  <a:srgbClr val="01011B"/>
                </a:solidFill>
                <a:effectLst/>
                <a:highlight>
                  <a:srgbClr val="FFFFFF"/>
                </a:highlight>
                <a:latin typeface="Arial" panose="020B0604020202020204" pitchFamily="34" charset="0"/>
                <a:cs typeface="Arial" panose="020B0604020202020204" pitchFamily="34" charset="0"/>
              </a:rPr>
              <a:t>Altair :</a:t>
            </a:r>
            <a:r>
              <a:rPr lang="en-US" b="0" i="0" dirty="0">
                <a:solidFill>
                  <a:srgbClr val="01011B"/>
                </a:solidFill>
                <a:effectLst/>
                <a:highlight>
                  <a:srgbClr val="FFFFFF"/>
                </a:highlight>
                <a:latin typeface="Arial" panose="020B0604020202020204" pitchFamily="34" charset="0"/>
                <a:cs typeface="Arial" panose="020B0604020202020204" pitchFamily="34" charset="0"/>
              </a:rPr>
              <a:t>Focused on declarative statistical visualization,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3"/>
              </a:rPr>
              <a:t>Altair</a:t>
            </a:r>
            <a:r>
              <a:rPr lang="en-US" b="0" i="0" dirty="0">
                <a:solidFill>
                  <a:srgbClr val="01011B"/>
                </a:solidFill>
                <a:effectLst/>
                <a:highlight>
                  <a:srgbClr val="FFFFFF"/>
                </a:highlight>
                <a:latin typeface="Arial" panose="020B0604020202020204" pitchFamily="34" charset="0"/>
                <a:cs typeface="Arial" panose="020B0604020202020204" pitchFamily="34" charset="0"/>
              </a:rPr>
              <a:t> is built on Vega-Lite and allows for concise, intuitive plot creation. </a:t>
            </a:r>
          </a:p>
          <a:p>
            <a:r>
              <a:rPr lang="en-US" b="1" i="0" dirty="0">
                <a:solidFill>
                  <a:srgbClr val="01011B"/>
                </a:solidFill>
                <a:effectLst/>
                <a:highlight>
                  <a:srgbClr val="FFFFFF"/>
                </a:highlight>
                <a:latin typeface="Arial" panose="020B0604020202020204" pitchFamily="34" charset="0"/>
                <a:cs typeface="Arial" panose="020B0604020202020204" pitchFamily="34" charset="0"/>
              </a:rPr>
              <a:t>Bokeh :</a:t>
            </a:r>
            <a:r>
              <a:rPr lang="en-US" b="0" i="0" dirty="0">
                <a:solidFill>
                  <a:srgbClr val="01011B"/>
                </a:solidFill>
                <a:effectLst/>
                <a:highlight>
                  <a:srgbClr val="FFFFFF"/>
                </a:highlight>
                <a:latin typeface="Arial" panose="020B0604020202020204" pitchFamily="34" charset="0"/>
                <a:cs typeface="Arial" panose="020B0604020202020204" pitchFamily="34" charset="0"/>
              </a:rPr>
              <a:t>Targets web browsers for output, offering interactive, web-ready visualizations.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4"/>
              </a:rPr>
              <a:t>Bokeh</a:t>
            </a:r>
            <a:r>
              <a:rPr lang="en-US" b="0" i="0" dirty="0">
                <a:solidFill>
                  <a:srgbClr val="01011B"/>
                </a:solidFill>
                <a:effectLst/>
                <a:highlight>
                  <a:srgbClr val="FFFFFF"/>
                </a:highlight>
                <a:latin typeface="Arial" panose="020B0604020202020204" pitchFamily="34" charset="0"/>
                <a:cs typeface="Arial" panose="020B0604020202020204" pitchFamily="34" charset="0"/>
              </a:rPr>
              <a:t> is suitable for creating interactive plots, dashboards, and data applications.</a:t>
            </a:r>
          </a:p>
          <a:p>
            <a:r>
              <a:rPr lang="en-US" b="1" i="0" dirty="0" err="1">
                <a:solidFill>
                  <a:srgbClr val="01011B"/>
                </a:solidFill>
                <a:effectLst/>
                <a:highlight>
                  <a:srgbClr val="FFFFFF"/>
                </a:highlight>
                <a:latin typeface="Arial" panose="020B0604020202020204" pitchFamily="34" charset="0"/>
                <a:cs typeface="Arial" panose="020B0604020202020204" pitchFamily="34" charset="0"/>
              </a:rPr>
              <a:t>GeoPandas</a:t>
            </a:r>
            <a:r>
              <a:rPr lang="en-US" b="1" dirty="0">
                <a:solidFill>
                  <a:srgbClr val="01011B"/>
                </a:solidFill>
                <a:highlight>
                  <a:srgbClr val="FFFFFF"/>
                </a:highlight>
                <a:latin typeface="Arial" panose="020B0604020202020204" pitchFamily="34" charset="0"/>
                <a:cs typeface="Arial" panose="020B0604020202020204" pitchFamily="34" charset="0"/>
              </a:rPr>
              <a:t>: </a:t>
            </a:r>
            <a:r>
              <a:rPr lang="en-US" b="0" i="0" dirty="0">
                <a:solidFill>
                  <a:srgbClr val="01011B"/>
                </a:solidFill>
                <a:effectLst/>
                <a:highlight>
                  <a:srgbClr val="FFFFFF"/>
                </a:highlight>
                <a:latin typeface="Arial" panose="020B0604020202020204" pitchFamily="34" charset="0"/>
                <a:cs typeface="Arial" panose="020B0604020202020204" pitchFamily="34" charset="0"/>
              </a:rPr>
              <a:t>Extends Pandas for working with geospatial data, integrating with libraries like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5"/>
              </a:rPr>
              <a:t>Shapely</a:t>
            </a:r>
            <a:r>
              <a:rPr lang="en-US" b="0" i="0" dirty="0">
                <a:solidFill>
                  <a:srgbClr val="01011B"/>
                </a:solidFill>
                <a:effectLst/>
                <a:highlight>
                  <a:srgbClr val="FFFFFF"/>
                </a:highlight>
                <a:latin typeface="Arial" panose="020B0604020202020204" pitchFamily="34" charset="0"/>
                <a:cs typeface="Arial" panose="020B0604020202020204" pitchFamily="34" charset="0"/>
              </a:rPr>
              <a:t> and </a:t>
            </a:r>
            <a:r>
              <a:rPr lang="en-US" b="0" i="0" u="none" strike="noStrike" dirty="0">
                <a:solidFill>
                  <a:srgbClr val="473982"/>
                </a:solidFill>
                <a:effectLst/>
                <a:highlight>
                  <a:srgbClr val="FFFFFF"/>
                </a:highlight>
                <a:latin typeface="Arial" panose="020B0604020202020204" pitchFamily="34" charset="0"/>
                <a:cs typeface="Arial" panose="020B0604020202020204" pitchFamily="34" charset="0"/>
                <a:hlinkClick r:id="rId6"/>
              </a:rPr>
              <a:t>Fiona</a:t>
            </a:r>
            <a:r>
              <a:rPr lang="en-US" b="0" i="0" dirty="0">
                <a:solidFill>
                  <a:srgbClr val="01011B"/>
                </a:solidFill>
                <a:effectLst/>
                <a:highlight>
                  <a:srgbClr val="FFFFFF"/>
                </a:highlight>
                <a:latin typeface="Arial" panose="020B0604020202020204" pitchFamily="34" charset="0"/>
                <a:cs typeface="Arial" panose="020B0604020202020204" pitchFamily="34" charset="0"/>
              </a:rPr>
              <a:t> for geometric operations and file access, respectively. </a:t>
            </a:r>
          </a:p>
          <a:p>
            <a:r>
              <a:rPr lang="en-US" b="1" i="0" dirty="0">
                <a:solidFill>
                  <a:srgbClr val="01011B"/>
                </a:solidFill>
                <a:effectLst/>
                <a:highlight>
                  <a:srgbClr val="FFFFFF"/>
                </a:highlight>
                <a:latin typeface="Arial" panose="020B0604020202020204" pitchFamily="34" charset="0"/>
                <a:cs typeface="Arial" panose="020B0604020202020204" pitchFamily="34" charset="0"/>
              </a:rPr>
              <a:t>Python Data Visualization with Hex: </a:t>
            </a:r>
            <a:r>
              <a:rPr lang="en-US" b="0" i="0" dirty="0">
                <a:solidFill>
                  <a:srgbClr val="01011B"/>
                </a:solidFill>
                <a:effectLst/>
                <a:highlight>
                  <a:srgbClr val="FFFFFF"/>
                </a:highlight>
                <a:latin typeface="Arial" panose="020B0604020202020204" pitchFamily="34" charset="0"/>
                <a:cs typeface="Arial" panose="020B0604020202020204" pitchFamily="34" charset="0"/>
              </a:rPr>
              <a:t>Hex is a popular polyglot development environment that allows you to write code in multiple languages in the same environment.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38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34FF-ABB3-DDDD-17C5-D2145AC99E6E}"/>
              </a:ext>
            </a:extLst>
          </p:cNvPr>
          <p:cNvSpPr>
            <a:spLocks noGrp="1"/>
          </p:cNvSpPr>
          <p:nvPr>
            <p:ph type="title"/>
          </p:nvPr>
        </p:nvSpPr>
        <p:spPr>
          <a:xfrm>
            <a:off x="502052" y="462101"/>
            <a:ext cx="11187896" cy="770252"/>
          </a:xfrm>
        </p:spPr>
        <p:txBody>
          <a:bodyPr>
            <a:normAutofit/>
          </a:bodyPr>
          <a:lstStyle/>
          <a:p>
            <a:pPr algn="l"/>
            <a:r>
              <a:rPr lang="en-US" b="1" i="0" dirty="0">
                <a:solidFill>
                  <a:srgbClr val="333333"/>
                </a:solidFill>
                <a:effectLst/>
                <a:highlight>
                  <a:srgbClr val="FFFFFF"/>
                </a:highlight>
                <a:latin typeface="-apple-system"/>
              </a:rPr>
              <a:t>DNA Features Viewer</a:t>
            </a:r>
            <a:endParaRPr lang="en-US" b="0" i="0" dirty="0">
              <a:solidFill>
                <a:srgbClr val="333333"/>
              </a:solidFill>
              <a:effectLst/>
              <a:highlight>
                <a:srgbClr val="FFFFFF"/>
              </a:highlight>
              <a:latin typeface="-apple-system"/>
            </a:endParaRPr>
          </a:p>
        </p:txBody>
      </p:sp>
      <p:pic>
        <p:nvPicPr>
          <p:cNvPr id="5" name="Content Placeholder 4" descr="A screenshot of a computer&#10;&#10;Description automatically generated">
            <a:extLst>
              <a:ext uri="{FF2B5EF4-FFF2-40B4-BE49-F238E27FC236}">
                <a16:creationId xmlns:a16="http://schemas.microsoft.com/office/drawing/2014/main" id="{C7CF82DE-D4E8-80F1-5864-292BD1BF7B1D}"/>
              </a:ext>
            </a:extLst>
          </p:cNvPr>
          <p:cNvPicPr>
            <a:picLocks noGrp="1" noChangeAspect="1"/>
          </p:cNvPicPr>
          <p:nvPr>
            <p:ph idx="1"/>
          </p:nvPr>
        </p:nvPicPr>
        <p:blipFill>
          <a:blip r:embed="rId2"/>
          <a:stretch>
            <a:fillRect/>
          </a:stretch>
        </p:blipFill>
        <p:spPr>
          <a:xfrm>
            <a:off x="5135628" y="1310838"/>
            <a:ext cx="6658975" cy="4210285"/>
          </a:xfrm>
        </p:spPr>
      </p:pic>
      <p:sp>
        <p:nvSpPr>
          <p:cNvPr id="7" name="TextBox 6">
            <a:extLst>
              <a:ext uri="{FF2B5EF4-FFF2-40B4-BE49-F238E27FC236}">
                <a16:creationId xmlns:a16="http://schemas.microsoft.com/office/drawing/2014/main" id="{F77869A4-42F1-592F-34E3-E101BACC98DF}"/>
              </a:ext>
            </a:extLst>
          </p:cNvPr>
          <p:cNvSpPr txBox="1"/>
          <p:nvPr/>
        </p:nvSpPr>
        <p:spPr>
          <a:xfrm>
            <a:off x="1290576" y="6303341"/>
            <a:ext cx="9612775" cy="369332"/>
          </a:xfrm>
          <a:prstGeom prst="rect">
            <a:avLst/>
          </a:prstGeom>
          <a:noFill/>
        </p:spPr>
        <p:txBody>
          <a:bodyPr wrap="square">
            <a:spAutoFit/>
          </a:bodyPr>
          <a:lstStyle/>
          <a:p>
            <a:r>
              <a:rPr lang="en-US" dirty="0"/>
              <a:t>https://</a:t>
            </a:r>
            <a:r>
              <a:rPr lang="en-US" dirty="0" err="1"/>
              <a:t>github.com</a:t>
            </a:r>
            <a:r>
              <a:rPr lang="en-US" dirty="0"/>
              <a:t>/Edinburgh-Genome-Foundry/</a:t>
            </a:r>
            <a:r>
              <a:rPr lang="en-US" dirty="0" err="1"/>
              <a:t>DnaFeaturesViewer</a:t>
            </a:r>
            <a:endParaRPr lang="en-US" dirty="0"/>
          </a:p>
        </p:txBody>
      </p:sp>
      <p:sp>
        <p:nvSpPr>
          <p:cNvPr id="9" name="TextBox 8">
            <a:extLst>
              <a:ext uri="{FF2B5EF4-FFF2-40B4-BE49-F238E27FC236}">
                <a16:creationId xmlns:a16="http://schemas.microsoft.com/office/drawing/2014/main" id="{C3387CF2-708A-DECA-8EBA-FFE37C433541}"/>
              </a:ext>
            </a:extLst>
          </p:cNvPr>
          <p:cNvSpPr txBox="1"/>
          <p:nvPr/>
        </p:nvSpPr>
        <p:spPr>
          <a:xfrm>
            <a:off x="502052" y="1232353"/>
            <a:ext cx="4844005" cy="2246769"/>
          </a:xfrm>
          <a:prstGeom prst="rect">
            <a:avLst/>
          </a:prstGeom>
          <a:noFill/>
        </p:spPr>
        <p:txBody>
          <a:bodyPr wrap="square">
            <a:spAutoFit/>
          </a:bodyPr>
          <a:lstStyle/>
          <a:p>
            <a:r>
              <a:rPr lang="en-US" sz="2800" b="0" i="0" dirty="0">
                <a:solidFill>
                  <a:srgbClr val="333333"/>
                </a:solidFill>
                <a:effectLst/>
                <a:highlight>
                  <a:srgbClr val="FFFFFF"/>
                </a:highlight>
                <a:latin typeface="-apple-system"/>
              </a:rPr>
              <a:t>DNA Features Viewer is a Python library to visualize DNA features, e.g. from GenBank or </a:t>
            </a:r>
            <a:r>
              <a:rPr lang="en-US" sz="2800" b="0" i="0" dirty="0" err="1">
                <a:solidFill>
                  <a:srgbClr val="333333"/>
                </a:solidFill>
                <a:effectLst/>
                <a:highlight>
                  <a:srgbClr val="FFFFFF"/>
                </a:highlight>
                <a:latin typeface="-apple-system"/>
              </a:rPr>
              <a:t>Gff</a:t>
            </a:r>
            <a:r>
              <a:rPr lang="en-US" sz="2800" b="0" i="0" dirty="0">
                <a:solidFill>
                  <a:srgbClr val="333333"/>
                </a:solidFill>
                <a:effectLst/>
                <a:highlight>
                  <a:srgbClr val="FFFFFF"/>
                </a:highlight>
                <a:latin typeface="-apple-system"/>
              </a:rPr>
              <a:t> files, or </a:t>
            </a:r>
            <a:r>
              <a:rPr lang="en-US" sz="2800" b="0" i="0" dirty="0" err="1">
                <a:solidFill>
                  <a:srgbClr val="333333"/>
                </a:solidFill>
                <a:effectLst/>
                <a:highlight>
                  <a:srgbClr val="FFFFFF"/>
                </a:highlight>
                <a:latin typeface="-apple-system"/>
              </a:rPr>
              <a:t>Biopython</a:t>
            </a:r>
            <a:r>
              <a:rPr lang="en-US" sz="2800" b="0" i="0" dirty="0">
                <a:solidFill>
                  <a:srgbClr val="333333"/>
                </a:solidFill>
                <a:effectLst/>
                <a:highlight>
                  <a:srgbClr val="FFFFFF"/>
                </a:highlight>
                <a:latin typeface="-apple-system"/>
              </a:rPr>
              <a:t> </a:t>
            </a:r>
            <a:r>
              <a:rPr lang="en-US" sz="2800" b="0" i="0" dirty="0" err="1">
                <a:solidFill>
                  <a:srgbClr val="333333"/>
                </a:solidFill>
                <a:effectLst/>
                <a:highlight>
                  <a:srgbClr val="FFFFFF"/>
                </a:highlight>
                <a:latin typeface="-apple-system"/>
              </a:rPr>
              <a:t>SeqRecords</a:t>
            </a:r>
            <a:r>
              <a:rPr lang="en-US" sz="2800" b="0" i="0" dirty="0">
                <a:solidFill>
                  <a:srgbClr val="333333"/>
                </a:solidFill>
                <a:effectLst/>
                <a:highlight>
                  <a:srgbClr val="FFFFFF"/>
                </a:highlight>
                <a:latin typeface="-apple-system"/>
              </a:rPr>
              <a:t>.</a:t>
            </a:r>
            <a:endParaRPr lang="en-US" sz="2800" dirty="0"/>
          </a:p>
        </p:txBody>
      </p:sp>
    </p:spTree>
    <p:extLst>
      <p:ext uri="{BB962C8B-B14F-4D97-AF65-F5344CB8AC3E}">
        <p14:creationId xmlns:p14="http://schemas.microsoft.com/office/powerpoint/2010/main" val="1426895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ECF1-DFEE-7BBC-9914-D10B76385E52}"/>
              </a:ext>
            </a:extLst>
          </p:cNvPr>
          <p:cNvSpPr>
            <a:spLocks noGrp="1"/>
          </p:cNvSpPr>
          <p:nvPr>
            <p:ph type="title"/>
          </p:nvPr>
        </p:nvSpPr>
        <p:spPr>
          <a:xfrm>
            <a:off x="104172" y="700791"/>
            <a:ext cx="12087828" cy="815493"/>
          </a:xfrm>
        </p:spPr>
        <p:txBody>
          <a:bodyPr>
            <a:normAutofit fontScale="90000"/>
          </a:bodyPr>
          <a:lstStyle/>
          <a:p>
            <a:r>
              <a:rPr lang="en-US" b="1" i="0" dirty="0">
                <a:solidFill>
                  <a:srgbClr val="01011B"/>
                </a:solidFill>
                <a:effectLst/>
                <a:highlight>
                  <a:srgbClr val="FFFFFF"/>
                </a:highlight>
                <a:latin typeface="Arial" panose="020B0604020202020204" pitchFamily="34" charset="0"/>
                <a:cs typeface="Arial" panose="020B0604020202020204" pitchFamily="34" charset="0"/>
              </a:rPr>
              <a:t>Python</a:t>
            </a:r>
            <a:r>
              <a:rPr lang="en-US" b="1" dirty="0">
                <a:solidFill>
                  <a:srgbClr val="01011B"/>
                </a:solidFill>
                <a:highlight>
                  <a:srgbClr val="FFFFFF"/>
                </a:highlight>
                <a:latin typeface="Arial" panose="020B0604020202020204" pitchFamily="34" charset="0"/>
                <a:cs typeface="Arial" panose="020B0604020202020204" pitchFamily="34" charset="0"/>
              </a:rPr>
              <a:t> 3rd-party and user-contributed packages</a:t>
            </a:r>
            <a:br>
              <a:rPr lang="en-US" b="1" dirty="0">
                <a:solidFill>
                  <a:srgbClr val="01011B"/>
                </a:solidFill>
                <a:highlight>
                  <a:srgbClr val="FFFFFF"/>
                </a:highlight>
                <a:latin typeface="Arial" panose="020B0604020202020204" pitchFamily="34" charset="0"/>
                <a:cs typeface="Arial" panose="020B0604020202020204" pitchFamily="34" charset="0"/>
              </a:rPr>
            </a:br>
            <a:endParaRPr lang="en-US" b="1" dirty="0">
              <a:solidFill>
                <a:srgbClr val="01011B"/>
              </a:solidFill>
              <a:highlight>
                <a:srgbClr val="FFFFFF"/>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45FF9-E87B-3D78-1CC3-759C7E29F425}"/>
              </a:ext>
            </a:extLst>
          </p:cNvPr>
          <p:cNvSpPr>
            <a:spLocks noGrp="1"/>
          </p:cNvSpPr>
          <p:nvPr>
            <p:ph idx="1"/>
          </p:nvPr>
        </p:nvSpPr>
        <p:spPr>
          <a:xfrm>
            <a:off x="262360" y="1400537"/>
            <a:ext cx="11771453" cy="2801073"/>
          </a:xfrm>
        </p:spPr>
        <p:txBody>
          <a:bodyPr>
            <a:normAutofit/>
          </a:bodyPr>
          <a:lstStyle/>
          <a:p>
            <a:pPr marL="0" indent="0">
              <a:buNone/>
            </a:pPr>
            <a:r>
              <a:rPr lang="en-US" b="0" i="0" dirty="0">
                <a:solidFill>
                  <a:srgbClr val="333333"/>
                </a:solidFill>
                <a:effectLst/>
                <a:highlight>
                  <a:srgbClr val="FFFFFF"/>
                </a:highlight>
                <a:latin typeface="Arial" panose="020B0604020202020204" pitchFamily="34" charset="0"/>
                <a:cs typeface="Arial" panose="020B0604020202020204" pitchFamily="34" charset="0"/>
              </a:rPr>
              <a:t>A list of packages that extend Matplotlib. These are maintained and distributed independently from Matplotlib so go to the website listed for instructions.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https://</a:t>
            </a:r>
            <a:r>
              <a:rPr lang="en-US" dirty="0" err="1">
                <a:latin typeface="Arial" panose="020B0604020202020204" pitchFamily="34" charset="0"/>
                <a:cs typeface="Arial" panose="020B0604020202020204" pitchFamily="34" charset="0"/>
              </a:rPr>
              <a:t>matplotlib.org</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mpl</a:t>
            </a:r>
            <a:r>
              <a:rPr lang="en-US" dirty="0">
                <a:latin typeface="Arial" panose="020B0604020202020204" pitchFamily="34" charset="0"/>
                <a:cs typeface="Arial" panose="020B0604020202020204" pitchFamily="34" charset="0"/>
              </a:rPr>
              <a:t>-third-party/</a:t>
            </a:r>
          </a:p>
        </p:txBody>
      </p:sp>
    </p:spTree>
    <p:extLst>
      <p:ext uri="{BB962C8B-B14F-4D97-AF65-F5344CB8AC3E}">
        <p14:creationId xmlns:p14="http://schemas.microsoft.com/office/powerpoint/2010/main" val="1386592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C4FD-7704-DFE6-40A7-D307E15B1DB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we need for visualization?</a:t>
            </a:r>
          </a:p>
        </p:txBody>
      </p:sp>
      <p:sp>
        <p:nvSpPr>
          <p:cNvPr id="3" name="Content Placeholder 2">
            <a:extLst>
              <a:ext uri="{FF2B5EF4-FFF2-40B4-BE49-F238E27FC236}">
                <a16:creationId xmlns:a16="http://schemas.microsoft.com/office/drawing/2014/main" id="{0804E7DF-C44F-C747-0E44-736E469082AC}"/>
              </a:ext>
            </a:extLst>
          </p:cNvPr>
          <p:cNvSpPr>
            <a:spLocks noGrp="1"/>
          </p:cNvSpPr>
          <p:nvPr>
            <p:ph idx="1"/>
          </p:nvPr>
        </p:nvSpPr>
        <p:spPr>
          <a:xfrm>
            <a:off x="451413" y="1825625"/>
            <a:ext cx="11505235" cy="4795094"/>
          </a:xfrm>
        </p:spPr>
        <p:txBody>
          <a:bodyPr>
            <a:normAutofit fontScale="92500" lnSpcReduction="10000"/>
          </a:bodyPr>
          <a:lstStyle/>
          <a:p>
            <a:pPr marL="0" indent="0">
              <a:buNone/>
            </a:pPr>
            <a:r>
              <a:rPr lang="en-US" dirty="0">
                <a:latin typeface="Arial" panose="020B0604020202020204" pitchFamily="34" charset="0"/>
                <a:cs typeface="Arial" panose="020B0604020202020204" pitchFamily="34" charset="0"/>
              </a:rPr>
              <a:t>Step 1. Data in proper format like table, no-zeros, NA’s, missing values, empty values.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Step 2. Create the environment for the plotting like </a:t>
            </a:r>
          </a:p>
          <a:p>
            <a:pPr marL="0" indent="0">
              <a:buNone/>
            </a:pPr>
            <a:r>
              <a:rPr lang="en-US" dirty="0">
                <a:latin typeface="Arial" panose="020B0604020202020204" pitchFamily="34" charset="0"/>
                <a:cs typeface="Arial" panose="020B0604020202020204" pitchFamily="34" charset="0"/>
              </a:rPr>
              <a:t>	python</a:t>
            </a:r>
            <a:r>
              <a:rPr lang="en-US" dirty="0">
                <a:latin typeface="Arial" panose="020B0604020202020204" pitchFamily="34" charset="0"/>
                <a:cs typeface="Arial" panose="020B0604020202020204" pitchFamily="34" charset="0"/>
                <a:sym typeface="Wingdings" pitchFamily="2" charset="2"/>
              </a:rPr>
              <a:t> matplotlib, seaborn (in </a:t>
            </a:r>
            <a:r>
              <a:rPr lang="en-US" dirty="0" err="1">
                <a:latin typeface="Arial" panose="020B0604020202020204" pitchFamily="34" charset="0"/>
                <a:cs typeface="Arial" panose="020B0604020202020204" pitchFamily="34" charset="0"/>
                <a:sym typeface="Wingdings" pitchFamily="2" charset="2"/>
              </a:rPr>
              <a:t>Jupyter</a:t>
            </a:r>
            <a:r>
              <a:rPr lang="en-US" dirty="0">
                <a:latin typeface="Arial" panose="020B0604020202020204" pitchFamily="34" charset="0"/>
                <a:cs typeface="Arial" panose="020B0604020202020204" pitchFamily="34" charset="0"/>
                <a:sym typeface="Wingdings" pitchFamily="2" charset="2"/>
              </a:rPr>
              <a:t> notebook).</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Step 3.  Loading the libraries and data.</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Step 4. Creating the required plots.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Step 5. Saving the plot (and further modification in Photoshop/Affinity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3178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F8E-8FBF-8D69-F89B-6689209C9F00}"/>
              </a:ext>
            </a:extLst>
          </p:cNvPr>
          <p:cNvSpPr>
            <a:spLocks noGrp="1"/>
          </p:cNvSpPr>
          <p:nvPr>
            <p:ph type="title"/>
          </p:nvPr>
        </p:nvSpPr>
        <p:spPr>
          <a:xfrm>
            <a:off x="3187860" y="-148429"/>
            <a:ext cx="7275654" cy="1325563"/>
          </a:xfrm>
        </p:spPr>
        <p:txBody>
          <a:bodyPr/>
          <a:lstStyle/>
          <a:p>
            <a:r>
              <a:rPr lang="en-US" dirty="0">
                <a:latin typeface="Arial" panose="020B0604020202020204" pitchFamily="34" charset="0"/>
                <a:cs typeface="Arial" panose="020B0604020202020204" pitchFamily="34" charset="0"/>
              </a:rPr>
              <a:t>Matplotlib : </a:t>
            </a:r>
            <a:r>
              <a:rPr lang="en-US" sz="4400" dirty="0" err="1">
                <a:latin typeface="Arial" panose="020B0604020202020204" pitchFamily="34" charset="0"/>
                <a:cs typeface="Arial" panose="020B0604020202020204" pitchFamily="34" charset="0"/>
              </a:rPr>
              <a:t>Barplot</a:t>
            </a:r>
            <a:endParaRPr lang="en-US" dirty="0">
              <a:latin typeface="Arial" panose="020B0604020202020204" pitchFamily="34" charset="0"/>
              <a:cs typeface="Arial" panose="020B0604020202020204" pitchFamily="34" charset="0"/>
            </a:endParaRPr>
          </a:p>
        </p:txBody>
      </p:sp>
      <p:pic>
        <p:nvPicPr>
          <p:cNvPr id="5" name="Picture 4" descr="A graph with blue bars&#10;&#10;Description automatically generated">
            <a:extLst>
              <a:ext uri="{FF2B5EF4-FFF2-40B4-BE49-F238E27FC236}">
                <a16:creationId xmlns:a16="http://schemas.microsoft.com/office/drawing/2014/main" id="{0BF3DC0B-9107-D91B-A1FE-FA8AA6D09A4C}"/>
              </a:ext>
            </a:extLst>
          </p:cNvPr>
          <p:cNvPicPr>
            <a:picLocks noChangeAspect="1"/>
          </p:cNvPicPr>
          <p:nvPr/>
        </p:nvPicPr>
        <p:blipFill>
          <a:blip r:embed="rId3"/>
          <a:stretch>
            <a:fillRect/>
          </a:stretch>
        </p:blipFill>
        <p:spPr>
          <a:xfrm>
            <a:off x="7195878" y="1177132"/>
            <a:ext cx="4767032" cy="4905025"/>
          </a:xfrm>
          <a:prstGeom prst="rect">
            <a:avLst/>
          </a:prstGeom>
        </p:spPr>
      </p:pic>
      <p:sp>
        <p:nvSpPr>
          <p:cNvPr id="6" name="Left Arrow 5">
            <a:extLst>
              <a:ext uri="{FF2B5EF4-FFF2-40B4-BE49-F238E27FC236}">
                <a16:creationId xmlns:a16="http://schemas.microsoft.com/office/drawing/2014/main" id="{B2718E92-1BA1-42E5-7643-6E56F3869E17}"/>
              </a:ext>
            </a:extLst>
          </p:cNvPr>
          <p:cNvSpPr/>
          <p:nvPr/>
        </p:nvSpPr>
        <p:spPr>
          <a:xfrm rot="10800000">
            <a:off x="5514684" y="3101774"/>
            <a:ext cx="1377160" cy="542340"/>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4E80B0-4C9E-E073-89A3-93B7BD1CA979}"/>
              </a:ext>
            </a:extLst>
          </p:cNvPr>
          <p:cNvSpPr txBox="1"/>
          <p:nvPr/>
        </p:nvSpPr>
        <p:spPr>
          <a:xfrm>
            <a:off x="6332695" y="6445801"/>
            <a:ext cx="609985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https://python-graph-</a:t>
            </a:r>
            <a:r>
              <a:rPr lang="en-US" dirty="0" err="1">
                <a:latin typeface="Arial" panose="020B0604020202020204" pitchFamily="34" charset="0"/>
                <a:cs typeface="Arial" panose="020B0604020202020204" pitchFamily="34" charset="0"/>
              </a:rPr>
              <a:t>gallery.com</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barplot</a:t>
            </a:r>
            <a:r>
              <a:rPr lang="en-U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0F28F961-997C-051D-D958-0935E3103D93}"/>
              </a:ext>
            </a:extLst>
          </p:cNvPr>
          <p:cNvSpPr txBox="1"/>
          <p:nvPr/>
        </p:nvSpPr>
        <p:spPr>
          <a:xfrm>
            <a:off x="103406" y="628824"/>
            <a:ext cx="6099858" cy="6001643"/>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import </a:t>
            </a:r>
            <a:r>
              <a:rPr lang="en-US" sz="2400" dirty="0" err="1">
                <a:latin typeface="Arial" panose="020B0604020202020204" pitchFamily="34" charset="0"/>
                <a:cs typeface="Arial" panose="020B0604020202020204" pitchFamily="34" charset="0"/>
              </a:rPr>
              <a:t>matplotlib.pyplot</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plt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Make a random dataset:</a:t>
            </a:r>
          </a:p>
          <a:p>
            <a:r>
              <a:rPr lang="en-US" sz="2400" dirty="0">
                <a:latin typeface="Arial" panose="020B0604020202020204" pitchFamily="34" charset="0"/>
                <a:cs typeface="Arial" panose="020B0604020202020204" pitchFamily="34" charset="0"/>
              </a:rPr>
              <a:t>height = [3, 12, 5, 18, 45]</a:t>
            </a:r>
          </a:p>
          <a:p>
            <a:r>
              <a:rPr lang="en-US" sz="2400" dirty="0">
                <a:latin typeface="Arial" panose="020B0604020202020204" pitchFamily="34" charset="0"/>
                <a:cs typeface="Arial" panose="020B0604020202020204" pitchFamily="34" charset="0"/>
              </a:rPr>
              <a:t>bars = ['A', 'B', 'C', 'D', 'E']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Create bars</a:t>
            </a:r>
          </a:p>
          <a:p>
            <a:r>
              <a:rPr lang="en-US" sz="2400" dirty="0" err="1">
                <a:latin typeface="Arial" panose="020B0604020202020204" pitchFamily="34" charset="0"/>
                <a:cs typeface="Arial" panose="020B0604020202020204" pitchFamily="34" charset="0"/>
              </a:rPr>
              <a:t>plt.bar</a:t>
            </a:r>
            <a:r>
              <a:rPr lang="en-US" sz="2400" dirty="0">
                <a:latin typeface="Arial" panose="020B0604020202020204" pitchFamily="34" charset="0"/>
                <a:cs typeface="Arial" panose="020B0604020202020204" pitchFamily="34" charset="0"/>
              </a:rPr>
              <a:t>(bars, height)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Show graphic</a:t>
            </a:r>
          </a:p>
          <a:p>
            <a:r>
              <a:rPr lang="en-US" sz="2400" dirty="0" err="1">
                <a:latin typeface="Arial" panose="020B0604020202020204" pitchFamily="34" charset="0"/>
                <a:cs typeface="Arial" panose="020B0604020202020204" pitchFamily="34" charset="0"/>
              </a:rPr>
              <a:t>plt.show</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Save figure in different formats</a:t>
            </a:r>
          </a:p>
          <a:p>
            <a:r>
              <a:rPr lang="en-US" sz="2400" dirty="0" err="1">
                <a:latin typeface="Arial" panose="020B0604020202020204" pitchFamily="34" charset="0"/>
                <a:cs typeface="Arial" panose="020B0604020202020204" pitchFamily="34" charset="0"/>
              </a:rPr>
              <a:t>plt.savefig</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bar_plot.png</a:t>
            </a:r>
            <a:r>
              <a:rPr lang="en-US" sz="2400" dirty="0">
                <a:latin typeface="Arial" panose="020B0604020202020204" pitchFamily="34" charset="0"/>
                <a:cs typeface="Arial" panose="020B0604020202020204" pitchFamily="34" charset="0"/>
              </a:rPr>
              <a:t>')  # Save as PNG</a:t>
            </a:r>
          </a:p>
          <a:p>
            <a:r>
              <a:rPr lang="en-US" sz="2400" dirty="0" err="1">
                <a:latin typeface="Arial" panose="020B0604020202020204" pitchFamily="34" charset="0"/>
                <a:cs typeface="Arial" panose="020B0604020202020204" pitchFamily="34" charset="0"/>
              </a:rPr>
              <a:t>plt.savefig</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bar_plot.pdf</a:t>
            </a:r>
            <a:r>
              <a:rPr lang="en-US" sz="2400" dirty="0">
                <a:latin typeface="Arial" panose="020B0604020202020204" pitchFamily="34" charset="0"/>
                <a:cs typeface="Arial" panose="020B0604020202020204" pitchFamily="34" charset="0"/>
              </a:rPr>
              <a:t>')  # Save as PDF</a:t>
            </a:r>
          </a:p>
          <a:p>
            <a:r>
              <a:rPr lang="en-US" sz="2400" dirty="0" err="1">
                <a:latin typeface="Arial" panose="020B0604020202020204" pitchFamily="34" charset="0"/>
                <a:cs typeface="Arial" panose="020B0604020202020204" pitchFamily="34" charset="0"/>
              </a:rPr>
              <a:t>plt.savefig</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bar_plot.svg</a:t>
            </a:r>
            <a:r>
              <a:rPr lang="en-US" sz="2400" dirty="0">
                <a:latin typeface="Arial" panose="020B0604020202020204" pitchFamily="34" charset="0"/>
                <a:cs typeface="Arial" panose="020B0604020202020204" pitchFamily="34" charset="0"/>
              </a:rPr>
              <a:t>')  # Save as SVG</a:t>
            </a:r>
          </a:p>
        </p:txBody>
      </p:sp>
    </p:spTree>
    <p:extLst>
      <p:ext uri="{BB962C8B-B14F-4D97-AF65-F5344CB8AC3E}">
        <p14:creationId xmlns:p14="http://schemas.microsoft.com/office/powerpoint/2010/main" val="104003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45AA-2C58-3298-A11A-0AA896317F67}"/>
              </a:ext>
            </a:extLst>
          </p:cNvPr>
          <p:cNvSpPr>
            <a:spLocks noGrp="1"/>
          </p:cNvSpPr>
          <p:nvPr>
            <p:ph type="title"/>
          </p:nvPr>
        </p:nvSpPr>
        <p:spPr/>
        <p:txBody>
          <a:bodyPr/>
          <a:lstStyle/>
          <a:p>
            <a:pPr algn="ctr"/>
            <a:r>
              <a:rPr lang="en-US" b="1" dirty="0">
                <a:solidFill>
                  <a:srgbClr val="0070C0"/>
                </a:solidFill>
              </a:rPr>
              <a:t>Day-I</a:t>
            </a:r>
          </a:p>
        </p:txBody>
      </p:sp>
      <p:sp>
        <p:nvSpPr>
          <p:cNvPr id="3" name="Content Placeholder 2">
            <a:extLst>
              <a:ext uri="{FF2B5EF4-FFF2-40B4-BE49-F238E27FC236}">
                <a16:creationId xmlns:a16="http://schemas.microsoft.com/office/drawing/2014/main" id="{ADF9FD4C-A2D2-0524-6336-8626E03D4883}"/>
              </a:ext>
            </a:extLst>
          </p:cNvPr>
          <p:cNvSpPr>
            <a:spLocks noGrp="1"/>
          </p:cNvSpPr>
          <p:nvPr>
            <p:ph idx="1"/>
          </p:nvPr>
        </p:nvSpPr>
        <p:spPr/>
        <p:txBody>
          <a:bodyPr>
            <a:normAutofit/>
          </a:bodyPr>
          <a:lstStyle/>
          <a:p>
            <a:pPr marL="0" indent="0" algn="ctr">
              <a:buNone/>
            </a:pPr>
            <a:r>
              <a:rPr lang="en-US" sz="3600" b="1" dirty="0">
                <a:solidFill>
                  <a:srgbClr val="0070C0"/>
                </a:solidFill>
                <a:latin typeface="Arial" panose="020B0604020202020204" pitchFamily="34" charset="0"/>
                <a:cs typeface="Arial" panose="020B0604020202020204" pitchFamily="34" charset="0"/>
              </a:rPr>
              <a:t>Background - </a:t>
            </a:r>
            <a:r>
              <a:rPr lang="en-US" sz="3600" b="1" i="0" dirty="0">
                <a:solidFill>
                  <a:srgbClr val="0070C0"/>
                </a:solidFill>
                <a:effectLst/>
                <a:highlight>
                  <a:srgbClr val="FFFFFF"/>
                </a:highlight>
                <a:latin typeface="Arial" panose="020B0604020202020204" pitchFamily="34" charset="0"/>
                <a:cs typeface="Arial" panose="020B0604020202020204" pitchFamily="34" charset="0"/>
              </a:rPr>
              <a:t>Rules for better figures</a:t>
            </a:r>
            <a:endParaRPr lang="en-US" sz="3600" dirty="0"/>
          </a:p>
        </p:txBody>
      </p:sp>
    </p:spTree>
    <p:extLst>
      <p:ext uri="{BB962C8B-B14F-4D97-AF65-F5344CB8AC3E}">
        <p14:creationId xmlns:p14="http://schemas.microsoft.com/office/powerpoint/2010/main" val="1242354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45AA-2C58-3298-A11A-0AA896317F67}"/>
              </a:ext>
            </a:extLst>
          </p:cNvPr>
          <p:cNvSpPr>
            <a:spLocks noGrp="1"/>
          </p:cNvSpPr>
          <p:nvPr>
            <p:ph type="title"/>
          </p:nvPr>
        </p:nvSpPr>
        <p:spPr/>
        <p:txBody>
          <a:bodyPr/>
          <a:lstStyle/>
          <a:p>
            <a:pPr algn="ctr"/>
            <a:r>
              <a:rPr lang="en-US" b="1" dirty="0">
                <a:solidFill>
                  <a:srgbClr val="0070C0"/>
                </a:solidFill>
                <a:latin typeface="Arial" panose="020B0604020202020204" pitchFamily="34" charset="0"/>
                <a:cs typeface="Arial" panose="020B0604020202020204" pitchFamily="34" charset="0"/>
              </a:rPr>
              <a:t>3</a:t>
            </a:r>
            <a:r>
              <a:rPr lang="en-US" sz="4400" b="1" dirty="0">
                <a:solidFill>
                  <a:srgbClr val="0070C0"/>
                </a:solidFill>
                <a:latin typeface="Arial" panose="020B0604020202020204" pitchFamily="34" charset="0"/>
                <a:cs typeface="Arial" panose="020B0604020202020204" pitchFamily="34" charset="0"/>
              </a:rPr>
              <a:t>. </a:t>
            </a:r>
            <a:r>
              <a:rPr lang="en-US" b="1" dirty="0">
                <a:solidFill>
                  <a:srgbClr val="0070C0"/>
                </a:solidFill>
                <a:latin typeface="Arial" panose="020B0604020202020204" pitchFamily="34" charset="0"/>
                <a:cs typeface="Arial" panose="020B0604020202020204" pitchFamily="34" charset="0"/>
              </a:rPr>
              <a:t>Basic plotting techniques </a:t>
            </a:r>
          </a:p>
        </p:txBody>
      </p:sp>
      <p:sp>
        <p:nvSpPr>
          <p:cNvPr id="3" name="Content Placeholder 2">
            <a:extLst>
              <a:ext uri="{FF2B5EF4-FFF2-40B4-BE49-F238E27FC236}">
                <a16:creationId xmlns:a16="http://schemas.microsoft.com/office/drawing/2014/main" id="{ADF9FD4C-A2D2-0524-6336-8626E03D4883}"/>
              </a:ext>
            </a:extLst>
          </p:cNvPr>
          <p:cNvSpPr>
            <a:spLocks noGrp="1"/>
          </p:cNvSpPr>
          <p:nvPr>
            <p:ph idx="1"/>
          </p:nvPr>
        </p:nvSpPr>
        <p:spPr>
          <a:xfrm>
            <a:off x="838199" y="1825625"/>
            <a:ext cx="11141597" cy="4351338"/>
          </a:xfrm>
        </p:spPr>
        <p:txBody>
          <a:bodyPr>
            <a:normAutofit/>
          </a:bodyPr>
          <a:lstStyle/>
          <a:p>
            <a:r>
              <a:rPr lang="en-US" sz="3200" b="1" dirty="0">
                <a:solidFill>
                  <a:srgbClr val="0070C0"/>
                </a:solidFill>
                <a:latin typeface="Arial" panose="020B0604020202020204" pitchFamily="34" charset="0"/>
                <a:ea typeface="+mj-ea"/>
                <a:cs typeface="Arial" panose="020B0604020202020204" pitchFamily="34" charset="0"/>
              </a:rPr>
              <a:t>Line graphs, bar charts, and histograms) and more …</a:t>
            </a:r>
          </a:p>
          <a:p>
            <a:endParaRPr lang="en-US" sz="3200" b="1" dirty="0">
              <a:solidFill>
                <a:srgbClr val="0070C0"/>
              </a:solidFill>
              <a:latin typeface="Arial" panose="020B0604020202020204" pitchFamily="34" charset="0"/>
              <a:ea typeface="+mj-ea"/>
              <a:cs typeface="Arial" panose="020B0604020202020204" pitchFamily="34" charset="0"/>
            </a:endParaRPr>
          </a:p>
          <a:p>
            <a:r>
              <a:rPr lang="en-US" sz="3200" b="1" dirty="0">
                <a:solidFill>
                  <a:srgbClr val="0070C0"/>
                </a:solidFill>
                <a:latin typeface="Arial" panose="020B0604020202020204" pitchFamily="34" charset="0"/>
                <a:ea typeface="+mj-ea"/>
                <a:cs typeface="Arial" panose="020B0604020202020204" pitchFamily="34" charset="0"/>
              </a:rPr>
              <a:t>Saving plots in different formats</a:t>
            </a:r>
          </a:p>
        </p:txBody>
      </p:sp>
    </p:spTree>
    <p:extLst>
      <p:ext uri="{BB962C8B-B14F-4D97-AF65-F5344CB8AC3E}">
        <p14:creationId xmlns:p14="http://schemas.microsoft.com/office/powerpoint/2010/main" val="3963051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3109-605C-8274-E8D6-904C362519EC}"/>
              </a:ext>
            </a:extLst>
          </p:cNvPr>
          <p:cNvSpPr>
            <a:spLocks noGrp="1"/>
          </p:cNvSpPr>
          <p:nvPr>
            <p:ph type="title"/>
          </p:nvPr>
        </p:nvSpPr>
        <p:spPr/>
        <p:txBody>
          <a:bodyPr/>
          <a:lstStyle/>
          <a:p>
            <a:r>
              <a:rPr lang="en-US" dirty="0"/>
              <a:t>Matplotlib – Examples/Gallery</a:t>
            </a:r>
          </a:p>
        </p:txBody>
      </p:sp>
      <p:sp>
        <p:nvSpPr>
          <p:cNvPr id="3" name="Content Placeholder 2">
            <a:extLst>
              <a:ext uri="{FF2B5EF4-FFF2-40B4-BE49-F238E27FC236}">
                <a16:creationId xmlns:a16="http://schemas.microsoft.com/office/drawing/2014/main" id="{BC274013-4C8E-4548-BFB1-D93E14BB5F6C}"/>
              </a:ext>
            </a:extLst>
          </p:cNvPr>
          <p:cNvSpPr>
            <a:spLocks noGrp="1"/>
          </p:cNvSpPr>
          <p:nvPr>
            <p:ph idx="1"/>
          </p:nvPr>
        </p:nvSpPr>
        <p:spPr/>
        <p:txBody>
          <a:bodyPr/>
          <a:lstStyle/>
          <a:p>
            <a:r>
              <a:rPr lang="en-US" dirty="0"/>
              <a:t>https://</a:t>
            </a:r>
            <a:r>
              <a:rPr lang="en-US" dirty="0" err="1"/>
              <a:t>matplotlib.org</a:t>
            </a:r>
            <a:r>
              <a:rPr lang="en-US" dirty="0"/>
              <a:t>/stable/gallery/</a:t>
            </a:r>
          </a:p>
        </p:txBody>
      </p:sp>
    </p:spTree>
    <p:extLst>
      <p:ext uri="{BB962C8B-B14F-4D97-AF65-F5344CB8AC3E}">
        <p14:creationId xmlns:p14="http://schemas.microsoft.com/office/powerpoint/2010/main" val="238468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F8E-8FBF-8D69-F89B-6689209C9F00}"/>
              </a:ext>
            </a:extLst>
          </p:cNvPr>
          <p:cNvSpPr>
            <a:spLocks noGrp="1"/>
          </p:cNvSpPr>
          <p:nvPr>
            <p:ph type="title"/>
          </p:nvPr>
        </p:nvSpPr>
        <p:spPr>
          <a:xfrm>
            <a:off x="676155" y="-205583"/>
            <a:ext cx="10515600" cy="1325563"/>
          </a:xfrm>
        </p:spPr>
        <p:txBody>
          <a:bodyPr/>
          <a:lstStyle/>
          <a:p>
            <a:r>
              <a:rPr lang="en-US" dirty="0">
                <a:latin typeface="Arial" panose="020B0604020202020204" pitchFamily="34" charset="0"/>
                <a:cs typeface="Arial" panose="020B0604020202020204" pitchFamily="34" charset="0"/>
              </a:rPr>
              <a:t>Matplotlib : Plotting categorical variables</a:t>
            </a:r>
          </a:p>
        </p:txBody>
      </p:sp>
      <p:sp>
        <p:nvSpPr>
          <p:cNvPr id="9" name="TextBox 8">
            <a:extLst>
              <a:ext uri="{FF2B5EF4-FFF2-40B4-BE49-F238E27FC236}">
                <a16:creationId xmlns:a16="http://schemas.microsoft.com/office/drawing/2014/main" id="{23253111-DCA5-B1D8-F142-0CD384CED675}"/>
              </a:ext>
            </a:extLst>
          </p:cNvPr>
          <p:cNvSpPr txBox="1"/>
          <p:nvPr/>
        </p:nvSpPr>
        <p:spPr>
          <a:xfrm>
            <a:off x="8380071" y="5975375"/>
            <a:ext cx="1423686" cy="400110"/>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Lineplot</a:t>
            </a:r>
            <a:endParaRPr lang="en-US" sz="20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12A6CE6-84CE-A244-EB50-7476B523646B}"/>
              </a:ext>
            </a:extLst>
          </p:cNvPr>
          <p:cNvSpPr txBox="1"/>
          <p:nvPr/>
        </p:nvSpPr>
        <p:spPr>
          <a:xfrm>
            <a:off x="0" y="856357"/>
            <a:ext cx="6308202" cy="6001643"/>
          </a:xfrm>
          <a:prstGeom prst="rect">
            <a:avLst/>
          </a:prstGeom>
          <a:noFill/>
        </p:spPr>
        <p:txBody>
          <a:bodyPr wrap="square">
            <a:spAutoFit/>
          </a:bodyPr>
          <a:lstStyle/>
          <a:p>
            <a:r>
              <a:rPr lang="en-US" sz="2400" dirty="0">
                <a:solidFill>
                  <a:srgbClr val="F92672"/>
                </a:solidFill>
                <a:effectLst/>
                <a:latin typeface="Arial" panose="020B0604020202020204" pitchFamily="34" charset="0"/>
                <a:cs typeface="Arial" panose="020B0604020202020204" pitchFamily="34" charset="0"/>
              </a:rPr>
              <a:t>import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matplotlib.pyplot</a:t>
            </a:r>
            <a:r>
              <a:rPr lang="en-US" sz="2400" dirty="0">
                <a:latin typeface="Arial" panose="020B0604020202020204" pitchFamily="34" charset="0"/>
                <a:cs typeface="Arial" panose="020B0604020202020204" pitchFamily="34" charset="0"/>
              </a:rPr>
              <a:t> </a:t>
            </a:r>
            <a:r>
              <a:rPr lang="en-US" sz="2400" dirty="0">
                <a:solidFill>
                  <a:srgbClr val="F92672"/>
                </a:solidFill>
                <a:effectLst/>
                <a:latin typeface="Arial" panose="020B0604020202020204" pitchFamily="34" charset="0"/>
                <a:cs typeface="Arial" panose="020B0604020202020204" pitchFamily="34" charset="0"/>
              </a:rPr>
              <a:t>as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plt</a:t>
            </a:r>
            <a:r>
              <a:rPr lang="en-US" sz="2400" dirty="0">
                <a:latin typeface="Arial" panose="020B0604020202020204" pitchFamily="34" charset="0"/>
                <a:cs typeface="Arial" panose="020B0604020202020204" pitchFamily="34" charset="0"/>
              </a:rPr>
              <a:t> </a:t>
            </a:r>
            <a:endParaRPr lang="en-US" sz="2400" dirty="0">
              <a:solidFill>
                <a:srgbClr val="75715E"/>
              </a:solidFill>
              <a:effectLst/>
              <a:latin typeface="Arial" panose="020B0604020202020204" pitchFamily="34" charset="0"/>
              <a:cs typeface="Arial" panose="020B0604020202020204" pitchFamily="34" charset="0"/>
            </a:endParaRPr>
          </a:p>
          <a:p>
            <a:r>
              <a:rPr lang="en-US" sz="2400" dirty="0">
                <a:solidFill>
                  <a:srgbClr val="75715E"/>
                </a:solidFill>
                <a:effectLst/>
                <a:latin typeface="Arial" panose="020B0604020202020204" pitchFamily="34" charset="0"/>
                <a:cs typeface="Arial" panose="020B0604020202020204" pitchFamily="34" charset="0"/>
              </a:rPr>
              <a:t># Sample data</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listOne</a:t>
            </a:r>
            <a:r>
              <a:rPr lang="en-US" sz="2400" dirty="0">
                <a:latin typeface="Arial" panose="020B0604020202020204" pitchFamily="34" charset="0"/>
                <a:cs typeface="Arial" panose="020B0604020202020204" pitchFamily="34" charset="0"/>
              </a:rPr>
              <a:t> = [</a:t>
            </a:r>
            <a:r>
              <a:rPr lang="en-US" sz="2400" dirty="0">
                <a:solidFill>
                  <a:srgbClr val="AE81FF"/>
                </a:solidFill>
                <a:effectLst/>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5</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listTwo</a:t>
            </a:r>
            <a:r>
              <a:rPr lang="en-US" sz="2400" dirty="0">
                <a:latin typeface="Arial" panose="020B0604020202020204" pitchFamily="34" charset="0"/>
                <a:cs typeface="Arial" panose="020B0604020202020204" pitchFamily="34" charset="0"/>
              </a:rPr>
              <a:t> = [</a:t>
            </a:r>
            <a:r>
              <a:rPr lang="en-US" sz="2400" dirty="0">
                <a:solidFill>
                  <a:srgbClr val="AE81FF"/>
                </a:solidFill>
                <a:effectLst/>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6</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8</a:t>
            </a:r>
            <a:r>
              <a:rPr lang="en-US" sz="2400" dirty="0">
                <a:latin typeface="Arial" panose="020B0604020202020204" pitchFamily="34" charset="0"/>
                <a:cs typeface="Arial" panose="020B0604020202020204" pitchFamily="34" charset="0"/>
              </a:rPr>
              <a:t>, </a:t>
            </a:r>
            <a:r>
              <a:rPr lang="en-US" sz="2400" dirty="0">
                <a:solidFill>
                  <a:srgbClr val="AE81FF"/>
                </a:solidFill>
                <a:effectLst/>
                <a:latin typeface="Arial" panose="020B0604020202020204" pitchFamily="34" charset="0"/>
                <a:cs typeface="Arial" panose="020B0604020202020204" pitchFamily="34" charset="0"/>
              </a:rPr>
              <a:t>10</a:t>
            </a:r>
            <a:r>
              <a:rPr lang="en-US" sz="2400" dirty="0">
                <a:latin typeface="Arial" panose="020B0604020202020204" pitchFamily="34" charset="0"/>
                <a:cs typeface="Arial" panose="020B0604020202020204" pitchFamily="34" charset="0"/>
              </a:rPr>
              <a:t>] </a:t>
            </a:r>
          </a:p>
          <a:p>
            <a:endParaRPr lang="en-US" sz="2400" dirty="0">
              <a:solidFill>
                <a:srgbClr val="75715E"/>
              </a:solidFill>
              <a:effectLst/>
              <a:latin typeface="Arial" panose="020B0604020202020204" pitchFamily="34" charset="0"/>
              <a:cs typeface="Arial" panose="020B0604020202020204" pitchFamily="34" charset="0"/>
            </a:endParaRPr>
          </a:p>
          <a:p>
            <a:r>
              <a:rPr lang="en-US" sz="2400" dirty="0">
                <a:solidFill>
                  <a:srgbClr val="75715E"/>
                </a:solidFill>
                <a:effectLst/>
                <a:latin typeface="Arial" panose="020B0604020202020204" pitchFamily="34" charset="0"/>
                <a:cs typeface="Arial" panose="020B0604020202020204" pitchFamily="34" charset="0"/>
              </a:rPr>
              <a:t># Create a line plot</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plt.plot</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listOne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listTwo</a:t>
            </a:r>
            <a:r>
              <a:rPr lang="en-US" sz="2400" dirty="0">
                <a:latin typeface="Arial" panose="020B0604020202020204" pitchFamily="34" charset="0"/>
                <a:cs typeface="Arial" panose="020B0604020202020204" pitchFamily="34" charset="0"/>
              </a:rPr>
              <a:t>) </a:t>
            </a:r>
          </a:p>
          <a:p>
            <a:endParaRPr lang="en-US" sz="2400" dirty="0">
              <a:solidFill>
                <a:srgbClr val="75715E"/>
              </a:solidFill>
              <a:effectLst/>
              <a:latin typeface="Arial" panose="020B0604020202020204" pitchFamily="34" charset="0"/>
              <a:cs typeface="Arial" panose="020B0604020202020204" pitchFamily="34" charset="0"/>
            </a:endParaRPr>
          </a:p>
          <a:p>
            <a:r>
              <a:rPr lang="en-US" sz="2400" dirty="0">
                <a:solidFill>
                  <a:srgbClr val="75715E"/>
                </a:solidFill>
                <a:effectLst/>
                <a:latin typeface="Arial" panose="020B0604020202020204" pitchFamily="34" charset="0"/>
                <a:cs typeface="Arial" panose="020B0604020202020204" pitchFamily="34" charset="0"/>
              </a:rPr>
              <a:t># Add labels and title</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plt.xlabel</a:t>
            </a:r>
            <a:r>
              <a:rPr lang="en-US" sz="2400" dirty="0">
                <a:latin typeface="Arial" panose="020B0604020202020204" pitchFamily="34" charset="0"/>
                <a:cs typeface="Arial" panose="020B0604020202020204" pitchFamily="34" charset="0"/>
              </a:rPr>
              <a:t>(</a:t>
            </a:r>
            <a:r>
              <a:rPr lang="en-US" sz="2400" dirty="0">
                <a:solidFill>
                  <a:srgbClr val="00B0F0"/>
                </a:solidFill>
                <a:latin typeface="Arial" panose="020B0604020202020204" pitchFamily="34" charset="0"/>
                <a:cs typeface="Arial" panose="020B0604020202020204" pitchFamily="34" charset="0"/>
              </a:rPr>
              <a:t>‘</a:t>
            </a:r>
            <a:r>
              <a:rPr lang="en-US" sz="2400" dirty="0">
                <a:solidFill>
                  <a:srgbClr val="00B0F0"/>
                </a:solidFill>
                <a:effectLst/>
                <a:latin typeface="Arial" panose="020B0604020202020204" pitchFamily="34" charset="0"/>
                <a:cs typeface="Arial" panose="020B0604020202020204" pitchFamily="34" charset="0"/>
              </a:rPr>
              <a:t>X-axis’</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plt.ylabel</a:t>
            </a:r>
            <a:r>
              <a:rPr lang="en-US" sz="2400" dirty="0">
                <a:latin typeface="Arial" panose="020B0604020202020204" pitchFamily="34" charset="0"/>
                <a:cs typeface="Arial" panose="020B0604020202020204" pitchFamily="34" charset="0"/>
              </a:rPr>
              <a:t>(</a:t>
            </a:r>
            <a:r>
              <a:rPr lang="en-US" sz="2400" dirty="0">
                <a:solidFill>
                  <a:srgbClr val="00B0F0"/>
                </a:solidFill>
                <a:latin typeface="Arial" panose="020B0604020202020204" pitchFamily="34" charset="0"/>
                <a:cs typeface="Arial" panose="020B0604020202020204" pitchFamily="34" charset="0"/>
              </a:rPr>
              <a:t>‘</a:t>
            </a:r>
            <a:r>
              <a:rPr lang="en-US" sz="2400" dirty="0">
                <a:solidFill>
                  <a:srgbClr val="00B0F0"/>
                </a:solidFill>
                <a:effectLst/>
                <a:latin typeface="Arial" panose="020B0604020202020204" pitchFamily="34" charset="0"/>
                <a:cs typeface="Arial" panose="020B0604020202020204" pitchFamily="34" charset="0"/>
              </a:rPr>
              <a:t>Y-axis’</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plt.title</a:t>
            </a:r>
            <a:r>
              <a:rPr lang="en-US" sz="2400" dirty="0">
                <a:latin typeface="Arial" panose="020B0604020202020204" pitchFamily="34" charset="0"/>
                <a:cs typeface="Arial" panose="020B0604020202020204" pitchFamily="34" charset="0"/>
              </a:rPr>
              <a:t>(</a:t>
            </a:r>
            <a:r>
              <a:rPr lang="en-US" sz="2400" dirty="0">
                <a:solidFill>
                  <a:srgbClr val="00B0F0"/>
                </a:solidFill>
                <a:latin typeface="Arial" panose="020B0604020202020204" pitchFamily="34" charset="0"/>
                <a:cs typeface="Arial" panose="020B0604020202020204" pitchFamily="34" charset="0"/>
              </a:rPr>
              <a:t>‘</a:t>
            </a:r>
            <a:r>
              <a:rPr lang="en-US" sz="2400" dirty="0">
                <a:solidFill>
                  <a:srgbClr val="00B0F0"/>
                </a:solidFill>
                <a:effectLst/>
                <a:latin typeface="Arial" panose="020B0604020202020204" pitchFamily="34" charset="0"/>
                <a:cs typeface="Arial" panose="020B0604020202020204" pitchFamily="34" charset="0"/>
              </a:rPr>
              <a:t>Line Plot of Two Lists’</a:t>
            </a:r>
            <a:r>
              <a:rPr lang="en-US" sz="2400" dirty="0">
                <a:solidFill>
                  <a:srgbClr val="00B0F0"/>
                </a:solidFill>
                <a:latin typeface="Arial" panose="020B0604020202020204" pitchFamily="34" charset="0"/>
                <a:cs typeface="Arial" panose="020B0604020202020204" pitchFamily="34" charset="0"/>
              </a:rPr>
              <a:t>) </a:t>
            </a:r>
          </a:p>
          <a:p>
            <a:endParaRPr lang="en-US" sz="2400" dirty="0">
              <a:solidFill>
                <a:srgbClr val="75715E"/>
              </a:solidFill>
              <a:effectLst/>
              <a:latin typeface="Arial" panose="020B0604020202020204" pitchFamily="34" charset="0"/>
              <a:cs typeface="Arial" panose="020B0604020202020204" pitchFamily="34" charset="0"/>
            </a:endParaRPr>
          </a:p>
          <a:p>
            <a:r>
              <a:rPr lang="en-US" sz="2400" dirty="0">
                <a:solidFill>
                  <a:srgbClr val="75715E"/>
                </a:solidFill>
                <a:effectLst/>
                <a:latin typeface="Arial" panose="020B0604020202020204" pitchFamily="34" charset="0"/>
                <a:cs typeface="Arial" panose="020B0604020202020204" pitchFamily="34" charset="0"/>
              </a:rPr>
              <a:t># Show the plot</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plt.show</a:t>
            </a:r>
            <a:r>
              <a:rPr lang="en-US" sz="24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plt.savefig</a:t>
            </a:r>
            <a:r>
              <a:rPr lang="en-US" sz="2400" dirty="0">
                <a:latin typeface="Arial" panose="020B0604020202020204" pitchFamily="34" charset="0"/>
                <a:cs typeface="Arial" panose="020B0604020202020204" pitchFamily="34" charset="0"/>
              </a:rPr>
              <a:t>(</a:t>
            </a:r>
            <a:r>
              <a:rPr lang="en-US" sz="2400" dirty="0">
                <a:solidFill>
                  <a:srgbClr val="00B0F0"/>
                </a:solidFill>
                <a:latin typeface="Arial" panose="020B0604020202020204" pitchFamily="34" charset="0"/>
                <a:cs typeface="Arial" panose="020B0604020202020204" pitchFamily="34" charset="0"/>
              </a:rPr>
              <a:t>‘</a:t>
            </a:r>
            <a:r>
              <a:rPr lang="en-US" sz="2400" dirty="0" err="1">
                <a:solidFill>
                  <a:srgbClr val="00B0F0"/>
                </a:solidFill>
                <a:latin typeface="Arial" panose="020B0604020202020204" pitchFamily="34" charset="0"/>
                <a:cs typeface="Arial" panose="020B0604020202020204" pitchFamily="34" charset="0"/>
              </a:rPr>
              <a:t>Lineplot.tiff</a:t>
            </a:r>
            <a:r>
              <a:rPr lang="en-US" sz="2400" dirty="0">
                <a:solidFill>
                  <a:srgbClr val="00B0F0"/>
                </a:solidFill>
                <a:latin typeface="Arial" panose="020B0604020202020204" pitchFamily="34" charset="0"/>
                <a:cs typeface="Arial" panose="020B0604020202020204" pitchFamily="34" charset="0"/>
              </a:rPr>
              <a:t>’)</a:t>
            </a:r>
          </a:p>
        </p:txBody>
      </p:sp>
      <p:pic>
        <p:nvPicPr>
          <p:cNvPr id="16388" name="Picture 4">
            <a:extLst>
              <a:ext uri="{FF2B5EF4-FFF2-40B4-BE49-F238E27FC236}">
                <a16:creationId xmlns:a16="http://schemas.microsoft.com/office/drawing/2014/main" id="{8DF57586-2D5E-D5C0-58BE-A5356924B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429" y="657775"/>
            <a:ext cx="6347481" cy="513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14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F8E-8FBF-8D69-F89B-6689209C9F00}"/>
              </a:ext>
            </a:extLst>
          </p:cNvPr>
          <p:cNvSpPr>
            <a:spLocks noGrp="1"/>
          </p:cNvSpPr>
          <p:nvPr>
            <p:ph type="title"/>
          </p:nvPr>
        </p:nvSpPr>
        <p:spPr>
          <a:xfrm>
            <a:off x="676155" y="-205583"/>
            <a:ext cx="10515600" cy="1325563"/>
          </a:xfrm>
        </p:spPr>
        <p:txBody>
          <a:bodyPr/>
          <a:lstStyle/>
          <a:p>
            <a:r>
              <a:rPr lang="en-US" dirty="0"/>
              <a:t>Matplotlib : Plotting categorical variables</a:t>
            </a:r>
          </a:p>
        </p:txBody>
      </p:sp>
      <p:pic>
        <p:nvPicPr>
          <p:cNvPr id="16386" name="Picture 2" descr="Categorical Plotting">
            <a:extLst>
              <a:ext uri="{FF2B5EF4-FFF2-40B4-BE49-F238E27FC236}">
                <a16:creationId xmlns:a16="http://schemas.microsoft.com/office/drawing/2014/main" id="{D36328CE-4CE4-32AE-8DCB-E8C275E69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08" r="8741"/>
          <a:stretch/>
        </p:blipFill>
        <p:spPr bwMode="auto">
          <a:xfrm>
            <a:off x="4699322" y="3106122"/>
            <a:ext cx="7295909" cy="29353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 code&#10;&#10;Description automatically generated">
            <a:extLst>
              <a:ext uri="{FF2B5EF4-FFF2-40B4-BE49-F238E27FC236}">
                <a16:creationId xmlns:a16="http://schemas.microsoft.com/office/drawing/2014/main" id="{68F0D7A5-8A76-0EDC-64AA-4C9A7E25171E}"/>
              </a:ext>
            </a:extLst>
          </p:cNvPr>
          <p:cNvPicPr>
            <a:picLocks noChangeAspect="1"/>
          </p:cNvPicPr>
          <p:nvPr/>
        </p:nvPicPr>
        <p:blipFill>
          <a:blip r:embed="rId4"/>
          <a:stretch>
            <a:fillRect/>
          </a:stretch>
        </p:blipFill>
        <p:spPr>
          <a:xfrm>
            <a:off x="246202" y="834306"/>
            <a:ext cx="6382957" cy="2379310"/>
          </a:xfrm>
          <a:prstGeom prst="rect">
            <a:avLst/>
          </a:prstGeom>
        </p:spPr>
      </p:pic>
      <p:sp>
        <p:nvSpPr>
          <p:cNvPr id="9" name="TextBox 8">
            <a:extLst>
              <a:ext uri="{FF2B5EF4-FFF2-40B4-BE49-F238E27FC236}">
                <a16:creationId xmlns:a16="http://schemas.microsoft.com/office/drawing/2014/main" id="{23253111-DCA5-B1D8-F142-0CD384CED675}"/>
              </a:ext>
            </a:extLst>
          </p:cNvPr>
          <p:cNvSpPr txBox="1"/>
          <p:nvPr/>
        </p:nvSpPr>
        <p:spPr>
          <a:xfrm>
            <a:off x="5428527" y="6000691"/>
            <a:ext cx="6566704" cy="400110"/>
          </a:xfrm>
          <a:prstGeom prst="rect">
            <a:avLst/>
          </a:prstGeom>
          <a:noFill/>
        </p:spPr>
        <p:txBody>
          <a:bodyPr wrap="square" rtlCol="0">
            <a:spAutoFit/>
          </a:bodyPr>
          <a:lstStyle/>
          <a:p>
            <a:r>
              <a:rPr lang="en-US" sz="2000" b="1" dirty="0" err="1"/>
              <a:t>Barplot</a:t>
            </a:r>
            <a:r>
              <a:rPr lang="en-US" sz="2000" b="1" dirty="0"/>
              <a:t>                             Scatterplot                          </a:t>
            </a:r>
            <a:r>
              <a:rPr lang="en-US" sz="2000" b="1" dirty="0" err="1"/>
              <a:t>Lineplot</a:t>
            </a:r>
            <a:endParaRPr lang="en-US" sz="2000" b="1" dirty="0"/>
          </a:p>
        </p:txBody>
      </p:sp>
      <p:sp>
        <p:nvSpPr>
          <p:cNvPr id="11" name="TextBox 10">
            <a:extLst>
              <a:ext uri="{FF2B5EF4-FFF2-40B4-BE49-F238E27FC236}">
                <a16:creationId xmlns:a16="http://schemas.microsoft.com/office/drawing/2014/main" id="{13DC740E-60AD-8CD9-8EFA-F24A54E18255}"/>
              </a:ext>
            </a:extLst>
          </p:cNvPr>
          <p:cNvSpPr txBox="1"/>
          <p:nvPr/>
        </p:nvSpPr>
        <p:spPr>
          <a:xfrm>
            <a:off x="196769" y="6550223"/>
            <a:ext cx="12411920" cy="307777"/>
          </a:xfrm>
          <a:prstGeom prst="rect">
            <a:avLst/>
          </a:prstGeom>
          <a:noFill/>
        </p:spPr>
        <p:txBody>
          <a:bodyPr wrap="square">
            <a:spAutoFit/>
          </a:bodyPr>
          <a:lstStyle/>
          <a:p>
            <a:r>
              <a:rPr lang="en-US" sz="1400" dirty="0"/>
              <a:t>https://</a:t>
            </a:r>
            <a:r>
              <a:rPr lang="en-US" sz="1400" dirty="0" err="1"/>
              <a:t>matplotlib.org</a:t>
            </a:r>
            <a:r>
              <a:rPr lang="en-US" sz="1400" dirty="0"/>
              <a:t>/stable/gallery/</a:t>
            </a:r>
            <a:r>
              <a:rPr lang="en-US" sz="1400" dirty="0" err="1"/>
              <a:t>lines_bars_and_markers</a:t>
            </a:r>
            <a:r>
              <a:rPr lang="en-US" sz="1400" dirty="0"/>
              <a:t>/categorical_variables.html#sphx-glr-gallery-lines-bars-and-markers-categorical-variables-py</a:t>
            </a:r>
          </a:p>
        </p:txBody>
      </p:sp>
    </p:spTree>
    <p:extLst>
      <p:ext uri="{BB962C8B-B14F-4D97-AF65-F5344CB8AC3E}">
        <p14:creationId xmlns:p14="http://schemas.microsoft.com/office/powerpoint/2010/main" val="9118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F8E-8FBF-8D69-F89B-6689209C9F00}"/>
              </a:ext>
            </a:extLst>
          </p:cNvPr>
          <p:cNvSpPr>
            <a:spLocks noGrp="1"/>
          </p:cNvSpPr>
          <p:nvPr>
            <p:ph type="title"/>
          </p:nvPr>
        </p:nvSpPr>
        <p:spPr>
          <a:xfrm>
            <a:off x="838200" y="365125"/>
            <a:ext cx="11142468" cy="1325563"/>
          </a:xfrm>
        </p:spPr>
        <p:txBody>
          <a:bodyPr/>
          <a:lstStyle/>
          <a:p>
            <a:r>
              <a:rPr lang="en-US" dirty="0"/>
              <a:t>Matplotlib : L</a:t>
            </a:r>
            <a:r>
              <a:rPr lang="en-US" sz="4400" dirty="0"/>
              <a:t>ines-bars-and-markers-bar-colors</a:t>
            </a:r>
            <a:endParaRPr lang="en-US" dirty="0"/>
          </a:p>
        </p:txBody>
      </p:sp>
      <p:sp>
        <p:nvSpPr>
          <p:cNvPr id="8" name="TextBox 7">
            <a:extLst>
              <a:ext uri="{FF2B5EF4-FFF2-40B4-BE49-F238E27FC236}">
                <a16:creationId xmlns:a16="http://schemas.microsoft.com/office/drawing/2014/main" id="{AE4E80B0-4C9E-E073-89A3-93B7BD1CA979}"/>
              </a:ext>
            </a:extLst>
          </p:cNvPr>
          <p:cNvSpPr txBox="1"/>
          <p:nvPr/>
        </p:nvSpPr>
        <p:spPr>
          <a:xfrm>
            <a:off x="636608" y="6453806"/>
            <a:ext cx="11555392" cy="307777"/>
          </a:xfrm>
          <a:prstGeom prst="rect">
            <a:avLst/>
          </a:prstGeom>
          <a:noFill/>
        </p:spPr>
        <p:txBody>
          <a:bodyPr wrap="square">
            <a:spAutoFit/>
          </a:bodyPr>
          <a:lstStyle/>
          <a:p>
            <a:r>
              <a:rPr lang="en-US" sz="1400" dirty="0"/>
              <a:t>https://</a:t>
            </a:r>
            <a:r>
              <a:rPr lang="en-US" sz="1400" dirty="0" err="1"/>
              <a:t>matplotlib.org</a:t>
            </a:r>
            <a:r>
              <a:rPr lang="en-US" sz="1400" dirty="0"/>
              <a:t>/stable/gallery/</a:t>
            </a:r>
            <a:r>
              <a:rPr lang="en-US" sz="1400" dirty="0" err="1"/>
              <a:t>lines_bars_and_markers</a:t>
            </a:r>
            <a:r>
              <a:rPr lang="en-US" sz="1400" dirty="0"/>
              <a:t>/bar_colors.html#sphx-glr-gallery-lines-bars-and-markers-bar-colors-py</a:t>
            </a:r>
          </a:p>
        </p:txBody>
      </p:sp>
      <p:pic>
        <p:nvPicPr>
          <p:cNvPr id="14338" name="Picture 2">
            <a:extLst>
              <a:ext uri="{FF2B5EF4-FFF2-40B4-BE49-F238E27FC236}">
                <a16:creationId xmlns:a16="http://schemas.microsoft.com/office/drawing/2014/main" id="{0E4BAB29-2B6C-2485-0E9D-D7CD48B37F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834"/>
          <a:stretch/>
        </p:blipFill>
        <p:spPr bwMode="auto">
          <a:xfrm>
            <a:off x="6804037" y="1299675"/>
            <a:ext cx="5176631" cy="4258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 shot of a computer code&#10;&#10;Description automatically generated">
            <a:extLst>
              <a:ext uri="{FF2B5EF4-FFF2-40B4-BE49-F238E27FC236}">
                <a16:creationId xmlns:a16="http://schemas.microsoft.com/office/drawing/2014/main" id="{76963823-DA3B-AFE2-A9CF-D9B1A4FB6038}"/>
              </a:ext>
            </a:extLst>
          </p:cNvPr>
          <p:cNvPicPr>
            <a:picLocks noChangeAspect="1"/>
          </p:cNvPicPr>
          <p:nvPr/>
        </p:nvPicPr>
        <p:blipFill>
          <a:blip r:embed="rId4"/>
          <a:stretch>
            <a:fillRect/>
          </a:stretch>
        </p:blipFill>
        <p:spPr>
          <a:xfrm>
            <a:off x="92598" y="1842870"/>
            <a:ext cx="6279046" cy="3474014"/>
          </a:xfrm>
          <a:prstGeom prst="rect">
            <a:avLst/>
          </a:prstGeom>
        </p:spPr>
      </p:pic>
      <p:sp>
        <p:nvSpPr>
          <p:cNvPr id="9" name="Left Arrow 8">
            <a:extLst>
              <a:ext uri="{FF2B5EF4-FFF2-40B4-BE49-F238E27FC236}">
                <a16:creationId xmlns:a16="http://schemas.microsoft.com/office/drawing/2014/main" id="{95284C7A-58E3-6979-271A-DDED6AD018E7}"/>
              </a:ext>
            </a:extLst>
          </p:cNvPr>
          <p:cNvSpPr/>
          <p:nvPr/>
        </p:nvSpPr>
        <p:spPr>
          <a:xfrm rot="10800000">
            <a:off x="5609052" y="4500121"/>
            <a:ext cx="1377160" cy="542340"/>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67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F8E-8FBF-8D69-F89B-6689209C9F0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Matplotlib : </a:t>
            </a:r>
            <a:r>
              <a:rPr lang="en-US" i="0" dirty="0">
                <a:solidFill>
                  <a:srgbClr val="333333"/>
                </a:solidFill>
                <a:effectLst/>
                <a:highlight>
                  <a:srgbClr val="FFFFFF"/>
                </a:highlight>
                <a:latin typeface="Arial" panose="020B0604020202020204" pitchFamily="34" charset="0"/>
                <a:cs typeface="Arial" panose="020B0604020202020204" pitchFamily="34" charset="0"/>
              </a:rPr>
              <a:t>Pie charts</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4E80B0-4C9E-E073-89A3-93B7BD1CA979}"/>
              </a:ext>
            </a:extLst>
          </p:cNvPr>
          <p:cNvSpPr txBox="1"/>
          <p:nvPr/>
        </p:nvSpPr>
        <p:spPr>
          <a:xfrm>
            <a:off x="281651" y="6446054"/>
            <a:ext cx="11910349" cy="307777"/>
          </a:xfrm>
          <a:prstGeom prst="rect">
            <a:avLst/>
          </a:prstGeom>
          <a:noFill/>
        </p:spPr>
        <p:txBody>
          <a:bodyPr wrap="square">
            <a:spAutoFit/>
          </a:bodyPr>
          <a:lstStyle/>
          <a:p>
            <a:r>
              <a:rPr lang="en-US" sz="1400" b="1" dirty="0"/>
              <a:t>https://</a:t>
            </a:r>
            <a:r>
              <a:rPr lang="en-US" sz="1400" b="1" dirty="0" err="1"/>
              <a:t>matplotlib.org</a:t>
            </a:r>
            <a:r>
              <a:rPr lang="en-US" sz="1400" b="1" dirty="0"/>
              <a:t>/stable/gallery/</a:t>
            </a:r>
            <a:r>
              <a:rPr lang="en-US" sz="1400" b="1" dirty="0" err="1"/>
              <a:t>pie_and_polar_charts</a:t>
            </a:r>
            <a:r>
              <a:rPr lang="en-US" sz="1400" b="1" dirty="0"/>
              <a:t>/pie_features.html#sphx-glr-gallery-pie-and-polar-charts-pie-features-py</a:t>
            </a:r>
          </a:p>
        </p:txBody>
      </p:sp>
      <p:pic>
        <p:nvPicPr>
          <p:cNvPr id="15362" name="Picture 2" descr="pie features">
            <a:extLst>
              <a:ext uri="{FF2B5EF4-FFF2-40B4-BE49-F238E27FC236}">
                <a16:creationId xmlns:a16="http://schemas.microsoft.com/office/drawing/2014/main" id="{3963FDAF-98D5-8E81-E815-B66D6DEF07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58" t="10535" r="16880" b="11335"/>
          <a:stretch/>
        </p:blipFill>
        <p:spPr bwMode="auto">
          <a:xfrm>
            <a:off x="-6425" y="1690688"/>
            <a:ext cx="3687173" cy="371468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pie features">
            <a:extLst>
              <a:ext uri="{FF2B5EF4-FFF2-40B4-BE49-F238E27FC236}">
                <a16:creationId xmlns:a16="http://schemas.microsoft.com/office/drawing/2014/main" id="{0EAD3861-6E29-8D0D-EE7A-FA2A6963A9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262" t="12927" r="16630" b="15111"/>
          <a:stretch/>
        </p:blipFill>
        <p:spPr bwMode="auto">
          <a:xfrm>
            <a:off x="4223397" y="1627689"/>
            <a:ext cx="3745205" cy="360262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pie features">
            <a:extLst>
              <a:ext uri="{FF2B5EF4-FFF2-40B4-BE49-F238E27FC236}">
                <a16:creationId xmlns:a16="http://schemas.microsoft.com/office/drawing/2014/main" id="{8C091E4D-DF74-EF14-E688-118DDC9A88C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721" t="14636" r="18766" b="15300"/>
          <a:stretch/>
        </p:blipFill>
        <p:spPr bwMode="auto">
          <a:xfrm>
            <a:off x="8077199" y="1635732"/>
            <a:ext cx="4109013" cy="339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12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3109-605C-8274-E8D6-904C362519EC}"/>
              </a:ext>
            </a:extLst>
          </p:cNvPr>
          <p:cNvSpPr>
            <a:spLocks noGrp="1"/>
          </p:cNvSpPr>
          <p:nvPr>
            <p:ph type="title"/>
          </p:nvPr>
        </p:nvSpPr>
        <p:spPr/>
        <p:txBody>
          <a:bodyPr/>
          <a:lstStyle/>
          <a:p>
            <a:r>
              <a:rPr lang="en-US" dirty="0"/>
              <a:t>Seaborn – Examples/Gallery</a:t>
            </a:r>
          </a:p>
        </p:txBody>
      </p:sp>
      <p:sp>
        <p:nvSpPr>
          <p:cNvPr id="3" name="Content Placeholder 2">
            <a:extLst>
              <a:ext uri="{FF2B5EF4-FFF2-40B4-BE49-F238E27FC236}">
                <a16:creationId xmlns:a16="http://schemas.microsoft.com/office/drawing/2014/main" id="{BC274013-4C8E-4548-BFB1-D93E14BB5F6C}"/>
              </a:ext>
            </a:extLst>
          </p:cNvPr>
          <p:cNvSpPr>
            <a:spLocks noGrp="1"/>
          </p:cNvSpPr>
          <p:nvPr>
            <p:ph idx="1"/>
          </p:nvPr>
        </p:nvSpPr>
        <p:spPr/>
        <p:txBody>
          <a:bodyPr/>
          <a:lstStyle/>
          <a:p>
            <a:r>
              <a:rPr lang="en-US" dirty="0"/>
              <a:t>https://</a:t>
            </a:r>
            <a:r>
              <a:rPr lang="en-US" dirty="0" err="1"/>
              <a:t>seaborn.pydata.org</a:t>
            </a:r>
            <a:r>
              <a:rPr lang="en-US" dirty="0"/>
              <a:t>/examples/</a:t>
            </a:r>
            <a:r>
              <a:rPr lang="en-US" dirty="0" err="1"/>
              <a:t>index.html</a:t>
            </a:r>
            <a:endParaRPr lang="en-US" dirty="0"/>
          </a:p>
        </p:txBody>
      </p:sp>
    </p:spTree>
    <p:extLst>
      <p:ext uri="{BB962C8B-B14F-4D97-AF65-F5344CB8AC3E}">
        <p14:creationId xmlns:p14="http://schemas.microsoft.com/office/powerpoint/2010/main" val="259157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58D651-1BD4-20DC-2BD1-45767D9871DB}"/>
              </a:ext>
            </a:extLst>
          </p:cNvPr>
          <p:cNvSpPr txBox="1"/>
          <p:nvPr/>
        </p:nvSpPr>
        <p:spPr>
          <a:xfrm>
            <a:off x="138895" y="99148"/>
            <a:ext cx="6898511" cy="6740307"/>
          </a:xfrm>
          <a:prstGeom prst="rect">
            <a:avLst/>
          </a:prstGeom>
          <a:noFill/>
        </p:spPr>
        <p:txBody>
          <a:bodyPr wrap="square">
            <a:spAutoFit/>
          </a:bodyPr>
          <a:lstStyle/>
          <a:p>
            <a:r>
              <a:rPr lang="en-US" b="1" dirty="0">
                <a:effectLst/>
              </a:rPr>
              <a:t>import</a:t>
            </a:r>
            <a:r>
              <a:rPr lang="en-US" b="1" dirty="0"/>
              <a:t> seaborn </a:t>
            </a:r>
            <a:r>
              <a:rPr lang="en-US" b="1" dirty="0">
                <a:effectLst/>
              </a:rPr>
              <a:t>as</a:t>
            </a:r>
            <a:r>
              <a:rPr lang="en-US" b="1" dirty="0"/>
              <a:t> </a:t>
            </a:r>
            <a:r>
              <a:rPr lang="en-US" b="1" dirty="0" err="1"/>
              <a:t>sns</a:t>
            </a:r>
            <a:r>
              <a:rPr lang="en-US" b="1" dirty="0"/>
              <a:t> </a:t>
            </a:r>
          </a:p>
          <a:p>
            <a:r>
              <a:rPr lang="en-US" b="1" dirty="0">
                <a:effectLst/>
              </a:rPr>
              <a:t>import</a:t>
            </a:r>
            <a:r>
              <a:rPr lang="en-US" b="1" dirty="0"/>
              <a:t> </a:t>
            </a:r>
            <a:r>
              <a:rPr lang="en-US" b="1" dirty="0" err="1"/>
              <a:t>numpy</a:t>
            </a:r>
            <a:r>
              <a:rPr lang="en-US" b="1" dirty="0"/>
              <a:t> </a:t>
            </a:r>
            <a:r>
              <a:rPr lang="en-US" b="1" dirty="0">
                <a:effectLst/>
              </a:rPr>
              <a:t>as</a:t>
            </a:r>
            <a:r>
              <a:rPr lang="en-US" b="1" dirty="0"/>
              <a:t> np </a:t>
            </a:r>
          </a:p>
          <a:p>
            <a:r>
              <a:rPr lang="en-US" b="1" dirty="0">
                <a:effectLst/>
              </a:rPr>
              <a:t>import</a:t>
            </a:r>
            <a:r>
              <a:rPr lang="en-US" b="1" dirty="0"/>
              <a:t> pandas </a:t>
            </a:r>
            <a:r>
              <a:rPr lang="en-US" b="1" dirty="0">
                <a:effectLst/>
              </a:rPr>
              <a:t>as</a:t>
            </a:r>
            <a:r>
              <a:rPr lang="en-US" b="1" dirty="0"/>
              <a:t> pd </a:t>
            </a:r>
          </a:p>
          <a:p>
            <a:endParaRPr lang="en-US" b="1" dirty="0">
              <a:effectLst/>
            </a:endParaRPr>
          </a:p>
          <a:p>
            <a:r>
              <a:rPr lang="en-US" b="1" dirty="0">
                <a:solidFill>
                  <a:srgbClr val="00B0F0"/>
                </a:solidFill>
                <a:effectLst/>
              </a:rPr>
              <a:t># Generate random data</a:t>
            </a:r>
            <a:r>
              <a:rPr lang="en-US" b="1" dirty="0">
                <a:solidFill>
                  <a:srgbClr val="00B0F0"/>
                </a:solidFill>
              </a:rPr>
              <a:t> </a:t>
            </a:r>
          </a:p>
          <a:p>
            <a:r>
              <a:rPr lang="en-US" b="1" dirty="0" err="1"/>
              <a:t>np.random.seed</a:t>
            </a:r>
            <a:r>
              <a:rPr lang="en-US" b="1" dirty="0"/>
              <a:t>(</a:t>
            </a:r>
            <a:r>
              <a:rPr lang="en-US" b="1" dirty="0">
                <a:effectLst/>
              </a:rPr>
              <a:t>42</a:t>
            </a:r>
            <a:r>
              <a:rPr lang="en-US" b="1" dirty="0"/>
              <a:t>) </a:t>
            </a:r>
          </a:p>
          <a:p>
            <a:r>
              <a:rPr lang="en-US" b="1" dirty="0" err="1"/>
              <a:t>dataOne</a:t>
            </a:r>
            <a:r>
              <a:rPr lang="en-US" b="1" dirty="0"/>
              <a:t> = </a:t>
            </a:r>
            <a:r>
              <a:rPr lang="en-US" b="1" dirty="0" err="1"/>
              <a:t>np.random.normal</a:t>
            </a:r>
            <a:r>
              <a:rPr lang="en-US" b="1" dirty="0"/>
              <a:t>(</a:t>
            </a:r>
            <a:r>
              <a:rPr lang="en-US" b="1" dirty="0">
                <a:effectLst/>
              </a:rPr>
              <a:t>0</a:t>
            </a:r>
            <a:r>
              <a:rPr lang="en-US" b="1" dirty="0"/>
              <a:t>, </a:t>
            </a:r>
            <a:r>
              <a:rPr lang="en-US" b="1" dirty="0">
                <a:effectLst/>
              </a:rPr>
              <a:t>1</a:t>
            </a:r>
            <a:r>
              <a:rPr lang="en-US" b="1" dirty="0"/>
              <a:t>, </a:t>
            </a:r>
            <a:r>
              <a:rPr lang="en-US" b="1" dirty="0">
                <a:effectLst/>
              </a:rPr>
              <a:t>100</a:t>
            </a:r>
            <a:r>
              <a:rPr lang="en-US" b="1" dirty="0"/>
              <a:t>) </a:t>
            </a:r>
          </a:p>
          <a:p>
            <a:r>
              <a:rPr lang="en-US" b="1" dirty="0" err="1"/>
              <a:t>dataTwo</a:t>
            </a:r>
            <a:r>
              <a:rPr lang="en-US" b="1" dirty="0"/>
              <a:t> = </a:t>
            </a:r>
            <a:r>
              <a:rPr lang="en-US" b="1" dirty="0" err="1"/>
              <a:t>np.random.normal</a:t>
            </a:r>
            <a:r>
              <a:rPr lang="en-US" b="1" dirty="0"/>
              <a:t>(</a:t>
            </a:r>
            <a:r>
              <a:rPr lang="en-US" b="1" dirty="0">
                <a:effectLst/>
              </a:rPr>
              <a:t>2</a:t>
            </a:r>
            <a:r>
              <a:rPr lang="en-US" b="1" dirty="0"/>
              <a:t>, </a:t>
            </a:r>
            <a:r>
              <a:rPr lang="en-US" b="1" dirty="0">
                <a:effectLst/>
              </a:rPr>
              <a:t>1</a:t>
            </a:r>
            <a:r>
              <a:rPr lang="en-US" b="1" dirty="0"/>
              <a:t>, </a:t>
            </a:r>
            <a:r>
              <a:rPr lang="en-US" b="1" dirty="0">
                <a:effectLst/>
              </a:rPr>
              <a:t>100</a:t>
            </a:r>
            <a:r>
              <a:rPr lang="en-US" b="1" dirty="0"/>
              <a:t>) </a:t>
            </a:r>
          </a:p>
          <a:p>
            <a:r>
              <a:rPr lang="en-US" b="1" dirty="0" err="1"/>
              <a:t>dataThree</a:t>
            </a:r>
            <a:r>
              <a:rPr lang="en-US" b="1" dirty="0"/>
              <a:t> = </a:t>
            </a:r>
            <a:r>
              <a:rPr lang="en-US" b="1" dirty="0" err="1"/>
              <a:t>np.random.normal</a:t>
            </a:r>
            <a:r>
              <a:rPr lang="en-US" b="1" dirty="0"/>
              <a:t>(</a:t>
            </a:r>
            <a:r>
              <a:rPr lang="en-US" b="1" dirty="0">
                <a:effectLst/>
              </a:rPr>
              <a:t>1</a:t>
            </a:r>
            <a:r>
              <a:rPr lang="en-US" b="1" dirty="0"/>
              <a:t>, </a:t>
            </a:r>
            <a:r>
              <a:rPr lang="en-US" b="1" dirty="0">
                <a:effectLst/>
              </a:rPr>
              <a:t>2</a:t>
            </a:r>
            <a:r>
              <a:rPr lang="en-US" b="1" dirty="0"/>
              <a:t>, </a:t>
            </a:r>
            <a:r>
              <a:rPr lang="en-US" b="1" dirty="0">
                <a:effectLst/>
              </a:rPr>
              <a:t>100</a:t>
            </a:r>
            <a:r>
              <a:rPr lang="en-US" b="1" dirty="0"/>
              <a:t>) </a:t>
            </a:r>
          </a:p>
          <a:p>
            <a:endParaRPr lang="en-US" b="1" dirty="0">
              <a:effectLst/>
            </a:endParaRPr>
          </a:p>
          <a:p>
            <a:r>
              <a:rPr lang="en-US" b="1" dirty="0">
                <a:solidFill>
                  <a:srgbClr val="00B0F0"/>
                </a:solidFill>
                <a:effectLst/>
              </a:rPr>
              <a:t># Combine the data into a </a:t>
            </a:r>
            <a:r>
              <a:rPr lang="en-US" b="1" dirty="0" err="1">
                <a:solidFill>
                  <a:srgbClr val="00B0F0"/>
                </a:solidFill>
                <a:effectLst/>
              </a:rPr>
              <a:t>DataFrame</a:t>
            </a:r>
            <a:r>
              <a:rPr lang="en-US" b="1" dirty="0">
                <a:solidFill>
                  <a:srgbClr val="00B0F0"/>
                </a:solidFill>
              </a:rPr>
              <a:t> </a:t>
            </a:r>
          </a:p>
          <a:p>
            <a:r>
              <a:rPr lang="en-US" b="1" dirty="0"/>
              <a:t>data = </a:t>
            </a:r>
            <a:r>
              <a:rPr lang="en-US" b="1" dirty="0" err="1"/>
              <a:t>np.concatenate</a:t>
            </a:r>
            <a:r>
              <a:rPr lang="en-US" b="1" dirty="0"/>
              <a:t>([</a:t>
            </a:r>
            <a:r>
              <a:rPr lang="en-US" b="1" dirty="0" err="1"/>
              <a:t>dataOne</a:t>
            </a:r>
            <a:r>
              <a:rPr lang="en-US" b="1" dirty="0"/>
              <a:t>, </a:t>
            </a:r>
            <a:r>
              <a:rPr lang="en-US" b="1" dirty="0" err="1"/>
              <a:t>dataTwo</a:t>
            </a:r>
            <a:r>
              <a:rPr lang="en-US" b="1" dirty="0"/>
              <a:t>, </a:t>
            </a:r>
            <a:r>
              <a:rPr lang="en-US" b="1" dirty="0" err="1"/>
              <a:t>dataThree</a:t>
            </a:r>
            <a:r>
              <a:rPr lang="en-US" b="1" dirty="0"/>
              <a:t>]) </a:t>
            </a:r>
          </a:p>
          <a:p>
            <a:r>
              <a:rPr lang="en-US" b="1" dirty="0"/>
              <a:t>categories = </a:t>
            </a:r>
            <a:r>
              <a:rPr lang="en-US" b="1" dirty="0" err="1"/>
              <a:t>np.repeat</a:t>
            </a:r>
            <a:r>
              <a:rPr lang="en-US" b="1" dirty="0"/>
              <a:t>([</a:t>
            </a:r>
            <a:r>
              <a:rPr lang="en-US" b="1" dirty="0">
                <a:effectLst/>
              </a:rPr>
              <a:t>'A'</a:t>
            </a:r>
            <a:r>
              <a:rPr lang="en-US" b="1" dirty="0"/>
              <a:t>, </a:t>
            </a:r>
            <a:r>
              <a:rPr lang="en-US" b="1" dirty="0">
                <a:effectLst/>
              </a:rPr>
              <a:t>'B'</a:t>
            </a:r>
            <a:r>
              <a:rPr lang="en-US" b="1" dirty="0"/>
              <a:t>, </a:t>
            </a:r>
            <a:r>
              <a:rPr lang="en-US" b="1" dirty="0">
                <a:effectLst/>
              </a:rPr>
              <a:t>'C'</a:t>
            </a:r>
            <a:r>
              <a:rPr lang="en-US" b="1" dirty="0"/>
              <a:t>], </a:t>
            </a:r>
            <a:r>
              <a:rPr lang="en-US" b="1" dirty="0">
                <a:effectLst/>
              </a:rPr>
              <a:t>100</a:t>
            </a:r>
            <a:r>
              <a:rPr lang="en-US" b="1" dirty="0"/>
              <a:t>) </a:t>
            </a:r>
          </a:p>
          <a:p>
            <a:r>
              <a:rPr lang="en-US" b="1" dirty="0" err="1"/>
              <a:t>df</a:t>
            </a:r>
            <a:r>
              <a:rPr lang="en-US" b="1" dirty="0"/>
              <a:t> = </a:t>
            </a:r>
            <a:r>
              <a:rPr lang="en-US" b="1" dirty="0" err="1"/>
              <a:t>pd.DataFrame</a:t>
            </a:r>
            <a:r>
              <a:rPr lang="en-US" b="1" dirty="0"/>
              <a:t>({</a:t>
            </a:r>
            <a:r>
              <a:rPr lang="en-US" b="1" dirty="0">
                <a:effectLst/>
              </a:rPr>
              <a:t>'Category'</a:t>
            </a:r>
            <a:r>
              <a:rPr lang="en-US" b="1" dirty="0"/>
              <a:t>: categories, </a:t>
            </a:r>
            <a:r>
              <a:rPr lang="en-US" b="1" dirty="0">
                <a:effectLst/>
              </a:rPr>
              <a:t>'Data'</a:t>
            </a:r>
            <a:r>
              <a:rPr lang="en-US" b="1" dirty="0"/>
              <a:t>: data}) </a:t>
            </a:r>
          </a:p>
          <a:p>
            <a:endParaRPr lang="en-US" b="1" dirty="0">
              <a:effectLst/>
            </a:endParaRPr>
          </a:p>
          <a:p>
            <a:r>
              <a:rPr lang="en-US" b="1" dirty="0">
                <a:solidFill>
                  <a:srgbClr val="00B0F0"/>
                </a:solidFill>
              </a:rPr>
              <a:t># Create a figure with specific dimensions (width, height) </a:t>
            </a:r>
            <a:r>
              <a:rPr lang="en-US" b="1" dirty="0" err="1"/>
              <a:t>plt.figure</a:t>
            </a:r>
            <a:r>
              <a:rPr lang="en-US" b="1" dirty="0"/>
              <a:t>(</a:t>
            </a:r>
            <a:r>
              <a:rPr lang="en-US" b="1" dirty="0" err="1"/>
              <a:t>figsize</a:t>
            </a:r>
            <a:r>
              <a:rPr lang="en-US" b="1" dirty="0"/>
              <a:t>=(10, 6)) </a:t>
            </a:r>
          </a:p>
          <a:p>
            <a:endParaRPr lang="en-US" b="1" dirty="0">
              <a:solidFill>
                <a:srgbClr val="00B0F0"/>
              </a:solidFill>
              <a:effectLst/>
            </a:endParaRPr>
          </a:p>
          <a:p>
            <a:r>
              <a:rPr lang="en-US" b="1" dirty="0">
                <a:solidFill>
                  <a:srgbClr val="00B0F0"/>
                </a:solidFill>
                <a:effectLst/>
              </a:rPr>
              <a:t># Create a box plot</a:t>
            </a:r>
            <a:r>
              <a:rPr lang="en-US" b="1" dirty="0">
                <a:solidFill>
                  <a:srgbClr val="00B0F0"/>
                </a:solidFill>
              </a:rPr>
              <a:t> </a:t>
            </a:r>
          </a:p>
          <a:p>
            <a:r>
              <a:rPr lang="en-US" b="1" dirty="0" err="1"/>
              <a:t>sns.boxplot</a:t>
            </a:r>
            <a:r>
              <a:rPr lang="en-US" b="1" dirty="0"/>
              <a:t>(x=</a:t>
            </a:r>
            <a:r>
              <a:rPr lang="en-US" b="1" dirty="0">
                <a:effectLst/>
              </a:rPr>
              <a:t>'Category'</a:t>
            </a:r>
            <a:r>
              <a:rPr lang="en-US" b="1" dirty="0"/>
              <a:t>, y=</a:t>
            </a:r>
            <a:r>
              <a:rPr lang="en-US" b="1" dirty="0">
                <a:effectLst/>
              </a:rPr>
              <a:t>'Data'</a:t>
            </a:r>
            <a:r>
              <a:rPr lang="en-US" b="1" dirty="0"/>
              <a:t>, data=</a:t>
            </a:r>
            <a:r>
              <a:rPr lang="en-US" b="1" dirty="0" err="1"/>
              <a:t>df</a:t>
            </a:r>
            <a:r>
              <a:rPr lang="en-US" b="1" dirty="0"/>
              <a:t>) </a:t>
            </a:r>
            <a:endParaRPr lang="en-US" b="1" dirty="0">
              <a:effectLst/>
            </a:endParaRPr>
          </a:p>
          <a:p>
            <a:r>
              <a:rPr lang="en-US" b="1" dirty="0">
                <a:solidFill>
                  <a:srgbClr val="00B0F0"/>
                </a:solidFill>
                <a:effectLst/>
              </a:rPr>
              <a:t># Add title</a:t>
            </a:r>
            <a:r>
              <a:rPr lang="en-US" b="1" dirty="0">
                <a:solidFill>
                  <a:srgbClr val="00B0F0"/>
                </a:solidFill>
              </a:rPr>
              <a:t> </a:t>
            </a:r>
          </a:p>
          <a:p>
            <a:r>
              <a:rPr lang="en-US" b="1" dirty="0" err="1"/>
              <a:t>plt.title</a:t>
            </a:r>
            <a:r>
              <a:rPr lang="en-US" b="1" dirty="0"/>
              <a:t>(</a:t>
            </a:r>
            <a:r>
              <a:rPr lang="en-US" b="1" dirty="0">
                <a:effectLst/>
              </a:rPr>
              <a:t>'Box Plot of Data against Category’</a:t>
            </a:r>
            <a:r>
              <a:rPr lang="en-US" b="1" dirty="0"/>
              <a:t>) </a:t>
            </a:r>
            <a:endParaRPr lang="en-US" b="1" dirty="0">
              <a:effectLst/>
            </a:endParaRPr>
          </a:p>
          <a:p>
            <a:r>
              <a:rPr lang="en-US" b="1" dirty="0">
                <a:solidFill>
                  <a:srgbClr val="00B0F0"/>
                </a:solidFill>
                <a:effectLst/>
              </a:rPr>
              <a:t># Show the plot</a:t>
            </a:r>
            <a:r>
              <a:rPr lang="en-US" b="1" dirty="0">
                <a:solidFill>
                  <a:srgbClr val="00B0F0"/>
                </a:solidFill>
              </a:rPr>
              <a:t> </a:t>
            </a:r>
          </a:p>
          <a:p>
            <a:r>
              <a:rPr lang="en-US" b="1" dirty="0" err="1"/>
              <a:t>plt.show</a:t>
            </a:r>
            <a:r>
              <a:rPr lang="en-US" b="1" dirty="0"/>
              <a:t>()</a:t>
            </a:r>
          </a:p>
        </p:txBody>
      </p:sp>
      <p:pic>
        <p:nvPicPr>
          <p:cNvPr id="18434" name="Picture 2">
            <a:extLst>
              <a:ext uri="{FF2B5EF4-FFF2-40B4-BE49-F238E27FC236}">
                <a16:creationId xmlns:a16="http://schemas.microsoft.com/office/drawing/2014/main" id="{D58B3700-860E-D39C-1B27-6FBD42394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795" y="1117720"/>
            <a:ext cx="5740102" cy="462256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2D8D7FA-D62F-80ED-B643-BAC2FE54238F}"/>
              </a:ext>
            </a:extLst>
          </p:cNvPr>
          <p:cNvSpPr>
            <a:spLocks noGrp="1"/>
          </p:cNvSpPr>
          <p:nvPr>
            <p:ph type="title"/>
          </p:nvPr>
        </p:nvSpPr>
        <p:spPr>
          <a:xfrm>
            <a:off x="3805154" y="99148"/>
            <a:ext cx="5740102" cy="861551"/>
          </a:xfrm>
        </p:spPr>
        <p:txBody>
          <a:bodyPr/>
          <a:lstStyle/>
          <a:p>
            <a:r>
              <a:rPr lang="en-US" b="1" dirty="0">
                <a:latin typeface="Arial" panose="020B0604020202020204" pitchFamily="34" charset="0"/>
                <a:cs typeface="Arial" panose="020B0604020202020204" pitchFamily="34" charset="0"/>
              </a:rPr>
              <a:t>seaborn : </a:t>
            </a:r>
            <a:r>
              <a:rPr lang="en-US" b="1" i="0" dirty="0">
                <a:solidFill>
                  <a:srgbClr val="333333"/>
                </a:solidFill>
                <a:effectLst/>
                <a:highlight>
                  <a:srgbClr val="FFFFFF"/>
                </a:highlight>
                <a:latin typeface="Arial" panose="020B0604020202020204" pitchFamily="34" charset="0"/>
                <a:cs typeface="Arial" panose="020B0604020202020204" pitchFamily="34" charset="0"/>
              </a:rPr>
              <a:t>Boxplot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2605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58D651-1BD4-20DC-2BD1-45767D9871DB}"/>
              </a:ext>
            </a:extLst>
          </p:cNvPr>
          <p:cNvSpPr txBox="1"/>
          <p:nvPr/>
        </p:nvSpPr>
        <p:spPr>
          <a:xfrm>
            <a:off x="219918" y="828177"/>
            <a:ext cx="6898511" cy="1661993"/>
          </a:xfrm>
          <a:prstGeom prst="rect">
            <a:avLst/>
          </a:prstGeom>
          <a:noFill/>
        </p:spPr>
        <p:txBody>
          <a:bodyPr wrap="square">
            <a:spAutoFit/>
          </a:bodyPr>
          <a:lstStyle/>
          <a:p>
            <a:r>
              <a:rPr lang="en-US" sz="2800" b="1" dirty="0">
                <a:effectLst/>
                <a:latin typeface="Arial" panose="020B0604020202020204" pitchFamily="34" charset="0"/>
                <a:cs typeface="Arial" panose="020B0604020202020204" pitchFamily="34" charset="0"/>
              </a:rPr>
              <a:t>import</a:t>
            </a:r>
            <a:r>
              <a:rPr lang="en-US" sz="2800" b="1" dirty="0">
                <a:solidFill>
                  <a:srgbClr val="0070C0"/>
                </a:solidFill>
                <a:latin typeface="Arial" panose="020B0604020202020204" pitchFamily="34" charset="0"/>
                <a:cs typeface="Arial" panose="020B0604020202020204" pitchFamily="34" charset="0"/>
              </a:rPr>
              <a:t> seaborn </a:t>
            </a:r>
            <a:r>
              <a:rPr lang="en-US" sz="2800" b="1" dirty="0">
                <a:effectLst/>
                <a:latin typeface="Arial" panose="020B0604020202020204" pitchFamily="34" charset="0"/>
                <a:cs typeface="Arial" panose="020B0604020202020204" pitchFamily="34" charset="0"/>
              </a:rPr>
              <a:t>as</a:t>
            </a:r>
            <a:r>
              <a:rPr lang="en-US" sz="2800" b="1" dirty="0">
                <a:solidFill>
                  <a:srgbClr val="0070C0"/>
                </a:solidFill>
                <a:latin typeface="Arial" panose="020B0604020202020204" pitchFamily="34" charset="0"/>
                <a:cs typeface="Arial" panose="020B0604020202020204" pitchFamily="34" charset="0"/>
              </a:rPr>
              <a:t> </a:t>
            </a:r>
            <a:r>
              <a:rPr lang="en-US" sz="2800" b="1" dirty="0" err="1">
                <a:solidFill>
                  <a:srgbClr val="0070C0"/>
                </a:solidFill>
                <a:latin typeface="Arial" panose="020B0604020202020204" pitchFamily="34" charset="0"/>
                <a:cs typeface="Arial" panose="020B0604020202020204" pitchFamily="34" charset="0"/>
              </a:rPr>
              <a:t>sns</a:t>
            </a:r>
            <a:r>
              <a:rPr lang="en-US" sz="2800" b="1" dirty="0">
                <a:solidFill>
                  <a:srgbClr val="0070C0"/>
                </a:solidFill>
                <a:latin typeface="Arial" panose="020B0604020202020204" pitchFamily="34" charset="0"/>
                <a:cs typeface="Arial" panose="020B0604020202020204" pitchFamily="34" charset="0"/>
              </a:rPr>
              <a:t> </a:t>
            </a:r>
          </a:p>
          <a:p>
            <a:r>
              <a:rPr lang="en-US" sz="2800" b="1" dirty="0">
                <a:effectLst/>
                <a:latin typeface="Arial" panose="020B0604020202020204" pitchFamily="34" charset="0"/>
                <a:cs typeface="Arial" panose="020B0604020202020204" pitchFamily="34" charset="0"/>
              </a:rPr>
              <a:t>import</a:t>
            </a:r>
            <a:r>
              <a:rPr lang="en-US" sz="2800" b="1" dirty="0">
                <a:solidFill>
                  <a:srgbClr val="0070C0"/>
                </a:solidFill>
                <a:latin typeface="Arial" panose="020B0604020202020204" pitchFamily="34" charset="0"/>
                <a:cs typeface="Arial" panose="020B0604020202020204" pitchFamily="34" charset="0"/>
              </a:rPr>
              <a:t> </a:t>
            </a:r>
            <a:r>
              <a:rPr lang="en-US" sz="2800" b="1" dirty="0" err="1">
                <a:solidFill>
                  <a:srgbClr val="0070C0"/>
                </a:solidFill>
                <a:latin typeface="Arial" panose="020B0604020202020204" pitchFamily="34" charset="0"/>
                <a:cs typeface="Arial" panose="020B0604020202020204" pitchFamily="34" charset="0"/>
              </a:rPr>
              <a:t>numpy</a:t>
            </a:r>
            <a:r>
              <a:rPr lang="en-US" sz="2800" b="1" dirty="0">
                <a:solidFill>
                  <a:srgbClr val="0070C0"/>
                </a:solidFill>
                <a:latin typeface="Arial" panose="020B0604020202020204" pitchFamily="34" charset="0"/>
                <a:cs typeface="Arial" panose="020B0604020202020204" pitchFamily="34" charset="0"/>
              </a:rPr>
              <a:t> </a:t>
            </a:r>
            <a:r>
              <a:rPr lang="en-US" sz="2800" b="1" dirty="0">
                <a:effectLst/>
                <a:latin typeface="Arial" panose="020B0604020202020204" pitchFamily="34" charset="0"/>
                <a:cs typeface="Arial" panose="020B0604020202020204" pitchFamily="34" charset="0"/>
              </a:rPr>
              <a:t>as</a:t>
            </a:r>
            <a:r>
              <a:rPr lang="en-US" sz="2800" b="1" dirty="0">
                <a:solidFill>
                  <a:srgbClr val="0070C0"/>
                </a:solidFill>
                <a:latin typeface="Arial" panose="020B0604020202020204" pitchFamily="34" charset="0"/>
                <a:cs typeface="Arial" panose="020B0604020202020204" pitchFamily="34" charset="0"/>
              </a:rPr>
              <a:t> np </a:t>
            </a:r>
          </a:p>
          <a:p>
            <a:r>
              <a:rPr lang="en-US" sz="2800" b="1" dirty="0">
                <a:effectLst/>
                <a:latin typeface="Arial" panose="020B0604020202020204" pitchFamily="34" charset="0"/>
                <a:cs typeface="Arial" panose="020B0604020202020204" pitchFamily="34" charset="0"/>
              </a:rPr>
              <a:t>import</a:t>
            </a:r>
            <a:r>
              <a:rPr lang="en-US" sz="2800" b="1" dirty="0">
                <a:latin typeface="Arial" panose="020B0604020202020204" pitchFamily="34" charset="0"/>
                <a:cs typeface="Arial" panose="020B0604020202020204" pitchFamily="34" charset="0"/>
              </a:rPr>
              <a:t> </a:t>
            </a:r>
            <a:r>
              <a:rPr lang="en-US" sz="2800" b="1" dirty="0">
                <a:solidFill>
                  <a:srgbClr val="0070C0"/>
                </a:solidFill>
                <a:latin typeface="Arial" panose="020B0604020202020204" pitchFamily="34" charset="0"/>
                <a:cs typeface="Arial" panose="020B0604020202020204" pitchFamily="34" charset="0"/>
              </a:rPr>
              <a:t>pandas </a:t>
            </a:r>
            <a:r>
              <a:rPr lang="en-US" sz="2800" b="1" dirty="0">
                <a:effectLst/>
                <a:latin typeface="Arial" panose="020B0604020202020204" pitchFamily="34" charset="0"/>
                <a:cs typeface="Arial" panose="020B0604020202020204" pitchFamily="34" charset="0"/>
              </a:rPr>
              <a:t>as</a:t>
            </a:r>
            <a:r>
              <a:rPr lang="en-US" sz="2800" b="1" dirty="0">
                <a:solidFill>
                  <a:srgbClr val="0070C0"/>
                </a:solidFill>
                <a:latin typeface="Arial" panose="020B0604020202020204" pitchFamily="34" charset="0"/>
                <a:cs typeface="Arial" panose="020B0604020202020204" pitchFamily="34" charset="0"/>
              </a:rPr>
              <a:t> pd </a:t>
            </a:r>
          </a:p>
          <a:p>
            <a:endParaRPr lang="en-US" b="1" dirty="0">
              <a:effectLst/>
            </a:endParaRPr>
          </a:p>
        </p:txBody>
      </p:sp>
      <p:sp>
        <p:nvSpPr>
          <p:cNvPr id="6" name="Title 1">
            <a:extLst>
              <a:ext uri="{FF2B5EF4-FFF2-40B4-BE49-F238E27FC236}">
                <a16:creationId xmlns:a16="http://schemas.microsoft.com/office/drawing/2014/main" id="{42D8D7FA-D62F-80ED-B643-BAC2FE54238F}"/>
              </a:ext>
            </a:extLst>
          </p:cNvPr>
          <p:cNvSpPr>
            <a:spLocks noGrp="1"/>
          </p:cNvSpPr>
          <p:nvPr>
            <p:ph type="title"/>
          </p:nvPr>
        </p:nvSpPr>
        <p:spPr>
          <a:xfrm>
            <a:off x="770186" y="111"/>
            <a:ext cx="10098441" cy="861551"/>
          </a:xfrm>
        </p:spPr>
        <p:txBody>
          <a:bodyPr>
            <a:normAutofit/>
          </a:bodyPr>
          <a:lstStyle/>
          <a:p>
            <a:r>
              <a:rPr lang="en-US" b="1" dirty="0">
                <a:latin typeface="Arial" panose="020B0604020202020204" pitchFamily="34" charset="0"/>
                <a:cs typeface="Arial" panose="020B0604020202020204" pitchFamily="34" charset="0"/>
              </a:rPr>
              <a:t>seaborn : </a:t>
            </a:r>
            <a:r>
              <a:rPr lang="en-US" b="1" i="0" dirty="0">
                <a:solidFill>
                  <a:srgbClr val="333333"/>
                </a:solidFill>
                <a:effectLst/>
                <a:highlight>
                  <a:srgbClr val="FFFFFF"/>
                </a:highlight>
                <a:latin typeface="Arial" panose="020B0604020202020204" pitchFamily="34" charset="0"/>
                <a:cs typeface="Arial" panose="020B0604020202020204" pitchFamily="34" charset="0"/>
              </a:rPr>
              <a:t>Boxplot - code-decoded -I</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45EA8C-9E0B-32CE-55E5-C13FE5180594}"/>
              </a:ext>
            </a:extLst>
          </p:cNvPr>
          <p:cNvSpPr txBox="1"/>
          <p:nvPr/>
        </p:nvSpPr>
        <p:spPr>
          <a:xfrm>
            <a:off x="219918" y="2456795"/>
            <a:ext cx="11972082" cy="3970318"/>
          </a:xfrm>
          <a:prstGeom prst="rect">
            <a:avLst/>
          </a:prstGeom>
          <a:noFill/>
        </p:spPr>
        <p:txBody>
          <a:bodyPr wrap="square">
            <a:spAutoFit/>
          </a:bodyPr>
          <a:lstStyle/>
          <a:p>
            <a:pPr>
              <a:buFont typeface="Arial" panose="020B0604020202020204" pitchFamily="34" charset="0"/>
              <a:buChar char="•"/>
            </a:pPr>
            <a:r>
              <a:rPr lang="en-US" sz="2800" b="1" dirty="0">
                <a:solidFill>
                  <a:srgbClr val="00B0F0"/>
                </a:solidFill>
                <a:latin typeface="Arial" panose="020B0604020202020204" pitchFamily="34" charset="0"/>
                <a:cs typeface="Arial" panose="020B0604020202020204" pitchFamily="34" charset="0"/>
              </a:rPr>
              <a:t>seaborn (</a:t>
            </a:r>
            <a:r>
              <a:rPr lang="en-US" sz="2800" b="1" dirty="0" err="1">
                <a:solidFill>
                  <a:srgbClr val="00B0F0"/>
                </a:solidFill>
                <a:latin typeface="Arial" panose="020B0604020202020204" pitchFamily="34" charset="0"/>
                <a:cs typeface="Arial" panose="020B0604020202020204" pitchFamily="34" charset="0"/>
              </a:rPr>
              <a:t>sns</a:t>
            </a:r>
            <a:r>
              <a:rPr lang="en-US" sz="2800" b="1" dirty="0">
                <a:solidFill>
                  <a:srgbClr val="00B0F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 Python visualization library based on matplotlib that provides a high-level interface for drawing attractive and informative statistical graphics.</a:t>
            </a:r>
          </a:p>
          <a:p>
            <a:pP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dirty="0" err="1">
                <a:solidFill>
                  <a:srgbClr val="00B0F0"/>
                </a:solidFill>
                <a:latin typeface="Arial" panose="020B0604020202020204" pitchFamily="34" charset="0"/>
                <a:cs typeface="Arial" panose="020B0604020202020204" pitchFamily="34" charset="0"/>
              </a:rPr>
              <a:t>numpy</a:t>
            </a:r>
            <a:r>
              <a:rPr lang="en-US" sz="2800" b="1" dirty="0">
                <a:solidFill>
                  <a:srgbClr val="00B0F0"/>
                </a:solidFill>
                <a:latin typeface="Arial" panose="020B0604020202020204" pitchFamily="34" charset="0"/>
                <a:cs typeface="Arial" panose="020B0604020202020204" pitchFamily="34" charset="0"/>
              </a:rPr>
              <a:t> (np): </a:t>
            </a:r>
            <a:r>
              <a:rPr lang="en-US" sz="2800" dirty="0">
                <a:latin typeface="Arial" panose="020B0604020202020204" pitchFamily="34" charset="0"/>
                <a:cs typeface="Arial" panose="020B0604020202020204" pitchFamily="34" charset="0"/>
              </a:rPr>
              <a:t>A fundamental package for scientific computing with Python, used for creating and manipulating numerical data.</a:t>
            </a:r>
          </a:p>
          <a:p>
            <a:pP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dirty="0">
                <a:solidFill>
                  <a:srgbClr val="00B0F0"/>
                </a:solidFill>
                <a:latin typeface="Arial" panose="020B0604020202020204" pitchFamily="34" charset="0"/>
                <a:cs typeface="Arial" panose="020B0604020202020204" pitchFamily="34" charset="0"/>
              </a:rPr>
              <a:t>pandas (pd): </a:t>
            </a:r>
            <a:r>
              <a:rPr lang="en-US" sz="2800" dirty="0">
                <a:latin typeface="Arial" panose="020B0604020202020204" pitchFamily="34" charset="0"/>
                <a:cs typeface="Arial" panose="020B0604020202020204" pitchFamily="34" charset="0"/>
              </a:rPr>
              <a:t>A data manipulation and analysis library for Python, which provides data structures like </a:t>
            </a:r>
            <a:r>
              <a:rPr lang="en-US" sz="2800" dirty="0" err="1">
                <a:latin typeface="Arial" panose="020B0604020202020204" pitchFamily="34" charset="0"/>
                <a:cs typeface="Arial" panose="020B0604020202020204" pitchFamily="34" charset="0"/>
              </a:rPr>
              <a:t>DataFrame</a:t>
            </a:r>
            <a:r>
              <a:rPr lang="en-US" sz="2800" dirty="0">
                <a:latin typeface="Arial" panose="020B0604020202020204" pitchFamily="34" charset="0"/>
                <a:cs typeface="Arial" panose="020B0604020202020204" pitchFamily="34" charset="0"/>
              </a:rPr>
              <a:t> to work with structured data.</a:t>
            </a:r>
          </a:p>
        </p:txBody>
      </p:sp>
    </p:spTree>
    <p:extLst>
      <p:ext uri="{BB962C8B-B14F-4D97-AF65-F5344CB8AC3E}">
        <p14:creationId xmlns:p14="http://schemas.microsoft.com/office/powerpoint/2010/main" val="218479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58D651-1BD4-20DC-2BD1-45767D9871DB}"/>
              </a:ext>
            </a:extLst>
          </p:cNvPr>
          <p:cNvSpPr txBox="1"/>
          <p:nvPr/>
        </p:nvSpPr>
        <p:spPr>
          <a:xfrm>
            <a:off x="219918" y="732192"/>
            <a:ext cx="8646290" cy="2369880"/>
          </a:xfrm>
          <a:prstGeom prst="rect">
            <a:avLst/>
          </a:prstGeom>
          <a:noFill/>
        </p:spPr>
        <p:txBody>
          <a:bodyPr wrap="square">
            <a:spAutoFit/>
          </a:bodyPr>
          <a:lstStyle/>
          <a:p>
            <a:r>
              <a:rPr lang="en-US" sz="2600" b="1" dirty="0">
                <a:effectLst/>
                <a:latin typeface="Arial" panose="020B0604020202020204" pitchFamily="34" charset="0"/>
                <a:cs typeface="Arial" panose="020B0604020202020204" pitchFamily="34" charset="0"/>
              </a:rPr>
              <a:t># Generate random data</a:t>
            </a:r>
            <a:r>
              <a:rPr lang="en-US" sz="2600" b="1" dirty="0">
                <a:latin typeface="Arial" panose="020B0604020202020204" pitchFamily="34" charset="0"/>
                <a:cs typeface="Arial" panose="020B0604020202020204" pitchFamily="34" charset="0"/>
              </a:rPr>
              <a:t> </a:t>
            </a:r>
          </a:p>
          <a:p>
            <a:r>
              <a:rPr lang="en-US" sz="2600" b="1" dirty="0" err="1">
                <a:solidFill>
                  <a:srgbClr val="00B0F0"/>
                </a:solidFill>
                <a:latin typeface="Arial" panose="020B0604020202020204" pitchFamily="34" charset="0"/>
                <a:cs typeface="Arial" panose="020B0604020202020204" pitchFamily="34" charset="0"/>
              </a:rPr>
              <a:t>np.random.seed</a:t>
            </a:r>
            <a:r>
              <a:rPr lang="en-US" sz="2600" b="1" dirty="0">
                <a:solidFill>
                  <a:srgbClr val="00B0F0"/>
                </a:solidFill>
                <a:latin typeface="Arial" panose="020B0604020202020204" pitchFamily="34" charset="0"/>
                <a:cs typeface="Arial" panose="020B0604020202020204" pitchFamily="34" charset="0"/>
              </a:rPr>
              <a:t>(</a:t>
            </a:r>
            <a:r>
              <a:rPr lang="en-US" sz="2600" b="1" dirty="0">
                <a:solidFill>
                  <a:srgbClr val="00B0F0"/>
                </a:solidFill>
                <a:effectLst/>
                <a:latin typeface="Arial" panose="020B0604020202020204" pitchFamily="34" charset="0"/>
                <a:cs typeface="Arial" panose="020B0604020202020204" pitchFamily="34" charset="0"/>
              </a:rPr>
              <a:t>42</a:t>
            </a:r>
            <a:r>
              <a:rPr lang="en-US" sz="2600" b="1" dirty="0">
                <a:solidFill>
                  <a:srgbClr val="00B0F0"/>
                </a:solidFill>
                <a:latin typeface="Arial" panose="020B0604020202020204" pitchFamily="34" charset="0"/>
                <a:cs typeface="Arial" panose="020B0604020202020204" pitchFamily="34" charset="0"/>
              </a:rPr>
              <a:t>) </a:t>
            </a:r>
          </a:p>
          <a:p>
            <a:r>
              <a:rPr lang="en-US" sz="2600" b="1" dirty="0" err="1">
                <a:solidFill>
                  <a:srgbClr val="00B0F0"/>
                </a:solidFill>
                <a:latin typeface="Arial" panose="020B0604020202020204" pitchFamily="34" charset="0"/>
                <a:cs typeface="Arial" panose="020B0604020202020204" pitchFamily="34" charset="0"/>
              </a:rPr>
              <a:t>dataOne</a:t>
            </a:r>
            <a:r>
              <a:rPr lang="en-US" sz="2600" b="1" dirty="0">
                <a:solidFill>
                  <a:srgbClr val="00B0F0"/>
                </a:solidFill>
                <a:latin typeface="Arial" panose="020B0604020202020204" pitchFamily="34" charset="0"/>
                <a:cs typeface="Arial" panose="020B0604020202020204" pitchFamily="34" charset="0"/>
              </a:rPr>
              <a:t> = </a:t>
            </a:r>
            <a:r>
              <a:rPr lang="en-US" sz="2600" b="1" dirty="0" err="1">
                <a:solidFill>
                  <a:srgbClr val="00B0F0"/>
                </a:solidFill>
                <a:latin typeface="Arial" panose="020B0604020202020204" pitchFamily="34" charset="0"/>
                <a:cs typeface="Arial" panose="020B0604020202020204" pitchFamily="34" charset="0"/>
              </a:rPr>
              <a:t>np.random.normal</a:t>
            </a:r>
            <a:r>
              <a:rPr lang="en-US" sz="2600" b="1" dirty="0">
                <a:solidFill>
                  <a:srgbClr val="00B0F0"/>
                </a:solidFill>
                <a:latin typeface="Arial" panose="020B0604020202020204" pitchFamily="34" charset="0"/>
                <a:cs typeface="Arial" panose="020B0604020202020204" pitchFamily="34" charset="0"/>
              </a:rPr>
              <a:t>(</a:t>
            </a:r>
            <a:r>
              <a:rPr lang="en-US" sz="2600" b="1" dirty="0">
                <a:solidFill>
                  <a:srgbClr val="00B0F0"/>
                </a:solidFill>
                <a:effectLst/>
                <a:latin typeface="Arial" panose="020B0604020202020204" pitchFamily="34" charset="0"/>
                <a:cs typeface="Arial" panose="020B0604020202020204" pitchFamily="34" charset="0"/>
              </a:rPr>
              <a:t>0</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1</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100</a:t>
            </a:r>
            <a:r>
              <a:rPr lang="en-US" sz="2600" b="1" dirty="0">
                <a:solidFill>
                  <a:srgbClr val="00B0F0"/>
                </a:solidFill>
                <a:latin typeface="Arial" panose="020B0604020202020204" pitchFamily="34" charset="0"/>
                <a:cs typeface="Arial" panose="020B0604020202020204" pitchFamily="34" charset="0"/>
              </a:rPr>
              <a:t>) </a:t>
            </a:r>
          </a:p>
          <a:p>
            <a:r>
              <a:rPr lang="en-US" sz="2600" b="1" dirty="0" err="1">
                <a:solidFill>
                  <a:srgbClr val="00B0F0"/>
                </a:solidFill>
                <a:latin typeface="Arial" panose="020B0604020202020204" pitchFamily="34" charset="0"/>
                <a:cs typeface="Arial" panose="020B0604020202020204" pitchFamily="34" charset="0"/>
              </a:rPr>
              <a:t>dataTwo</a:t>
            </a:r>
            <a:r>
              <a:rPr lang="en-US" sz="2600" b="1" dirty="0">
                <a:solidFill>
                  <a:srgbClr val="00B0F0"/>
                </a:solidFill>
                <a:latin typeface="Arial" panose="020B0604020202020204" pitchFamily="34" charset="0"/>
                <a:cs typeface="Arial" panose="020B0604020202020204" pitchFamily="34" charset="0"/>
              </a:rPr>
              <a:t> = </a:t>
            </a:r>
            <a:r>
              <a:rPr lang="en-US" sz="2600" b="1" dirty="0" err="1">
                <a:solidFill>
                  <a:srgbClr val="00B0F0"/>
                </a:solidFill>
                <a:latin typeface="Arial" panose="020B0604020202020204" pitchFamily="34" charset="0"/>
                <a:cs typeface="Arial" panose="020B0604020202020204" pitchFamily="34" charset="0"/>
              </a:rPr>
              <a:t>np.random.normal</a:t>
            </a:r>
            <a:r>
              <a:rPr lang="en-US" sz="2600" b="1" dirty="0">
                <a:solidFill>
                  <a:srgbClr val="00B0F0"/>
                </a:solidFill>
                <a:latin typeface="Arial" panose="020B0604020202020204" pitchFamily="34" charset="0"/>
                <a:cs typeface="Arial" panose="020B0604020202020204" pitchFamily="34" charset="0"/>
              </a:rPr>
              <a:t>(</a:t>
            </a:r>
            <a:r>
              <a:rPr lang="en-US" sz="2600" b="1" dirty="0">
                <a:solidFill>
                  <a:srgbClr val="00B0F0"/>
                </a:solidFill>
                <a:effectLst/>
                <a:latin typeface="Arial" panose="020B0604020202020204" pitchFamily="34" charset="0"/>
                <a:cs typeface="Arial" panose="020B0604020202020204" pitchFamily="34" charset="0"/>
              </a:rPr>
              <a:t>2</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1</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100</a:t>
            </a:r>
            <a:r>
              <a:rPr lang="en-US" sz="2600" b="1" dirty="0">
                <a:solidFill>
                  <a:srgbClr val="00B0F0"/>
                </a:solidFill>
                <a:latin typeface="Arial" panose="020B0604020202020204" pitchFamily="34" charset="0"/>
                <a:cs typeface="Arial" panose="020B0604020202020204" pitchFamily="34" charset="0"/>
              </a:rPr>
              <a:t>) </a:t>
            </a:r>
          </a:p>
          <a:p>
            <a:r>
              <a:rPr lang="en-US" sz="2600" b="1" dirty="0" err="1">
                <a:solidFill>
                  <a:srgbClr val="00B0F0"/>
                </a:solidFill>
                <a:latin typeface="Arial" panose="020B0604020202020204" pitchFamily="34" charset="0"/>
                <a:cs typeface="Arial" panose="020B0604020202020204" pitchFamily="34" charset="0"/>
              </a:rPr>
              <a:t>dataThree</a:t>
            </a:r>
            <a:r>
              <a:rPr lang="en-US" sz="2600" b="1" dirty="0">
                <a:solidFill>
                  <a:srgbClr val="00B0F0"/>
                </a:solidFill>
                <a:latin typeface="Arial" panose="020B0604020202020204" pitchFamily="34" charset="0"/>
                <a:cs typeface="Arial" panose="020B0604020202020204" pitchFamily="34" charset="0"/>
              </a:rPr>
              <a:t> = </a:t>
            </a:r>
            <a:r>
              <a:rPr lang="en-US" sz="2600" b="1" dirty="0" err="1">
                <a:solidFill>
                  <a:srgbClr val="00B0F0"/>
                </a:solidFill>
                <a:latin typeface="Arial" panose="020B0604020202020204" pitchFamily="34" charset="0"/>
                <a:cs typeface="Arial" panose="020B0604020202020204" pitchFamily="34" charset="0"/>
              </a:rPr>
              <a:t>np.random.normal</a:t>
            </a:r>
            <a:r>
              <a:rPr lang="en-US" sz="2600" b="1" dirty="0">
                <a:solidFill>
                  <a:srgbClr val="00B0F0"/>
                </a:solidFill>
                <a:latin typeface="Arial" panose="020B0604020202020204" pitchFamily="34" charset="0"/>
                <a:cs typeface="Arial" panose="020B0604020202020204" pitchFamily="34" charset="0"/>
              </a:rPr>
              <a:t>(</a:t>
            </a:r>
            <a:r>
              <a:rPr lang="en-US" sz="2600" b="1" dirty="0">
                <a:solidFill>
                  <a:srgbClr val="00B0F0"/>
                </a:solidFill>
                <a:effectLst/>
                <a:latin typeface="Arial" panose="020B0604020202020204" pitchFamily="34" charset="0"/>
                <a:cs typeface="Arial" panose="020B0604020202020204" pitchFamily="34" charset="0"/>
              </a:rPr>
              <a:t>1</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2</a:t>
            </a:r>
            <a:r>
              <a:rPr lang="en-US" sz="2600" b="1" dirty="0">
                <a:solidFill>
                  <a:srgbClr val="00B0F0"/>
                </a:solidFill>
                <a:latin typeface="Arial" panose="020B0604020202020204" pitchFamily="34" charset="0"/>
                <a:cs typeface="Arial" panose="020B0604020202020204" pitchFamily="34" charset="0"/>
              </a:rPr>
              <a:t>, </a:t>
            </a:r>
            <a:r>
              <a:rPr lang="en-US" sz="2600" b="1" dirty="0">
                <a:solidFill>
                  <a:srgbClr val="00B0F0"/>
                </a:solidFill>
                <a:effectLst/>
                <a:latin typeface="Arial" panose="020B0604020202020204" pitchFamily="34" charset="0"/>
                <a:cs typeface="Arial" panose="020B0604020202020204" pitchFamily="34" charset="0"/>
              </a:rPr>
              <a:t>100</a:t>
            </a:r>
            <a:r>
              <a:rPr lang="en-US" sz="2600" b="1" dirty="0">
                <a:solidFill>
                  <a:srgbClr val="00B0F0"/>
                </a:solidFill>
                <a:latin typeface="Arial" panose="020B0604020202020204" pitchFamily="34" charset="0"/>
                <a:cs typeface="Arial" panose="020B0604020202020204" pitchFamily="34" charset="0"/>
              </a:rPr>
              <a:t>) </a:t>
            </a:r>
          </a:p>
          <a:p>
            <a:endParaRPr lang="en-US" b="1"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45EA8C-9E0B-32CE-55E5-C13FE5180594}"/>
              </a:ext>
            </a:extLst>
          </p:cNvPr>
          <p:cNvSpPr txBox="1"/>
          <p:nvPr/>
        </p:nvSpPr>
        <p:spPr>
          <a:xfrm>
            <a:off x="109959" y="3102072"/>
            <a:ext cx="12082041" cy="3139321"/>
          </a:xfrm>
          <a:prstGeom prst="rect">
            <a:avLst/>
          </a:prstGeom>
          <a:noFill/>
        </p:spPr>
        <p:txBody>
          <a:bodyPr wrap="square">
            <a:spAutoFit/>
          </a:bodyPr>
          <a:lstStyle/>
          <a:p>
            <a:r>
              <a:rPr lang="en-US" sz="2200" b="1" dirty="0" err="1">
                <a:solidFill>
                  <a:srgbClr val="00B0F0"/>
                </a:solidFill>
                <a:latin typeface="Arial" panose="020B0604020202020204" pitchFamily="34" charset="0"/>
                <a:cs typeface="Arial" panose="020B0604020202020204" pitchFamily="34" charset="0"/>
              </a:rPr>
              <a:t>np.random.seed</a:t>
            </a:r>
            <a:r>
              <a:rPr lang="en-US" sz="2200" b="1" dirty="0">
                <a:solidFill>
                  <a:srgbClr val="00B0F0"/>
                </a:solidFill>
                <a:latin typeface="Arial" panose="020B0604020202020204" pitchFamily="34" charset="0"/>
                <a:cs typeface="Arial" panose="020B0604020202020204" pitchFamily="34" charset="0"/>
              </a:rPr>
              <a:t>(42): </a:t>
            </a:r>
            <a:r>
              <a:rPr lang="en-US" sz="2200" dirty="0">
                <a:latin typeface="Arial" panose="020B0604020202020204" pitchFamily="34" charset="0"/>
                <a:cs typeface="Arial" panose="020B0604020202020204" pitchFamily="34" charset="0"/>
              </a:rPr>
              <a:t>Sets the seed for the random number generator to ensure reproducibility. The seed value 42 ensures that the same random numbers are generated each time the code is run.</a:t>
            </a:r>
          </a:p>
          <a:p>
            <a:r>
              <a:rPr lang="en-US" sz="2200" b="1" dirty="0" err="1">
                <a:solidFill>
                  <a:srgbClr val="00B0F0"/>
                </a:solidFill>
                <a:latin typeface="Arial" panose="020B0604020202020204" pitchFamily="34" charset="0"/>
                <a:cs typeface="Arial" panose="020B0604020202020204" pitchFamily="34" charset="0"/>
              </a:rPr>
              <a:t>dataOne</a:t>
            </a:r>
            <a:r>
              <a:rPr lang="en-US" sz="2200" b="1" dirty="0">
                <a:solidFill>
                  <a:srgbClr val="00B0F0"/>
                </a:solidFill>
                <a:latin typeface="Arial" panose="020B0604020202020204" pitchFamily="34" charset="0"/>
                <a:cs typeface="Arial" panose="020B0604020202020204" pitchFamily="34" charset="0"/>
              </a:rPr>
              <a:t> = </a:t>
            </a:r>
            <a:r>
              <a:rPr lang="en-US" sz="2200" b="1" dirty="0" err="1">
                <a:solidFill>
                  <a:srgbClr val="00B0F0"/>
                </a:solidFill>
                <a:latin typeface="Arial" panose="020B0604020202020204" pitchFamily="34" charset="0"/>
                <a:cs typeface="Arial" panose="020B0604020202020204" pitchFamily="34" charset="0"/>
              </a:rPr>
              <a:t>np.random.normal</a:t>
            </a:r>
            <a:r>
              <a:rPr lang="en-US" sz="2200" b="1" dirty="0">
                <a:solidFill>
                  <a:srgbClr val="00B0F0"/>
                </a:solidFill>
                <a:latin typeface="Arial" panose="020B0604020202020204" pitchFamily="34" charset="0"/>
                <a:cs typeface="Arial" panose="020B0604020202020204" pitchFamily="34" charset="0"/>
              </a:rPr>
              <a:t>(0, 1, 100): </a:t>
            </a:r>
            <a:r>
              <a:rPr lang="en-US" sz="2200" dirty="0">
                <a:latin typeface="Arial" panose="020B0604020202020204" pitchFamily="34" charset="0"/>
                <a:cs typeface="Arial" panose="020B0604020202020204" pitchFamily="34" charset="0"/>
              </a:rPr>
              <a:t>Generates 100 random numbers from a normal distribution with a mean of 0 and a standard deviation of 1.</a:t>
            </a:r>
          </a:p>
          <a:p>
            <a:r>
              <a:rPr lang="en-US" sz="2200" b="1" dirty="0" err="1">
                <a:solidFill>
                  <a:srgbClr val="00B0F0"/>
                </a:solidFill>
                <a:latin typeface="Arial" panose="020B0604020202020204" pitchFamily="34" charset="0"/>
                <a:cs typeface="Arial" panose="020B0604020202020204" pitchFamily="34" charset="0"/>
              </a:rPr>
              <a:t>dataTwo</a:t>
            </a:r>
            <a:r>
              <a:rPr lang="en-US" sz="2200" b="1" dirty="0">
                <a:solidFill>
                  <a:srgbClr val="00B0F0"/>
                </a:solidFill>
                <a:latin typeface="Arial" panose="020B0604020202020204" pitchFamily="34" charset="0"/>
                <a:cs typeface="Arial" panose="020B0604020202020204" pitchFamily="34" charset="0"/>
              </a:rPr>
              <a:t> = </a:t>
            </a:r>
            <a:r>
              <a:rPr lang="en-US" sz="2200" b="1" dirty="0" err="1">
                <a:solidFill>
                  <a:srgbClr val="00B0F0"/>
                </a:solidFill>
                <a:latin typeface="Arial" panose="020B0604020202020204" pitchFamily="34" charset="0"/>
                <a:cs typeface="Arial" panose="020B0604020202020204" pitchFamily="34" charset="0"/>
              </a:rPr>
              <a:t>np.random.normal</a:t>
            </a:r>
            <a:r>
              <a:rPr lang="en-US" sz="2200" b="1" dirty="0">
                <a:solidFill>
                  <a:srgbClr val="00B0F0"/>
                </a:solidFill>
                <a:latin typeface="Arial" panose="020B0604020202020204" pitchFamily="34" charset="0"/>
                <a:cs typeface="Arial" panose="020B0604020202020204" pitchFamily="34" charset="0"/>
              </a:rPr>
              <a:t>(2, 1, 100): </a:t>
            </a:r>
            <a:r>
              <a:rPr lang="en-US" sz="2200" dirty="0">
                <a:latin typeface="Arial" panose="020B0604020202020204" pitchFamily="34" charset="0"/>
                <a:cs typeface="Arial" panose="020B0604020202020204" pitchFamily="34" charset="0"/>
              </a:rPr>
              <a:t>Generates 100 random numbers from a normal distribution with a mean of 2 and a standard deviation of 1.</a:t>
            </a:r>
          </a:p>
          <a:p>
            <a:r>
              <a:rPr lang="en-US" sz="2200" b="1" dirty="0" err="1">
                <a:solidFill>
                  <a:srgbClr val="00B0F0"/>
                </a:solidFill>
                <a:latin typeface="Arial" panose="020B0604020202020204" pitchFamily="34" charset="0"/>
                <a:cs typeface="Arial" panose="020B0604020202020204" pitchFamily="34" charset="0"/>
              </a:rPr>
              <a:t>dataThree</a:t>
            </a:r>
            <a:r>
              <a:rPr lang="en-US" sz="2200" b="1" dirty="0">
                <a:solidFill>
                  <a:srgbClr val="00B0F0"/>
                </a:solidFill>
                <a:latin typeface="Arial" panose="020B0604020202020204" pitchFamily="34" charset="0"/>
                <a:cs typeface="Arial" panose="020B0604020202020204" pitchFamily="34" charset="0"/>
              </a:rPr>
              <a:t> = </a:t>
            </a:r>
            <a:r>
              <a:rPr lang="en-US" sz="2200" b="1" dirty="0" err="1">
                <a:solidFill>
                  <a:srgbClr val="00B0F0"/>
                </a:solidFill>
                <a:latin typeface="Arial" panose="020B0604020202020204" pitchFamily="34" charset="0"/>
                <a:cs typeface="Arial" panose="020B0604020202020204" pitchFamily="34" charset="0"/>
              </a:rPr>
              <a:t>np.random.normal</a:t>
            </a:r>
            <a:r>
              <a:rPr lang="en-US" sz="2200" b="1" dirty="0">
                <a:solidFill>
                  <a:srgbClr val="00B0F0"/>
                </a:solidFill>
                <a:latin typeface="Arial" panose="020B0604020202020204" pitchFamily="34" charset="0"/>
                <a:cs typeface="Arial" panose="020B0604020202020204" pitchFamily="34" charset="0"/>
              </a:rPr>
              <a:t>(1, 2, 100): </a:t>
            </a:r>
            <a:r>
              <a:rPr lang="en-US" sz="2200" dirty="0">
                <a:latin typeface="Arial" panose="020B0604020202020204" pitchFamily="34" charset="0"/>
                <a:cs typeface="Arial" panose="020B0604020202020204" pitchFamily="34" charset="0"/>
              </a:rPr>
              <a:t>Generates 100 random numbers from a normal distribution with a mean of 1 and a standard deviation of 2.</a:t>
            </a:r>
          </a:p>
        </p:txBody>
      </p:sp>
      <p:sp>
        <p:nvSpPr>
          <p:cNvPr id="7" name="Title 1">
            <a:extLst>
              <a:ext uri="{FF2B5EF4-FFF2-40B4-BE49-F238E27FC236}">
                <a16:creationId xmlns:a16="http://schemas.microsoft.com/office/drawing/2014/main" id="{4B66B302-D278-DC4F-7630-C07AC3298BFC}"/>
              </a:ext>
            </a:extLst>
          </p:cNvPr>
          <p:cNvSpPr txBox="1">
            <a:spLocks/>
          </p:cNvSpPr>
          <p:nvPr/>
        </p:nvSpPr>
        <p:spPr>
          <a:xfrm>
            <a:off x="770186" y="111"/>
            <a:ext cx="10098441" cy="861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rial" panose="020B0604020202020204" pitchFamily="34" charset="0"/>
                <a:cs typeface="Arial" panose="020B0604020202020204" pitchFamily="34" charset="0"/>
              </a:rPr>
              <a:t>seaborn : </a:t>
            </a:r>
            <a:r>
              <a:rPr lang="en-US" b="1">
                <a:solidFill>
                  <a:srgbClr val="333333"/>
                </a:solidFill>
                <a:highlight>
                  <a:srgbClr val="FFFFFF"/>
                </a:highlight>
                <a:latin typeface="Arial" panose="020B0604020202020204" pitchFamily="34" charset="0"/>
                <a:cs typeface="Arial" panose="020B0604020202020204" pitchFamily="34" charset="0"/>
              </a:rPr>
              <a:t>Boxplot - code-decoded -I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02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A020-CFB4-E726-CC74-A060F79C5CD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Definition - data visualization? </a:t>
            </a:r>
          </a:p>
        </p:txBody>
      </p:sp>
      <p:sp>
        <p:nvSpPr>
          <p:cNvPr id="3" name="Content Placeholder 2">
            <a:extLst>
              <a:ext uri="{FF2B5EF4-FFF2-40B4-BE49-F238E27FC236}">
                <a16:creationId xmlns:a16="http://schemas.microsoft.com/office/drawing/2014/main" id="{A59B7336-F234-98CB-1516-72AAE26F3A97}"/>
              </a:ext>
            </a:extLst>
          </p:cNvPr>
          <p:cNvSpPr>
            <a:spLocks noGrp="1"/>
          </p:cNvSpPr>
          <p:nvPr>
            <p:ph idx="1"/>
          </p:nvPr>
        </p:nvSpPr>
        <p:spPr>
          <a:xfrm>
            <a:off x="838200" y="1559407"/>
            <a:ext cx="11014276" cy="4351338"/>
          </a:xfrm>
        </p:spPr>
        <p:txBody>
          <a:bodyPr/>
          <a:lstStyle/>
          <a:p>
            <a:pPr algn="l"/>
            <a:r>
              <a:rPr lang="en-US" b="0" i="0" dirty="0">
                <a:solidFill>
                  <a:srgbClr val="333333"/>
                </a:solidFill>
                <a:effectLst/>
                <a:highlight>
                  <a:srgbClr val="FAFAFA"/>
                </a:highlight>
                <a:latin typeface="Arial" panose="020B0604020202020204" pitchFamily="34" charset="0"/>
                <a:cs typeface="Arial" panose="020B0604020202020204" pitchFamily="34" charset="0"/>
              </a:rPr>
              <a:t>Data visualization is the </a:t>
            </a:r>
            <a:r>
              <a:rPr lang="en-US" b="1" i="0" dirty="0">
                <a:solidFill>
                  <a:srgbClr val="333333"/>
                </a:solidFill>
                <a:effectLst/>
                <a:highlight>
                  <a:srgbClr val="FAFAFA"/>
                </a:highlight>
                <a:latin typeface="Arial" panose="020B0604020202020204" pitchFamily="34" charset="0"/>
                <a:cs typeface="Arial" panose="020B0604020202020204" pitchFamily="34" charset="0"/>
              </a:rPr>
              <a:t>graphical representation </a:t>
            </a:r>
            <a:r>
              <a:rPr lang="en-US" b="0" i="0" dirty="0">
                <a:solidFill>
                  <a:srgbClr val="333333"/>
                </a:solidFill>
                <a:effectLst/>
                <a:highlight>
                  <a:srgbClr val="FAFAFA"/>
                </a:highlight>
                <a:latin typeface="Arial" panose="020B0604020202020204" pitchFamily="34" charset="0"/>
                <a:cs typeface="Arial" panose="020B0604020202020204" pitchFamily="34" charset="0"/>
              </a:rPr>
              <a:t>of information and data. </a:t>
            </a:r>
          </a:p>
          <a:p>
            <a:pPr algn="l"/>
            <a:r>
              <a:rPr lang="en-US" b="0" i="0" dirty="0">
                <a:solidFill>
                  <a:srgbClr val="333333"/>
                </a:solidFill>
                <a:effectLst/>
                <a:highlight>
                  <a:srgbClr val="FAFAFA"/>
                </a:highlight>
                <a:latin typeface="Arial" panose="020B0604020202020204" pitchFamily="34" charset="0"/>
                <a:cs typeface="Arial" panose="020B0604020202020204" pitchFamily="34" charset="0"/>
              </a:rPr>
              <a:t>By using </a:t>
            </a:r>
            <a:r>
              <a:rPr lang="en-US" b="1" dirty="0">
                <a:solidFill>
                  <a:srgbClr val="333333"/>
                </a:solidFill>
                <a:highlight>
                  <a:srgbClr val="FAFAFA"/>
                </a:highlight>
                <a:latin typeface="Arial" panose="020B0604020202020204" pitchFamily="34" charset="0"/>
                <a:cs typeface="Arial" panose="020B0604020202020204" pitchFamily="34" charset="0"/>
              </a:rPr>
              <a:t>v</a:t>
            </a:r>
            <a:r>
              <a:rPr lang="en-US" b="1" dirty="0">
                <a:solidFill>
                  <a:srgbClr val="333333"/>
                </a:solidFill>
                <a:highlight>
                  <a:srgbClr val="FAFAFA"/>
                </a:highligh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isual elements like charts, graphs, and maps</a:t>
            </a:r>
            <a:r>
              <a:rPr lang="en-US" dirty="0">
                <a:solidFill>
                  <a:srgbClr val="333333"/>
                </a:solidFill>
                <a:highlight>
                  <a:srgbClr val="FAFAFA"/>
                </a:highlight>
                <a:latin typeface="Arial" panose="020B0604020202020204" pitchFamily="34" charset="0"/>
                <a:cs typeface="Arial" panose="020B0604020202020204" pitchFamily="34" charset="0"/>
              </a:rPr>
              <a:t>, data visualization tools provide an accessible way to see and understand trends</a:t>
            </a:r>
            <a:r>
              <a:rPr lang="en-US" b="0" i="0" dirty="0">
                <a:solidFill>
                  <a:srgbClr val="333333"/>
                </a:solidFill>
                <a:effectLst/>
                <a:highlight>
                  <a:srgbClr val="FAFAFA"/>
                </a:highlight>
                <a:latin typeface="Arial" panose="020B0604020202020204" pitchFamily="34" charset="0"/>
                <a:cs typeface="Arial" panose="020B0604020202020204" pitchFamily="34" charset="0"/>
              </a:rPr>
              <a:t>, outliers, and patterns in data. </a:t>
            </a:r>
          </a:p>
          <a:p>
            <a:pPr algn="l"/>
            <a:r>
              <a:rPr lang="en-US" b="0" i="0" dirty="0">
                <a:solidFill>
                  <a:srgbClr val="333333"/>
                </a:solidFill>
                <a:effectLst/>
                <a:highlight>
                  <a:srgbClr val="FAFAFA"/>
                </a:highlight>
                <a:latin typeface="Arial" panose="020B0604020202020204" pitchFamily="34" charset="0"/>
                <a:cs typeface="Arial" panose="020B0604020202020204" pitchFamily="34" charset="0"/>
              </a:rPr>
              <a:t>Excellent way to present data to non-technical audiences without confusion.</a:t>
            </a:r>
          </a:p>
          <a:p>
            <a:pPr algn="l"/>
            <a:r>
              <a:rPr lang="en-US" dirty="0">
                <a:solidFill>
                  <a:srgbClr val="333333"/>
                </a:solidFill>
                <a:highlight>
                  <a:srgbClr val="FAFAFA"/>
                </a:highlight>
                <a:latin typeface="Arial" panose="020B0604020202020204" pitchFamily="34" charset="0"/>
                <a:cs typeface="Arial" panose="020B0604020202020204" pitchFamily="34" charset="0"/>
              </a:rPr>
              <a:t>D</a:t>
            </a:r>
            <a:r>
              <a:rPr lang="en-US" b="0" i="0" dirty="0">
                <a:solidFill>
                  <a:srgbClr val="333333"/>
                </a:solidFill>
                <a:effectLst/>
                <a:highlight>
                  <a:srgbClr val="FAFAFA"/>
                </a:highlight>
                <a:latin typeface="Arial" panose="020B0604020202020204" pitchFamily="34" charset="0"/>
                <a:cs typeface="Arial" panose="020B0604020202020204" pitchFamily="34" charset="0"/>
              </a:rPr>
              <a:t>ata visualization tools and technologies are essential to analyze massive amounts of information (</a:t>
            </a:r>
            <a:r>
              <a:rPr lang="en-US" b="1" i="0" dirty="0">
                <a:solidFill>
                  <a:srgbClr val="333333"/>
                </a:solidFill>
                <a:effectLst/>
                <a:highlight>
                  <a:srgbClr val="FAFAFA"/>
                </a:highlight>
                <a:latin typeface="Arial" panose="020B0604020202020204" pitchFamily="34" charset="0"/>
                <a:cs typeface="Arial" panose="020B0604020202020204" pitchFamily="34" charset="0"/>
              </a:rPr>
              <a:t>BIG-DATA</a:t>
            </a:r>
            <a:r>
              <a:rPr lang="en-US" b="0" i="0" dirty="0">
                <a:solidFill>
                  <a:srgbClr val="333333"/>
                </a:solidFill>
                <a:effectLst/>
                <a:highlight>
                  <a:srgbClr val="FAFAFA"/>
                </a:highlight>
                <a:latin typeface="Arial" panose="020B0604020202020204" pitchFamily="34" charset="0"/>
                <a:cs typeface="Arial" panose="020B0604020202020204" pitchFamily="34" charset="0"/>
              </a:rPr>
              <a:t>) and make data-driven decisions.</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36F737-C0FA-53F4-C6A4-81886B81390B}"/>
              </a:ext>
            </a:extLst>
          </p:cNvPr>
          <p:cNvSpPr txBox="1"/>
          <p:nvPr/>
        </p:nvSpPr>
        <p:spPr>
          <a:xfrm>
            <a:off x="5144947" y="6488668"/>
            <a:ext cx="7402010" cy="369332"/>
          </a:xfrm>
          <a:prstGeom prst="rect">
            <a:avLst/>
          </a:prstGeom>
          <a:noFill/>
        </p:spPr>
        <p:txBody>
          <a:bodyPr wrap="square">
            <a:spAutoFit/>
          </a:bodyPr>
          <a:lstStyle/>
          <a:p>
            <a:r>
              <a:rPr lang="en-US" dirty="0"/>
              <a:t>https://</a:t>
            </a:r>
            <a:r>
              <a:rPr lang="en-US" dirty="0" err="1"/>
              <a:t>www.tableau.com</a:t>
            </a:r>
            <a:r>
              <a:rPr lang="en-US" dirty="0"/>
              <a:t>/learn/articles/</a:t>
            </a:r>
            <a:r>
              <a:rPr lang="en-US" dirty="0" err="1"/>
              <a:t>data-visualization#definition</a:t>
            </a:r>
            <a:endParaRPr lang="en-US" dirty="0"/>
          </a:p>
        </p:txBody>
      </p:sp>
    </p:spTree>
    <p:extLst>
      <p:ext uri="{BB962C8B-B14F-4D97-AF65-F5344CB8AC3E}">
        <p14:creationId xmlns:p14="http://schemas.microsoft.com/office/powerpoint/2010/main" val="3499035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B59B8-B41F-79DB-E616-481B32140EE0}"/>
              </a:ext>
            </a:extLst>
          </p:cNvPr>
          <p:cNvSpPr txBox="1">
            <a:spLocks/>
          </p:cNvSpPr>
          <p:nvPr/>
        </p:nvSpPr>
        <p:spPr>
          <a:xfrm>
            <a:off x="770186" y="111"/>
            <a:ext cx="10098441" cy="861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seaborn : </a:t>
            </a:r>
            <a:r>
              <a:rPr lang="en-US" b="1" dirty="0">
                <a:solidFill>
                  <a:srgbClr val="333333"/>
                </a:solidFill>
                <a:highlight>
                  <a:srgbClr val="FFFFFF"/>
                </a:highlight>
                <a:latin typeface="Arial" panose="020B0604020202020204" pitchFamily="34" charset="0"/>
                <a:cs typeface="Arial" panose="020B0604020202020204" pitchFamily="34" charset="0"/>
              </a:rPr>
              <a:t>Boxplot - code-decoded -III</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0AF27BF-B08B-F1D6-484B-DA10ADD7E432}"/>
              </a:ext>
            </a:extLst>
          </p:cNvPr>
          <p:cNvSpPr txBox="1"/>
          <p:nvPr/>
        </p:nvSpPr>
        <p:spPr>
          <a:xfrm>
            <a:off x="422475" y="902294"/>
            <a:ext cx="10098441" cy="1384995"/>
          </a:xfrm>
          <a:prstGeom prst="rect">
            <a:avLst/>
          </a:prstGeom>
          <a:noFill/>
        </p:spPr>
        <p:txBody>
          <a:bodyPr wrap="square">
            <a:spAutoFit/>
          </a:bodyPr>
          <a:lstStyle/>
          <a:p>
            <a:r>
              <a:rPr lang="en-US" sz="2800" b="1" dirty="0">
                <a:solidFill>
                  <a:srgbClr val="00B0F0"/>
                </a:solidFill>
                <a:latin typeface="Arial" panose="020B0604020202020204" pitchFamily="34" charset="0"/>
                <a:cs typeface="Arial" panose="020B0604020202020204" pitchFamily="34" charset="0"/>
              </a:rPr>
              <a:t>data = </a:t>
            </a:r>
            <a:r>
              <a:rPr lang="en-US" sz="2800" b="1" dirty="0" err="1">
                <a:solidFill>
                  <a:srgbClr val="00B0F0"/>
                </a:solidFill>
                <a:latin typeface="Arial" panose="020B0604020202020204" pitchFamily="34" charset="0"/>
                <a:cs typeface="Arial" panose="020B0604020202020204" pitchFamily="34" charset="0"/>
              </a:rPr>
              <a:t>np.concatenate</a:t>
            </a:r>
            <a:r>
              <a:rPr lang="en-US" sz="2800" b="1" dirty="0">
                <a:solidFill>
                  <a:srgbClr val="00B0F0"/>
                </a:solidFill>
                <a:latin typeface="Arial" panose="020B0604020202020204" pitchFamily="34" charset="0"/>
                <a:cs typeface="Arial" panose="020B0604020202020204" pitchFamily="34" charset="0"/>
              </a:rPr>
              <a:t>([</a:t>
            </a:r>
            <a:r>
              <a:rPr lang="en-US" sz="2800" b="1" dirty="0" err="1">
                <a:solidFill>
                  <a:srgbClr val="00B0F0"/>
                </a:solidFill>
                <a:latin typeface="Arial" panose="020B0604020202020204" pitchFamily="34" charset="0"/>
                <a:cs typeface="Arial" panose="020B0604020202020204" pitchFamily="34" charset="0"/>
              </a:rPr>
              <a:t>dataOne</a:t>
            </a:r>
            <a:r>
              <a:rPr lang="en-US" sz="2800" b="1" dirty="0">
                <a:solidFill>
                  <a:srgbClr val="00B0F0"/>
                </a:solidFill>
                <a:latin typeface="Arial" panose="020B0604020202020204" pitchFamily="34" charset="0"/>
                <a:cs typeface="Arial" panose="020B0604020202020204" pitchFamily="34" charset="0"/>
              </a:rPr>
              <a:t>, </a:t>
            </a:r>
            <a:r>
              <a:rPr lang="en-US" sz="2800" b="1" dirty="0" err="1">
                <a:solidFill>
                  <a:srgbClr val="00B0F0"/>
                </a:solidFill>
                <a:latin typeface="Arial" panose="020B0604020202020204" pitchFamily="34" charset="0"/>
                <a:cs typeface="Arial" panose="020B0604020202020204" pitchFamily="34" charset="0"/>
              </a:rPr>
              <a:t>dataTwo</a:t>
            </a:r>
            <a:r>
              <a:rPr lang="en-US" sz="2800" b="1" dirty="0">
                <a:solidFill>
                  <a:srgbClr val="00B0F0"/>
                </a:solidFill>
                <a:latin typeface="Arial" panose="020B0604020202020204" pitchFamily="34" charset="0"/>
                <a:cs typeface="Arial" panose="020B0604020202020204" pitchFamily="34" charset="0"/>
              </a:rPr>
              <a:t>, </a:t>
            </a:r>
            <a:r>
              <a:rPr lang="en-US" sz="2800" b="1" dirty="0" err="1">
                <a:solidFill>
                  <a:srgbClr val="00B0F0"/>
                </a:solidFill>
                <a:latin typeface="Arial" panose="020B0604020202020204" pitchFamily="34" charset="0"/>
                <a:cs typeface="Arial" panose="020B0604020202020204" pitchFamily="34" charset="0"/>
              </a:rPr>
              <a:t>dataThree</a:t>
            </a:r>
            <a:r>
              <a:rPr lang="en-US" sz="2800" b="1" dirty="0">
                <a:solidFill>
                  <a:srgbClr val="00B0F0"/>
                </a:solidFill>
                <a:latin typeface="Arial" panose="020B0604020202020204" pitchFamily="34" charset="0"/>
                <a:cs typeface="Arial" panose="020B0604020202020204" pitchFamily="34" charset="0"/>
              </a:rPr>
              <a:t>]) </a:t>
            </a:r>
          </a:p>
          <a:p>
            <a:r>
              <a:rPr lang="en-US" sz="2800" b="1" dirty="0">
                <a:solidFill>
                  <a:srgbClr val="00B0F0"/>
                </a:solidFill>
                <a:latin typeface="Arial" panose="020B0604020202020204" pitchFamily="34" charset="0"/>
                <a:cs typeface="Arial" panose="020B0604020202020204" pitchFamily="34" charset="0"/>
              </a:rPr>
              <a:t>categories = </a:t>
            </a:r>
            <a:r>
              <a:rPr lang="en-US" sz="2800" b="1" dirty="0" err="1">
                <a:solidFill>
                  <a:srgbClr val="00B0F0"/>
                </a:solidFill>
                <a:latin typeface="Arial" panose="020B0604020202020204" pitchFamily="34" charset="0"/>
                <a:cs typeface="Arial" panose="020B0604020202020204" pitchFamily="34" charset="0"/>
              </a:rPr>
              <a:t>np.repeat</a:t>
            </a:r>
            <a:r>
              <a:rPr lang="en-US" sz="2800" b="1" dirty="0">
                <a:solidFill>
                  <a:srgbClr val="00B0F0"/>
                </a:solidFill>
                <a:latin typeface="Arial" panose="020B0604020202020204" pitchFamily="34" charset="0"/>
                <a:cs typeface="Arial" panose="020B0604020202020204" pitchFamily="34" charset="0"/>
              </a:rPr>
              <a:t>(['A', 'B', 'C'], 100) </a:t>
            </a:r>
          </a:p>
          <a:p>
            <a:r>
              <a:rPr lang="en-US" sz="2800" b="1" dirty="0" err="1">
                <a:solidFill>
                  <a:srgbClr val="00B0F0"/>
                </a:solidFill>
                <a:latin typeface="Arial" panose="020B0604020202020204" pitchFamily="34" charset="0"/>
                <a:cs typeface="Arial" panose="020B0604020202020204" pitchFamily="34" charset="0"/>
              </a:rPr>
              <a:t>df</a:t>
            </a:r>
            <a:r>
              <a:rPr lang="en-US" sz="2800" b="1" dirty="0">
                <a:solidFill>
                  <a:srgbClr val="00B0F0"/>
                </a:solidFill>
                <a:latin typeface="Arial" panose="020B0604020202020204" pitchFamily="34" charset="0"/>
                <a:cs typeface="Arial" panose="020B0604020202020204" pitchFamily="34" charset="0"/>
              </a:rPr>
              <a:t> = </a:t>
            </a:r>
            <a:r>
              <a:rPr lang="en-US" sz="2800" b="1" dirty="0" err="1">
                <a:solidFill>
                  <a:srgbClr val="00B0F0"/>
                </a:solidFill>
                <a:latin typeface="Arial" panose="020B0604020202020204" pitchFamily="34" charset="0"/>
                <a:cs typeface="Arial" panose="020B0604020202020204" pitchFamily="34" charset="0"/>
              </a:rPr>
              <a:t>pd.DataFrame</a:t>
            </a:r>
            <a:r>
              <a:rPr lang="en-US" sz="2800" b="1" dirty="0">
                <a:solidFill>
                  <a:srgbClr val="00B0F0"/>
                </a:solidFill>
                <a:latin typeface="Arial" panose="020B0604020202020204" pitchFamily="34" charset="0"/>
                <a:cs typeface="Arial" panose="020B0604020202020204" pitchFamily="34" charset="0"/>
              </a:rPr>
              <a:t>({'Category': categories, 'Data': data}) </a:t>
            </a:r>
          </a:p>
        </p:txBody>
      </p:sp>
      <p:sp>
        <p:nvSpPr>
          <p:cNvPr id="8" name="TextBox 7">
            <a:extLst>
              <a:ext uri="{FF2B5EF4-FFF2-40B4-BE49-F238E27FC236}">
                <a16:creationId xmlns:a16="http://schemas.microsoft.com/office/drawing/2014/main" id="{3CAE59DC-8854-BAEA-8588-CE328D48A66B}"/>
              </a:ext>
            </a:extLst>
          </p:cNvPr>
          <p:cNvSpPr txBox="1"/>
          <p:nvPr/>
        </p:nvSpPr>
        <p:spPr>
          <a:xfrm>
            <a:off x="185195" y="2902763"/>
            <a:ext cx="11308465" cy="3693319"/>
          </a:xfrm>
          <a:prstGeom prst="rect">
            <a:avLst/>
          </a:prstGeom>
          <a:noFill/>
        </p:spPr>
        <p:txBody>
          <a:bodyPr wrap="square">
            <a:spAutoFit/>
          </a:bodyPr>
          <a:lstStyle/>
          <a:p>
            <a:r>
              <a:rPr lang="en-US" sz="2600" b="1" dirty="0">
                <a:solidFill>
                  <a:srgbClr val="00B0F0"/>
                </a:solidFill>
                <a:latin typeface="Arial" panose="020B0604020202020204" pitchFamily="34" charset="0"/>
                <a:cs typeface="Arial" panose="020B0604020202020204" pitchFamily="34" charset="0"/>
              </a:rPr>
              <a:t>data = </a:t>
            </a:r>
            <a:r>
              <a:rPr lang="en-US" sz="2600" b="1" dirty="0" err="1">
                <a:solidFill>
                  <a:srgbClr val="00B0F0"/>
                </a:solidFill>
                <a:latin typeface="Arial" panose="020B0604020202020204" pitchFamily="34" charset="0"/>
                <a:cs typeface="Arial" panose="020B0604020202020204" pitchFamily="34" charset="0"/>
              </a:rPr>
              <a:t>np.concatenate</a:t>
            </a:r>
            <a:r>
              <a:rPr lang="en-US" sz="2600" b="1" dirty="0">
                <a:solidFill>
                  <a:srgbClr val="00B0F0"/>
                </a:solidFill>
                <a:latin typeface="Arial" panose="020B0604020202020204" pitchFamily="34" charset="0"/>
                <a:cs typeface="Arial" panose="020B0604020202020204" pitchFamily="34" charset="0"/>
              </a:rPr>
              <a:t>([</a:t>
            </a:r>
            <a:r>
              <a:rPr lang="en-US" sz="2600" b="1" dirty="0" err="1">
                <a:solidFill>
                  <a:srgbClr val="00B0F0"/>
                </a:solidFill>
                <a:latin typeface="Arial" panose="020B0604020202020204" pitchFamily="34" charset="0"/>
                <a:cs typeface="Arial" panose="020B0604020202020204" pitchFamily="34" charset="0"/>
              </a:rPr>
              <a:t>dataOne</a:t>
            </a:r>
            <a:r>
              <a:rPr lang="en-US" sz="2600" b="1" dirty="0">
                <a:solidFill>
                  <a:srgbClr val="00B0F0"/>
                </a:solidFill>
                <a:latin typeface="Arial" panose="020B0604020202020204" pitchFamily="34" charset="0"/>
                <a:cs typeface="Arial" panose="020B0604020202020204" pitchFamily="34" charset="0"/>
              </a:rPr>
              <a:t>, </a:t>
            </a:r>
            <a:r>
              <a:rPr lang="en-US" sz="2600" b="1" dirty="0" err="1">
                <a:solidFill>
                  <a:srgbClr val="00B0F0"/>
                </a:solidFill>
                <a:latin typeface="Arial" panose="020B0604020202020204" pitchFamily="34" charset="0"/>
                <a:cs typeface="Arial" panose="020B0604020202020204" pitchFamily="34" charset="0"/>
              </a:rPr>
              <a:t>dataTwo</a:t>
            </a:r>
            <a:r>
              <a:rPr lang="en-US" sz="2600" b="1" dirty="0">
                <a:solidFill>
                  <a:srgbClr val="00B0F0"/>
                </a:solidFill>
                <a:latin typeface="Arial" panose="020B0604020202020204" pitchFamily="34" charset="0"/>
                <a:cs typeface="Arial" panose="020B0604020202020204" pitchFamily="34" charset="0"/>
              </a:rPr>
              <a:t>, </a:t>
            </a:r>
            <a:r>
              <a:rPr lang="en-US" sz="2600" b="1" dirty="0" err="1">
                <a:solidFill>
                  <a:srgbClr val="00B0F0"/>
                </a:solidFill>
                <a:latin typeface="Arial" panose="020B0604020202020204" pitchFamily="34" charset="0"/>
                <a:cs typeface="Arial" panose="020B0604020202020204" pitchFamily="34" charset="0"/>
              </a:rPr>
              <a:t>dataThree</a:t>
            </a:r>
            <a:r>
              <a:rPr lang="en-US" sz="2600" b="1" dirty="0">
                <a:solidFill>
                  <a:srgbClr val="00B0F0"/>
                </a:solidFill>
                <a:latin typeface="Arial" panose="020B0604020202020204" pitchFamily="34" charset="0"/>
                <a:cs typeface="Arial" panose="020B0604020202020204" pitchFamily="34" charset="0"/>
              </a:rPr>
              <a:t>])</a:t>
            </a:r>
            <a:r>
              <a:rPr lang="en-US" sz="2600" b="1" dirty="0">
                <a:latin typeface="Arial" panose="020B0604020202020204" pitchFamily="34" charset="0"/>
                <a:cs typeface="Arial" panose="020B0604020202020204" pitchFamily="34" charset="0"/>
              </a:rPr>
              <a:t>:</a:t>
            </a:r>
            <a:r>
              <a:rPr lang="en-US" sz="2600" b="1" dirty="0">
                <a:solidFill>
                  <a:srgbClr val="00B0F0"/>
                </a:solidFill>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Combines the three datasets into a single array.</a:t>
            </a:r>
          </a:p>
          <a:p>
            <a:endParaRPr lang="en-US" sz="2600" dirty="0">
              <a:latin typeface="Arial" panose="020B0604020202020204" pitchFamily="34" charset="0"/>
              <a:cs typeface="Arial" panose="020B0604020202020204" pitchFamily="34" charset="0"/>
            </a:endParaRPr>
          </a:p>
          <a:p>
            <a:r>
              <a:rPr lang="en-US" sz="2600" b="1" dirty="0">
                <a:solidFill>
                  <a:srgbClr val="00B0F0"/>
                </a:solidFill>
                <a:latin typeface="Arial" panose="020B0604020202020204" pitchFamily="34" charset="0"/>
                <a:cs typeface="Arial" panose="020B0604020202020204" pitchFamily="34" charset="0"/>
              </a:rPr>
              <a:t>categories = </a:t>
            </a:r>
            <a:r>
              <a:rPr lang="en-US" sz="2600" b="1" dirty="0" err="1">
                <a:solidFill>
                  <a:srgbClr val="00B0F0"/>
                </a:solidFill>
                <a:latin typeface="Arial" panose="020B0604020202020204" pitchFamily="34" charset="0"/>
                <a:cs typeface="Arial" panose="020B0604020202020204" pitchFamily="34" charset="0"/>
              </a:rPr>
              <a:t>np.repeat</a:t>
            </a:r>
            <a:r>
              <a:rPr lang="en-US" sz="2600" b="1" dirty="0">
                <a:solidFill>
                  <a:srgbClr val="00B0F0"/>
                </a:solidFill>
                <a:latin typeface="Arial" panose="020B0604020202020204" pitchFamily="34" charset="0"/>
                <a:cs typeface="Arial" panose="020B0604020202020204" pitchFamily="34" charset="0"/>
              </a:rPr>
              <a:t>(['A', 'B', 'C'], 100)</a:t>
            </a:r>
            <a:r>
              <a:rPr lang="en-US" sz="2600" dirty="0">
                <a:latin typeface="Arial" panose="020B0604020202020204" pitchFamily="34" charset="0"/>
                <a:cs typeface="Arial" panose="020B0604020202020204" pitchFamily="34" charset="0"/>
              </a:rPr>
              <a:t>:</a:t>
            </a:r>
            <a:r>
              <a:rPr lang="en-US" sz="2600" dirty="0">
                <a:solidFill>
                  <a:srgbClr val="00B0F0"/>
                </a:solidFill>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Creates an array of category labels ('A', 'B', 'C'), each repeated 100 times to match the data points.</a:t>
            </a:r>
          </a:p>
          <a:p>
            <a:endParaRPr lang="en-US" sz="2600" dirty="0">
              <a:latin typeface="Arial" panose="020B0604020202020204" pitchFamily="34" charset="0"/>
              <a:cs typeface="Arial" panose="020B0604020202020204" pitchFamily="34" charset="0"/>
            </a:endParaRPr>
          </a:p>
          <a:p>
            <a:r>
              <a:rPr lang="en-US" sz="2600" b="1" dirty="0" err="1">
                <a:solidFill>
                  <a:srgbClr val="00B0F0"/>
                </a:solidFill>
                <a:latin typeface="Arial" panose="020B0604020202020204" pitchFamily="34" charset="0"/>
                <a:cs typeface="Arial" panose="020B0604020202020204" pitchFamily="34" charset="0"/>
              </a:rPr>
              <a:t>df</a:t>
            </a:r>
            <a:r>
              <a:rPr lang="en-US" sz="2600" b="1" dirty="0">
                <a:solidFill>
                  <a:srgbClr val="00B0F0"/>
                </a:solidFill>
                <a:latin typeface="Arial" panose="020B0604020202020204" pitchFamily="34" charset="0"/>
                <a:cs typeface="Arial" panose="020B0604020202020204" pitchFamily="34" charset="0"/>
              </a:rPr>
              <a:t> = </a:t>
            </a:r>
            <a:r>
              <a:rPr lang="en-US" sz="2600" b="1" dirty="0" err="1">
                <a:solidFill>
                  <a:srgbClr val="00B0F0"/>
                </a:solidFill>
                <a:latin typeface="Arial" panose="020B0604020202020204" pitchFamily="34" charset="0"/>
                <a:cs typeface="Arial" panose="020B0604020202020204" pitchFamily="34" charset="0"/>
              </a:rPr>
              <a:t>pd.DataFrame</a:t>
            </a:r>
            <a:r>
              <a:rPr lang="en-US" sz="2600" b="1" dirty="0">
                <a:solidFill>
                  <a:srgbClr val="00B0F0"/>
                </a:solidFill>
                <a:latin typeface="Arial" panose="020B0604020202020204" pitchFamily="34" charset="0"/>
                <a:cs typeface="Arial" panose="020B0604020202020204" pitchFamily="34" charset="0"/>
              </a:rPr>
              <a:t>({'Category': categories, 'Data': data})</a:t>
            </a:r>
            <a:r>
              <a:rPr lang="en-US" sz="2600" dirty="0">
                <a:latin typeface="Arial" panose="020B0604020202020204" pitchFamily="34" charset="0"/>
                <a:cs typeface="Arial" panose="020B0604020202020204" pitchFamily="34" charset="0"/>
              </a:rPr>
              <a:t>: Creates a </a:t>
            </a:r>
            <a:r>
              <a:rPr lang="en-US" sz="2600" dirty="0" err="1">
                <a:latin typeface="Arial" panose="020B0604020202020204" pitchFamily="34" charset="0"/>
                <a:cs typeface="Arial" panose="020B0604020202020204" pitchFamily="34" charset="0"/>
              </a:rPr>
              <a:t>DataFrame</a:t>
            </a:r>
            <a:r>
              <a:rPr lang="en-US" sz="2600" dirty="0">
                <a:latin typeface="Arial" panose="020B0604020202020204" pitchFamily="34" charset="0"/>
                <a:cs typeface="Arial" panose="020B0604020202020204" pitchFamily="34" charset="0"/>
              </a:rPr>
              <a:t> with two columns, 'Category' and 'Data', where each row represents a data point and its corresponding category.</a:t>
            </a:r>
          </a:p>
        </p:txBody>
      </p:sp>
    </p:spTree>
    <p:extLst>
      <p:ext uri="{BB962C8B-B14F-4D97-AF65-F5344CB8AC3E}">
        <p14:creationId xmlns:p14="http://schemas.microsoft.com/office/powerpoint/2010/main" val="30500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B59B8-B41F-79DB-E616-481B32140EE0}"/>
              </a:ext>
            </a:extLst>
          </p:cNvPr>
          <p:cNvSpPr txBox="1">
            <a:spLocks/>
          </p:cNvSpPr>
          <p:nvPr/>
        </p:nvSpPr>
        <p:spPr>
          <a:xfrm>
            <a:off x="770186" y="111"/>
            <a:ext cx="10098441" cy="861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seaborn : </a:t>
            </a:r>
            <a:r>
              <a:rPr lang="en-US" b="1" dirty="0">
                <a:solidFill>
                  <a:srgbClr val="333333"/>
                </a:solidFill>
                <a:highlight>
                  <a:srgbClr val="FFFFFF"/>
                </a:highlight>
                <a:latin typeface="Arial" panose="020B0604020202020204" pitchFamily="34" charset="0"/>
                <a:cs typeface="Arial" panose="020B0604020202020204" pitchFamily="34" charset="0"/>
              </a:rPr>
              <a:t>Boxplot - code-decoded -IV</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CAE59DC-8854-BAEA-8588-CE328D48A66B}"/>
              </a:ext>
            </a:extLst>
          </p:cNvPr>
          <p:cNvSpPr txBox="1"/>
          <p:nvPr/>
        </p:nvSpPr>
        <p:spPr>
          <a:xfrm>
            <a:off x="289367" y="2648119"/>
            <a:ext cx="11308465" cy="2677656"/>
          </a:xfrm>
          <a:prstGeom prst="rect">
            <a:avLst/>
          </a:prstGeom>
          <a:noFill/>
        </p:spPr>
        <p:txBody>
          <a:bodyPr wrap="square">
            <a:spAutoFit/>
          </a:bodyPr>
          <a:lstStyle/>
          <a:p>
            <a:r>
              <a:rPr lang="en-US" sz="2800" b="1" dirty="0">
                <a:effectLst/>
                <a:latin typeface="Arial" panose="020B0604020202020204" pitchFamily="34" charset="0"/>
                <a:cs typeface="Arial" panose="020B0604020202020204" pitchFamily="34" charset="0"/>
              </a:rPr>
              <a:t># Create a box plot</a:t>
            </a:r>
            <a:r>
              <a:rPr lang="en-US" sz="2800" b="1" dirty="0">
                <a:latin typeface="Arial" panose="020B0604020202020204" pitchFamily="34" charset="0"/>
                <a:cs typeface="Arial" panose="020B0604020202020204" pitchFamily="34" charset="0"/>
              </a:rPr>
              <a:t> </a:t>
            </a:r>
          </a:p>
          <a:p>
            <a:r>
              <a:rPr lang="en-US" sz="2800" b="1" dirty="0" err="1">
                <a:solidFill>
                  <a:srgbClr val="00B0F0"/>
                </a:solidFill>
                <a:latin typeface="Arial" panose="020B0604020202020204" pitchFamily="34" charset="0"/>
                <a:cs typeface="Arial" panose="020B0604020202020204" pitchFamily="34" charset="0"/>
              </a:rPr>
              <a:t>sns.boxplot</a:t>
            </a:r>
            <a:r>
              <a:rPr lang="en-US" sz="2800" b="1" dirty="0">
                <a:solidFill>
                  <a:srgbClr val="00B0F0"/>
                </a:solidFill>
                <a:latin typeface="Arial" panose="020B0604020202020204" pitchFamily="34" charset="0"/>
                <a:cs typeface="Arial" panose="020B0604020202020204" pitchFamily="34" charset="0"/>
              </a:rPr>
              <a:t>(x=</a:t>
            </a:r>
            <a:r>
              <a:rPr lang="en-US" sz="2800" b="1" dirty="0">
                <a:solidFill>
                  <a:srgbClr val="00B0F0"/>
                </a:solidFill>
                <a:effectLst/>
                <a:latin typeface="Arial" panose="020B0604020202020204" pitchFamily="34" charset="0"/>
                <a:cs typeface="Arial" panose="020B0604020202020204" pitchFamily="34" charset="0"/>
              </a:rPr>
              <a:t>'Category'</a:t>
            </a:r>
            <a:r>
              <a:rPr lang="en-US" sz="2800" b="1" dirty="0">
                <a:solidFill>
                  <a:srgbClr val="00B0F0"/>
                </a:solidFill>
                <a:latin typeface="Arial" panose="020B0604020202020204" pitchFamily="34" charset="0"/>
                <a:cs typeface="Arial" panose="020B0604020202020204" pitchFamily="34" charset="0"/>
              </a:rPr>
              <a:t>, y=</a:t>
            </a:r>
            <a:r>
              <a:rPr lang="en-US" sz="2800" b="1" dirty="0">
                <a:solidFill>
                  <a:srgbClr val="00B0F0"/>
                </a:solidFill>
                <a:effectLst/>
                <a:latin typeface="Arial" panose="020B0604020202020204" pitchFamily="34" charset="0"/>
                <a:cs typeface="Arial" panose="020B0604020202020204" pitchFamily="34" charset="0"/>
              </a:rPr>
              <a:t>'Data'</a:t>
            </a:r>
            <a:r>
              <a:rPr lang="en-US" sz="2800" b="1" dirty="0">
                <a:solidFill>
                  <a:srgbClr val="00B0F0"/>
                </a:solidFill>
                <a:latin typeface="Arial" panose="020B0604020202020204" pitchFamily="34" charset="0"/>
                <a:cs typeface="Arial" panose="020B0604020202020204" pitchFamily="34" charset="0"/>
              </a:rPr>
              <a:t>, data=</a:t>
            </a:r>
            <a:r>
              <a:rPr lang="en-US" sz="2800" b="1" dirty="0" err="1">
                <a:solidFill>
                  <a:srgbClr val="00B0F0"/>
                </a:solidFill>
                <a:latin typeface="Arial" panose="020B0604020202020204" pitchFamily="34" charset="0"/>
                <a:cs typeface="Arial" panose="020B0604020202020204" pitchFamily="34" charset="0"/>
              </a:rPr>
              <a:t>df</a:t>
            </a:r>
            <a:r>
              <a:rPr lang="en-US" sz="2800" b="1" dirty="0">
                <a:solidFill>
                  <a:srgbClr val="00B0F0"/>
                </a:solidFill>
                <a:latin typeface="Arial" panose="020B0604020202020204" pitchFamily="34" charset="0"/>
                <a:cs typeface="Arial" panose="020B0604020202020204" pitchFamily="34" charset="0"/>
              </a:rPr>
              <a:t>) </a:t>
            </a:r>
            <a:endParaRPr lang="en-US" sz="2800" b="1" dirty="0">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Creates a box plot using Seaborn. The x-axis represents the 'Category', and the y-axis represents the 'Data'. The box plot visualizes the distribution of the data for each category, showing the median, quartiles, and potential outliers.</a:t>
            </a:r>
            <a:endParaRPr lang="en-US"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3F3D0A8-1FB6-E488-8E98-11B6C91FDA91}"/>
              </a:ext>
            </a:extLst>
          </p:cNvPr>
          <p:cNvSpPr txBox="1"/>
          <p:nvPr/>
        </p:nvSpPr>
        <p:spPr>
          <a:xfrm>
            <a:off x="289367" y="5536567"/>
            <a:ext cx="8733098" cy="1692771"/>
          </a:xfrm>
          <a:prstGeom prst="rect">
            <a:avLst/>
          </a:prstGeom>
          <a:noFill/>
        </p:spPr>
        <p:txBody>
          <a:bodyPr wrap="square">
            <a:spAutoFit/>
          </a:bodyPr>
          <a:lstStyle/>
          <a:p>
            <a:pPr rtl="0"/>
            <a:r>
              <a:rPr lang="en-US" sz="2600" b="1" dirty="0" err="1">
                <a:solidFill>
                  <a:srgbClr val="00B0F0"/>
                </a:solidFill>
                <a:latin typeface="Arial" panose="020B0604020202020204" pitchFamily="34" charset="0"/>
                <a:cs typeface="Arial" panose="020B0604020202020204" pitchFamily="34" charset="0"/>
              </a:rPr>
              <a:t>plt.title</a:t>
            </a:r>
            <a:r>
              <a:rPr lang="en-US" sz="2600" b="1" dirty="0">
                <a:solidFill>
                  <a:srgbClr val="00B0F0"/>
                </a:solidFill>
                <a:latin typeface="Arial" panose="020B0604020202020204" pitchFamily="34" charset="0"/>
                <a:cs typeface="Arial" panose="020B0604020202020204" pitchFamily="34" charset="0"/>
              </a:rPr>
              <a:t>('Box Plot of Data against Category’)</a:t>
            </a:r>
          </a:p>
          <a:p>
            <a:pPr rtl="0"/>
            <a:r>
              <a:rPr lang="en-US" sz="2600" dirty="0">
                <a:latin typeface="Arial" panose="020B0604020202020204" pitchFamily="34" charset="0"/>
                <a:cs typeface="Arial" panose="020B0604020202020204" pitchFamily="34" charset="0"/>
              </a:rPr>
              <a:t>Adds a title to the box plot. </a:t>
            </a:r>
          </a:p>
          <a:p>
            <a:pPr rtl="0"/>
            <a:endParaRPr lang="en-US" sz="2600" dirty="0">
              <a:latin typeface="Arial" panose="020B0604020202020204" pitchFamily="34" charset="0"/>
              <a:cs typeface="Arial" panose="020B0604020202020204" pitchFamily="34" charset="0"/>
            </a:endParaRPr>
          </a:p>
          <a:p>
            <a:pPr rtl="0"/>
            <a:endParaRPr lang="en-US" sz="2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1AA02F8-FFF7-CAB7-921B-DA77F90349AD}"/>
              </a:ext>
            </a:extLst>
          </p:cNvPr>
          <p:cNvSpPr txBox="1"/>
          <p:nvPr/>
        </p:nvSpPr>
        <p:spPr>
          <a:xfrm>
            <a:off x="289367" y="1052332"/>
            <a:ext cx="10758668" cy="1384995"/>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 Create a figure with specific dimensions (width, height) </a:t>
            </a:r>
            <a:r>
              <a:rPr lang="en-US" sz="2800" b="1" dirty="0" err="1">
                <a:solidFill>
                  <a:srgbClr val="00B0F0"/>
                </a:solidFill>
                <a:latin typeface="Arial" panose="020B0604020202020204" pitchFamily="34" charset="0"/>
                <a:cs typeface="Arial" panose="020B0604020202020204" pitchFamily="34" charset="0"/>
              </a:rPr>
              <a:t>plt.figure</a:t>
            </a:r>
            <a:r>
              <a:rPr lang="en-US" sz="2800" b="1" dirty="0">
                <a:solidFill>
                  <a:srgbClr val="00B0F0"/>
                </a:solidFill>
                <a:latin typeface="Arial" panose="020B0604020202020204" pitchFamily="34" charset="0"/>
                <a:cs typeface="Arial" panose="020B0604020202020204" pitchFamily="34" charset="0"/>
              </a:rPr>
              <a:t>(</a:t>
            </a:r>
            <a:r>
              <a:rPr lang="en-US" sz="2800" b="1" dirty="0" err="1">
                <a:solidFill>
                  <a:srgbClr val="00B0F0"/>
                </a:solidFill>
                <a:latin typeface="Arial" panose="020B0604020202020204" pitchFamily="34" charset="0"/>
                <a:cs typeface="Arial" panose="020B0604020202020204" pitchFamily="34" charset="0"/>
              </a:rPr>
              <a:t>figsize</a:t>
            </a:r>
            <a:r>
              <a:rPr lang="en-US" sz="2800" b="1" dirty="0">
                <a:solidFill>
                  <a:srgbClr val="00B0F0"/>
                </a:solidFill>
                <a:latin typeface="Arial" panose="020B0604020202020204" pitchFamily="34" charset="0"/>
                <a:cs typeface="Arial" panose="020B0604020202020204" pitchFamily="34" charset="0"/>
              </a:rPr>
              <a:t>=(10, 6)) </a:t>
            </a:r>
          </a:p>
          <a:p>
            <a:r>
              <a:rPr lang="en-US" sz="2800" dirty="0">
                <a:latin typeface="Arial" panose="020B0604020202020204" pitchFamily="34" charset="0"/>
                <a:cs typeface="Arial" panose="020B0604020202020204" pitchFamily="34" charset="0"/>
              </a:rPr>
              <a:t># Example: 10 inches wide, 6 inches high</a:t>
            </a:r>
            <a:endParaRPr lang="en-US" sz="2800" b="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265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BB59B8-B41F-79DB-E616-481B32140EE0}"/>
              </a:ext>
            </a:extLst>
          </p:cNvPr>
          <p:cNvSpPr txBox="1">
            <a:spLocks/>
          </p:cNvSpPr>
          <p:nvPr/>
        </p:nvSpPr>
        <p:spPr>
          <a:xfrm>
            <a:off x="770186" y="111"/>
            <a:ext cx="10098441" cy="8615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seaborn : </a:t>
            </a:r>
            <a:r>
              <a:rPr lang="en-US" b="1" dirty="0">
                <a:solidFill>
                  <a:srgbClr val="333333"/>
                </a:solidFill>
                <a:highlight>
                  <a:srgbClr val="FFFFFF"/>
                </a:highlight>
                <a:latin typeface="Arial" panose="020B0604020202020204" pitchFamily="34" charset="0"/>
                <a:cs typeface="Arial" panose="020B0604020202020204" pitchFamily="34" charset="0"/>
              </a:rPr>
              <a:t>Boxplot - code-decoded -IV</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CAE59DC-8854-BAEA-8588-CE328D48A66B}"/>
              </a:ext>
            </a:extLst>
          </p:cNvPr>
          <p:cNvSpPr txBox="1"/>
          <p:nvPr/>
        </p:nvSpPr>
        <p:spPr>
          <a:xfrm>
            <a:off x="289367" y="1247582"/>
            <a:ext cx="11308465" cy="4585871"/>
          </a:xfrm>
          <a:prstGeom prst="rect">
            <a:avLst/>
          </a:prstGeom>
          <a:noFill/>
        </p:spPr>
        <p:txBody>
          <a:bodyPr wrap="square">
            <a:spAutoFit/>
          </a:bodyPr>
          <a:lstStyle/>
          <a:p>
            <a:r>
              <a:rPr lang="en-US" sz="4000" b="1" dirty="0">
                <a:latin typeface="Arial" panose="020B0604020202020204" pitchFamily="34" charset="0"/>
                <a:cs typeface="Arial" panose="020B0604020202020204" pitchFamily="34" charset="0"/>
              </a:rPr>
              <a:t>&gt; Save the plot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Save as PNG </a:t>
            </a:r>
          </a:p>
          <a:p>
            <a:r>
              <a:rPr lang="en-US" sz="2800" b="1" dirty="0" err="1">
                <a:solidFill>
                  <a:srgbClr val="00B0F0"/>
                </a:solidFill>
                <a:latin typeface="Arial" panose="020B0604020202020204" pitchFamily="34" charset="0"/>
                <a:cs typeface="Arial" panose="020B0604020202020204" pitchFamily="34" charset="0"/>
              </a:rPr>
              <a:t>plt.savefig</a:t>
            </a:r>
            <a:r>
              <a:rPr lang="en-US" sz="2800" b="1" dirty="0">
                <a:solidFill>
                  <a:srgbClr val="00B0F0"/>
                </a:solidFill>
                <a:latin typeface="Arial" panose="020B0604020202020204" pitchFamily="34" charset="0"/>
                <a:cs typeface="Arial" panose="020B0604020202020204" pitchFamily="34" charset="0"/>
              </a:rPr>
              <a:t>('</a:t>
            </a:r>
            <a:r>
              <a:rPr lang="en-US" sz="2800" b="1" dirty="0" err="1">
                <a:solidFill>
                  <a:srgbClr val="00B0F0"/>
                </a:solidFill>
                <a:latin typeface="Arial" panose="020B0604020202020204" pitchFamily="34" charset="0"/>
                <a:cs typeface="Arial" panose="020B0604020202020204" pitchFamily="34" charset="0"/>
              </a:rPr>
              <a:t>box_plot.png</a:t>
            </a:r>
            <a:r>
              <a:rPr lang="en-US" sz="2800" b="1" dirty="0">
                <a:solidFill>
                  <a:srgbClr val="00B0F0"/>
                </a:solidFill>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Save as PDF </a:t>
            </a:r>
          </a:p>
          <a:p>
            <a:r>
              <a:rPr lang="en-US" sz="2800" b="1" dirty="0" err="1">
                <a:solidFill>
                  <a:srgbClr val="00B0F0"/>
                </a:solidFill>
                <a:latin typeface="Arial" panose="020B0604020202020204" pitchFamily="34" charset="0"/>
                <a:cs typeface="Arial" panose="020B0604020202020204" pitchFamily="34" charset="0"/>
              </a:rPr>
              <a:t>plt.savefig</a:t>
            </a:r>
            <a:r>
              <a:rPr lang="en-US" sz="2800" b="1" dirty="0">
                <a:solidFill>
                  <a:srgbClr val="00B0F0"/>
                </a:solidFill>
                <a:latin typeface="Arial" panose="020B0604020202020204" pitchFamily="34" charset="0"/>
                <a:cs typeface="Arial" panose="020B0604020202020204" pitchFamily="34" charset="0"/>
              </a:rPr>
              <a:t>('</a:t>
            </a:r>
            <a:r>
              <a:rPr lang="en-US" sz="2800" b="1" dirty="0" err="1">
                <a:solidFill>
                  <a:srgbClr val="00B0F0"/>
                </a:solidFill>
                <a:latin typeface="Arial" panose="020B0604020202020204" pitchFamily="34" charset="0"/>
                <a:cs typeface="Arial" panose="020B0604020202020204" pitchFamily="34" charset="0"/>
              </a:rPr>
              <a:t>box_plot.pdf</a:t>
            </a:r>
            <a:r>
              <a:rPr lang="en-US" sz="2800" b="1" dirty="0">
                <a:solidFill>
                  <a:srgbClr val="00B0F0"/>
                </a:solidFill>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Save as SVG</a:t>
            </a:r>
          </a:p>
          <a:p>
            <a:r>
              <a:rPr lang="en-US" sz="2800" b="1" dirty="0" err="1">
                <a:solidFill>
                  <a:srgbClr val="00B0F0"/>
                </a:solidFill>
                <a:latin typeface="Arial" panose="020B0604020202020204" pitchFamily="34" charset="0"/>
                <a:cs typeface="Arial" panose="020B0604020202020204" pitchFamily="34" charset="0"/>
              </a:rPr>
              <a:t>plt.savefig</a:t>
            </a:r>
            <a:r>
              <a:rPr lang="en-US" sz="2800" b="1" dirty="0">
                <a:solidFill>
                  <a:srgbClr val="00B0F0"/>
                </a:solidFill>
                <a:latin typeface="Arial" panose="020B0604020202020204" pitchFamily="34" charset="0"/>
                <a:cs typeface="Arial" panose="020B0604020202020204" pitchFamily="34" charset="0"/>
              </a:rPr>
              <a:t>('</a:t>
            </a:r>
            <a:r>
              <a:rPr lang="en-US" sz="2800" b="1" dirty="0" err="1">
                <a:solidFill>
                  <a:srgbClr val="00B0F0"/>
                </a:solidFill>
                <a:latin typeface="Arial" panose="020B0604020202020204" pitchFamily="34" charset="0"/>
                <a:cs typeface="Arial" panose="020B0604020202020204" pitchFamily="34" charset="0"/>
              </a:rPr>
              <a:t>box_plot.svg</a:t>
            </a:r>
            <a:r>
              <a:rPr lang="en-US" sz="2800" b="1" dirty="0">
                <a:solidFill>
                  <a:srgbClr val="00B0F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70873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6E0F-2FDE-5476-28AA-F58E9C0A8199}"/>
              </a:ext>
            </a:extLst>
          </p:cNvPr>
          <p:cNvSpPr>
            <a:spLocks noGrp="1"/>
          </p:cNvSpPr>
          <p:nvPr>
            <p:ph type="title"/>
          </p:nvPr>
        </p:nvSpPr>
        <p:spPr/>
        <p:txBody>
          <a:bodyPr/>
          <a:lstStyle/>
          <a:p>
            <a:r>
              <a:rPr lang="en-US" dirty="0"/>
              <a:t>End Of the Day -I</a:t>
            </a:r>
          </a:p>
        </p:txBody>
      </p:sp>
      <p:sp>
        <p:nvSpPr>
          <p:cNvPr id="3" name="Content Placeholder 2">
            <a:extLst>
              <a:ext uri="{FF2B5EF4-FFF2-40B4-BE49-F238E27FC236}">
                <a16:creationId xmlns:a16="http://schemas.microsoft.com/office/drawing/2014/main" id="{C1A2B286-7E28-FC88-354F-832DB5C3967E}"/>
              </a:ext>
            </a:extLst>
          </p:cNvPr>
          <p:cNvSpPr>
            <a:spLocks noGrp="1"/>
          </p:cNvSpPr>
          <p:nvPr>
            <p:ph idx="1"/>
          </p:nvPr>
        </p:nvSpPr>
        <p:spPr>
          <a:xfrm>
            <a:off x="838200" y="1478384"/>
            <a:ext cx="10515600" cy="4351338"/>
          </a:xfrm>
        </p:spPr>
        <p:txBody>
          <a:bodyPr/>
          <a:lstStyle/>
          <a:p>
            <a:r>
              <a:rPr lang="en-US" dirty="0"/>
              <a:t>Enjoy the data Visualization.</a:t>
            </a:r>
          </a:p>
        </p:txBody>
      </p:sp>
      <p:sp>
        <p:nvSpPr>
          <p:cNvPr id="4" name="Title 1">
            <a:extLst>
              <a:ext uri="{FF2B5EF4-FFF2-40B4-BE49-F238E27FC236}">
                <a16:creationId xmlns:a16="http://schemas.microsoft.com/office/drawing/2014/main" id="{F801B1A1-A8A4-0791-47E2-7175A1154C2B}"/>
              </a:ext>
            </a:extLst>
          </p:cNvPr>
          <p:cNvSpPr txBox="1">
            <a:spLocks/>
          </p:cNvSpPr>
          <p:nvPr/>
        </p:nvSpPr>
        <p:spPr>
          <a:xfrm>
            <a:off x="4079112" y="25064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Thank you!</a:t>
            </a:r>
            <a:endParaRPr lang="en-US" dirty="0"/>
          </a:p>
        </p:txBody>
      </p:sp>
      <p:sp>
        <p:nvSpPr>
          <p:cNvPr id="5" name="Content Placeholder 2">
            <a:extLst>
              <a:ext uri="{FF2B5EF4-FFF2-40B4-BE49-F238E27FC236}">
                <a16:creationId xmlns:a16="http://schemas.microsoft.com/office/drawing/2014/main" id="{EFE9107B-66F3-B393-907A-8CB84C7B40EE}"/>
              </a:ext>
            </a:extLst>
          </p:cNvPr>
          <p:cNvSpPr txBox="1">
            <a:spLocks/>
          </p:cNvSpPr>
          <p:nvPr/>
        </p:nvSpPr>
        <p:spPr>
          <a:xfrm>
            <a:off x="6238755" y="3735448"/>
            <a:ext cx="5775767" cy="2896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Reach me @ </a:t>
            </a:r>
          </a:p>
          <a:p>
            <a:pPr>
              <a:buFont typeface="Wingdings" pitchFamily="2" charset="2"/>
              <a:buChar char="Ø"/>
            </a:pPr>
            <a:r>
              <a:rPr lang="en-US" dirty="0">
                <a:hlinkClick r:id="rId2"/>
              </a:rPr>
              <a:t> Showkat.dar@nih.gov</a:t>
            </a:r>
            <a:endParaRPr lang="en-US" dirty="0"/>
          </a:p>
          <a:p>
            <a:pPr>
              <a:buFont typeface="Wingdings" pitchFamily="2" charset="2"/>
              <a:buChar char="Ø"/>
            </a:pPr>
            <a:r>
              <a:rPr lang="en-US" dirty="0">
                <a:hlinkClick r:id="rId3"/>
              </a:rPr>
              <a:t> Showkat.dar19@gmail.com</a:t>
            </a:r>
            <a:endParaRPr lang="en-US" dirty="0"/>
          </a:p>
          <a:p>
            <a:pPr>
              <a:buFont typeface="Wingdings" pitchFamily="2" charset="2"/>
              <a:buChar char="Ø"/>
            </a:pPr>
            <a:r>
              <a:rPr lang="en-US" dirty="0"/>
              <a:t> Mob: 443-248-8491</a:t>
            </a:r>
          </a:p>
          <a:p>
            <a:pPr>
              <a:buFont typeface="Wingdings" pitchFamily="2" charset="2"/>
              <a:buChar char="Ø"/>
            </a:pPr>
            <a:r>
              <a:rPr lang="en-US" dirty="0"/>
              <a:t> B –Wing, 10</a:t>
            </a:r>
            <a:r>
              <a:rPr lang="en-US" baseline="30000" dirty="0"/>
              <a:t>th</a:t>
            </a:r>
            <a:r>
              <a:rPr lang="en-US" dirty="0"/>
              <a:t> Floor, LGG, NIA/NIH.</a:t>
            </a:r>
          </a:p>
          <a:p>
            <a:endParaRPr lang="en-US" dirty="0"/>
          </a:p>
        </p:txBody>
      </p:sp>
    </p:spTree>
    <p:extLst>
      <p:ext uri="{BB962C8B-B14F-4D97-AF65-F5344CB8AC3E}">
        <p14:creationId xmlns:p14="http://schemas.microsoft.com/office/powerpoint/2010/main" val="2569104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7CA-EE96-9F0D-3E2C-EC9831834E5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A15B0E4-789B-CCB0-4B6A-1CACE1040BF0}"/>
              </a:ext>
            </a:extLst>
          </p:cNvPr>
          <p:cNvSpPr>
            <a:spLocks noGrp="1"/>
          </p:cNvSpPr>
          <p:nvPr>
            <p:ph idx="1"/>
          </p:nvPr>
        </p:nvSpPr>
        <p:spPr>
          <a:xfrm>
            <a:off x="2997843" y="1594131"/>
            <a:ext cx="8355957" cy="2896846"/>
          </a:xfrm>
        </p:spPr>
        <p:txBody>
          <a:bodyPr/>
          <a:lstStyle/>
          <a:p>
            <a:pPr marL="0" indent="0">
              <a:buNone/>
            </a:pPr>
            <a:r>
              <a:rPr lang="en-US" dirty="0"/>
              <a:t>Reach me @ </a:t>
            </a:r>
          </a:p>
          <a:p>
            <a:pPr>
              <a:buFont typeface="Wingdings" pitchFamily="2" charset="2"/>
              <a:buChar char="Ø"/>
            </a:pPr>
            <a:r>
              <a:rPr lang="en-US" dirty="0">
                <a:hlinkClick r:id="rId2"/>
              </a:rPr>
              <a:t>Showkat.dar@nih.gov</a:t>
            </a:r>
            <a:endParaRPr lang="en-US" dirty="0"/>
          </a:p>
          <a:p>
            <a:pPr>
              <a:buFont typeface="Wingdings" pitchFamily="2" charset="2"/>
              <a:buChar char="Ø"/>
            </a:pPr>
            <a:r>
              <a:rPr lang="en-US" dirty="0">
                <a:hlinkClick r:id="rId3"/>
              </a:rPr>
              <a:t>Showkat.dar19@gmail.com</a:t>
            </a:r>
            <a:endParaRPr lang="en-US" dirty="0"/>
          </a:p>
          <a:p>
            <a:pPr>
              <a:buFont typeface="Wingdings" pitchFamily="2" charset="2"/>
              <a:buChar char="Ø"/>
            </a:pPr>
            <a:r>
              <a:rPr lang="en-US" dirty="0"/>
              <a:t>Mob: 443-248-8491</a:t>
            </a:r>
          </a:p>
          <a:p>
            <a:pPr>
              <a:buFont typeface="Wingdings" pitchFamily="2" charset="2"/>
              <a:buChar char="Ø"/>
            </a:pPr>
            <a:r>
              <a:rPr lang="en-US" dirty="0"/>
              <a:t>B –Wing, 10</a:t>
            </a:r>
            <a:r>
              <a:rPr lang="en-US" baseline="30000" dirty="0"/>
              <a:t>th</a:t>
            </a:r>
            <a:r>
              <a:rPr lang="en-US" dirty="0"/>
              <a:t> Floor, LGG, NIA.</a:t>
            </a:r>
          </a:p>
          <a:p>
            <a:endParaRPr lang="en-US" dirty="0"/>
          </a:p>
        </p:txBody>
      </p:sp>
    </p:spTree>
    <p:extLst>
      <p:ext uri="{BB962C8B-B14F-4D97-AF65-F5344CB8AC3E}">
        <p14:creationId xmlns:p14="http://schemas.microsoft.com/office/powerpoint/2010/main" val="275458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B9CC-3F15-87BA-F1D7-E9F60076BE95}"/>
              </a:ext>
            </a:extLst>
          </p:cNvPr>
          <p:cNvSpPr>
            <a:spLocks noGrp="1"/>
          </p:cNvSpPr>
          <p:nvPr>
            <p:ph type="title"/>
          </p:nvPr>
        </p:nvSpPr>
        <p:spPr/>
        <p:txBody>
          <a:bodyPr>
            <a:normAutofit/>
          </a:bodyPr>
          <a:lstStyle/>
          <a:p>
            <a:r>
              <a:rPr lang="en-US" b="1" i="0" dirty="0">
                <a:solidFill>
                  <a:srgbClr val="363636"/>
                </a:solidFill>
                <a:effectLst/>
                <a:latin typeface="Arial" panose="020B0604020202020204" pitchFamily="34" charset="0"/>
                <a:cs typeface="Arial" panose="020B0604020202020204" pitchFamily="34" charset="0"/>
              </a:rPr>
              <a:t>What do you want to show?</a:t>
            </a:r>
            <a:endParaRPr lang="en-US" dirty="0">
              <a:latin typeface="Arial" panose="020B0604020202020204" pitchFamily="34" charset="0"/>
              <a:cs typeface="Arial" panose="020B0604020202020204" pitchFamily="34" charset="0"/>
            </a:endParaRPr>
          </a:p>
        </p:txBody>
      </p:sp>
      <p:pic>
        <p:nvPicPr>
          <p:cNvPr id="5" name="Content Placeholder 4" descr="A screenshot of a cell phone&#10;&#10;Description automatically generated">
            <a:extLst>
              <a:ext uri="{FF2B5EF4-FFF2-40B4-BE49-F238E27FC236}">
                <a16:creationId xmlns:a16="http://schemas.microsoft.com/office/drawing/2014/main" id="{3FE5EB3E-4DC3-D960-51E2-EB1D7AFB2DAF}"/>
              </a:ext>
            </a:extLst>
          </p:cNvPr>
          <p:cNvPicPr>
            <a:picLocks noGrp="1" noChangeAspect="1"/>
          </p:cNvPicPr>
          <p:nvPr>
            <p:ph idx="1"/>
          </p:nvPr>
        </p:nvPicPr>
        <p:blipFill rotWithShape="1">
          <a:blip r:embed="rId2"/>
          <a:srcRect b="50800"/>
          <a:stretch/>
        </p:blipFill>
        <p:spPr>
          <a:xfrm>
            <a:off x="315808" y="1690688"/>
            <a:ext cx="6092586" cy="3577998"/>
          </a:xfrm>
        </p:spPr>
      </p:pic>
      <p:pic>
        <p:nvPicPr>
          <p:cNvPr id="6" name="Content Placeholder 4" descr="A screenshot of a cell phone&#10;&#10;Description automatically generated">
            <a:extLst>
              <a:ext uri="{FF2B5EF4-FFF2-40B4-BE49-F238E27FC236}">
                <a16:creationId xmlns:a16="http://schemas.microsoft.com/office/drawing/2014/main" id="{BC627EE6-C13B-31AB-329B-57AFF31FF7F1}"/>
              </a:ext>
            </a:extLst>
          </p:cNvPr>
          <p:cNvPicPr>
            <a:picLocks noChangeAspect="1"/>
          </p:cNvPicPr>
          <p:nvPr/>
        </p:nvPicPr>
        <p:blipFill rotWithShape="1">
          <a:blip r:embed="rId2"/>
          <a:srcRect l="5277" t="50412"/>
          <a:stretch/>
        </p:blipFill>
        <p:spPr>
          <a:xfrm>
            <a:off x="6270171" y="1810432"/>
            <a:ext cx="5725886" cy="3577998"/>
          </a:xfrm>
          <a:prstGeom prst="rect">
            <a:avLst/>
          </a:prstGeom>
        </p:spPr>
      </p:pic>
      <p:sp>
        <p:nvSpPr>
          <p:cNvPr id="8" name="TextBox 7">
            <a:extLst>
              <a:ext uri="{FF2B5EF4-FFF2-40B4-BE49-F238E27FC236}">
                <a16:creationId xmlns:a16="http://schemas.microsoft.com/office/drawing/2014/main" id="{BBF039D8-16A5-FFF9-1787-9ABE9C53D2E1}"/>
              </a:ext>
            </a:extLst>
          </p:cNvPr>
          <p:cNvSpPr txBox="1"/>
          <p:nvPr/>
        </p:nvSpPr>
        <p:spPr>
          <a:xfrm>
            <a:off x="7532915" y="6412077"/>
            <a:ext cx="6096000" cy="369332"/>
          </a:xfrm>
          <a:prstGeom prst="rect">
            <a:avLst/>
          </a:prstGeom>
          <a:noFill/>
        </p:spPr>
        <p:txBody>
          <a:bodyPr wrap="square">
            <a:spAutoFit/>
          </a:bodyPr>
          <a:lstStyle/>
          <a:p>
            <a:r>
              <a:rPr lang="en-US" dirty="0"/>
              <a:t>https://</a:t>
            </a:r>
            <a:r>
              <a:rPr lang="en-US" dirty="0" err="1"/>
              <a:t>datavizcatalogue.com</a:t>
            </a:r>
            <a:r>
              <a:rPr lang="en-US" dirty="0"/>
              <a:t>/</a:t>
            </a:r>
            <a:r>
              <a:rPr lang="en-US" dirty="0" err="1"/>
              <a:t>search.html</a:t>
            </a:r>
            <a:endParaRPr lang="en-US" dirty="0"/>
          </a:p>
        </p:txBody>
      </p:sp>
    </p:spTree>
    <p:extLst>
      <p:ext uri="{BB962C8B-B14F-4D97-AF65-F5344CB8AC3E}">
        <p14:creationId xmlns:p14="http://schemas.microsoft.com/office/powerpoint/2010/main" val="212143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3A6F-1B4C-F621-A04F-8701004990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3B1DDA-D084-C625-FA24-3DF817BC6DAC}"/>
              </a:ext>
            </a:extLst>
          </p:cNvPr>
          <p:cNvSpPr>
            <a:spLocks noGrp="1"/>
          </p:cNvSpPr>
          <p:nvPr>
            <p:ph idx="1"/>
          </p:nvPr>
        </p:nvSpPr>
        <p:spPr/>
        <p:txBody>
          <a:bodyPr/>
          <a:lstStyle/>
          <a:p>
            <a:endParaRPr lang="en-US"/>
          </a:p>
        </p:txBody>
      </p:sp>
      <p:sp>
        <p:nvSpPr>
          <p:cNvPr id="6" name="TextBox 5">
            <a:extLst>
              <a:ext uri="{FF2B5EF4-FFF2-40B4-BE49-F238E27FC236}">
                <a16:creationId xmlns:a16="http://schemas.microsoft.com/office/drawing/2014/main" id="{D2324B85-BF59-4FCF-9D23-F86A0D9C8E61}"/>
              </a:ext>
            </a:extLst>
          </p:cNvPr>
          <p:cNvSpPr txBox="1"/>
          <p:nvPr/>
        </p:nvSpPr>
        <p:spPr>
          <a:xfrm>
            <a:off x="707831" y="6520117"/>
            <a:ext cx="5431971" cy="369332"/>
          </a:xfrm>
          <a:prstGeom prst="rect">
            <a:avLst/>
          </a:prstGeom>
          <a:noFill/>
        </p:spPr>
        <p:txBody>
          <a:bodyPr wrap="square">
            <a:spAutoFit/>
          </a:bodyPr>
          <a:lstStyle/>
          <a:p>
            <a:r>
              <a:rPr lang="en-US" dirty="0"/>
              <a:t>Adopted from https://</a:t>
            </a:r>
            <a:r>
              <a:rPr lang="en-US" dirty="0" err="1"/>
              <a:t>training.galaxyproject.org</a:t>
            </a:r>
            <a:r>
              <a:rPr lang="en-US" dirty="0"/>
              <a:t>/</a:t>
            </a:r>
          </a:p>
        </p:txBody>
      </p:sp>
      <p:pic>
        <p:nvPicPr>
          <p:cNvPr id="1028" name="Picture 4">
            <a:extLst>
              <a:ext uri="{FF2B5EF4-FFF2-40B4-BE49-F238E27FC236}">
                <a16:creationId xmlns:a16="http://schemas.microsoft.com/office/drawing/2014/main" id="{9B58CCE5-4039-E1E2-9AD8-0F0792BF65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892"/>
          <a:stretch/>
        </p:blipFill>
        <p:spPr bwMode="auto">
          <a:xfrm>
            <a:off x="238577" y="0"/>
            <a:ext cx="5431971" cy="6520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4347DBE9-06B8-4F49-FA78-E7E6B6FA77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10"/>
          <a:stretch/>
        </p:blipFill>
        <p:spPr bwMode="auto">
          <a:xfrm>
            <a:off x="5670548" y="0"/>
            <a:ext cx="6087182" cy="652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8D74-5809-7121-1E4B-BDD3B8FEF5F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Humans process visual data better.</a:t>
            </a:r>
          </a:p>
        </p:txBody>
      </p:sp>
      <p:pic>
        <p:nvPicPr>
          <p:cNvPr id="2050" name="Picture 2">
            <a:extLst>
              <a:ext uri="{FF2B5EF4-FFF2-40B4-BE49-F238E27FC236}">
                <a16:creationId xmlns:a16="http://schemas.microsoft.com/office/drawing/2014/main" id="{10F71AD4-1B5B-21AD-381E-976B8B4916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28"/>
          <a:stretch/>
        </p:blipFill>
        <p:spPr bwMode="auto">
          <a:xfrm>
            <a:off x="1741714" y="1545771"/>
            <a:ext cx="7117442" cy="5232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4A5E5B-9604-1EF3-462A-C2F75FFC737A}"/>
              </a:ext>
            </a:extLst>
          </p:cNvPr>
          <p:cNvSpPr txBox="1"/>
          <p:nvPr/>
        </p:nvSpPr>
        <p:spPr>
          <a:xfrm>
            <a:off x="9067800" y="6488668"/>
            <a:ext cx="3124200" cy="369332"/>
          </a:xfrm>
          <a:prstGeom prst="rect">
            <a:avLst/>
          </a:prstGeom>
          <a:noFill/>
        </p:spPr>
        <p:txBody>
          <a:bodyPr wrap="square">
            <a:spAutoFit/>
          </a:bodyPr>
          <a:lstStyle/>
          <a:p>
            <a:r>
              <a:rPr lang="en-US" dirty="0"/>
              <a:t>https://</a:t>
            </a:r>
            <a:r>
              <a:rPr lang="en-US" dirty="0" err="1"/>
              <a:t>mastertcloc.unistra.fr</a:t>
            </a:r>
            <a:endParaRPr lang="en-US" dirty="0"/>
          </a:p>
        </p:txBody>
      </p:sp>
    </p:spTree>
    <p:extLst>
      <p:ext uri="{BB962C8B-B14F-4D97-AF65-F5344CB8AC3E}">
        <p14:creationId xmlns:p14="http://schemas.microsoft.com/office/powerpoint/2010/main" val="394396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84F6-7F26-4A71-35D7-699986F69CB5}"/>
              </a:ext>
            </a:extLst>
          </p:cNvPr>
          <p:cNvSpPr>
            <a:spLocks noGrp="1"/>
          </p:cNvSpPr>
          <p:nvPr>
            <p:ph type="title"/>
          </p:nvPr>
        </p:nvSpPr>
        <p:spPr>
          <a:xfrm>
            <a:off x="838200" y="61364"/>
            <a:ext cx="10515600" cy="857667"/>
          </a:xfrm>
        </p:spPr>
        <p:txBody>
          <a:bodyPr/>
          <a:lstStyle/>
          <a:p>
            <a:r>
              <a:rPr lang="en-US" dirty="0"/>
              <a:t>Examples…</a:t>
            </a:r>
          </a:p>
        </p:txBody>
      </p:sp>
      <p:sp>
        <p:nvSpPr>
          <p:cNvPr id="3" name="Content Placeholder 2">
            <a:extLst>
              <a:ext uri="{FF2B5EF4-FFF2-40B4-BE49-F238E27FC236}">
                <a16:creationId xmlns:a16="http://schemas.microsoft.com/office/drawing/2014/main" id="{AA9BCCD6-75C7-9B1B-489C-6B4F739A5448}"/>
              </a:ext>
            </a:extLst>
          </p:cNvPr>
          <p:cNvSpPr>
            <a:spLocks noGrp="1"/>
          </p:cNvSpPr>
          <p:nvPr>
            <p:ph idx="1"/>
          </p:nvPr>
        </p:nvSpPr>
        <p:spPr>
          <a:xfrm>
            <a:off x="838200" y="2063619"/>
            <a:ext cx="10515600" cy="4351338"/>
          </a:xfrm>
        </p:spPr>
        <p:txBody>
          <a:bodyPr/>
          <a:lstStyle/>
          <a:p>
            <a:endParaRPr lang="en-US"/>
          </a:p>
        </p:txBody>
      </p:sp>
      <p:pic>
        <p:nvPicPr>
          <p:cNvPr id="4" name="Picture 2" descr="How to write a figure caption - International Science Editing">
            <a:extLst>
              <a:ext uri="{FF2B5EF4-FFF2-40B4-BE49-F238E27FC236}">
                <a16:creationId xmlns:a16="http://schemas.microsoft.com/office/drawing/2014/main" id="{C5414378-334A-946E-7C73-986170E86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354" y="919031"/>
            <a:ext cx="10759292" cy="54959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1E126C-53C8-6880-B8E5-9AFFFB74E977}"/>
              </a:ext>
            </a:extLst>
          </p:cNvPr>
          <p:cNvSpPr/>
          <p:nvPr/>
        </p:nvSpPr>
        <p:spPr>
          <a:xfrm>
            <a:off x="5998028" y="537351"/>
            <a:ext cx="5693229" cy="62592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8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1"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92FB-25B0-E5F3-A344-6CD11ADB0F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7A685E-1C15-1B0D-714F-C225AEBC820B}"/>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8528DD3B-C732-B0DA-D26E-7571BE009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21" y="0"/>
            <a:ext cx="11672358" cy="6694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14595F-0C72-3AAD-CB11-48EED25A0605}"/>
              </a:ext>
            </a:extLst>
          </p:cNvPr>
          <p:cNvSpPr txBox="1"/>
          <p:nvPr/>
        </p:nvSpPr>
        <p:spPr>
          <a:xfrm>
            <a:off x="6096000" y="6488668"/>
            <a:ext cx="6096000" cy="369332"/>
          </a:xfrm>
          <a:prstGeom prst="rect">
            <a:avLst/>
          </a:prstGeom>
          <a:noFill/>
        </p:spPr>
        <p:txBody>
          <a:bodyPr wrap="square">
            <a:spAutoFit/>
          </a:bodyPr>
          <a:lstStyle/>
          <a:p>
            <a:r>
              <a:rPr lang="en-US" dirty="0"/>
              <a:t>http://</a:t>
            </a:r>
            <a:r>
              <a:rPr lang="en-US" dirty="0" err="1"/>
              <a:t>bioinfow.dep.usal.es</a:t>
            </a:r>
            <a:r>
              <a:rPr lang="en-US" dirty="0"/>
              <a:t>/pages/</a:t>
            </a:r>
            <a:r>
              <a:rPr lang="en-US" dirty="0" err="1"/>
              <a:t>coexpression</a:t>
            </a:r>
            <a:r>
              <a:rPr lang="en-US" dirty="0"/>
              <a:t>/</a:t>
            </a:r>
            <a:r>
              <a:rPr lang="en-US" dirty="0" err="1"/>
              <a:t>index.html</a:t>
            </a:r>
            <a:endParaRPr lang="en-US" dirty="0"/>
          </a:p>
        </p:txBody>
      </p:sp>
    </p:spTree>
    <p:extLst>
      <p:ext uri="{BB962C8B-B14F-4D97-AF65-F5344CB8AC3E}">
        <p14:creationId xmlns:p14="http://schemas.microsoft.com/office/powerpoint/2010/main" val="121952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699</TotalTime>
  <Words>3122</Words>
  <Application>Microsoft Macintosh PowerPoint</Application>
  <PresentationFormat>Widescreen</PresentationFormat>
  <Paragraphs>289</Paragraphs>
  <Slides>44</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-apple-system</vt:lpstr>
      <vt:lpstr>Aptos</vt:lpstr>
      <vt:lpstr>Aptos Display</vt:lpstr>
      <vt:lpstr>Arial</vt:lpstr>
      <vt:lpstr>Helvetica</vt:lpstr>
      <vt:lpstr>Open Sans</vt:lpstr>
      <vt:lpstr>Poppins</vt:lpstr>
      <vt:lpstr>Roboto</vt:lpstr>
      <vt:lpstr>Tiempos Text</vt:lpstr>
      <vt:lpstr>Wingdings</vt:lpstr>
      <vt:lpstr>Office Theme</vt:lpstr>
      <vt:lpstr>Data Visualization and Plotting  with Python Jupyter notebook (Anaconda)</vt:lpstr>
      <vt:lpstr>Our Schedule -&gt;  Hands-On :: 2-way Learning</vt:lpstr>
      <vt:lpstr>Day-I</vt:lpstr>
      <vt:lpstr>Definition - data visualization? </vt:lpstr>
      <vt:lpstr>What do you want to show?</vt:lpstr>
      <vt:lpstr>PowerPoint Presentation</vt:lpstr>
      <vt:lpstr>Humans process visual data better.</vt:lpstr>
      <vt:lpstr>Examples…</vt:lpstr>
      <vt:lpstr>PowerPoint Presentation</vt:lpstr>
      <vt:lpstr>Ten Simple Rules for Better Figures</vt:lpstr>
      <vt:lpstr>Rule 1: Know Your Audience</vt:lpstr>
      <vt:lpstr>Rule 2: Identify Your Message</vt:lpstr>
      <vt:lpstr>Rule 3: Adapt the Figure to the Support Medium</vt:lpstr>
      <vt:lpstr>Rule 4: Captions Are Not Optional</vt:lpstr>
      <vt:lpstr>Rule 5: Do Not Trust the Defaults</vt:lpstr>
      <vt:lpstr>Rule 6: Use Color Effectively</vt:lpstr>
      <vt:lpstr>Rule 7: Do Not Mislead the Reader</vt:lpstr>
      <vt:lpstr>Rule 8: Avoid “Chartjunk”</vt:lpstr>
      <vt:lpstr>Rule 9: Message Trumps Beauty</vt:lpstr>
      <vt:lpstr>Rule 10: Get the Right Tool</vt:lpstr>
      <vt:lpstr>Break !</vt:lpstr>
      <vt:lpstr>2. Hands-on</vt:lpstr>
      <vt:lpstr>Requirements:</vt:lpstr>
      <vt:lpstr>PowerPoint Presentation</vt:lpstr>
      <vt:lpstr>Python Data Visualization Libraries (others)</vt:lpstr>
      <vt:lpstr>DNA Features Viewer</vt:lpstr>
      <vt:lpstr>Python 3rd-party and user-contributed packages </vt:lpstr>
      <vt:lpstr>What we need for visualization?</vt:lpstr>
      <vt:lpstr>Matplotlib : Barplot</vt:lpstr>
      <vt:lpstr>3. Basic plotting techniques </vt:lpstr>
      <vt:lpstr>Matplotlib – Examples/Gallery</vt:lpstr>
      <vt:lpstr>Matplotlib : Plotting categorical variables</vt:lpstr>
      <vt:lpstr>Matplotlib : Plotting categorical variables</vt:lpstr>
      <vt:lpstr>Matplotlib : Lines-bars-and-markers-bar-colors</vt:lpstr>
      <vt:lpstr>Matplotlib : Pie charts</vt:lpstr>
      <vt:lpstr>Seaborn – Examples/Gallery</vt:lpstr>
      <vt:lpstr>seaborn : Boxplot</vt:lpstr>
      <vt:lpstr>seaborn : Boxplot - code-decoded -I</vt:lpstr>
      <vt:lpstr>PowerPoint Presentation</vt:lpstr>
      <vt:lpstr>PowerPoint Presentation</vt:lpstr>
      <vt:lpstr>PowerPoint Presentation</vt:lpstr>
      <vt:lpstr>PowerPoint Presentation</vt:lpstr>
      <vt:lpstr>End Of the Day -I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 Showkat (NIH/NIA/IRP) [F]</dc:creator>
  <cp:lastModifiedBy>Dar, Showkat (NIH/NIA/IRP) [F]</cp:lastModifiedBy>
  <cp:revision>108</cp:revision>
  <dcterms:created xsi:type="dcterms:W3CDTF">2024-06-09T18:11:35Z</dcterms:created>
  <dcterms:modified xsi:type="dcterms:W3CDTF">2024-06-10T06:21:46Z</dcterms:modified>
</cp:coreProperties>
</file>