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84" r:id="rId4"/>
    <p:sldId id="258" r:id="rId5"/>
    <p:sldId id="292" r:id="rId6"/>
    <p:sldId id="301" r:id="rId7"/>
    <p:sldId id="302" r:id="rId8"/>
    <p:sldId id="290" r:id="rId9"/>
    <p:sldId id="291" r:id="rId10"/>
    <p:sldId id="294" r:id="rId11"/>
    <p:sldId id="286" r:id="rId12"/>
    <p:sldId id="259" r:id="rId13"/>
    <p:sldId id="298" r:id="rId14"/>
    <p:sldId id="296" r:id="rId15"/>
    <p:sldId id="297" r:id="rId16"/>
    <p:sldId id="299" r:id="rId17"/>
    <p:sldId id="300" r:id="rId18"/>
    <p:sldId id="287" r:id="rId19"/>
    <p:sldId id="289" r:id="rId20"/>
    <p:sldId id="305" r:id="rId21"/>
    <p:sldId id="306" r:id="rId22"/>
    <p:sldId id="307" r:id="rId23"/>
    <p:sldId id="288" r:id="rId24"/>
    <p:sldId id="303" r:id="rId25"/>
    <p:sldId id="293" r:id="rId26"/>
  </p:sldIdLst>
  <p:sldSz cx="9144000" cy="5143500" type="screen16x9"/>
  <p:notesSz cx="6858000" cy="9144000"/>
  <p:embeddedFontLst>
    <p:embeddedFont>
      <p:font typeface="Krona One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7B992-BEB1-4A70-B656-40DF861234A8}" v="388" dt="2023-04-10T17:29:33.780"/>
    <p1510:client id="{567CF7CB-ADBE-4C22-AD52-6912AE204F5A}" v="1" dt="2023-04-10T18:44:39.653"/>
  </p1510:revLst>
</p1510:revInfo>
</file>

<file path=ppt/tableStyles.xml><?xml version="1.0" encoding="utf-8"?>
<a:tblStyleLst xmlns:a="http://schemas.openxmlformats.org/drawingml/2006/main" def="{69829FB4-7F95-4A49-9C8C-EFDEB07C14A2}">
  <a:tblStyle styleId="{69829FB4-7F95-4A49-9C8C-EFDEB07C1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1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1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8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99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92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98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6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7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7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11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03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83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02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74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32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5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2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100"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70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50" y="1655946"/>
            <a:ext cx="4128300" cy="754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TASKCHAIN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2399958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Dario Schaffner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650054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Individuelle Kriterien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042E6-112D-5672-D15E-5AF99DDB8F71}"/>
              </a:ext>
            </a:extLst>
          </p:cNvPr>
          <p:cNvSpPr txBox="1"/>
          <p:nvPr/>
        </p:nvSpPr>
        <p:spPr>
          <a:xfrm>
            <a:off x="933511" y="2460126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 err="1">
                <a:solidFill>
                  <a:schemeClr val="bg1"/>
                </a:solidFill>
              </a:rPr>
              <a:t>Kommentare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Quellcode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E8448-6A64-5EC8-5B83-53E4AA4A1650}"/>
              </a:ext>
            </a:extLst>
          </p:cNvPr>
          <p:cNvSpPr txBox="1"/>
          <p:nvPr/>
        </p:nvSpPr>
        <p:spPr>
          <a:xfrm>
            <a:off x="3007581" y="3789091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>
                <a:solidFill>
                  <a:schemeClr val="bg1"/>
                </a:solidFill>
              </a:rPr>
              <a:t>GUI-Design (</a:t>
            </a:r>
            <a:r>
              <a:rPr lang="en-US" sz="1400" dirty="0" err="1">
                <a:solidFill>
                  <a:schemeClr val="bg1"/>
                </a:solidFill>
              </a:rPr>
              <a:t>Benutzerfreundlichkeit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D3E11-3FB6-F502-9ACA-F498B3C6D334}"/>
              </a:ext>
            </a:extLst>
          </p:cNvPr>
          <p:cNvSpPr txBox="1"/>
          <p:nvPr/>
        </p:nvSpPr>
        <p:spPr>
          <a:xfrm>
            <a:off x="5329191" y="2460126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 err="1">
                <a:solidFill>
                  <a:schemeClr val="bg1"/>
                </a:solidFill>
              </a:rPr>
              <a:t>Plausibilisierung</a:t>
            </a:r>
            <a:r>
              <a:rPr lang="en-US" sz="1400" dirty="0">
                <a:solidFill>
                  <a:schemeClr val="bg1"/>
                </a:solidFill>
              </a:rPr>
              <a:t> der </a:t>
            </a:r>
            <a:r>
              <a:rPr lang="en-US" sz="1400" dirty="0" err="1">
                <a:solidFill>
                  <a:schemeClr val="bg1"/>
                </a:solidFill>
              </a:rPr>
              <a:t>Benutzer-Eingaben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oogle Shape;11402;p77">
            <a:extLst>
              <a:ext uri="{FF2B5EF4-FFF2-40B4-BE49-F238E27FC236}">
                <a16:creationId xmlns:a16="http://schemas.microsoft.com/office/drawing/2014/main" id="{3B91AB68-ABCD-B240-F2D9-BC3D870369D9}"/>
              </a:ext>
            </a:extLst>
          </p:cNvPr>
          <p:cNvGrpSpPr/>
          <p:nvPr/>
        </p:nvGrpSpPr>
        <p:grpSpPr>
          <a:xfrm>
            <a:off x="1668477" y="1729555"/>
            <a:ext cx="665239" cy="656401"/>
            <a:chOff x="-6713450" y="2397900"/>
            <a:chExt cx="295375" cy="291450"/>
          </a:xfrm>
          <a:solidFill>
            <a:schemeClr val="accent2"/>
          </a:solidFill>
        </p:grpSpPr>
        <p:sp>
          <p:nvSpPr>
            <p:cNvPr id="7" name="Google Shape;11403;p77">
              <a:extLst>
                <a:ext uri="{FF2B5EF4-FFF2-40B4-BE49-F238E27FC236}">
                  <a16:creationId xmlns:a16="http://schemas.microsoft.com/office/drawing/2014/main" id="{1467EABE-35B3-8DD6-8F78-5A45802CDC2B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04;p77">
              <a:extLst>
                <a:ext uri="{FF2B5EF4-FFF2-40B4-BE49-F238E27FC236}">
                  <a16:creationId xmlns:a16="http://schemas.microsoft.com/office/drawing/2014/main" id="{9AE72929-0EBF-9981-DFB8-5855F38024FA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532;p77">
            <a:extLst>
              <a:ext uri="{FF2B5EF4-FFF2-40B4-BE49-F238E27FC236}">
                <a16:creationId xmlns:a16="http://schemas.microsoft.com/office/drawing/2014/main" id="{26FB81B7-EC70-79BF-AEA4-813AAE3F8C45}"/>
              </a:ext>
            </a:extLst>
          </p:cNvPr>
          <p:cNvSpPr/>
          <p:nvPr/>
        </p:nvSpPr>
        <p:spPr>
          <a:xfrm>
            <a:off x="6205219" y="1782545"/>
            <a:ext cx="605067" cy="603411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673;p71">
            <a:extLst>
              <a:ext uri="{FF2B5EF4-FFF2-40B4-BE49-F238E27FC236}">
                <a16:creationId xmlns:a16="http://schemas.microsoft.com/office/drawing/2014/main" id="{409FAAFA-771A-CB97-84C1-59847A5F1508}"/>
              </a:ext>
            </a:extLst>
          </p:cNvPr>
          <p:cNvSpPr/>
          <p:nvPr/>
        </p:nvSpPr>
        <p:spPr>
          <a:xfrm>
            <a:off x="3748606" y="3138783"/>
            <a:ext cx="539450" cy="50573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Realisierung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02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79B07150-9D3C-085C-98BF-1D70F617F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Informieren</a:t>
            </a:r>
            <a:endParaRPr sz="3000" dirty="0"/>
          </a:p>
        </p:txBody>
      </p:sp>
      <p:sp>
        <p:nvSpPr>
          <p:cNvPr id="16" name="Google Shape;636;p33">
            <a:extLst>
              <a:ext uri="{FF2B5EF4-FFF2-40B4-BE49-F238E27FC236}">
                <a16:creationId xmlns:a16="http://schemas.microsoft.com/office/drawing/2014/main" id="{EBEBCDB9-F343-661F-F787-0E2C08B1EAC3}"/>
              </a:ext>
            </a:extLst>
          </p:cNvPr>
          <p:cNvSpPr txBox="1">
            <a:spLocks/>
          </p:cNvSpPr>
          <p:nvPr/>
        </p:nvSpPr>
        <p:spPr>
          <a:xfrm>
            <a:off x="400896" y="1949525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Die </a:t>
            </a:r>
            <a:r>
              <a:rPr lang="en-US" b="1" dirty="0" err="1">
                <a:solidFill>
                  <a:schemeClr val="accent2"/>
                </a:solidFill>
              </a:rPr>
              <a:t>genauen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Anforderungen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analysiert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Google Shape;639;p33">
            <a:extLst>
              <a:ext uri="{FF2B5EF4-FFF2-40B4-BE49-F238E27FC236}">
                <a16:creationId xmlns:a16="http://schemas.microsoft.com/office/drawing/2014/main" id="{64575508-6734-91DB-64E0-84E2149A4D8A}"/>
              </a:ext>
            </a:extLst>
          </p:cNvPr>
          <p:cNvSpPr txBox="1">
            <a:spLocks/>
          </p:cNvSpPr>
          <p:nvPr/>
        </p:nvSpPr>
        <p:spPr>
          <a:xfrm>
            <a:off x="75350" y="1428751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9" name="Google Shape;636;p33">
            <a:extLst>
              <a:ext uri="{FF2B5EF4-FFF2-40B4-BE49-F238E27FC236}">
                <a16:creationId xmlns:a16="http://schemas.microsoft.com/office/drawing/2014/main" id="{6C7182DB-4A09-EEE7-D520-56728B7BD026}"/>
              </a:ext>
            </a:extLst>
          </p:cNvPr>
          <p:cNvSpPr txBox="1">
            <a:spLocks/>
          </p:cNvSpPr>
          <p:nvPr/>
        </p:nvSpPr>
        <p:spPr>
          <a:xfrm>
            <a:off x="3243560" y="1974137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Mögliche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Technologien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erforscht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Google Shape;639;p33">
            <a:extLst>
              <a:ext uri="{FF2B5EF4-FFF2-40B4-BE49-F238E27FC236}">
                <a16:creationId xmlns:a16="http://schemas.microsoft.com/office/drawing/2014/main" id="{3C4D3422-9118-6208-48E6-827CDC0543B7}"/>
              </a:ext>
            </a:extLst>
          </p:cNvPr>
          <p:cNvSpPr txBox="1">
            <a:spLocks/>
          </p:cNvSpPr>
          <p:nvPr/>
        </p:nvSpPr>
        <p:spPr>
          <a:xfrm>
            <a:off x="2996738" y="1438801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3" name="Google Shape;636;p33">
            <a:extLst>
              <a:ext uri="{FF2B5EF4-FFF2-40B4-BE49-F238E27FC236}">
                <a16:creationId xmlns:a16="http://schemas.microsoft.com/office/drawing/2014/main" id="{AA82C04C-01B3-46D5-036A-639A64C6C3E2}"/>
              </a:ext>
            </a:extLst>
          </p:cNvPr>
          <p:cNvSpPr txBox="1">
            <a:spLocks/>
          </p:cNvSpPr>
          <p:nvPr/>
        </p:nvSpPr>
        <p:spPr>
          <a:xfrm>
            <a:off x="1164034" y="3529944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Deren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Vor</a:t>
            </a:r>
            <a:r>
              <a:rPr lang="en-US" b="1" dirty="0">
                <a:solidFill>
                  <a:schemeClr val="accent2"/>
                </a:solidFill>
              </a:rPr>
              <a:t> /-</a:t>
            </a:r>
            <a:r>
              <a:rPr lang="en-US" b="1" dirty="0" err="1">
                <a:solidFill>
                  <a:schemeClr val="accent2"/>
                </a:solidFill>
              </a:rPr>
              <a:t>Nachteile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verglichen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Google Shape;639;p33">
            <a:extLst>
              <a:ext uri="{FF2B5EF4-FFF2-40B4-BE49-F238E27FC236}">
                <a16:creationId xmlns:a16="http://schemas.microsoft.com/office/drawing/2014/main" id="{3DB1C5B9-7032-0CB2-8881-DD6852CB59F5}"/>
              </a:ext>
            </a:extLst>
          </p:cNvPr>
          <p:cNvSpPr txBox="1">
            <a:spLocks/>
          </p:cNvSpPr>
          <p:nvPr/>
        </p:nvSpPr>
        <p:spPr>
          <a:xfrm>
            <a:off x="917213" y="2963144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5" name="Google Shape;636;p33">
            <a:extLst>
              <a:ext uri="{FF2B5EF4-FFF2-40B4-BE49-F238E27FC236}">
                <a16:creationId xmlns:a16="http://schemas.microsoft.com/office/drawing/2014/main" id="{F149DD8E-188C-F518-BFA9-C294EAF34014}"/>
              </a:ext>
            </a:extLst>
          </p:cNvPr>
          <p:cNvSpPr txBox="1">
            <a:spLocks/>
          </p:cNvSpPr>
          <p:nvPr/>
        </p:nvSpPr>
        <p:spPr>
          <a:xfrm>
            <a:off x="4129235" y="3514212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Für </a:t>
            </a:r>
            <a:r>
              <a:rPr lang="en-US" b="1" dirty="0" err="1">
                <a:solidFill>
                  <a:schemeClr val="accent2"/>
                </a:solidFill>
              </a:rPr>
              <a:t>eine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Variante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entschieden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Google Shape;639;p33">
            <a:extLst>
              <a:ext uri="{FF2B5EF4-FFF2-40B4-BE49-F238E27FC236}">
                <a16:creationId xmlns:a16="http://schemas.microsoft.com/office/drawing/2014/main" id="{0B083561-4B0C-B74F-BC4E-CDE1B5BDEED2}"/>
              </a:ext>
            </a:extLst>
          </p:cNvPr>
          <p:cNvSpPr txBox="1">
            <a:spLocks/>
          </p:cNvSpPr>
          <p:nvPr/>
        </p:nvSpPr>
        <p:spPr>
          <a:xfrm>
            <a:off x="3882413" y="2978876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6192" y="341977"/>
            <a:ext cx="2946787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Design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6D09-B1B0-A7FF-1CC2-1F7F82BEA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55" y="998377"/>
            <a:ext cx="5221091" cy="391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8606" y="215517"/>
            <a:ext cx="2946787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Architektur</a:t>
            </a:r>
            <a:endParaRPr sz="3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9B5553-0D1F-DB7C-987B-930BCB4B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903" y="1830517"/>
            <a:ext cx="1231789" cy="12993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B263228-34E6-1969-D883-6D1ED4438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9488" y="1861271"/>
            <a:ext cx="1100197" cy="123784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EA261E-ED73-767F-FD11-A4150E827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2671" y="1674013"/>
            <a:ext cx="1473393" cy="1612360"/>
          </a:xfrm>
          <a:prstGeom prst="rect">
            <a:avLst/>
          </a:prstGeom>
        </p:spPr>
      </p:pic>
      <p:sp>
        <p:nvSpPr>
          <p:cNvPr id="9" name="Google Shape;636;p33">
            <a:extLst>
              <a:ext uri="{FF2B5EF4-FFF2-40B4-BE49-F238E27FC236}">
                <a16:creationId xmlns:a16="http://schemas.microsoft.com/office/drawing/2014/main" id="{FD1DDF0A-EAEF-3E59-77D5-2F65FEFE3B64}"/>
              </a:ext>
            </a:extLst>
          </p:cNvPr>
          <p:cNvSpPr txBox="1">
            <a:spLocks/>
          </p:cNvSpPr>
          <p:nvPr/>
        </p:nvSpPr>
        <p:spPr>
          <a:xfrm>
            <a:off x="6615359" y="3194723"/>
            <a:ext cx="1268015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MongoDB</a:t>
            </a:r>
          </a:p>
        </p:txBody>
      </p:sp>
      <p:sp>
        <p:nvSpPr>
          <p:cNvPr id="10" name="Google Shape;636;p33">
            <a:extLst>
              <a:ext uri="{FF2B5EF4-FFF2-40B4-BE49-F238E27FC236}">
                <a16:creationId xmlns:a16="http://schemas.microsoft.com/office/drawing/2014/main" id="{FEF1990C-BEC3-1B89-B079-556913F23729}"/>
              </a:ext>
            </a:extLst>
          </p:cNvPr>
          <p:cNvSpPr txBox="1">
            <a:spLocks/>
          </p:cNvSpPr>
          <p:nvPr/>
        </p:nvSpPr>
        <p:spPr>
          <a:xfrm>
            <a:off x="1225789" y="3194723"/>
            <a:ext cx="1268015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Angular</a:t>
            </a:r>
          </a:p>
        </p:txBody>
      </p:sp>
      <p:sp>
        <p:nvSpPr>
          <p:cNvPr id="11" name="Google Shape;636;p33">
            <a:extLst>
              <a:ext uri="{FF2B5EF4-FFF2-40B4-BE49-F238E27FC236}">
                <a16:creationId xmlns:a16="http://schemas.microsoft.com/office/drawing/2014/main" id="{C7B67509-F0BF-44FA-2DB3-99622D4A0AA8}"/>
              </a:ext>
            </a:extLst>
          </p:cNvPr>
          <p:cNvSpPr txBox="1">
            <a:spLocks/>
          </p:cNvSpPr>
          <p:nvPr/>
        </p:nvSpPr>
        <p:spPr>
          <a:xfrm>
            <a:off x="3875578" y="3194723"/>
            <a:ext cx="1358006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C# .NET Core</a:t>
            </a:r>
          </a:p>
        </p:txBody>
      </p:sp>
    </p:spTree>
    <p:extLst>
      <p:ext uri="{BB962C8B-B14F-4D97-AF65-F5344CB8AC3E}">
        <p14:creationId xmlns:p14="http://schemas.microsoft.com/office/powerpoint/2010/main" val="25513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E08B0-9EAF-F7D9-CD41-4D7F070CD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8284" r="4407" b="11082"/>
          <a:stretch/>
        </p:blipFill>
        <p:spPr bwMode="auto">
          <a:xfrm>
            <a:off x="444550" y="370091"/>
            <a:ext cx="8254899" cy="44033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357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286" y="257258"/>
            <a:ext cx="506908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API Call - Frontend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A093-D7F4-6F99-461B-36D81658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1" b="1511"/>
          <a:stretch/>
        </p:blipFill>
        <p:spPr>
          <a:xfrm>
            <a:off x="1668041" y="1590676"/>
            <a:ext cx="5807918" cy="26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286" y="257258"/>
            <a:ext cx="506908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API Call - Backend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A093-D7F4-6F99-461B-36D81658A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" r="346"/>
          <a:stretch/>
        </p:blipFill>
        <p:spPr>
          <a:xfrm>
            <a:off x="2081168" y="1862139"/>
            <a:ext cx="5248319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Rückblick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03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7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Erfolge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3A840-72FC-E0B9-F4D0-29393CBF6883}"/>
              </a:ext>
            </a:extLst>
          </p:cNvPr>
          <p:cNvSpPr txBox="1"/>
          <p:nvPr/>
        </p:nvSpPr>
        <p:spPr>
          <a:xfrm>
            <a:off x="385763" y="1138238"/>
            <a:ext cx="531495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Alle Ziele erfolgreich erreicht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Alle geplanten Features wurden implementiert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Genügend Zeit um die Applikation gründlich zu testen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Der detaillierte Zeitplan war ein guter Anhaltspunkt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Abgabe war zeitlich korrekt</a:t>
            </a:r>
          </a:p>
        </p:txBody>
      </p:sp>
    </p:spTree>
    <p:extLst>
      <p:ext uri="{BB962C8B-B14F-4D97-AF65-F5344CB8AC3E}">
        <p14:creationId xmlns:p14="http://schemas.microsoft.com/office/powerpoint/2010/main" val="41721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630" name="Google Shape;630;p32"/>
          <p:cNvSpPr txBox="1">
            <a:spLocks noGrp="1"/>
          </p:cNvSpPr>
          <p:nvPr>
            <p:ph type="body" idx="1"/>
          </p:nvPr>
        </p:nvSpPr>
        <p:spPr>
          <a:xfrm>
            <a:off x="599225" y="1638500"/>
            <a:ext cx="2747192" cy="3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Projektbeschreibung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Ausgangslage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Die Idee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Anforderungen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Kriterien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Realisierung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Informieren</a:t>
            </a:r>
            <a:endParaRPr lang="en-US" sz="11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Aufbau der </a:t>
            </a:r>
            <a:r>
              <a:rPr lang="de-CH" sz="1100" dirty="0"/>
              <a:t>Applikation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Frontend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Google Shape;630;p32">
            <a:extLst>
              <a:ext uri="{FF2B5EF4-FFF2-40B4-BE49-F238E27FC236}">
                <a16:creationId xmlns:a16="http://schemas.microsoft.com/office/drawing/2014/main" id="{BD1059AC-727F-DC39-82A7-92C27D1E1328}"/>
              </a:ext>
            </a:extLst>
          </p:cNvPr>
          <p:cNvSpPr txBox="1">
            <a:spLocks/>
          </p:cNvSpPr>
          <p:nvPr/>
        </p:nvSpPr>
        <p:spPr>
          <a:xfrm>
            <a:off x="4572000" y="1638500"/>
            <a:ext cx="2747192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AutoNum type="arabicPeriod"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Rückblick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Erfolge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Misserfolge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Verbesserungsmöglichkeiten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Abschluss</a:t>
            </a:r>
            <a:endParaRPr lang="en-US" sz="16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Fragen</a:t>
            </a:r>
            <a:endParaRPr lang="en-US" sz="11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Quellen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31D33-EFBD-F5A7-B5D3-F761385900EC}"/>
              </a:ext>
            </a:extLst>
          </p:cNvPr>
          <p:cNvCxnSpPr>
            <a:cxnSpLocks/>
          </p:cNvCxnSpPr>
          <p:nvPr/>
        </p:nvCxnSpPr>
        <p:spPr>
          <a:xfrm>
            <a:off x="3949634" y="1694752"/>
            <a:ext cx="0" cy="2908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Misserfolge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418A9-0868-67D5-7549-5A9FEFBE7E82}"/>
              </a:ext>
            </a:extLst>
          </p:cNvPr>
          <p:cNvSpPr txBox="1"/>
          <p:nvPr/>
        </p:nvSpPr>
        <p:spPr>
          <a:xfrm>
            <a:off x="385763" y="1138238"/>
            <a:ext cx="531495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Zu viel Zeit am ersten Tag verloren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Der letzte Tag war nur für das Review geplant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Zu wenig Zeit für die Dokumentation geplant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Aufwandschätzung war manchmal nicht sehr sinnvoll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Konkrete </a:t>
            </a:r>
            <a:r>
              <a:rPr lang="de-CH" dirty="0" err="1">
                <a:solidFill>
                  <a:schemeClr val="bg1"/>
                </a:solidFill>
              </a:rPr>
              <a:t>Reflektierung</a:t>
            </a:r>
            <a:r>
              <a:rPr lang="de-CH" dirty="0">
                <a:solidFill>
                  <a:schemeClr val="bg1"/>
                </a:solidFill>
              </a:rPr>
              <a:t> im Arbeitsjournal</a:t>
            </a:r>
          </a:p>
        </p:txBody>
      </p:sp>
    </p:spTree>
    <p:extLst>
      <p:ext uri="{BB962C8B-B14F-4D97-AF65-F5344CB8AC3E}">
        <p14:creationId xmlns:p14="http://schemas.microsoft.com/office/powerpoint/2010/main" val="30117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Verbesserungsmöglichkeiten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BB9BE-0966-912A-A833-34592F41195F}"/>
              </a:ext>
            </a:extLst>
          </p:cNvPr>
          <p:cNvSpPr txBox="1"/>
          <p:nvPr/>
        </p:nvSpPr>
        <p:spPr>
          <a:xfrm>
            <a:off x="385762" y="1138238"/>
            <a:ext cx="6491287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Projekt 1-2 Tage vor Schluss komplett abschliessen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Ist-Zeit direkt nach abschliessen einer Aufgabe erfassen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Dauer der Aufgaben genauer messen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Zeit besser einschätzen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Die einzelnen Tagen besser und konkreter im Arbeitsjournal  reflektieren</a:t>
            </a:r>
          </a:p>
        </p:txBody>
      </p:sp>
    </p:spTree>
    <p:extLst>
      <p:ext uri="{BB962C8B-B14F-4D97-AF65-F5344CB8AC3E}">
        <p14:creationId xmlns:p14="http://schemas.microsoft.com/office/powerpoint/2010/main" val="19159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Fazit</a:t>
            </a:r>
            <a:endParaRPr sz="3000" dirty="0"/>
          </a:p>
        </p:txBody>
      </p:sp>
      <p:sp>
        <p:nvSpPr>
          <p:cNvPr id="4" name="Google Shape;636;p33">
            <a:extLst>
              <a:ext uri="{FF2B5EF4-FFF2-40B4-BE49-F238E27FC236}">
                <a16:creationId xmlns:a16="http://schemas.microsoft.com/office/drawing/2014/main" id="{3E89E05E-3C39-7FD3-8EBE-19E66ABDCFC8}"/>
              </a:ext>
            </a:extLst>
          </p:cNvPr>
          <p:cNvSpPr txBox="1">
            <a:spLocks/>
          </p:cNvSpPr>
          <p:nvPr/>
        </p:nvSpPr>
        <p:spPr>
          <a:xfrm>
            <a:off x="400896" y="1949525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Sehr </a:t>
            </a:r>
            <a:r>
              <a:rPr lang="en-US" b="1" dirty="0" err="1">
                <a:solidFill>
                  <a:schemeClr val="accent2"/>
                </a:solidFill>
              </a:rPr>
              <a:t>Anspruchsvoll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Google Shape;636;p33">
            <a:extLst>
              <a:ext uri="{FF2B5EF4-FFF2-40B4-BE49-F238E27FC236}">
                <a16:creationId xmlns:a16="http://schemas.microsoft.com/office/drawing/2014/main" id="{014A8649-7DB7-C635-564E-76B8B7D30143}"/>
              </a:ext>
            </a:extLst>
          </p:cNvPr>
          <p:cNvSpPr txBox="1">
            <a:spLocks/>
          </p:cNvSpPr>
          <p:nvPr/>
        </p:nvSpPr>
        <p:spPr>
          <a:xfrm>
            <a:off x="3243560" y="1974137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Vieles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gelernt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Google Shape;636;p33">
            <a:extLst>
              <a:ext uri="{FF2B5EF4-FFF2-40B4-BE49-F238E27FC236}">
                <a16:creationId xmlns:a16="http://schemas.microsoft.com/office/drawing/2014/main" id="{321A70D4-6261-EE7A-0D16-C672D56B918E}"/>
              </a:ext>
            </a:extLst>
          </p:cNvPr>
          <p:cNvSpPr txBox="1">
            <a:spLocks/>
          </p:cNvSpPr>
          <p:nvPr/>
        </p:nvSpPr>
        <p:spPr>
          <a:xfrm>
            <a:off x="1164034" y="3529944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Wertvolle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Erfahrungen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gesammelt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Google Shape;636;p33">
            <a:extLst>
              <a:ext uri="{FF2B5EF4-FFF2-40B4-BE49-F238E27FC236}">
                <a16:creationId xmlns:a16="http://schemas.microsoft.com/office/drawing/2014/main" id="{BBC93FE7-3579-2E9F-00B9-2D6108EA294C}"/>
              </a:ext>
            </a:extLst>
          </p:cNvPr>
          <p:cNvSpPr txBox="1">
            <a:spLocks/>
          </p:cNvSpPr>
          <p:nvPr/>
        </p:nvSpPr>
        <p:spPr>
          <a:xfrm>
            <a:off x="4129235" y="3514212"/>
            <a:ext cx="2795440" cy="89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Erfolgreiches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Projekt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entstanden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2" name="Google Shape;9520;p71">
            <a:extLst>
              <a:ext uri="{FF2B5EF4-FFF2-40B4-BE49-F238E27FC236}">
                <a16:creationId xmlns:a16="http://schemas.microsoft.com/office/drawing/2014/main" id="{9D1CA3F3-EF7D-A323-E445-CD46DD22A28E}"/>
              </a:ext>
            </a:extLst>
          </p:cNvPr>
          <p:cNvGrpSpPr/>
          <p:nvPr/>
        </p:nvGrpSpPr>
        <p:grpSpPr>
          <a:xfrm>
            <a:off x="2131595" y="2904320"/>
            <a:ext cx="536433" cy="559627"/>
            <a:chOff x="3299850" y="238575"/>
            <a:chExt cx="427725" cy="482225"/>
          </a:xfrm>
          <a:solidFill>
            <a:schemeClr val="tx2">
              <a:lumMod val="75000"/>
            </a:schemeClr>
          </a:solidFill>
        </p:grpSpPr>
        <p:sp>
          <p:nvSpPr>
            <p:cNvPr id="13" name="Google Shape;9521;p71">
              <a:extLst>
                <a:ext uri="{FF2B5EF4-FFF2-40B4-BE49-F238E27FC236}">
                  <a16:creationId xmlns:a16="http://schemas.microsoft.com/office/drawing/2014/main" id="{E9C71DE0-52C2-728B-9543-7C21708FDCDD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522;p71">
              <a:extLst>
                <a:ext uri="{FF2B5EF4-FFF2-40B4-BE49-F238E27FC236}">
                  <a16:creationId xmlns:a16="http://schemas.microsoft.com/office/drawing/2014/main" id="{CFB8F356-50C3-E738-DD5A-60E584ED6A03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523;p71">
              <a:extLst>
                <a:ext uri="{FF2B5EF4-FFF2-40B4-BE49-F238E27FC236}">
                  <a16:creationId xmlns:a16="http://schemas.microsoft.com/office/drawing/2014/main" id="{480C2469-8192-3A9E-8388-C6E03F74AEDE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524;p71">
              <a:extLst>
                <a:ext uri="{FF2B5EF4-FFF2-40B4-BE49-F238E27FC236}">
                  <a16:creationId xmlns:a16="http://schemas.microsoft.com/office/drawing/2014/main" id="{C5D75862-196E-B076-96AB-19ADC443C8A5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525;p71">
              <a:extLst>
                <a:ext uri="{FF2B5EF4-FFF2-40B4-BE49-F238E27FC236}">
                  <a16:creationId xmlns:a16="http://schemas.microsoft.com/office/drawing/2014/main" id="{60E83C02-FF10-C835-44D0-20662EF45D86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607;p71">
            <a:extLst>
              <a:ext uri="{FF2B5EF4-FFF2-40B4-BE49-F238E27FC236}">
                <a16:creationId xmlns:a16="http://schemas.microsoft.com/office/drawing/2014/main" id="{B494F7F3-8595-95C6-14BA-7A2B4854394F}"/>
              </a:ext>
            </a:extLst>
          </p:cNvPr>
          <p:cNvGrpSpPr/>
          <p:nvPr/>
        </p:nvGrpSpPr>
        <p:grpSpPr>
          <a:xfrm>
            <a:off x="5223951" y="2928736"/>
            <a:ext cx="606007" cy="560670"/>
            <a:chOff x="5648375" y="1427025"/>
            <a:chExt cx="483200" cy="483125"/>
          </a:xfrm>
          <a:solidFill>
            <a:schemeClr val="tx2">
              <a:lumMod val="75000"/>
            </a:schemeClr>
          </a:solidFill>
        </p:grpSpPr>
        <p:sp>
          <p:nvSpPr>
            <p:cNvPr id="19" name="Google Shape;9608;p71">
              <a:extLst>
                <a:ext uri="{FF2B5EF4-FFF2-40B4-BE49-F238E27FC236}">
                  <a16:creationId xmlns:a16="http://schemas.microsoft.com/office/drawing/2014/main" id="{4305D008-9A34-8EF8-A422-10A2CF0C3C4D}"/>
                </a:ext>
              </a:extLst>
            </p:cNvPr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609;p71">
              <a:extLst>
                <a:ext uri="{FF2B5EF4-FFF2-40B4-BE49-F238E27FC236}">
                  <a16:creationId xmlns:a16="http://schemas.microsoft.com/office/drawing/2014/main" id="{A411D433-0F86-0359-39BF-4EFC687D38B0}"/>
                </a:ext>
              </a:extLst>
            </p:cNvPr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9637;p71">
            <a:extLst>
              <a:ext uri="{FF2B5EF4-FFF2-40B4-BE49-F238E27FC236}">
                <a16:creationId xmlns:a16="http://schemas.microsoft.com/office/drawing/2014/main" id="{3B906B88-104B-3A84-4CD9-81A76F4A6C9A}"/>
              </a:ext>
            </a:extLst>
          </p:cNvPr>
          <p:cNvGrpSpPr/>
          <p:nvPr/>
        </p:nvGrpSpPr>
        <p:grpSpPr>
          <a:xfrm>
            <a:off x="4175990" y="1359582"/>
            <a:ext cx="606696" cy="560670"/>
            <a:chOff x="5053900" y="2021500"/>
            <a:chExt cx="483750" cy="483125"/>
          </a:xfrm>
          <a:solidFill>
            <a:schemeClr val="tx2">
              <a:lumMod val="75000"/>
            </a:schemeClr>
          </a:solidFill>
        </p:grpSpPr>
        <p:sp>
          <p:nvSpPr>
            <p:cNvPr id="22" name="Google Shape;9638;p71">
              <a:extLst>
                <a:ext uri="{FF2B5EF4-FFF2-40B4-BE49-F238E27FC236}">
                  <a16:creationId xmlns:a16="http://schemas.microsoft.com/office/drawing/2014/main" id="{7021A046-C9CF-6F9D-598C-FD5FEE670709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639;p71">
              <a:extLst>
                <a:ext uri="{FF2B5EF4-FFF2-40B4-BE49-F238E27FC236}">
                  <a16:creationId xmlns:a16="http://schemas.microsoft.com/office/drawing/2014/main" id="{030E924E-F8B9-5D37-E066-7BA3B211899B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640;p71">
              <a:extLst>
                <a:ext uri="{FF2B5EF4-FFF2-40B4-BE49-F238E27FC236}">
                  <a16:creationId xmlns:a16="http://schemas.microsoft.com/office/drawing/2014/main" id="{82E4BD73-7831-99DA-B8D5-8B3B2F161AA8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641;p71">
              <a:extLst>
                <a:ext uri="{FF2B5EF4-FFF2-40B4-BE49-F238E27FC236}">
                  <a16:creationId xmlns:a16="http://schemas.microsoft.com/office/drawing/2014/main" id="{EA1D53F7-FC6D-7CD5-F8B2-0EC507B5396B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9642;p71">
              <a:extLst>
                <a:ext uri="{FF2B5EF4-FFF2-40B4-BE49-F238E27FC236}">
                  <a16:creationId xmlns:a16="http://schemas.microsoft.com/office/drawing/2014/main" id="{74048586-4A1A-88C2-FC93-6EE37F88669A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9643;p71">
              <a:extLst>
                <a:ext uri="{FF2B5EF4-FFF2-40B4-BE49-F238E27FC236}">
                  <a16:creationId xmlns:a16="http://schemas.microsoft.com/office/drawing/2014/main" id="{CEBE47C2-AF4B-3520-C3BA-D306C07B9945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9644;p71">
              <a:extLst>
                <a:ext uri="{FF2B5EF4-FFF2-40B4-BE49-F238E27FC236}">
                  <a16:creationId xmlns:a16="http://schemas.microsoft.com/office/drawing/2014/main" id="{2E5ACC6F-16FB-3355-7974-25338A63BB86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645;p71">
              <a:extLst>
                <a:ext uri="{FF2B5EF4-FFF2-40B4-BE49-F238E27FC236}">
                  <a16:creationId xmlns:a16="http://schemas.microsoft.com/office/drawing/2014/main" id="{81BB4BBB-5AE0-F038-18BA-362D02D5DB1D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10105;p73">
            <a:extLst>
              <a:ext uri="{FF2B5EF4-FFF2-40B4-BE49-F238E27FC236}">
                <a16:creationId xmlns:a16="http://schemas.microsoft.com/office/drawing/2014/main" id="{11E32FCA-E9CC-1490-3A55-3A7F93DCA20E}"/>
              </a:ext>
            </a:extLst>
          </p:cNvPr>
          <p:cNvGrpSpPr/>
          <p:nvPr/>
        </p:nvGrpSpPr>
        <p:grpSpPr>
          <a:xfrm>
            <a:off x="1316164" y="1315085"/>
            <a:ext cx="641020" cy="605167"/>
            <a:chOff x="-65129950" y="2646800"/>
            <a:chExt cx="311125" cy="317425"/>
          </a:xfrm>
          <a:solidFill>
            <a:schemeClr val="tx2">
              <a:lumMod val="75000"/>
            </a:schemeClr>
          </a:solidFill>
        </p:grpSpPr>
        <p:sp>
          <p:nvSpPr>
            <p:cNvPr id="31" name="Google Shape;10106;p73">
              <a:extLst>
                <a:ext uri="{FF2B5EF4-FFF2-40B4-BE49-F238E27FC236}">
                  <a16:creationId xmlns:a16="http://schemas.microsoft.com/office/drawing/2014/main" id="{24832178-70B2-5308-F07D-3D3CBE09C71B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0107;p73">
              <a:extLst>
                <a:ext uri="{FF2B5EF4-FFF2-40B4-BE49-F238E27FC236}">
                  <a16:creationId xmlns:a16="http://schemas.microsoft.com/office/drawing/2014/main" id="{6DC5024B-961D-1507-EA67-18F58007E318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0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Abschluss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04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7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3CA0DF3-5697-CB23-BBE5-8F140C3E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31" y="1092467"/>
            <a:ext cx="2834641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0DA07BC4-55B7-BBC8-29B3-F4190A188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Quellen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7D987-4128-C70C-96EA-4D8AED0D0B02}"/>
              </a:ext>
            </a:extLst>
          </p:cNvPr>
          <p:cNvSpPr txBox="1"/>
          <p:nvPr/>
        </p:nvSpPr>
        <p:spPr>
          <a:xfrm>
            <a:off x="385762" y="1138238"/>
            <a:ext cx="6491287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chemeClr val="bg1"/>
                </a:solidFill>
              </a:rPr>
              <a:t>SVG’s</a:t>
            </a:r>
            <a:r>
              <a:rPr lang="de-CH" b="1" dirty="0">
                <a:solidFill>
                  <a:schemeClr val="bg1"/>
                </a:solidFill>
              </a:rPr>
              <a:t>:</a:t>
            </a:r>
            <a:r>
              <a:rPr lang="de-CH" dirty="0">
                <a:solidFill>
                  <a:schemeClr val="bg1"/>
                </a:solidFill>
              </a:rPr>
              <a:t> https://www.flaticon.com/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bg1"/>
                </a:solidFill>
              </a:rPr>
              <a:t>Angular:</a:t>
            </a:r>
            <a:r>
              <a:rPr lang="de-CH" dirty="0">
                <a:solidFill>
                  <a:schemeClr val="bg1"/>
                </a:solidFill>
              </a:rPr>
              <a:t> https://angular.io/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chemeClr val="bg1"/>
                </a:solidFill>
              </a:rPr>
              <a:t>MongoDb</a:t>
            </a:r>
            <a:r>
              <a:rPr lang="de-CH" b="1" dirty="0">
                <a:solidFill>
                  <a:schemeClr val="bg1"/>
                </a:solidFill>
              </a:rPr>
              <a:t>:</a:t>
            </a:r>
            <a:r>
              <a:rPr lang="de-CH" dirty="0">
                <a:solidFill>
                  <a:schemeClr val="bg1"/>
                </a:solidFill>
              </a:rPr>
              <a:t> https://www.mongodb.com/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bg1"/>
                </a:solidFill>
              </a:rPr>
              <a:t>C#: </a:t>
            </a:r>
            <a:r>
              <a:rPr lang="de-CH" dirty="0">
                <a:solidFill>
                  <a:schemeClr val="bg1"/>
                </a:solidFill>
              </a:rPr>
              <a:t>https://learn.microsoft.com/en-us/dotnet/core/introduction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19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396134" y="387781"/>
            <a:ext cx="435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>
                <a:latin typeface="Krona One" panose="020B0604020202020204" charset="0"/>
              </a:rPr>
              <a:t>Projektbeschreibung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98044" y="956779"/>
            <a:ext cx="79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latin typeface="Krona One" panose="020B060402020202020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4011870" y="956779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4954995" y="956779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Ausgangslage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03216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Gegebene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Kriterien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Front- und Backend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Datenbank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Mehrere</a:t>
            </a:r>
            <a:r>
              <a:rPr lang="en-US" dirty="0">
                <a:solidFill>
                  <a:schemeClr val="bg1"/>
                </a:solidFill>
              </a:rPr>
              <a:t> User </a:t>
            </a:r>
            <a:r>
              <a:rPr lang="en-US" dirty="0" err="1">
                <a:solidFill>
                  <a:schemeClr val="bg1"/>
                </a:solidFill>
              </a:rPr>
              <a:t>greifen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gleichzeitig</a:t>
            </a:r>
            <a:r>
              <a:rPr lang="en-US" dirty="0">
                <a:solidFill>
                  <a:schemeClr val="bg1"/>
                </a:solidFill>
              </a:rPr>
              <a:t> auf den </a:t>
            </a:r>
            <a:r>
              <a:rPr lang="en-US" dirty="0" err="1">
                <a:solidFill>
                  <a:schemeClr val="bg1"/>
                </a:solidFill>
              </a:rPr>
              <a:t>gleichen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Datenbestand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364E-1F5A-7F97-2391-B7CB839FE220}"/>
              </a:ext>
            </a:extLst>
          </p:cNvPr>
          <p:cNvSpPr txBox="1"/>
          <p:nvPr/>
        </p:nvSpPr>
        <p:spPr>
          <a:xfrm>
            <a:off x="311979" y="2860286"/>
            <a:ext cx="603216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Akzeptanzkriterien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Realisierung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Hilfe</a:t>
            </a:r>
            <a:r>
              <a:rPr lang="en-US" dirty="0">
                <a:solidFill>
                  <a:schemeClr val="bg1"/>
                </a:solidFill>
              </a:rPr>
              <a:t> von IPERKA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Saubere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Dokumentation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Pünktliche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Abgabe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856DE-4B33-57A5-79CF-399D5459B16D}"/>
              </a:ext>
            </a:extLst>
          </p:cNvPr>
          <p:cNvCxnSpPr>
            <a:cxnSpLocks/>
          </p:cNvCxnSpPr>
          <p:nvPr/>
        </p:nvCxnSpPr>
        <p:spPr>
          <a:xfrm>
            <a:off x="258521" y="2815011"/>
            <a:ext cx="1776139" cy="90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</p:spTree>
    <p:extLst>
      <p:ext uri="{BB962C8B-B14F-4D97-AF65-F5344CB8AC3E}">
        <p14:creationId xmlns:p14="http://schemas.microsoft.com/office/powerpoint/2010/main" val="37990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A0A30-35EC-F947-EE63-46F94DB4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15" y="586682"/>
            <a:ext cx="7946492" cy="3970135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91870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ED829-2272-C1F6-B99C-9CC0F7966F8A}"/>
              </a:ext>
            </a:extLst>
          </p:cNvPr>
          <p:cNvSpPr txBox="1"/>
          <p:nvPr/>
        </p:nvSpPr>
        <p:spPr>
          <a:xfrm>
            <a:off x="454806" y="3035227"/>
            <a:ext cx="5452888" cy="82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=&gt; </a:t>
            </a:r>
            <a:r>
              <a:rPr lang="en-US" sz="2800" dirty="0" err="1">
                <a:solidFill>
                  <a:schemeClr val="bg1"/>
                </a:solidFill>
              </a:rPr>
              <a:t>Taskchain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Anforderungen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92263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Nicht-Funktionale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Der Code-Style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Frontend </a:t>
            </a:r>
            <a:r>
              <a:rPr lang="en-US" dirty="0" err="1">
                <a:solidFill>
                  <a:schemeClr val="bg1"/>
                </a:solidFill>
              </a:rPr>
              <a:t>soll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formatiert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lesbar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sauber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kommentiert</a:t>
            </a:r>
            <a:r>
              <a:rPr lang="en-US" dirty="0">
                <a:solidFill>
                  <a:schemeClr val="bg1"/>
                </a:solidFill>
              </a:rPr>
              <a:t> sein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Der Code-Style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Backend </a:t>
            </a:r>
            <a:r>
              <a:rPr lang="en-US" dirty="0" err="1">
                <a:solidFill>
                  <a:schemeClr val="bg1"/>
                </a:solidFill>
              </a:rPr>
              <a:t>soll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formatiert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lesbar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sauber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kommentiert</a:t>
            </a:r>
            <a:r>
              <a:rPr lang="en-US" dirty="0">
                <a:solidFill>
                  <a:schemeClr val="bg1"/>
                </a:solidFill>
              </a:rPr>
              <a:t> sein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Passwörter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sicher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gespeichert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Anforderungen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92263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Funktionale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Login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Admin </a:t>
            </a:r>
            <a:r>
              <a:rPr lang="en-US" dirty="0" err="1">
                <a:solidFill>
                  <a:schemeClr val="bg1"/>
                </a:solidFill>
              </a:rPr>
              <a:t>Rechte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erstellen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über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einen</a:t>
            </a:r>
            <a:r>
              <a:rPr lang="en-US" dirty="0">
                <a:solidFill>
                  <a:schemeClr val="bg1"/>
                </a:solidFill>
              </a:rPr>
              <a:t> Invite code </a:t>
            </a:r>
            <a:r>
              <a:rPr lang="en-US" dirty="0" err="1">
                <a:solidFill>
                  <a:schemeClr val="bg1"/>
                </a:solidFill>
              </a:rPr>
              <a:t>beitreten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Auf </a:t>
            </a:r>
            <a:r>
              <a:rPr lang="en-US" dirty="0" err="1">
                <a:solidFill>
                  <a:schemeClr val="bg1"/>
                </a:solidFill>
              </a:rPr>
              <a:t>einem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Tickets </a:t>
            </a:r>
            <a:r>
              <a:rPr lang="en-US" dirty="0" err="1">
                <a:solidFill>
                  <a:schemeClr val="bg1"/>
                </a:solidFill>
              </a:rPr>
              <a:t>sowie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Spalten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erfasst</a:t>
            </a:r>
            <a:r>
              <a:rPr lang="en-US" dirty="0">
                <a:solidFill>
                  <a:schemeClr val="bg1"/>
                </a:solidFill>
              </a:rPr>
              <a:t> warden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Tickets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verschoben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011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Muli</vt:lpstr>
      <vt:lpstr>Arial</vt:lpstr>
      <vt:lpstr>Krona One</vt:lpstr>
      <vt:lpstr>Roboto Light</vt:lpstr>
      <vt:lpstr>Modern Geometric Pitch Deck by Slidesgo</vt:lpstr>
      <vt:lpstr>TASKCHAIN</vt:lpstr>
      <vt:lpstr>Inhalt</vt:lpstr>
      <vt:lpstr>PowerPoint Presentation</vt:lpstr>
      <vt:lpstr>Ausgangslage</vt:lpstr>
      <vt:lpstr>Die Idee</vt:lpstr>
      <vt:lpstr>Die Idee</vt:lpstr>
      <vt:lpstr>Die Idee</vt:lpstr>
      <vt:lpstr>Anforderungen</vt:lpstr>
      <vt:lpstr>Anforderungen</vt:lpstr>
      <vt:lpstr>Individuelle Kriterien</vt:lpstr>
      <vt:lpstr>PowerPoint Presentation</vt:lpstr>
      <vt:lpstr>Informieren</vt:lpstr>
      <vt:lpstr>Design</vt:lpstr>
      <vt:lpstr>Architektur</vt:lpstr>
      <vt:lpstr>PowerPoint Presentation</vt:lpstr>
      <vt:lpstr>API Call - Frontend</vt:lpstr>
      <vt:lpstr>API Call - Backend</vt:lpstr>
      <vt:lpstr>PowerPoint Presentation</vt:lpstr>
      <vt:lpstr>Erfolge</vt:lpstr>
      <vt:lpstr>Misserfolge</vt:lpstr>
      <vt:lpstr>Verbesserungsmöglichkeiten</vt:lpstr>
      <vt:lpstr>Fazit</vt:lpstr>
      <vt:lpstr>PowerPoint Presentation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cp:lastModifiedBy>Dario Schaffner</cp:lastModifiedBy>
  <cp:revision>2</cp:revision>
  <dcterms:modified xsi:type="dcterms:W3CDTF">2023-04-10T18:44:40Z</dcterms:modified>
</cp:coreProperties>
</file>