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elios" charset="1" panose="020B0504020202020204"/>
      <p:regular r:id="rId18"/>
    </p:embeddedFont>
    <p:embeddedFont>
      <p:font typeface="Klein Bold" charset="1" panose="02000503060000020004"/>
      <p:regular r:id="rId19"/>
    </p:embeddedFont>
    <p:embeddedFont>
      <p:font typeface="Helios Bold" charset="1" panose="020B0704020202020204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04518" y="-5394482"/>
            <a:ext cx="9138912" cy="9138912"/>
          </a:xfrm>
          <a:custGeom>
            <a:avLst/>
            <a:gdLst/>
            <a:ahLst/>
            <a:cxnLst/>
            <a:rect r="r" b="b" t="t" l="l"/>
            <a:pathLst>
              <a:path h="9138912" w="9138912">
                <a:moveTo>
                  <a:pt x="0" y="0"/>
                </a:moveTo>
                <a:lnTo>
                  <a:pt x="9138912" y="0"/>
                </a:lnTo>
                <a:lnTo>
                  <a:pt x="9138912" y="9138912"/>
                </a:lnTo>
                <a:lnTo>
                  <a:pt x="0" y="9138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5448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19173" y="1687809"/>
            <a:ext cx="10168827" cy="666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38"/>
              </a:lnSpc>
            </a:pPr>
            <a:r>
              <a:rPr lang="en-US" sz="10948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Sales &amp;Finance Report</a:t>
            </a:r>
          </a:p>
          <a:p>
            <a:pPr algn="l">
              <a:lnSpc>
                <a:spcPts val="13138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805882" y="2283756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36524" y="-4100155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8" y="0"/>
                </a:lnTo>
                <a:lnTo>
                  <a:pt x="7451648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741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19173" y="495330"/>
            <a:ext cx="10168827" cy="53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  <a:spcBef>
                <a:spcPct val="0"/>
              </a:spcBef>
            </a:pPr>
            <a:r>
              <a:rPr lang="en-US" b="true" sz="300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KEY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23155" y="2559823"/>
            <a:ext cx="11022398" cy="669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2"/>
              </a:lnSpc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1.Customer Focus: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Retain high-growth customers like Amazon and Flipkart.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Invest in engagement strategies for stagnant customers.</a:t>
            </a:r>
          </a:p>
          <a:p>
            <a:pPr algn="l">
              <a:lnSpc>
                <a:spcPts val="3542"/>
              </a:lnSpc>
            </a:pPr>
          </a:p>
          <a:p>
            <a:pPr algn="l">
              <a:lnSpc>
                <a:spcPts val="3542"/>
              </a:lnSpc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2.Regional Strategies: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 operations in North America to improve GM%.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Expand marketing efforts in emerging markets like China and India.</a:t>
            </a:r>
          </a:p>
          <a:p>
            <a:pPr algn="l">
              <a:lnSpc>
                <a:spcPts val="3542"/>
              </a:lnSpc>
            </a:pPr>
          </a:p>
          <a:p>
            <a:pPr algn="l">
              <a:lnSpc>
                <a:spcPts val="3542"/>
              </a:lnSpc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542"/>
              </a:lnSpc>
            </a:pPr>
          </a:p>
          <a:p>
            <a:pPr algn="ctr">
              <a:lnSpc>
                <a:spcPts val="354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034733" y="2173659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36524" y="-4100155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8" y="0"/>
                </a:lnTo>
                <a:lnTo>
                  <a:pt x="7451648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741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19173" y="495330"/>
            <a:ext cx="10168827" cy="53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  <a:spcBef>
                <a:spcPct val="0"/>
              </a:spcBef>
            </a:pPr>
            <a:r>
              <a:rPr lang="en-US" b="true" sz="300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KEY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29493" y="2934154"/>
            <a:ext cx="11022398" cy="5355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2"/>
              </a:lnSpc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.Product-Level Improvements: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Promo</a:t>
            </a: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 high-performing products like AQ Master Wireless x1.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eassess the value proposition for underperforming products.</a:t>
            </a:r>
          </a:p>
          <a:p>
            <a:pPr algn="l">
              <a:lnSpc>
                <a:spcPts val="3542"/>
              </a:lnSpc>
            </a:pPr>
          </a:p>
          <a:p>
            <a:pPr algn="l">
              <a:lnSpc>
                <a:spcPts val="3542"/>
              </a:lnSpc>
            </a:pPr>
          </a:p>
          <a:p>
            <a:pPr algn="l">
              <a:lnSpc>
                <a:spcPts val="3542"/>
              </a:lnSpc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4.Cost Optimization: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 COGS in regions with lower GM%, such as Germany and Italy.</a:t>
            </a:r>
          </a:p>
          <a:p>
            <a:pPr algn="ctr">
              <a:lnSpc>
                <a:spcPts val="354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034733" y="2173659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36524" y="-4100155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8" y="0"/>
                </a:lnTo>
                <a:lnTo>
                  <a:pt x="7451648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741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215124" y="4312141"/>
            <a:ext cx="9957728" cy="1924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32"/>
              </a:lnSpc>
              <a:spcBef>
                <a:spcPct val="0"/>
              </a:spcBef>
            </a:pPr>
            <a:r>
              <a:rPr lang="en-US" sz="112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4034733" y="2173659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36524" y="-4100155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8" y="0"/>
                </a:lnTo>
                <a:lnTo>
                  <a:pt x="7451648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741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19173" y="495330"/>
            <a:ext cx="10168827" cy="53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  <a:spcBef>
                <a:spcPct val="0"/>
              </a:spcBef>
            </a:pPr>
            <a:r>
              <a:rPr lang="en-US" b="true" sz="300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1.CUSTOMER PERFORMANCE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19466" y="3030109"/>
            <a:ext cx="14060261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Top Performers: Amazon, Flipkart, and Atlas Stores showed the highest sales growth, with Amazon growing from $12.2M in 2019 to $82.1M in 2021 (+218.9%).</a:t>
            </a:r>
          </a:p>
          <a:p>
            <a:pPr algn="ctr">
              <a:lnSpc>
                <a:spcPts val="3640"/>
              </a:lnSpc>
            </a:pP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Contributors: High-sales customers like Amazon, Flipkart, and Reliance Digital drive significant gross margins due to large sales volumes and stable GM%.</a:t>
            </a:r>
          </a:p>
          <a:p>
            <a:pPr algn="r">
              <a:lnSpc>
                <a:spcPts val="3640"/>
              </a:lnSpc>
            </a:pP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Potential Growth: Electricalslance Stores ($2.3M in 2021, +313.3%) show promise but require targeted efforts to match high performers.</a:t>
            </a:r>
          </a:p>
          <a:p>
            <a:pPr algn="l">
              <a:lnSpc>
                <a:spcPts val="3640"/>
              </a:lnSpc>
            </a:pPr>
            <a:r>
              <a:rPr lang="en-US" sz="2600" spc="-1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​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034733" y="1878649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7"/>
                </a:lnTo>
                <a:lnTo>
                  <a:pt x="0" y="7451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36524" y="-4100155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8" y="0"/>
                </a:lnTo>
                <a:lnTo>
                  <a:pt x="7451648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741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19173" y="495330"/>
            <a:ext cx="10168827" cy="53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  <a:spcBef>
                <a:spcPct val="0"/>
              </a:spcBef>
            </a:pPr>
            <a:r>
              <a:rPr lang="en-US" b="true" sz="300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2. REGIONAL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80040" y="3525221"/>
            <a:ext cx="12386781" cy="364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ANZ Performance: ANZ maintained a high GM% of 42.6% in 2019 and 42.8% in 2020 but dropped to 38.3% in 2021.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North America Trends: GM% improved from 35.4% in 2019 to 37.3% in 2021 but remains below ANZ and ROA, highlighting potential for improvement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034733" y="2173659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36524" y="-4100155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8" y="0"/>
                </a:lnTo>
                <a:lnTo>
                  <a:pt x="7451648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741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19173" y="495330"/>
            <a:ext cx="10168827" cy="53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  <a:spcBef>
                <a:spcPct val="0"/>
              </a:spcBef>
            </a:pPr>
            <a:r>
              <a:rPr lang="en-US" b="true" sz="300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3.1 PRODUCT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15124" y="1423112"/>
            <a:ext cx="10626048" cy="8041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2"/>
              </a:lnSpc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Top 5 Products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AQ Gamers 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AQ Gamers Ms 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AQ Master wired x1 Ms 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AQ Master wireless x1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AQ Master wireless x1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Factors: Likely driven by strong customer demand and competitive pricing.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High-Performing Categories: Products like AQ Master Wireless dominate sales.</a:t>
            </a:r>
          </a:p>
          <a:p>
            <a:pPr algn="ctr">
              <a:lnSpc>
                <a:spcPts val="354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034733" y="2173659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36524" y="-4100155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8" y="0"/>
                </a:lnTo>
                <a:lnTo>
                  <a:pt x="7451648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741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19173" y="495330"/>
            <a:ext cx="10168827" cy="53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  <a:spcBef>
                <a:spcPct val="0"/>
              </a:spcBef>
            </a:pPr>
            <a:r>
              <a:rPr lang="en-US" b="true" sz="300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3.2</a:t>
            </a:r>
            <a:r>
              <a:rPr lang="en-US" b="true" sz="300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Product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15124" y="1387304"/>
            <a:ext cx="10626048" cy="848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2"/>
              </a:lnSpc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Bottom 5 Products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AQ Gamer 1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AQ GEN Z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AQ Home Allin1 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AQ HOME Allin1 Gen 2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AQ Smash 2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Factors:Possible limited marketing efforts or lack of features compared to competitors.</a:t>
            </a: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Underperforming Categories: Products like AQ Home Allin1 Gen 2 likely underperform due to low market demand or high competition.</a:t>
            </a:r>
          </a:p>
          <a:p>
            <a:pPr algn="ctr">
              <a:lnSpc>
                <a:spcPts val="354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034733" y="2173659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36524" y="-4100155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8" y="0"/>
                </a:lnTo>
                <a:lnTo>
                  <a:pt x="7451648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741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19173" y="495330"/>
            <a:ext cx="10168827" cy="53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  <a:spcBef>
                <a:spcPct val="0"/>
              </a:spcBef>
            </a:pPr>
            <a:r>
              <a:rPr lang="en-US" b="true" sz="300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4. SEASONAL TRENDS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91889" y="3795800"/>
            <a:ext cx="12805976" cy="2669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Sales peak du</a:t>
            </a: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ring Q3 and Q4 of each fiscal year, indicating strong holiday season demand. For example, FY2021 Q4 sales reached $78.1M.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Months in Q4, such as November and December, consistently show higher GM% and net sales​.</a:t>
            </a:r>
          </a:p>
          <a:p>
            <a:pPr algn="ctr">
              <a:lnSpc>
                <a:spcPts val="354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034733" y="2173659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36524" y="-4100155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8" y="0"/>
                </a:lnTo>
                <a:lnTo>
                  <a:pt x="7451648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741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19173" y="495330"/>
            <a:ext cx="10168827" cy="53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  <a:spcBef>
                <a:spcPct val="0"/>
              </a:spcBef>
            </a:pPr>
            <a:r>
              <a:rPr lang="en-US" b="true" sz="300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5. PROFITABILITY METRICS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12084" y="3337311"/>
            <a:ext cx="12695878" cy="3117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GM% decreased from 41.4% in 2019 to 36.4% in 2021, driven by increased costs (COGS) despite rising sales.</a:t>
            </a:r>
          </a:p>
          <a:p>
            <a:pPr algn="l">
              <a:lnSpc>
                <a:spcPts val="3542"/>
              </a:lnSpc>
            </a:pP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Markets like Germany and Italy have high COGS, leading to lower GM% (26.2% and 30.1%, respectively), indicating potential inefficiencies.​</a:t>
            </a:r>
          </a:p>
          <a:p>
            <a:pPr algn="ctr">
              <a:lnSpc>
                <a:spcPts val="354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034733" y="2173659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36524" y="-4100155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8" y="0"/>
                </a:lnTo>
                <a:lnTo>
                  <a:pt x="7451648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741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19173" y="495330"/>
            <a:ext cx="10168827" cy="53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  <a:spcBef>
                <a:spcPct val="0"/>
              </a:spcBef>
            </a:pPr>
            <a:r>
              <a:rPr lang="en-US" b="true" sz="300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6. GROWTH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57097" y="3784986"/>
            <a:ext cx="11022398" cy="2669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India: Net sales grew from $30.8M in 2019 to $161.3M in 2021 (+324% growth).</a:t>
            </a: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China: Net sales increased from $1.4M in 2019 to $22.9M in 2021 (+422% growth).</a:t>
            </a:r>
          </a:p>
          <a:p>
            <a:pPr algn="ctr">
              <a:lnSpc>
                <a:spcPts val="354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034733" y="2173659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36524" y="-4100155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8" y="0"/>
                </a:lnTo>
                <a:lnTo>
                  <a:pt x="7451648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0741" y="740480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5756" y="424763"/>
            <a:ext cx="1032280" cy="1010166"/>
          </a:xfrm>
          <a:custGeom>
            <a:avLst/>
            <a:gdLst/>
            <a:ahLst/>
            <a:cxnLst/>
            <a:rect r="r" b="b" t="t" l="l"/>
            <a:pathLst>
              <a:path h="1010166" w="1032280">
                <a:moveTo>
                  <a:pt x="0" y="0"/>
                </a:moveTo>
                <a:lnTo>
                  <a:pt x="1032280" y="0"/>
                </a:lnTo>
                <a:lnTo>
                  <a:pt x="1032280" y="1010166"/>
                </a:lnTo>
                <a:lnTo>
                  <a:pt x="0" y="101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4349" y="689607"/>
            <a:ext cx="3862833" cy="82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401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ATLIQ HARDWARES</a:t>
            </a:r>
          </a:p>
          <a:p>
            <a:pPr algn="ctr">
              <a:lnSpc>
                <a:spcPts val="336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119173" y="495330"/>
            <a:ext cx="10168827" cy="53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  <a:spcBef>
                <a:spcPct val="0"/>
              </a:spcBef>
            </a:pPr>
            <a:r>
              <a:rPr lang="en-US" b="true" sz="300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6. 2 GROWTH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33252" y="2218124"/>
            <a:ext cx="11022398" cy="5803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Developed Markets:</a:t>
            </a:r>
          </a:p>
          <a:p>
            <a:pPr algn="l">
              <a:lnSpc>
                <a:spcPts val="3542"/>
              </a:lnSpc>
            </a:pPr>
          </a:p>
          <a:p>
            <a:pPr algn="l">
              <a:lnSpc>
                <a:spcPts val="3542"/>
              </a:lnSpc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1.USA: $87.8M in 2021 with GM% of 37.0%.</a:t>
            </a:r>
          </a:p>
          <a:p>
            <a:pPr algn="l">
              <a:lnSpc>
                <a:spcPts val="3542"/>
              </a:lnSpc>
            </a:pPr>
          </a:p>
          <a:p>
            <a:pPr algn="l">
              <a:lnSpc>
                <a:spcPts val="3542"/>
              </a:lnSpc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2.UK: $34.2M in 2021 with GM% of 45.1%.</a:t>
            </a:r>
          </a:p>
          <a:p>
            <a:pPr algn="l">
              <a:lnSpc>
                <a:spcPts val="3542"/>
              </a:lnSpc>
            </a:pPr>
          </a:p>
          <a:p>
            <a:pPr algn="l">
              <a:lnSpc>
                <a:spcPts val="3542"/>
              </a:lnSpc>
            </a:pPr>
          </a:p>
          <a:p>
            <a:pPr algn="l" marL="546320" indent="-273160" lvl="1">
              <a:lnSpc>
                <a:spcPts val="3542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Emerging Markets:</a:t>
            </a:r>
          </a:p>
          <a:p>
            <a:pPr algn="l">
              <a:lnSpc>
                <a:spcPts val="3542"/>
              </a:lnSpc>
            </a:pPr>
          </a:p>
          <a:p>
            <a:pPr algn="l">
              <a:lnSpc>
                <a:spcPts val="3542"/>
              </a:lnSpc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.India: Lower GM% (32.0%) despite high sales growth.</a:t>
            </a:r>
          </a:p>
          <a:p>
            <a:pPr algn="l">
              <a:lnSpc>
                <a:spcPts val="3542"/>
              </a:lnSpc>
            </a:pPr>
          </a:p>
          <a:p>
            <a:pPr algn="l">
              <a:lnSpc>
                <a:spcPts val="3542"/>
              </a:lnSpc>
            </a:pPr>
            <a:r>
              <a:rPr lang="en-US" sz="25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2.China: Strong GM% (41.1%) with significant sales growth.</a:t>
            </a:r>
          </a:p>
          <a:p>
            <a:pPr algn="ctr">
              <a:lnSpc>
                <a:spcPts val="354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034733" y="2173659"/>
            <a:ext cx="7451647" cy="7451647"/>
          </a:xfrm>
          <a:custGeom>
            <a:avLst/>
            <a:gdLst/>
            <a:ahLst/>
            <a:cxnLst/>
            <a:rect r="r" b="b" t="t" l="l"/>
            <a:pathLst>
              <a:path h="7451647" w="7451647">
                <a:moveTo>
                  <a:pt x="0" y="0"/>
                </a:moveTo>
                <a:lnTo>
                  <a:pt x="7451647" y="0"/>
                </a:lnTo>
                <a:lnTo>
                  <a:pt x="7451647" y="7451648"/>
                </a:lnTo>
                <a:lnTo>
                  <a:pt x="0" y="7451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DAGdNYh6xzA</dc:identifier>
  <dcterms:modified xsi:type="dcterms:W3CDTF">2011-08-01T06:04:30Z</dcterms:modified>
  <cp:revision>1</cp:revision>
  <dc:title>AtliQ Hardwares</dc:title>
</cp:coreProperties>
</file>