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arlow Bold" charset="1" panose="00000800000000000000"/>
      <p:regular r:id="rId17"/>
    </p:embeddedFont>
    <p:embeddedFont>
      <p:font typeface="Montserrat Bold" charset="1" panose="00000800000000000000"/>
      <p:regular r:id="rId18"/>
    </p:embeddedFont>
    <p:embeddedFont>
      <p:font typeface="Barlow" charset="1" panose="00000500000000000000"/>
      <p:regular r:id="rId19"/>
    </p:embeddedFont>
    <p:embeddedFont>
      <p:font typeface="Montserrat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https://github.com/dar2003" TargetMode="External" Type="http://schemas.openxmlformats.org/officeDocument/2006/relationships/hyperlink"/><Relationship Id="rId4" Target="mailto:darshildshah4343@gmail.com" TargetMode="External" Type="http://schemas.openxmlformats.org/officeDocument/2006/relationships/hyperlink"/><Relationship Id="rId5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06929"/>
            <a:ext cx="9518732" cy="3888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60"/>
              </a:lnSpc>
            </a:pPr>
            <a:r>
              <a:rPr lang="en-US" sz="11191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SALES &amp; FINANCE REPORT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94875" y="774831"/>
            <a:ext cx="1084977" cy="1061734"/>
          </a:xfrm>
          <a:custGeom>
            <a:avLst/>
            <a:gdLst/>
            <a:ahLst/>
            <a:cxnLst/>
            <a:rect r="r" b="b" t="t" l="l"/>
            <a:pathLst>
              <a:path h="1061734" w="1084977">
                <a:moveTo>
                  <a:pt x="0" y="0"/>
                </a:moveTo>
                <a:lnTo>
                  <a:pt x="1084977" y="0"/>
                </a:lnTo>
                <a:lnTo>
                  <a:pt x="1084977" y="1061734"/>
                </a:lnTo>
                <a:lnTo>
                  <a:pt x="0" y="1061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9852" y="1043352"/>
            <a:ext cx="1549500" cy="40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508"/>
              </a:lnSpc>
            </a:pPr>
            <a:r>
              <a:rPr lang="en-US" b="true" sz="1754" spc="-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ATLIQ  HARDWARES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0819" y="2348655"/>
            <a:ext cx="14062890" cy="7694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2"/>
              </a:lnSpc>
            </a:pPr>
            <a:r>
              <a:rPr lang="en-US" sz="2699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    1.CUSTOMER FOCUS:</a:t>
            </a:r>
          </a:p>
          <a:p>
            <a:pPr algn="l">
              <a:lnSpc>
                <a:spcPts val="2402"/>
              </a:lnSpc>
            </a:pPr>
          </a:p>
          <a:p>
            <a:pPr algn="l" marL="582796" indent="-291398" lvl="1">
              <a:lnSpc>
                <a:spcPts val="2402"/>
              </a:lnSpc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Retain high-growth customers like Amazon and Flipkart.</a:t>
            </a:r>
          </a:p>
          <a:p>
            <a:pPr algn="l">
              <a:lnSpc>
                <a:spcPts val="2402"/>
              </a:lnSpc>
            </a:pPr>
          </a:p>
          <a:p>
            <a:pPr algn="l" marL="582796" indent="-291398" lvl="1">
              <a:lnSpc>
                <a:spcPts val="2402"/>
              </a:lnSpc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Invest in engagement strategies for stagnant customers.</a:t>
            </a:r>
          </a:p>
          <a:p>
            <a:pPr algn="l">
              <a:lnSpc>
                <a:spcPts val="2402"/>
              </a:lnSpc>
            </a:pPr>
          </a:p>
          <a:p>
            <a:pPr algn="l">
              <a:lnSpc>
                <a:spcPts val="2402"/>
              </a:lnSpc>
            </a:pPr>
          </a:p>
          <a:p>
            <a:pPr algn="l">
              <a:lnSpc>
                <a:spcPts val="2402"/>
              </a:lnSpc>
            </a:pPr>
            <a:r>
              <a:rPr lang="en-US" sz="2699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2.</a:t>
            </a:r>
            <a:r>
              <a:rPr lang="en-US" sz="2699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Regional Strategies:</a:t>
            </a:r>
          </a:p>
          <a:p>
            <a:pPr algn="l">
              <a:lnSpc>
                <a:spcPts val="2402"/>
              </a:lnSpc>
            </a:pPr>
          </a:p>
          <a:p>
            <a:pPr algn="l" marL="582796" indent="-291398" lvl="1">
              <a:lnSpc>
                <a:spcPts val="2402"/>
              </a:lnSpc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Optimize operations in North America to improve GM%.</a:t>
            </a:r>
          </a:p>
          <a:p>
            <a:pPr algn="l">
              <a:lnSpc>
                <a:spcPts val="2402"/>
              </a:lnSpc>
            </a:pPr>
          </a:p>
          <a:p>
            <a:pPr algn="l" marL="582796" indent="-291398" lvl="1">
              <a:lnSpc>
                <a:spcPts val="2402"/>
              </a:lnSpc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Expand marketing efforts in emerging markets like China and India.</a:t>
            </a:r>
          </a:p>
          <a:p>
            <a:pPr algn="l">
              <a:lnSpc>
                <a:spcPts val="2402"/>
              </a:lnSpc>
            </a:pPr>
          </a:p>
          <a:p>
            <a:pPr algn="l">
              <a:lnSpc>
                <a:spcPts val="2402"/>
              </a:lnSpc>
            </a:pPr>
          </a:p>
          <a:p>
            <a:pPr algn="l">
              <a:lnSpc>
                <a:spcPts val="2402"/>
              </a:lnSpc>
            </a:pPr>
            <a:r>
              <a:rPr lang="en-US" sz="2699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3.</a:t>
            </a:r>
            <a:r>
              <a:rPr lang="en-US" sz="2699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Product-Level Improvements:</a:t>
            </a:r>
          </a:p>
          <a:p>
            <a:pPr algn="l">
              <a:lnSpc>
                <a:spcPts val="2402"/>
              </a:lnSpc>
            </a:pPr>
          </a:p>
          <a:p>
            <a:pPr algn="l" marL="582796" indent="-291398" lvl="1">
              <a:lnSpc>
                <a:spcPts val="2402"/>
              </a:lnSpc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Promote high-performing products like AQ Master Wireless x1.</a:t>
            </a:r>
          </a:p>
          <a:p>
            <a:pPr algn="l">
              <a:lnSpc>
                <a:spcPts val="2402"/>
              </a:lnSpc>
            </a:pPr>
          </a:p>
          <a:p>
            <a:pPr algn="l" marL="582796" indent="-291398" lvl="1">
              <a:lnSpc>
                <a:spcPts val="2402"/>
              </a:lnSpc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Reassess the value proposition for underperforming products.</a:t>
            </a:r>
          </a:p>
          <a:p>
            <a:pPr algn="l">
              <a:lnSpc>
                <a:spcPts val="2402"/>
              </a:lnSpc>
            </a:pPr>
          </a:p>
          <a:p>
            <a:pPr algn="l">
              <a:lnSpc>
                <a:spcPts val="2402"/>
              </a:lnSpc>
            </a:pPr>
          </a:p>
          <a:p>
            <a:pPr algn="l">
              <a:lnSpc>
                <a:spcPts val="2402"/>
              </a:lnSpc>
            </a:pPr>
            <a:r>
              <a:rPr lang="en-US" sz="2699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    4.</a:t>
            </a:r>
            <a:r>
              <a:rPr lang="en-US" sz="2699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Cost Optimization:</a:t>
            </a:r>
          </a:p>
          <a:p>
            <a:pPr algn="l">
              <a:lnSpc>
                <a:spcPts val="2402"/>
              </a:lnSpc>
            </a:pPr>
          </a:p>
          <a:p>
            <a:pPr algn="l" marL="582796" indent="-291398" lvl="1">
              <a:lnSpc>
                <a:spcPts val="2402"/>
              </a:lnSpc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Reduce COGS in regions with lower GM%, such as Germany and Italy.</a:t>
            </a:r>
          </a:p>
          <a:p>
            <a:pPr algn="l">
              <a:lnSpc>
                <a:spcPts val="266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94875" y="774831"/>
            <a:ext cx="1084977" cy="1061734"/>
          </a:xfrm>
          <a:custGeom>
            <a:avLst/>
            <a:gdLst/>
            <a:ahLst/>
            <a:cxnLst/>
            <a:rect r="r" b="b" t="t" l="l"/>
            <a:pathLst>
              <a:path h="1061734" w="1084977">
                <a:moveTo>
                  <a:pt x="0" y="0"/>
                </a:moveTo>
                <a:lnTo>
                  <a:pt x="1084977" y="0"/>
                </a:lnTo>
                <a:lnTo>
                  <a:pt x="1084977" y="1061734"/>
                </a:lnTo>
                <a:lnTo>
                  <a:pt x="0" y="1061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9852" y="1043352"/>
            <a:ext cx="1549500" cy="40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508"/>
              </a:lnSpc>
            </a:pPr>
            <a:r>
              <a:rPr lang="en-US" b="true" sz="1754" spc="-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ATLIQ  HARDWARES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68601" y="206593"/>
            <a:ext cx="7227325" cy="1918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3"/>
              </a:lnSpc>
              <a:spcBef>
                <a:spcPct val="0"/>
              </a:spcBef>
            </a:pPr>
            <a:r>
              <a:rPr lang="en-US" b="true" sz="5467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RECOMMENDATIONS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66991" y="3103665"/>
            <a:ext cx="12954017" cy="203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57"/>
              </a:lnSpc>
            </a:pPr>
            <a:r>
              <a:rPr lang="en-US" b="true" sz="16694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9852" y="1043352"/>
            <a:ext cx="1549500" cy="59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8"/>
              </a:lnSpc>
            </a:pPr>
            <a:r>
              <a:rPr lang="en-US" b="true" sz="1754" spc="-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ATLIQ HARDWARES</a:t>
            </a:r>
          </a:p>
          <a:p>
            <a:pPr algn="l" marL="0" indent="0" lvl="1">
              <a:lnSpc>
                <a:spcPts val="150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929352" y="5370781"/>
            <a:ext cx="4595622" cy="42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9"/>
              </a:lnSpc>
              <a:spcBef>
                <a:spcPct val="0"/>
              </a:spcBef>
            </a:pPr>
            <a:r>
              <a:rPr lang="en-US" sz="250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506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 tooltip="https://github.com/dar2003"/>
              </a:rPr>
              <a:t>GITHUB PROFILE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34464" y="5370781"/>
            <a:ext cx="5883093" cy="42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9"/>
              </a:lnSpc>
              <a:spcBef>
                <a:spcPct val="0"/>
              </a:spcBef>
            </a:pPr>
            <a:r>
              <a:rPr lang="en-US" sz="2506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 tooltip="mailto:darshildshah4343@gmail.com"/>
              </a:rPr>
              <a:t>DARSHILDSHAH4343@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94875" y="577963"/>
            <a:ext cx="1084977" cy="1061734"/>
          </a:xfrm>
          <a:custGeom>
            <a:avLst/>
            <a:gdLst/>
            <a:ahLst/>
            <a:cxnLst/>
            <a:rect r="r" b="b" t="t" l="l"/>
            <a:pathLst>
              <a:path h="1061734" w="1084977">
                <a:moveTo>
                  <a:pt x="0" y="0"/>
                </a:moveTo>
                <a:lnTo>
                  <a:pt x="1084977" y="0"/>
                </a:lnTo>
                <a:lnTo>
                  <a:pt x="1084977" y="1061734"/>
                </a:lnTo>
                <a:lnTo>
                  <a:pt x="0" y="10617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60289" y="739228"/>
            <a:ext cx="7942699" cy="1294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0"/>
              </a:lnSpc>
            </a:pPr>
            <a:r>
              <a:rPr lang="en-US" sz="5550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1.CUSTOMER PERFORMANCE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94875" y="774831"/>
            <a:ext cx="1084977" cy="1061734"/>
          </a:xfrm>
          <a:custGeom>
            <a:avLst/>
            <a:gdLst/>
            <a:ahLst/>
            <a:cxnLst/>
            <a:rect r="r" b="b" t="t" l="l"/>
            <a:pathLst>
              <a:path h="1061734" w="1084977">
                <a:moveTo>
                  <a:pt x="0" y="0"/>
                </a:moveTo>
                <a:lnTo>
                  <a:pt x="1084977" y="0"/>
                </a:lnTo>
                <a:lnTo>
                  <a:pt x="1084977" y="1061734"/>
                </a:lnTo>
                <a:lnTo>
                  <a:pt x="0" y="1061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9852" y="1043352"/>
            <a:ext cx="1549500" cy="40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508"/>
              </a:lnSpc>
            </a:pPr>
            <a:r>
              <a:rPr lang="en-US" b="true" sz="1754" spc="-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ATLIQ  HARDWARES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4875" y="2574448"/>
            <a:ext cx="17781263" cy="12668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5242" indent="-302621" lvl="1">
              <a:lnSpc>
                <a:spcPts val="3924"/>
              </a:lnSpc>
              <a:buFont typeface="Arial"/>
              <a:buChar char="•"/>
            </a:pPr>
            <a:r>
              <a:rPr lang="en-US" b="true" sz="2803" spc="-15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CUSTOMERS LIKE AMAZON, FLIPKART, AND ATLAS STORES SHOWED THE HIGHEST SALES GROWTH, WITH AMAZON GROWING FROM $12.2M IN 2019 TO $82.1M IN 2021, AN INCREASE OF 218.9%​.</a:t>
            </a:r>
          </a:p>
          <a:p>
            <a:pPr algn="ctr">
              <a:lnSpc>
                <a:spcPts val="3924"/>
              </a:lnSpc>
            </a:pPr>
          </a:p>
          <a:p>
            <a:pPr algn="ctr">
              <a:lnSpc>
                <a:spcPts val="3924"/>
              </a:lnSpc>
            </a:pPr>
          </a:p>
          <a:p>
            <a:pPr algn="ctr" marL="605242" indent="-302621" lvl="1">
              <a:lnSpc>
                <a:spcPts val="3924"/>
              </a:lnSpc>
              <a:buFont typeface="Arial"/>
              <a:buChar char="•"/>
            </a:pPr>
            <a:r>
              <a:rPr lang="en-US" b="true" sz="2803" spc="-15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HIGH-SALES CUSTOMERS LIKE AMAZON, FLIPKART, AND RELIANCE DIGITAL CONTRIBUTE SIGNIFICANTLY TO GROSS MARGINS, GIVEN THEIR LARGE SALES VOLUMES AND STABLE GM%.</a:t>
            </a:r>
          </a:p>
          <a:p>
            <a:pPr algn="ctr">
              <a:lnSpc>
                <a:spcPts val="3924"/>
              </a:lnSpc>
            </a:pPr>
          </a:p>
          <a:p>
            <a:pPr algn="ctr">
              <a:lnSpc>
                <a:spcPts val="3924"/>
              </a:lnSpc>
            </a:pPr>
          </a:p>
          <a:p>
            <a:pPr algn="ctr" marL="605242" indent="-302621" lvl="1">
              <a:lnSpc>
                <a:spcPts val="3924"/>
              </a:lnSpc>
              <a:buFont typeface="Arial"/>
              <a:buChar char="•"/>
            </a:pPr>
            <a:r>
              <a:rPr lang="en-US" b="true" sz="2803" spc="-15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CUSTOMERS SUCH AS ELECTRICALSLANCE STORES (2.3M IN 2021, +313.3% GROWTH) MAY HAVE POTENTIAL BUT LAG BEHIND HIGH PERFORMERS AND MAY NEED TARGETED EFFORTS TO ACCELERATE GROWTH.</a:t>
            </a:r>
          </a:p>
          <a:p>
            <a:pPr algn="ctr">
              <a:lnSpc>
                <a:spcPts val="3924"/>
              </a:lnSpc>
            </a:pPr>
            <a:r>
              <a:rPr lang="en-US" b="true" sz="2803" spc="-15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​</a:t>
            </a:r>
          </a:p>
          <a:p>
            <a:pPr algn="ctr">
              <a:lnSpc>
                <a:spcPts val="3924"/>
              </a:lnSpc>
            </a:pPr>
          </a:p>
          <a:p>
            <a:pPr algn="ctr">
              <a:lnSpc>
                <a:spcPts val="3924"/>
              </a:lnSpc>
            </a:pPr>
          </a:p>
          <a:p>
            <a:pPr algn="ctr">
              <a:lnSpc>
                <a:spcPts val="3924"/>
              </a:lnSpc>
            </a:pPr>
          </a:p>
          <a:p>
            <a:pPr algn="ctr">
              <a:lnSpc>
                <a:spcPts val="3924"/>
              </a:lnSpc>
            </a:pPr>
          </a:p>
          <a:p>
            <a:pPr algn="ctr">
              <a:lnSpc>
                <a:spcPts val="3924"/>
              </a:lnSpc>
            </a:pPr>
          </a:p>
          <a:p>
            <a:pPr algn="ctr" marL="605242" indent="-302621" lvl="1">
              <a:lnSpc>
                <a:spcPts val="3924"/>
              </a:lnSpc>
              <a:buFont typeface="Arial"/>
              <a:buChar char="•"/>
            </a:pPr>
          </a:p>
          <a:p>
            <a:pPr algn="ctr">
              <a:lnSpc>
                <a:spcPts val="3924"/>
              </a:lnSpc>
            </a:pPr>
            <a:r>
              <a:rPr lang="en-US" b="true" sz="2803" spc="-15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ctr">
              <a:lnSpc>
                <a:spcPts val="275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8833" y="3957068"/>
            <a:ext cx="16549494" cy="500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2458" indent="-366229" lvl="1">
              <a:lnSpc>
                <a:spcPts val="3019"/>
              </a:lnSpc>
              <a:buFont typeface="Arial"/>
              <a:buChar char="•"/>
            </a:pPr>
            <a:r>
              <a:rPr lang="en-US" b="true" sz="3392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ANZ (AUSTRALIA &amp; NEW ZEALAND) MAINTAINED ONE OF THE HIGHEST GM% AT 42.6% IN 2019 AND 42.8% IN 2020. HOWEVER, IT DROPPED TO 38.3% IN 2021.</a:t>
            </a:r>
          </a:p>
          <a:p>
            <a:pPr algn="l">
              <a:lnSpc>
                <a:spcPts val="3019"/>
              </a:lnSpc>
            </a:pPr>
          </a:p>
          <a:p>
            <a:pPr algn="l">
              <a:lnSpc>
                <a:spcPts val="3019"/>
              </a:lnSpc>
            </a:pPr>
          </a:p>
          <a:p>
            <a:pPr algn="l">
              <a:lnSpc>
                <a:spcPts val="3019"/>
              </a:lnSpc>
            </a:pPr>
          </a:p>
          <a:p>
            <a:pPr algn="l">
              <a:lnSpc>
                <a:spcPts val="3019"/>
              </a:lnSpc>
            </a:pPr>
          </a:p>
          <a:p>
            <a:pPr algn="l">
              <a:lnSpc>
                <a:spcPts val="3019"/>
              </a:lnSpc>
            </a:pPr>
          </a:p>
          <a:p>
            <a:pPr algn="l" marL="732458" indent="-366229" lvl="1">
              <a:lnSpc>
                <a:spcPts val="3019"/>
              </a:lnSpc>
              <a:buFont typeface="Arial"/>
              <a:buChar char="•"/>
            </a:pPr>
            <a:r>
              <a:rPr lang="en-US" b="true" sz="3392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NORTH AMERICA’S GM% IMPROVED SLIGHTLY FROM 35.4% IN 2019 TO 37.3% IN 2021. HOWEVER, IT IS LOWER THAN REGIONS LIKE ANZ AND ROA, INDICATING ROOM FOR IMPROVEMENT​.</a:t>
            </a:r>
          </a:p>
          <a:p>
            <a:pPr algn="l">
              <a:lnSpc>
                <a:spcPts val="3019"/>
              </a:lnSpc>
            </a:pPr>
          </a:p>
          <a:p>
            <a:pPr algn="l">
              <a:lnSpc>
                <a:spcPts val="3019"/>
              </a:lnSpc>
            </a:pPr>
          </a:p>
          <a:p>
            <a:pPr algn="l">
              <a:lnSpc>
                <a:spcPts val="301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94875" y="774831"/>
            <a:ext cx="1084977" cy="1061734"/>
          </a:xfrm>
          <a:custGeom>
            <a:avLst/>
            <a:gdLst/>
            <a:ahLst/>
            <a:cxnLst/>
            <a:rect r="r" b="b" t="t" l="l"/>
            <a:pathLst>
              <a:path h="1061734" w="1084977">
                <a:moveTo>
                  <a:pt x="0" y="0"/>
                </a:moveTo>
                <a:lnTo>
                  <a:pt x="1084977" y="0"/>
                </a:lnTo>
                <a:lnTo>
                  <a:pt x="1084977" y="1061734"/>
                </a:lnTo>
                <a:lnTo>
                  <a:pt x="0" y="1061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9852" y="1043352"/>
            <a:ext cx="1549500" cy="40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508"/>
              </a:lnSpc>
            </a:pPr>
            <a:r>
              <a:rPr lang="en-US" b="true" sz="1754" spc="-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ATLIQ  HARDWARES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66358" y="770869"/>
            <a:ext cx="7686490" cy="955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44"/>
              </a:lnSpc>
              <a:spcBef>
                <a:spcPct val="0"/>
              </a:spcBef>
            </a:pPr>
            <a:r>
              <a:rPr lang="en-US" b="true" sz="5531" spc="-30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REGIONAL INSIGHTS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875" y="2880536"/>
            <a:ext cx="17341062" cy="7466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6"/>
              </a:lnSpc>
            </a:pPr>
            <a:r>
              <a:rPr lang="en-US" sz="3356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TOP 5 PRODUCTS</a:t>
            </a:r>
          </a:p>
          <a:p>
            <a:pPr algn="l">
              <a:lnSpc>
                <a:spcPts val="2986"/>
              </a:lnSpc>
            </a:pPr>
          </a:p>
          <a:p>
            <a:pPr algn="l" marL="724598" indent="-362299" lvl="1">
              <a:lnSpc>
                <a:spcPts val="2986"/>
              </a:lnSpc>
              <a:buFont typeface="Arial"/>
              <a:buChar char="•"/>
            </a:pPr>
            <a:r>
              <a:rPr lang="en-US" b="true" sz="335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 AQ GAMERS </a:t>
            </a:r>
          </a:p>
          <a:p>
            <a:pPr algn="l">
              <a:lnSpc>
                <a:spcPts val="2986"/>
              </a:lnSpc>
            </a:pPr>
          </a:p>
          <a:p>
            <a:pPr algn="l" marL="724598" indent="-362299" lvl="1">
              <a:lnSpc>
                <a:spcPts val="2986"/>
              </a:lnSpc>
              <a:buFont typeface="Arial"/>
              <a:buChar char="•"/>
            </a:pPr>
            <a:r>
              <a:rPr lang="en-US" b="true" sz="335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AQ GAMERS MS </a:t>
            </a:r>
          </a:p>
          <a:p>
            <a:pPr algn="l">
              <a:lnSpc>
                <a:spcPts val="2986"/>
              </a:lnSpc>
            </a:pPr>
          </a:p>
          <a:p>
            <a:pPr algn="l" marL="724598" indent="-362299" lvl="1">
              <a:lnSpc>
                <a:spcPts val="2986"/>
              </a:lnSpc>
              <a:buFont typeface="Arial"/>
              <a:buChar char="•"/>
            </a:pPr>
            <a:r>
              <a:rPr lang="en-US" b="true" sz="335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AQ MASTER WIRED X1 MS </a:t>
            </a:r>
          </a:p>
          <a:p>
            <a:pPr algn="l">
              <a:lnSpc>
                <a:spcPts val="2986"/>
              </a:lnSpc>
            </a:pPr>
          </a:p>
          <a:p>
            <a:pPr algn="l" marL="724598" indent="-362299" lvl="1">
              <a:lnSpc>
                <a:spcPts val="2986"/>
              </a:lnSpc>
              <a:buFont typeface="Arial"/>
              <a:buChar char="•"/>
            </a:pPr>
            <a:r>
              <a:rPr lang="en-US" b="true" sz="335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AQ MASTER WIRELESS X1</a:t>
            </a:r>
          </a:p>
          <a:p>
            <a:pPr algn="l">
              <a:lnSpc>
                <a:spcPts val="2986"/>
              </a:lnSpc>
            </a:pPr>
          </a:p>
          <a:p>
            <a:pPr algn="l" marL="724598" indent="-362299" lvl="1">
              <a:lnSpc>
                <a:spcPts val="2986"/>
              </a:lnSpc>
              <a:buFont typeface="Arial"/>
              <a:buChar char="•"/>
            </a:pPr>
            <a:r>
              <a:rPr lang="en-US" b="true" sz="3356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AQ MASTER WIRELESS X1</a:t>
            </a:r>
          </a:p>
          <a:p>
            <a:pPr algn="l" marL="724598" indent="-362299" lvl="1">
              <a:lnSpc>
                <a:spcPts val="2986"/>
              </a:lnSpc>
              <a:buFont typeface="Arial"/>
              <a:buChar char="•"/>
            </a:pPr>
          </a:p>
          <a:p>
            <a:pPr algn="l">
              <a:lnSpc>
                <a:spcPts val="2986"/>
              </a:lnSpc>
            </a:pPr>
          </a:p>
          <a:p>
            <a:pPr algn="l">
              <a:lnSpc>
                <a:spcPts val="2986"/>
              </a:lnSpc>
            </a:pPr>
            <a:r>
              <a:rPr lang="en-US" sz="3356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FACTORS: LIKELY DRIVEN BY STRONG CUSTOMER DEMAND AND COMPETITIVE PRICING.</a:t>
            </a:r>
          </a:p>
          <a:p>
            <a:pPr algn="l">
              <a:lnSpc>
                <a:spcPts val="2986"/>
              </a:lnSpc>
            </a:pPr>
          </a:p>
          <a:p>
            <a:pPr algn="l">
              <a:lnSpc>
                <a:spcPts val="2986"/>
              </a:lnSpc>
            </a:pPr>
          </a:p>
          <a:p>
            <a:pPr algn="l">
              <a:lnSpc>
                <a:spcPts val="2986"/>
              </a:lnSpc>
            </a:pPr>
            <a:r>
              <a:rPr lang="en-US" sz="3356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HIGH-PERFORMING CATEGORIES: PRODUCTS LIKE AQ MASTER WIRELESS DOMINATE SALES.</a:t>
            </a:r>
          </a:p>
          <a:p>
            <a:pPr algn="l">
              <a:lnSpc>
                <a:spcPts val="2986"/>
              </a:lnSpc>
            </a:pPr>
          </a:p>
          <a:p>
            <a:pPr algn="l">
              <a:lnSpc>
                <a:spcPts val="2986"/>
              </a:lnSpc>
            </a:pPr>
          </a:p>
          <a:p>
            <a:pPr algn="l">
              <a:lnSpc>
                <a:spcPts val="298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94875" y="774831"/>
            <a:ext cx="1084977" cy="1061734"/>
          </a:xfrm>
          <a:custGeom>
            <a:avLst/>
            <a:gdLst/>
            <a:ahLst/>
            <a:cxnLst/>
            <a:rect r="r" b="b" t="t" l="l"/>
            <a:pathLst>
              <a:path h="1061734" w="1084977">
                <a:moveTo>
                  <a:pt x="0" y="0"/>
                </a:moveTo>
                <a:lnTo>
                  <a:pt x="1084977" y="0"/>
                </a:lnTo>
                <a:lnTo>
                  <a:pt x="1084977" y="1061734"/>
                </a:lnTo>
                <a:lnTo>
                  <a:pt x="0" y="1061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9852" y="1043352"/>
            <a:ext cx="1549500" cy="40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508"/>
              </a:lnSpc>
            </a:pPr>
            <a:r>
              <a:rPr lang="en-US" b="true" sz="1754" spc="-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ATLIQ  HARDWARES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87566" y="280881"/>
            <a:ext cx="7055318" cy="1935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8"/>
              </a:lnSpc>
              <a:spcBef>
                <a:spcPct val="0"/>
              </a:spcBef>
            </a:pPr>
            <a:r>
              <a:rPr lang="en-US" b="true" sz="5555" spc="-30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3.1 PRODUCT ANALYSIS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875" y="2691115"/>
            <a:ext cx="17383499" cy="731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7"/>
              </a:lnSpc>
            </a:pPr>
            <a:r>
              <a:rPr lang="en-US" sz="3402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BOTTOM 5 PRODUCTS</a:t>
            </a:r>
          </a:p>
          <a:p>
            <a:pPr algn="l">
              <a:lnSpc>
                <a:spcPts val="3027"/>
              </a:lnSpc>
            </a:pPr>
          </a:p>
          <a:p>
            <a:pPr algn="l" marL="734516" indent="-367258" lvl="1">
              <a:lnSpc>
                <a:spcPts val="3027"/>
              </a:lnSpc>
              <a:buFont typeface="Arial"/>
              <a:buChar char="•"/>
            </a:pPr>
            <a:r>
              <a:rPr lang="en-US" b="true" sz="3402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AQ GAMER 1</a:t>
            </a:r>
          </a:p>
          <a:p>
            <a:pPr algn="l">
              <a:lnSpc>
                <a:spcPts val="3027"/>
              </a:lnSpc>
            </a:pPr>
          </a:p>
          <a:p>
            <a:pPr algn="l" marL="734516" indent="-367258" lvl="1">
              <a:lnSpc>
                <a:spcPts val="3027"/>
              </a:lnSpc>
              <a:buFont typeface="Arial"/>
              <a:buChar char="•"/>
            </a:pPr>
            <a:r>
              <a:rPr lang="en-US" b="true" sz="3402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AQ GEN Z</a:t>
            </a:r>
          </a:p>
          <a:p>
            <a:pPr algn="l">
              <a:lnSpc>
                <a:spcPts val="3027"/>
              </a:lnSpc>
            </a:pPr>
          </a:p>
          <a:p>
            <a:pPr algn="l" marL="734516" indent="-367258" lvl="1">
              <a:lnSpc>
                <a:spcPts val="3027"/>
              </a:lnSpc>
              <a:buFont typeface="Arial"/>
              <a:buChar char="•"/>
            </a:pPr>
            <a:r>
              <a:rPr lang="en-US" b="true" sz="3402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 AQ HOME ALLIN1</a:t>
            </a:r>
            <a:r>
              <a:rPr lang="en-US" b="true" sz="3402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</a:p>
          <a:p>
            <a:pPr algn="l">
              <a:lnSpc>
                <a:spcPts val="3027"/>
              </a:lnSpc>
            </a:pPr>
          </a:p>
          <a:p>
            <a:pPr algn="l" marL="734516" indent="-367258" lvl="1">
              <a:lnSpc>
                <a:spcPts val="3027"/>
              </a:lnSpc>
              <a:buFont typeface="Arial"/>
              <a:buChar char="•"/>
            </a:pPr>
            <a:r>
              <a:rPr lang="en-US" b="true" sz="3402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 AQ HOME ALLIN1 GEN 2</a:t>
            </a:r>
          </a:p>
          <a:p>
            <a:pPr algn="l">
              <a:lnSpc>
                <a:spcPts val="3027"/>
              </a:lnSpc>
            </a:pPr>
          </a:p>
          <a:p>
            <a:pPr algn="l" marL="734516" indent="-367258" lvl="1">
              <a:lnSpc>
                <a:spcPts val="3027"/>
              </a:lnSpc>
              <a:buFont typeface="Arial"/>
              <a:buChar char="•"/>
            </a:pPr>
            <a:r>
              <a:rPr lang="en-US" b="true" sz="3402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AQ SMASH 2</a:t>
            </a:r>
          </a:p>
          <a:p>
            <a:pPr algn="l">
              <a:lnSpc>
                <a:spcPts val="3027"/>
              </a:lnSpc>
            </a:pPr>
          </a:p>
          <a:p>
            <a:pPr algn="l">
              <a:lnSpc>
                <a:spcPts val="3027"/>
              </a:lnSpc>
            </a:pPr>
            <a:r>
              <a:rPr lang="en-US" sz="3402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FACTORS:POSSIBLE LIMITED MARKETING EFFORTS OR LACK OF FEATURES COMPARED TO COMPETITORS.</a:t>
            </a:r>
          </a:p>
          <a:p>
            <a:pPr algn="l">
              <a:lnSpc>
                <a:spcPts val="3027"/>
              </a:lnSpc>
            </a:pPr>
          </a:p>
          <a:p>
            <a:pPr algn="l">
              <a:lnSpc>
                <a:spcPts val="3027"/>
              </a:lnSpc>
            </a:pPr>
          </a:p>
          <a:p>
            <a:pPr algn="l">
              <a:lnSpc>
                <a:spcPts val="3027"/>
              </a:lnSpc>
            </a:pPr>
            <a:r>
              <a:rPr lang="en-US" sz="3402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UNDERPERFORMING CATEGORIES: PRODUCTS LIKE AQ HOME ALLIN1 GEN 2 LIKELY UNDERPERFORM DUE TO LOW MARKET DEMAND OR HIGH COMPETITION.</a:t>
            </a:r>
          </a:p>
          <a:p>
            <a:pPr algn="l">
              <a:lnSpc>
                <a:spcPts val="3027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94875" y="774831"/>
            <a:ext cx="1084977" cy="1061734"/>
          </a:xfrm>
          <a:custGeom>
            <a:avLst/>
            <a:gdLst/>
            <a:ahLst/>
            <a:cxnLst/>
            <a:rect r="r" b="b" t="t" l="l"/>
            <a:pathLst>
              <a:path h="1061734" w="1084977">
                <a:moveTo>
                  <a:pt x="0" y="0"/>
                </a:moveTo>
                <a:lnTo>
                  <a:pt x="1084977" y="0"/>
                </a:lnTo>
                <a:lnTo>
                  <a:pt x="1084977" y="1061734"/>
                </a:lnTo>
                <a:lnTo>
                  <a:pt x="0" y="1061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9852" y="1043352"/>
            <a:ext cx="1549500" cy="40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508"/>
              </a:lnSpc>
            </a:pPr>
            <a:r>
              <a:rPr lang="en-US" b="true" sz="1754" spc="-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ATLIQ  HARDWARES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33607" y="280881"/>
            <a:ext cx="7055318" cy="1935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8"/>
              </a:lnSpc>
              <a:spcBef>
                <a:spcPct val="0"/>
              </a:spcBef>
            </a:pPr>
            <a:r>
              <a:rPr lang="en-US" b="true" sz="5555" spc="-30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3.2  PRODUCT ANALYSIS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875" y="3451019"/>
            <a:ext cx="14085645" cy="348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5109" indent="-367555" lvl="1">
              <a:lnSpc>
                <a:spcPts val="3030"/>
              </a:lnSpc>
              <a:buFont typeface="Arial"/>
              <a:buChar char="•"/>
            </a:pPr>
            <a:r>
              <a:rPr lang="en-US" b="true" sz="3404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SALES PEAK DURING Q3 AND Q4 OF EACH FISCAL YEAR, INDICATING STRONG HOLIDAY SEASON DEMAND. FOR EXAMPLE, FY2021 Q4 SALES REACHED $78.1M.</a:t>
            </a:r>
          </a:p>
          <a:p>
            <a:pPr algn="l">
              <a:lnSpc>
                <a:spcPts val="3030"/>
              </a:lnSpc>
            </a:pPr>
          </a:p>
          <a:p>
            <a:pPr algn="l">
              <a:lnSpc>
                <a:spcPts val="3030"/>
              </a:lnSpc>
            </a:pPr>
          </a:p>
          <a:p>
            <a:pPr algn="l">
              <a:lnSpc>
                <a:spcPts val="3030"/>
              </a:lnSpc>
            </a:pPr>
          </a:p>
          <a:p>
            <a:pPr algn="l" marL="735109" indent="-367555" lvl="1">
              <a:lnSpc>
                <a:spcPts val="3030"/>
              </a:lnSpc>
              <a:buFont typeface="Arial"/>
              <a:buChar char="•"/>
            </a:pPr>
            <a:r>
              <a:rPr lang="en-US" b="true" sz="3404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MONTHS IN Q4, SUCH AS NOVEMBER AND DECEMBER, CONSISTENTLY SHOW HIGHER GM% AND NET SALES​.</a:t>
            </a:r>
          </a:p>
          <a:p>
            <a:pPr algn="l">
              <a:lnSpc>
                <a:spcPts val="303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94875" y="774831"/>
            <a:ext cx="1084977" cy="1061734"/>
          </a:xfrm>
          <a:custGeom>
            <a:avLst/>
            <a:gdLst/>
            <a:ahLst/>
            <a:cxnLst/>
            <a:rect r="r" b="b" t="t" l="l"/>
            <a:pathLst>
              <a:path h="1061734" w="1084977">
                <a:moveTo>
                  <a:pt x="0" y="0"/>
                </a:moveTo>
                <a:lnTo>
                  <a:pt x="1084977" y="0"/>
                </a:lnTo>
                <a:lnTo>
                  <a:pt x="1084977" y="1061734"/>
                </a:lnTo>
                <a:lnTo>
                  <a:pt x="0" y="1061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9852" y="1043352"/>
            <a:ext cx="1549500" cy="40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508"/>
              </a:lnSpc>
            </a:pPr>
            <a:r>
              <a:rPr lang="en-US" b="true" sz="1754" spc="-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ATLIQ  HARDWARES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68601" y="289280"/>
            <a:ext cx="7227325" cy="1918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3"/>
              </a:lnSpc>
              <a:spcBef>
                <a:spcPct val="0"/>
              </a:spcBef>
            </a:pPr>
            <a:r>
              <a:rPr lang="en-US" b="true" sz="5467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SEASONAL TRENDS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875" y="3854429"/>
            <a:ext cx="14062890" cy="3102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922" indent="-366961" lvl="1">
              <a:lnSpc>
                <a:spcPts val="3025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GM% DECREASED FROM 41.4% IN 2019 TO 36.4% IN 2021, DRIVEN BY INCREASED COSTS (COGS) DESPITE RISING SALES.</a:t>
            </a: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</a:p>
          <a:p>
            <a:pPr algn="l" marL="733922" indent="-366961" lvl="1">
              <a:lnSpc>
                <a:spcPts val="3025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MARKETS LIKE GERMANY AND ITALY HAVE HIGH COGS, LEADING TO LOWER GM% (26.2% AND 30.1%, RESPECTIVELY), INDICATING POTENTIAL INEFFICIENCIES.​</a:t>
            </a:r>
          </a:p>
          <a:p>
            <a:pPr algn="l">
              <a:lnSpc>
                <a:spcPts val="302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94875" y="774831"/>
            <a:ext cx="1084977" cy="1061734"/>
          </a:xfrm>
          <a:custGeom>
            <a:avLst/>
            <a:gdLst/>
            <a:ahLst/>
            <a:cxnLst/>
            <a:rect r="r" b="b" t="t" l="l"/>
            <a:pathLst>
              <a:path h="1061734" w="1084977">
                <a:moveTo>
                  <a:pt x="0" y="0"/>
                </a:moveTo>
                <a:lnTo>
                  <a:pt x="1084977" y="0"/>
                </a:lnTo>
                <a:lnTo>
                  <a:pt x="1084977" y="1061734"/>
                </a:lnTo>
                <a:lnTo>
                  <a:pt x="0" y="1061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9852" y="1043352"/>
            <a:ext cx="1549500" cy="40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508"/>
              </a:lnSpc>
            </a:pPr>
            <a:r>
              <a:rPr lang="en-US" b="true" sz="1754" spc="-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ATLIQ  HARDWARES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48219" y="289280"/>
            <a:ext cx="7227325" cy="1918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3"/>
              </a:lnSpc>
              <a:spcBef>
                <a:spcPct val="0"/>
              </a:spcBef>
            </a:pPr>
            <a:r>
              <a:rPr lang="en-US" b="true" sz="5467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 PROFITABILITY METRICS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875" y="3418214"/>
            <a:ext cx="14062890" cy="5011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922" indent="-366961" lvl="1">
              <a:lnSpc>
                <a:spcPts val="3025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INDIA: NET SALES GREW FROM $30.8M IN 2019 TO $161.3M IN 2021 (+324% GROWTH).</a:t>
            </a: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</a:p>
          <a:p>
            <a:pPr algn="l" marL="733922" indent="-366961" lvl="1">
              <a:lnSpc>
                <a:spcPts val="3025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China: Net sales increased from $1.4M in 2019 to $22.9M in 2021 (+422% growth).</a:t>
            </a: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94875" y="774831"/>
            <a:ext cx="1084977" cy="1061734"/>
          </a:xfrm>
          <a:custGeom>
            <a:avLst/>
            <a:gdLst/>
            <a:ahLst/>
            <a:cxnLst/>
            <a:rect r="r" b="b" t="t" l="l"/>
            <a:pathLst>
              <a:path h="1061734" w="1084977">
                <a:moveTo>
                  <a:pt x="0" y="0"/>
                </a:moveTo>
                <a:lnTo>
                  <a:pt x="1084977" y="0"/>
                </a:lnTo>
                <a:lnTo>
                  <a:pt x="1084977" y="1061734"/>
                </a:lnTo>
                <a:lnTo>
                  <a:pt x="0" y="1061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9852" y="1043352"/>
            <a:ext cx="1549500" cy="40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508"/>
              </a:lnSpc>
            </a:pPr>
            <a:r>
              <a:rPr lang="en-US" b="true" sz="1754" spc="-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ATLIQ  HARDWARES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68601" y="206593"/>
            <a:ext cx="7227325" cy="1918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3"/>
              </a:lnSpc>
              <a:spcBef>
                <a:spcPct val="0"/>
              </a:spcBef>
            </a:pPr>
            <a:r>
              <a:rPr lang="en-US" b="true" sz="5467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6. GROWTH ANALYSIS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875" y="3366894"/>
            <a:ext cx="14062890" cy="6525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922" indent="-366961" lvl="1">
              <a:lnSpc>
                <a:spcPts val="3025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DEVELOPED MARKETS:</a:t>
            </a: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  <a:r>
              <a:rPr lang="en-US" sz="3399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1.</a:t>
            </a:r>
            <a:r>
              <a:rPr lang="en-US" sz="3399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USA: $87.8M in 2021 with GM% of 37.0%.</a:t>
            </a: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  <a:r>
              <a:rPr lang="en-US" sz="3399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rPr>
              <a:t>2.</a:t>
            </a:r>
            <a:r>
              <a:rPr lang="en-US" sz="3399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UK: $34.2M in 2021 with GM% of 45.1%.</a:t>
            </a: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</a:p>
          <a:p>
            <a:pPr algn="l" marL="733922" indent="-366961" lvl="1">
              <a:lnSpc>
                <a:spcPts val="3025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EMERGING MARKETS:</a:t>
            </a: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  <a:r>
              <a:rPr lang="en-US" sz="3399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1 .</a:t>
            </a:r>
            <a:r>
              <a:rPr lang="en-US" sz="3399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INDIA: LOWER GM% (32.0%) DESPITE HIGH SALES GROWTH.</a:t>
            </a: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  <a:r>
              <a:rPr lang="en-US" sz="3399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2.</a:t>
            </a:r>
            <a:r>
              <a:rPr lang="en-US" sz="3399" b="true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rPr>
              <a:t>CHINA: STRONG GM% (41.1%) WITH SIGNIFICANT SALES GROWTH.</a:t>
            </a:r>
          </a:p>
          <a:p>
            <a:pPr algn="l">
              <a:lnSpc>
                <a:spcPts val="3025"/>
              </a:lnSpc>
            </a:pPr>
          </a:p>
          <a:p>
            <a:pPr algn="l">
              <a:lnSpc>
                <a:spcPts val="302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94875" y="774831"/>
            <a:ext cx="1084977" cy="1061734"/>
          </a:xfrm>
          <a:custGeom>
            <a:avLst/>
            <a:gdLst/>
            <a:ahLst/>
            <a:cxnLst/>
            <a:rect r="r" b="b" t="t" l="l"/>
            <a:pathLst>
              <a:path h="1061734" w="1084977">
                <a:moveTo>
                  <a:pt x="0" y="0"/>
                </a:moveTo>
                <a:lnTo>
                  <a:pt x="1084977" y="0"/>
                </a:lnTo>
                <a:lnTo>
                  <a:pt x="1084977" y="1061734"/>
                </a:lnTo>
                <a:lnTo>
                  <a:pt x="0" y="1061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9852" y="1043352"/>
            <a:ext cx="1549500" cy="406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508"/>
              </a:lnSpc>
            </a:pPr>
            <a:r>
              <a:rPr lang="en-US" b="true" sz="1754" spc="-9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ATLIQ  HARDWARES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68601" y="206593"/>
            <a:ext cx="7227325" cy="1918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3"/>
              </a:lnSpc>
              <a:spcBef>
                <a:spcPct val="0"/>
              </a:spcBef>
            </a:pPr>
            <a:r>
              <a:rPr lang="en-US" b="true" sz="5467" spc="-3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6. 2 GROWTH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DAGc78GcvAo</dc:identifier>
  <dcterms:modified xsi:type="dcterms:W3CDTF">2011-08-01T06:04:30Z</dcterms:modified>
  <cp:revision>1</cp:revision>
  <dc:title>AtliQ Hardwares</dc:title>
</cp:coreProperties>
</file>