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2" r:id="rId8"/>
    <p:sldId id="272" r:id="rId9"/>
    <p:sldId id="264" r:id="rId10"/>
    <p:sldId id="265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2394" y="4878186"/>
            <a:ext cx="6757236" cy="1122202"/>
          </a:xfrm>
        </p:spPr>
        <p:txBody>
          <a:bodyPr anchor="b" anchorCtr="0"/>
          <a:lstStyle/>
          <a:p>
            <a:r>
              <a:rPr lang="hu-HU" dirty="0" err="1"/>
              <a:t>Mushroom</a:t>
            </a:r>
            <a:r>
              <a:rPr lang="hu-HU" dirty="0"/>
              <a:t> </a:t>
            </a:r>
            <a:r>
              <a:rPr lang="hu-HU" dirty="0" err="1"/>
              <a:t>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4341" y="6007235"/>
            <a:ext cx="3353341" cy="396660"/>
          </a:xfrm>
        </p:spPr>
        <p:txBody>
          <a:bodyPr>
            <a:noAutofit/>
          </a:bodyPr>
          <a:lstStyle/>
          <a:p>
            <a:r>
              <a:rPr lang="hu-HU" sz="1800" dirty="0"/>
              <a:t>Megegyem-e ezt a gombát?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86" y="1094336"/>
            <a:ext cx="289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6" y="2998066"/>
            <a:ext cx="2895600" cy="2519363"/>
          </a:xfrm>
        </p:spPr>
        <p:txBody>
          <a:bodyPr>
            <a:noAutofit/>
          </a:bodyPr>
          <a:lstStyle/>
          <a:p>
            <a:r>
              <a:rPr lang="hu-HU" sz="2400" dirty="0"/>
              <a:t>EDA</a:t>
            </a:r>
          </a:p>
          <a:p>
            <a:r>
              <a:rPr lang="hu-HU" sz="2400" dirty="0"/>
              <a:t>Data preparation</a:t>
            </a:r>
            <a:endParaRPr lang="en-US" sz="2400" dirty="0"/>
          </a:p>
          <a:p>
            <a:r>
              <a:rPr lang="hu-HU" sz="2400" dirty="0" err="1"/>
              <a:t>Models</a:t>
            </a:r>
            <a:endParaRPr lang="en-US" sz="2400" dirty="0"/>
          </a:p>
          <a:p>
            <a:r>
              <a:rPr lang="hu-HU" sz="2400" dirty="0" err="1"/>
              <a:t>Model</a:t>
            </a:r>
            <a:r>
              <a:rPr lang="hu-HU" sz="2400" dirty="0"/>
              <a:t> </a:t>
            </a:r>
            <a:r>
              <a:rPr lang="hu-HU" sz="2400" dirty="0" err="1"/>
              <a:t>statistics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75" y="0"/>
            <a:ext cx="6940550" cy="1204912"/>
          </a:xfrm>
        </p:spPr>
        <p:txBody>
          <a:bodyPr>
            <a:normAutofit/>
          </a:bodyPr>
          <a:lstStyle/>
          <a:p>
            <a:r>
              <a:rPr lang="en-US" sz="3600" dirty="0"/>
              <a:t>Exploratory data </a:t>
            </a:r>
            <a:r>
              <a:rPr lang="en-US" sz="3600" dirty="0" err="1"/>
              <a:t>analisys</a:t>
            </a:r>
            <a:endParaRPr lang="en-US" sz="36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57453AD-AF0E-0E85-BD10-D989C4B0D470}"/>
              </a:ext>
            </a:extLst>
          </p:cNvPr>
          <p:cNvSpPr txBox="1"/>
          <p:nvPr/>
        </p:nvSpPr>
        <p:spPr>
          <a:xfrm>
            <a:off x="517525" y="1499969"/>
            <a:ext cx="11674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  </a:t>
            </a:r>
            <a:r>
              <a:rPr lang="en-US" sz="2800" dirty="0"/>
              <a:t>8126 </a:t>
            </a:r>
            <a:r>
              <a:rPr lang="en-US" sz="2800" dirty="0" err="1"/>
              <a:t>gomba</a:t>
            </a:r>
            <a:r>
              <a:rPr lang="en-US" sz="2800" dirty="0"/>
              <a:t> </a:t>
            </a:r>
            <a:r>
              <a:rPr lang="hu-HU" sz="2800" dirty="0"/>
              <a:t>tulajdonságait tartalmazó adathalmaz</a:t>
            </a:r>
          </a:p>
          <a:p>
            <a:endParaRPr lang="hu-HU" sz="2800" dirty="0"/>
          </a:p>
          <a:p>
            <a:pPr marL="457200" indent="-457200">
              <a:buFontTx/>
              <a:buChar char="-"/>
            </a:pPr>
            <a:r>
              <a:rPr lang="hu-HU" sz="2800" dirty="0"/>
              <a:t>22 </a:t>
            </a:r>
            <a:r>
              <a:rPr lang="hu-HU" sz="2800" dirty="0" err="1"/>
              <a:t>feature</a:t>
            </a:r>
            <a:r>
              <a:rPr lang="hu-HU" sz="2800" dirty="0"/>
              <a:t> soronként: gombák tulajdonságai</a:t>
            </a:r>
          </a:p>
          <a:p>
            <a:pPr marL="457200" indent="-457200">
              <a:buFontTx/>
              <a:buChar char="-"/>
            </a:pPr>
            <a:endParaRPr lang="hu-HU" sz="2800" dirty="0"/>
          </a:p>
          <a:p>
            <a:pPr marL="457200" indent="-457200">
              <a:buFontTx/>
              <a:buChar char="-"/>
            </a:pPr>
            <a:r>
              <a:rPr lang="hu-HU" sz="2800" dirty="0" err="1"/>
              <a:t>Target</a:t>
            </a:r>
            <a:r>
              <a:rPr lang="hu-HU" sz="2800" dirty="0"/>
              <a:t>: ’</a:t>
            </a:r>
            <a:r>
              <a:rPr lang="hu-HU" sz="2800" dirty="0" err="1"/>
              <a:t>class</a:t>
            </a:r>
            <a:r>
              <a:rPr lang="hu-HU" sz="2800" dirty="0"/>
              <a:t>’ mérgező vagy ehető </a:t>
            </a:r>
          </a:p>
          <a:p>
            <a:pPr marL="457200" indent="-457200">
              <a:buFontTx/>
              <a:buChar char="-"/>
            </a:pPr>
            <a:endParaRPr lang="hu-HU" sz="2800" dirty="0">
              <a:sym typeface="Wingdings" panose="05000000000000000000" pitchFamily="2" charset="2"/>
            </a:endParaRPr>
          </a:p>
          <a:p>
            <a:pPr marL="457200" indent="-457200">
              <a:buFontTx/>
              <a:buChar char="-"/>
            </a:pPr>
            <a:r>
              <a:rPr lang="hu-HU" sz="2800" dirty="0">
                <a:sym typeface="Wingdings" panose="05000000000000000000" pitchFamily="2" charset="2"/>
              </a:rPr>
              <a:t>bináris klasszifikáció</a:t>
            </a:r>
            <a:endParaRPr lang="hu-HU" sz="2800" dirty="0"/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2612" y="-857766"/>
            <a:ext cx="8486775" cy="1715531"/>
          </a:xfrm>
        </p:spPr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Feature-ök</a:t>
            </a:r>
            <a:r>
              <a:rPr lang="hu-HU" dirty="0">
                <a:solidFill>
                  <a:schemeClr val="tx1"/>
                </a:solidFill>
              </a:rPr>
              <a:t> közötti összefüggés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3D207D3-E534-481D-F051-C85BFD61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47" y="857765"/>
            <a:ext cx="8994103" cy="58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2612" y="-857766"/>
            <a:ext cx="8486775" cy="1715531"/>
          </a:xfrm>
        </p:spPr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Feature-ök</a:t>
            </a:r>
            <a:r>
              <a:rPr lang="hu-HU" dirty="0">
                <a:solidFill>
                  <a:schemeClr val="tx1"/>
                </a:solidFill>
              </a:rPr>
              <a:t> közötti összefüggés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B308CCC4-E743-88AD-21D0-DBD4A7D5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03" y="1371914"/>
            <a:ext cx="10327791" cy="4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2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B9D1DAB2-610F-0122-6240-75DBA7738F26}"/>
              </a:ext>
            </a:extLst>
          </p:cNvPr>
          <p:cNvSpPr txBox="1"/>
          <p:nvPr/>
        </p:nvSpPr>
        <p:spPr>
          <a:xfrm>
            <a:off x="2031999" y="2951946"/>
            <a:ext cx="7333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illesszünk rá zajt!</a:t>
            </a:r>
          </a:p>
          <a:p>
            <a:r>
              <a:rPr lang="hu-HU" sz="2800" dirty="0"/>
              <a:t>	-&gt; 95+%-os ROBOSZTUS modellek</a:t>
            </a:r>
          </a:p>
          <a:p>
            <a:r>
              <a:rPr lang="hu-HU" sz="2800" dirty="0"/>
              <a:t>	</a:t>
            </a:r>
            <a:endParaRPr 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896CFB-8FE6-816A-0AB0-433F5F26874A}"/>
              </a:ext>
            </a:extLst>
          </p:cNvPr>
          <p:cNvSpPr txBox="1"/>
          <p:nvPr/>
        </p:nvSpPr>
        <p:spPr>
          <a:xfrm>
            <a:off x="2031999" y="679025"/>
            <a:ext cx="73336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- 22 </a:t>
            </a:r>
            <a:r>
              <a:rPr lang="hu-HU" sz="2800" dirty="0" err="1"/>
              <a:t>feature-rrel</a:t>
            </a:r>
            <a:r>
              <a:rPr lang="hu-HU" sz="2800" dirty="0"/>
              <a:t> tanítás </a:t>
            </a:r>
            <a:r>
              <a:rPr lang="hu-HU" sz="2800" dirty="0" err="1"/>
              <a:t>hyperparaméter</a:t>
            </a:r>
            <a:r>
              <a:rPr lang="hu-HU" sz="2800" dirty="0"/>
              <a:t> állítás nélkül:</a:t>
            </a:r>
          </a:p>
          <a:p>
            <a:r>
              <a:rPr lang="hu-HU" sz="2800" dirty="0"/>
              <a:t>	-&gt; 100%-os pontosság</a:t>
            </a:r>
          </a:p>
          <a:p>
            <a:r>
              <a:rPr lang="hu-HU" sz="2800" dirty="0"/>
              <a:t>	-&gt; overfit</a:t>
            </a:r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449B3-CA5C-19C5-C450-0018513510C6}"/>
              </a:ext>
            </a:extLst>
          </p:cNvPr>
          <p:cNvSpPr txBox="1"/>
          <p:nvPr/>
        </p:nvSpPr>
        <p:spPr>
          <a:xfrm>
            <a:off x="2031999" y="4793980"/>
            <a:ext cx="7333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kell mind a 22 </a:t>
            </a:r>
            <a:r>
              <a:rPr lang="hu-HU" sz="2800" dirty="0" err="1"/>
              <a:t>feature</a:t>
            </a:r>
            <a:r>
              <a:rPr lang="hu-HU" sz="2800" dirty="0"/>
              <a:t>?</a:t>
            </a:r>
          </a:p>
          <a:p>
            <a:r>
              <a:rPr lang="hu-HU" sz="2800" dirty="0"/>
              <a:t>	-&gt; válasszunk ki n db </a:t>
            </a:r>
            <a:r>
              <a:rPr lang="hu-HU" sz="2800" dirty="0" err="1"/>
              <a:t>ideálisat</a:t>
            </a:r>
            <a:endParaRPr lang="hu-HU" sz="2800" dirty="0"/>
          </a:p>
          <a:p>
            <a:r>
              <a:rPr lang="hu-HU" sz="2800" dirty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10515598" cy="663575"/>
          </a:xfrm>
        </p:spPr>
        <p:txBody>
          <a:bodyPr>
            <a:noAutofit/>
          </a:bodyPr>
          <a:lstStyle/>
          <a:p>
            <a:r>
              <a:rPr lang="hu-HU" sz="3600" dirty="0"/>
              <a:t>Használt Modellek 8 </a:t>
            </a:r>
            <a:r>
              <a:rPr lang="hu-HU" sz="3600" dirty="0" err="1"/>
              <a:t>feature-rel</a:t>
            </a:r>
            <a:endParaRPr lang="en-US" sz="3600" dirty="0"/>
          </a:p>
        </p:txBody>
      </p:sp>
      <p:graphicFrame>
        <p:nvGraphicFramePr>
          <p:cNvPr id="9" name="Táblázat 9">
            <a:extLst>
              <a:ext uri="{FF2B5EF4-FFF2-40B4-BE49-F238E27FC236}">
                <a16:creationId xmlns:a16="http://schemas.microsoft.com/office/drawing/2014/main" id="{4676CF2D-5DF3-D20B-2EEB-05CAD413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92668"/>
              </p:ext>
            </p:extLst>
          </p:nvPr>
        </p:nvGraphicFramePr>
        <p:xfrm>
          <a:off x="838200" y="663575"/>
          <a:ext cx="10515599" cy="504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758">
                  <a:extLst>
                    <a:ext uri="{9D8B030D-6E8A-4147-A177-3AD203B41FA5}">
                      <a16:colId xmlns:a16="http://schemas.microsoft.com/office/drawing/2014/main" val="1255097648"/>
                    </a:ext>
                  </a:extLst>
                </a:gridCol>
                <a:gridCol w="2116246">
                  <a:extLst>
                    <a:ext uri="{9D8B030D-6E8A-4147-A177-3AD203B41FA5}">
                      <a16:colId xmlns:a16="http://schemas.microsoft.com/office/drawing/2014/main" val="3410433756"/>
                    </a:ext>
                  </a:extLst>
                </a:gridCol>
                <a:gridCol w="1282426">
                  <a:extLst>
                    <a:ext uri="{9D8B030D-6E8A-4147-A177-3AD203B41FA5}">
                      <a16:colId xmlns:a16="http://schemas.microsoft.com/office/drawing/2014/main" val="4212927332"/>
                    </a:ext>
                  </a:extLst>
                </a:gridCol>
                <a:gridCol w="1627956">
                  <a:extLst>
                    <a:ext uri="{9D8B030D-6E8A-4147-A177-3AD203B41FA5}">
                      <a16:colId xmlns:a16="http://schemas.microsoft.com/office/drawing/2014/main" val="2253642735"/>
                    </a:ext>
                  </a:extLst>
                </a:gridCol>
                <a:gridCol w="1724213">
                  <a:extLst>
                    <a:ext uri="{9D8B030D-6E8A-4147-A177-3AD203B41FA5}">
                      <a16:colId xmlns:a16="http://schemas.microsoft.com/office/drawing/2014/main" val="2485864971"/>
                    </a:ext>
                  </a:extLst>
                </a:gridCol>
              </a:tblGrid>
              <a:tr h="900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F1 </a:t>
                      </a:r>
                      <a:r>
                        <a:rPr lang="hu-HU" dirty="0" err="1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5840089"/>
                  </a:ext>
                </a:extLst>
              </a:tr>
              <a:tr h="10403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/>
                        <a:t>Logisztikus Regresszió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0.8276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0.8659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0.8463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0.8369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61380596"/>
                  </a:ext>
                </a:extLst>
              </a:tr>
              <a:tr h="1023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 err="1"/>
                        <a:t>Support</a:t>
                      </a:r>
                      <a:r>
                        <a:rPr lang="hu-HU" sz="2400" dirty="0"/>
                        <a:t> </a:t>
                      </a:r>
                      <a:r>
                        <a:rPr lang="hu-HU" sz="2400" dirty="0" err="1"/>
                        <a:t>Vector</a:t>
                      </a:r>
                      <a:r>
                        <a:rPr lang="hu-HU" sz="2400" dirty="0"/>
                        <a:t> </a:t>
                      </a:r>
                      <a:r>
                        <a:rPr lang="hu-HU" sz="2400" dirty="0" err="1"/>
                        <a:t>Machine</a:t>
                      </a:r>
                      <a:endParaRPr lang="hu-HU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0.8906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0.9276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0.9033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88471593"/>
                  </a:ext>
                </a:extLst>
              </a:tr>
              <a:tr h="1091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/>
                        <a:t>Random Forest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0.9101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0.9371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0.9234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0.9193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97403383"/>
                  </a:ext>
                </a:extLst>
              </a:tr>
              <a:tr h="9855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/>
                        <a:t>Neurális Háló</a:t>
                      </a:r>
                      <a:endParaRPr 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0.8813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0.9430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0.9111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0.9046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4795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squares with numbers&#10;&#10;Description automatically generated">
            <a:extLst>
              <a:ext uri="{FF2B5EF4-FFF2-40B4-BE49-F238E27FC236}">
                <a16:creationId xmlns:a16="http://schemas.microsoft.com/office/drawing/2014/main" id="{646C3A5C-9765-3314-D01B-D268FDC37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33" y="-242888"/>
            <a:ext cx="7362134" cy="73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0448" y="413877"/>
            <a:ext cx="7051103" cy="1165541"/>
          </a:xfrm>
        </p:spPr>
        <p:txBody>
          <a:bodyPr/>
          <a:lstStyle/>
          <a:p>
            <a:pPr algn="ctr"/>
            <a:r>
              <a:rPr lang="hu-HU" dirty="0"/>
              <a:t>Köszönöm a </a:t>
            </a:r>
            <a:r>
              <a:rPr lang="hu-HU" dirty="0" err="1"/>
              <a:t>figyemlet</a:t>
            </a:r>
            <a:r>
              <a:rPr lang="hu-HU" dirty="0"/>
              <a:t>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6214" y="1840327"/>
            <a:ext cx="4179570" cy="1371997"/>
          </a:xfrm>
        </p:spPr>
        <p:txBody>
          <a:bodyPr>
            <a:normAutofit/>
          </a:bodyPr>
          <a:lstStyle/>
          <a:p>
            <a:pPr algn="ctr"/>
            <a:r>
              <a:rPr lang="hu-HU" dirty="0" err="1"/>
              <a:t>Streamlit</a:t>
            </a:r>
            <a:r>
              <a:rPr lang="hu-HU" dirty="0"/>
              <a:t> webapp: </a:t>
            </a:r>
          </a:p>
          <a:p>
            <a:pPr algn="ctr"/>
            <a:r>
              <a:rPr lang="en-US" dirty="0"/>
              <a:t>https://mushroompred.streamlit.app</a:t>
            </a:r>
          </a:p>
        </p:txBody>
      </p:sp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A460B50E-3222-F432-07A4-8B41B5C9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402" y="3212324"/>
            <a:ext cx="3409194" cy="340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948094c8-480e-400b-91c4-c984b7e20814}" enabled="1" method="Standard" siteId="{a1109567-0815-4e1f-88af-e23555482aa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{AE4184B9-674A-4DC7-8493-15C0E7982308}tf67328976_win32</Template>
  <TotalTime>221</TotalTime>
  <Words>137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Mushroom classification</vt:lpstr>
      <vt:lpstr>AGENDA</vt:lpstr>
      <vt:lpstr>Exploratory data analisys</vt:lpstr>
      <vt:lpstr>Feature-ök közötti összefüggés</vt:lpstr>
      <vt:lpstr>Feature-ök közötti összefüggés</vt:lpstr>
      <vt:lpstr>PowerPoint Presentation</vt:lpstr>
      <vt:lpstr>Használt Modellek 8 feature-rel</vt:lpstr>
      <vt:lpstr>PowerPoint Presentation</vt:lpstr>
      <vt:lpstr>Köszönöm a figyemlet!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Darabos Máté</dc:creator>
  <cp:lastModifiedBy>Darabos Máté</cp:lastModifiedBy>
  <cp:revision>5</cp:revision>
  <dcterms:created xsi:type="dcterms:W3CDTF">2023-12-12T20:08:10Z</dcterms:created>
  <dcterms:modified xsi:type="dcterms:W3CDTF">2023-12-13T19:49:14Z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