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2" r:id="rId8"/>
    <p:sldId id="265" r:id="rId9"/>
    <p:sldId id="269" r:id="rId10"/>
    <p:sldId id="264" r:id="rId11"/>
    <p:sldId id="263" r:id="rId12"/>
    <p:sldId id="270" r:id="rId13"/>
    <p:sldId id="259" r:id="rId14"/>
    <p:sldId id="260" r:id="rId15"/>
    <p:sldId id="261"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04" autoAdjust="0"/>
  </p:normalViewPr>
  <p:slideViewPr>
    <p:cSldViewPr snapToGrid="0">
      <p:cViewPr varScale="1">
        <p:scale>
          <a:sx n="77" d="100"/>
          <a:sy n="77" d="100"/>
        </p:scale>
        <p:origin x="96" y="139"/>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12/13/2023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8.xml"/><Relationship Id="rId5" Type="http://schemas.openxmlformats.org/officeDocument/2006/relationships/image" Target="../media/image21.jpeg"/><Relationship Id="rId4" Type="http://schemas.openxmlformats.org/officeDocument/2006/relationships/image" Target="../media/image20.jpeg"/></Relationships>
</file>

<file path=ppt/slides/_rels/slide8.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image" Target="../media/image22.jpg"/><Relationship Id="rId1" Type="http://schemas.openxmlformats.org/officeDocument/2006/relationships/slideLayout" Target="../slideLayouts/slideLayout9.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 Id="rId9" Type="http://schemas.openxmlformats.org/officeDocument/2006/relationships/image" Target="../media/image29.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600576" y="4434840"/>
            <a:ext cx="6757236" cy="1122202"/>
          </a:xfrm>
        </p:spPr>
        <p:txBody>
          <a:bodyPr anchor="b" anchorCtr="0"/>
          <a:lstStyle/>
          <a:p>
            <a:r>
              <a:rPr lang="hu-HU" dirty="0" err="1"/>
              <a:t>Mushroom</a:t>
            </a:r>
            <a:r>
              <a:rPr lang="hu-HU" dirty="0"/>
              <a:t> </a:t>
            </a:r>
            <a:r>
              <a:rPr lang="hu-HU" dirty="0" err="1"/>
              <a:t>classification</a:t>
            </a:r>
            <a:endParaRPr lang="en-US"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302523" y="5563889"/>
            <a:ext cx="3353341" cy="396660"/>
          </a:xfrm>
        </p:spPr>
        <p:txBody>
          <a:bodyPr>
            <a:noAutofit/>
          </a:bodyPr>
          <a:lstStyle/>
          <a:p>
            <a:r>
              <a:rPr lang="hu-HU" sz="1800" dirty="0"/>
              <a:t>Meg egyem-e ezt a gombát?</a:t>
            </a:r>
            <a:endParaRPr lang="en-US" sz="1800"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a:bodyPr>
          <a:lstStyle/>
          <a:p>
            <a:r>
              <a:rPr lang="hu-HU" dirty="0"/>
              <a:t>EDA</a:t>
            </a:r>
          </a:p>
          <a:p>
            <a:r>
              <a:rPr lang="hu-HU" dirty="0"/>
              <a:t>Data preparation</a:t>
            </a:r>
            <a:endParaRPr lang="en-US" dirty="0"/>
          </a:p>
          <a:p>
            <a:r>
              <a:rPr lang="hu-HU" dirty="0" err="1"/>
              <a:t>Models</a:t>
            </a:r>
            <a:endParaRPr lang="en-US" dirty="0"/>
          </a:p>
          <a:p>
            <a:r>
              <a:rPr lang="hu-HU" dirty="0" err="1"/>
              <a:t>Model</a:t>
            </a:r>
            <a:r>
              <a:rPr lang="hu-HU" dirty="0"/>
              <a:t> </a:t>
            </a:r>
            <a:r>
              <a:rPr lang="hu-HU" dirty="0" err="1"/>
              <a:t>statistics</a:t>
            </a:r>
            <a:endParaRPr lang="en-US" dirty="0"/>
          </a:p>
          <a:p>
            <a:r>
              <a:rPr lang="en-US" dirty="0"/>
              <a:t>Website</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36575" y="0"/>
            <a:ext cx="6940550" cy="1204912"/>
          </a:xfrm>
        </p:spPr>
        <p:txBody>
          <a:bodyPr>
            <a:normAutofit/>
          </a:bodyPr>
          <a:lstStyle/>
          <a:p>
            <a:r>
              <a:rPr lang="en-US" sz="3600" dirty="0"/>
              <a:t>Exploratory data </a:t>
            </a:r>
            <a:r>
              <a:rPr lang="en-US" sz="3600" dirty="0" err="1"/>
              <a:t>analisys</a:t>
            </a:r>
            <a:endParaRPr lang="en-US" sz="3600"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
        <p:nvSpPr>
          <p:cNvPr id="8" name="Szövegdoboz 7">
            <a:extLst>
              <a:ext uri="{FF2B5EF4-FFF2-40B4-BE49-F238E27FC236}">
                <a16:creationId xmlns:a16="http://schemas.microsoft.com/office/drawing/2014/main" id="{957453AD-AF0E-0E85-BD10-D989C4B0D470}"/>
              </a:ext>
            </a:extLst>
          </p:cNvPr>
          <p:cNvSpPr txBox="1"/>
          <p:nvPr/>
        </p:nvSpPr>
        <p:spPr>
          <a:xfrm>
            <a:off x="517525" y="1499969"/>
            <a:ext cx="11674475" cy="3539430"/>
          </a:xfrm>
          <a:prstGeom prst="rect">
            <a:avLst/>
          </a:prstGeom>
          <a:noFill/>
        </p:spPr>
        <p:txBody>
          <a:bodyPr wrap="square" rtlCol="0">
            <a:spAutoFit/>
          </a:bodyPr>
          <a:lstStyle/>
          <a:p>
            <a:r>
              <a:rPr lang="hu-HU" sz="2800" dirty="0"/>
              <a:t>-   </a:t>
            </a:r>
            <a:r>
              <a:rPr lang="en-US" sz="2800" dirty="0"/>
              <a:t>8126 </a:t>
            </a:r>
            <a:r>
              <a:rPr lang="en-US" sz="2800" dirty="0" err="1"/>
              <a:t>gomba</a:t>
            </a:r>
            <a:r>
              <a:rPr lang="en-US" sz="2800" dirty="0"/>
              <a:t> </a:t>
            </a:r>
            <a:r>
              <a:rPr lang="hu-HU" sz="2800" dirty="0"/>
              <a:t>tulajdonságait tartalmazó adathalmaz</a:t>
            </a:r>
          </a:p>
          <a:p>
            <a:endParaRPr lang="hu-HU" sz="2800" dirty="0"/>
          </a:p>
          <a:p>
            <a:pPr marL="457200" indent="-457200">
              <a:buFontTx/>
              <a:buChar char="-"/>
            </a:pPr>
            <a:r>
              <a:rPr lang="hu-HU" sz="2800" dirty="0"/>
              <a:t>22 </a:t>
            </a:r>
            <a:r>
              <a:rPr lang="hu-HU" sz="2800" dirty="0" err="1"/>
              <a:t>feature</a:t>
            </a:r>
            <a:r>
              <a:rPr lang="hu-HU" sz="2800" dirty="0"/>
              <a:t> soronként: gombák tulajdonságai</a:t>
            </a:r>
          </a:p>
          <a:p>
            <a:pPr marL="457200" indent="-457200">
              <a:buFontTx/>
              <a:buChar char="-"/>
            </a:pPr>
            <a:endParaRPr lang="hu-HU" sz="2800" dirty="0"/>
          </a:p>
          <a:p>
            <a:pPr marL="457200" indent="-457200">
              <a:buFontTx/>
              <a:buChar char="-"/>
            </a:pPr>
            <a:r>
              <a:rPr lang="hu-HU" sz="2800" dirty="0" err="1"/>
              <a:t>Target</a:t>
            </a:r>
            <a:r>
              <a:rPr lang="hu-HU" sz="2800" dirty="0"/>
              <a:t>: ’</a:t>
            </a:r>
            <a:r>
              <a:rPr lang="hu-HU" sz="2800" dirty="0" err="1"/>
              <a:t>class</a:t>
            </a:r>
            <a:r>
              <a:rPr lang="hu-HU" sz="2800" dirty="0"/>
              <a:t>’ mérgező vagy ehető </a:t>
            </a:r>
          </a:p>
          <a:p>
            <a:pPr marL="457200" indent="-457200">
              <a:buFontTx/>
              <a:buChar char="-"/>
            </a:pPr>
            <a:endParaRPr lang="hu-HU" sz="2800" dirty="0">
              <a:sym typeface="Wingdings" panose="05000000000000000000" pitchFamily="2" charset="2"/>
            </a:endParaRPr>
          </a:p>
          <a:p>
            <a:pPr marL="457200" indent="-457200">
              <a:buFontTx/>
              <a:buChar char="-"/>
            </a:pPr>
            <a:r>
              <a:rPr lang="hu-HU" sz="2800" dirty="0">
                <a:sym typeface="Wingdings" panose="05000000000000000000" pitchFamily="2" charset="2"/>
              </a:rPr>
              <a:t>bináris klasszifikáció</a:t>
            </a:r>
            <a:endParaRPr lang="hu-HU" sz="2800" dirty="0"/>
          </a:p>
          <a:p>
            <a:pPr marL="457200" indent="-457200">
              <a:buFontTx/>
              <a:buChar char="-"/>
            </a:pPr>
            <a:endParaRPr lang="en-US" sz="2800"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1852612" y="-857766"/>
            <a:ext cx="8486775" cy="1715531"/>
          </a:xfrm>
        </p:spPr>
        <p:txBody>
          <a:bodyPr/>
          <a:lstStyle/>
          <a:p>
            <a:r>
              <a:rPr lang="hu-HU" dirty="0" err="1"/>
              <a:t>Feature-ök</a:t>
            </a:r>
            <a:r>
              <a:rPr lang="hu-HU" dirty="0"/>
              <a:t> közötti összefüggés</a:t>
            </a:r>
            <a:endParaRPr lang="en-US" dirty="0"/>
          </a:p>
        </p:txBody>
      </p:sp>
      <p:sp>
        <p:nvSpPr>
          <p:cNvPr id="4" name="Szövegdoboz 3">
            <a:extLst>
              <a:ext uri="{FF2B5EF4-FFF2-40B4-BE49-F238E27FC236}">
                <a16:creationId xmlns:a16="http://schemas.microsoft.com/office/drawing/2014/main" id="{601781C3-2B42-A681-AAF7-BAE51E234BE4}"/>
              </a:ext>
            </a:extLst>
          </p:cNvPr>
          <p:cNvSpPr txBox="1"/>
          <p:nvPr/>
        </p:nvSpPr>
        <p:spPr>
          <a:xfrm>
            <a:off x="6267450" y="1581150"/>
            <a:ext cx="5619750" cy="2308324"/>
          </a:xfrm>
          <a:prstGeom prst="rect">
            <a:avLst/>
          </a:prstGeom>
          <a:noFill/>
        </p:spPr>
        <p:txBody>
          <a:bodyPr wrap="square" rtlCol="0">
            <a:spAutoFit/>
          </a:bodyPr>
          <a:lstStyle/>
          <a:p>
            <a:r>
              <a:rPr lang="hu-HU" sz="7200" dirty="0">
                <a:solidFill>
                  <a:schemeClr val="bg1"/>
                </a:solidFill>
              </a:rPr>
              <a:t>*</a:t>
            </a:r>
            <a:r>
              <a:rPr lang="hu-HU" sz="7200" dirty="0" err="1">
                <a:solidFill>
                  <a:schemeClr val="bg1"/>
                </a:solidFill>
              </a:rPr>
              <a:t>insert</a:t>
            </a:r>
            <a:r>
              <a:rPr lang="hu-HU" sz="7200" dirty="0">
                <a:solidFill>
                  <a:schemeClr val="bg1"/>
                </a:solidFill>
              </a:rPr>
              <a:t> </a:t>
            </a:r>
            <a:r>
              <a:rPr lang="hu-HU" sz="7200" dirty="0" err="1">
                <a:solidFill>
                  <a:schemeClr val="bg1"/>
                </a:solidFill>
              </a:rPr>
              <a:t>images</a:t>
            </a:r>
            <a:r>
              <a:rPr lang="hu-HU" sz="7200" dirty="0">
                <a:solidFill>
                  <a:schemeClr val="bg1"/>
                </a:solidFill>
              </a:rPr>
              <a:t>!!!*</a:t>
            </a:r>
            <a:endParaRPr lang="en-US" sz="7200" dirty="0">
              <a:solidFill>
                <a:schemeClr val="bg1"/>
              </a:solidFill>
            </a:endParaRP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838201" y="0"/>
            <a:ext cx="5229225" cy="663575"/>
          </a:xfrm>
        </p:spPr>
        <p:txBody>
          <a:bodyPr>
            <a:noAutofit/>
          </a:bodyPr>
          <a:lstStyle/>
          <a:p>
            <a:r>
              <a:rPr lang="hu-HU" sz="3600" dirty="0"/>
              <a:t>Használt Modellek</a:t>
            </a:r>
            <a:endParaRPr lang="en-US" sz="3600" dirty="0"/>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graphicFrame>
        <p:nvGraphicFramePr>
          <p:cNvPr id="9" name="Táblázat 9">
            <a:extLst>
              <a:ext uri="{FF2B5EF4-FFF2-40B4-BE49-F238E27FC236}">
                <a16:creationId xmlns:a16="http://schemas.microsoft.com/office/drawing/2014/main" id="{4676CF2D-5DF3-D20B-2EEB-05CAD413DB19}"/>
              </a:ext>
            </a:extLst>
          </p:cNvPr>
          <p:cNvGraphicFramePr>
            <a:graphicFrameLocks noGrp="1"/>
          </p:cNvGraphicFramePr>
          <p:nvPr>
            <p:extLst>
              <p:ext uri="{D42A27DB-BD31-4B8C-83A1-F6EECF244321}">
                <p14:modId xmlns:p14="http://schemas.microsoft.com/office/powerpoint/2010/main" val="1603071329"/>
              </p:ext>
            </p:extLst>
          </p:nvPr>
        </p:nvGraphicFramePr>
        <p:xfrm>
          <a:off x="838200" y="663575"/>
          <a:ext cx="10515599" cy="5041486"/>
        </p:xfrm>
        <a:graphic>
          <a:graphicData uri="http://schemas.openxmlformats.org/drawingml/2006/table">
            <a:tbl>
              <a:tblPr firstRow="1" bandRow="1">
                <a:tableStyleId>{5C22544A-7EE6-4342-B048-85BDC9FD1C3A}</a:tableStyleId>
              </a:tblPr>
              <a:tblGrid>
                <a:gridCol w="3764758">
                  <a:extLst>
                    <a:ext uri="{9D8B030D-6E8A-4147-A177-3AD203B41FA5}">
                      <a16:colId xmlns:a16="http://schemas.microsoft.com/office/drawing/2014/main" val="1255097648"/>
                    </a:ext>
                  </a:extLst>
                </a:gridCol>
                <a:gridCol w="2116246">
                  <a:extLst>
                    <a:ext uri="{9D8B030D-6E8A-4147-A177-3AD203B41FA5}">
                      <a16:colId xmlns:a16="http://schemas.microsoft.com/office/drawing/2014/main" val="3410433756"/>
                    </a:ext>
                  </a:extLst>
                </a:gridCol>
                <a:gridCol w="1282426">
                  <a:extLst>
                    <a:ext uri="{9D8B030D-6E8A-4147-A177-3AD203B41FA5}">
                      <a16:colId xmlns:a16="http://schemas.microsoft.com/office/drawing/2014/main" val="4212927332"/>
                    </a:ext>
                  </a:extLst>
                </a:gridCol>
                <a:gridCol w="1627956">
                  <a:extLst>
                    <a:ext uri="{9D8B030D-6E8A-4147-A177-3AD203B41FA5}">
                      <a16:colId xmlns:a16="http://schemas.microsoft.com/office/drawing/2014/main" val="2253642735"/>
                    </a:ext>
                  </a:extLst>
                </a:gridCol>
                <a:gridCol w="1724213">
                  <a:extLst>
                    <a:ext uri="{9D8B030D-6E8A-4147-A177-3AD203B41FA5}">
                      <a16:colId xmlns:a16="http://schemas.microsoft.com/office/drawing/2014/main" val="2485864971"/>
                    </a:ext>
                  </a:extLst>
                </a:gridCol>
              </a:tblGrid>
              <a:tr h="9000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dirty="0"/>
                    </a:p>
                  </a:txBody>
                  <a:tcPr/>
                </a:tc>
                <a:tc>
                  <a:txBody>
                    <a:bodyPr/>
                    <a:lstStyle/>
                    <a:p>
                      <a:r>
                        <a:rPr lang="hu-HU" dirty="0" err="1">
                          <a:solidFill>
                            <a:schemeClr val="tx1"/>
                          </a:solidFill>
                        </a:rPr>
                        <a:t>Precision</a:t>
                      </a:r>
                      <a:endParaRPr lang="en-US" dirty="0">
                        <a:solidFill>
                          <a:schemeClr val="tx1"/>
                        </a:solidFill>
                      </a:endParaRPr>
                    </a:p>
                  </a:txBody>
                  <a:tcPr/>
                </a:tc>
                <a:tc>
                  <a:txBody>
                    <a:bodyPr/>
                    <a:lstStyle/>
                    <a:p>
                      <a:r>
                        <a:rPr lang="hu-HU" dirty="0" err="1">
                          <a:solidFill>
                            <a:schemeClr val="tx1"/>
                          </a:solidFill>
                        </a:rPr>
                        <a:t>Recall</a:t>
                      </a:r>
                      <a:endParaRPr lang="en-US" dirty="0">
                        <a:solidFill>
                          <a:schemeClr val="tx1"/>
                        </a:solidFill>
                      </a:endParaRPr>
                    </a:p>
                  </a:txBody>
                  <a:tcPr/>
                </a:tc>
                <a:tc>
                  <a:txBody>
                    <a:bodyPr/>
                    <a:lstStyle/>
                    <a:p>
                      <a:r>
                        <a:rPr lang="hu-HU" dirty="0">
                          <a:solidFill>
                            <a:schemeClr val="tx1"/>
                          </a:solidFill>
                        </a:rPr>
                        <a:t>F1 </a:t>
                      </a:r>
                      <a:r>
                        <a:rPr lang="hu-HU" dirty="0" err="1">
                          <a:solidFill>
                            <a:schemeClr val="tx1"/>
                          </a:solidFill>
                        </a:rPr>
                        <a:t>score</a:t>
                      </a:r>
                      <a:endParaRPr lang="en-US" dirty="0">
                        <a:solidFill>
                          <a:schemeClr val="tx1"/>
                        </a:solidFill>
                      </a:endParaRPr>
                    </a:p>
                  </a:txBody>
                  <a:tcPr/>
                </a:tc>
                <a:tc>
                  <a:txBody>
                    <a:bodyPr/>
                    <a:lstStyle/>
                    <a:p>
                      <a:r>
                        <a:rPr lang="hu-HU" dirty="0" err="1">
                          <a:solidFill>
                            <a:schemeClr val="tx1"/>
                          </a:solidFill>
                        </a:rPr>
                        <a:t>Accuracy</a:t>
                      </a:r>
                      <a:endParaRPr lang="en-US" dirty="0">
                        <a:solidFill>
                          <a:schemeClr val="tx1"/>
                        </a:solidFill>
                      </a:endParaRPr>
                    </a:p>
                  </a:txBody>
                  <a:tcPr/>
                </a:tc>
                <a:extLst>
                  <a:ext uri="{0D108BD9-81ED-4DB2-BD59-A6C34878D82A}">
                    <a16:rowId xmlns:a16="http://schemas.microsoft.com/office/drawing/2014/main" val="555840089"/>
                  </a:ext>
                </a:extLst>
              </a:tr>
              <a:tr h="10403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2400" dirty="0"/>
                        <a:t>Logisztikus Regresszió</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61380596"/>
                  </a:ext>
                </a:extLst>
              </a:tr>
              <a:tr h="10237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2400" dirty="0" err="1"/>
                        <a:t>Support</a:t>
                      </a:r>
                      <a:r>
                        <a:rPr lang="hu-HU" sz="2400" dirty="0"/>
                        <a:t> </a:t>
                      </a:r>
                      <a:r>
                        <a:rPr lang="hu-HU" sz="2400" dirty="0" err="1"/>
                        <a:t>Vector</a:t>
                      </a:r>
                      <a:r>
                        <a:rPr lang="hu-HU" sz="2400" dirty="0"/>
                        <a:t> </a:t>
                      </a:r>
                      <a:r>
                        <a:rPr lang="hu-HU" sz="2400" dirty="0" err="1"/>
                        <a:t>Machine</a:t>
                      </a:r>
                      <a:endParaRPr lang="hu-HU" sz="2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88471593"/>
                  </a:ext>
                </a:extLst>
              </a:tr>
              <a:tr h="10917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2400" dirty="0"/>
                        <a:t>Random Forest</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397403383"/>
                  </a:ext>
                </a:extLst>
              </a:tr>
              <a:tr h="9855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sz="2400" dirty="0"/>
                        <a:t>Neurális Háló</a:t>
                      </a:r>
                      <a:endParaRPr lang="en-US" sz="2400"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47956861"/>
                  </a:ext>
                </a:extLst>
              </a:tr>
            </a:tbl>
          </a:graphicData>
        </a:graphic>
      </p:graphicFrame>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7" name="Picture 6">
            <a:extLst>
              <a:ext uri="{FF2B5EF4-FFF2-40B4-BE49-F238E27FC236}">
                <a16:creationId xmlns:a16="http://schemas.microsoft.com/office/drawing/2014/main" id="{094D3EEE-CC61-8F47-6CEE-FAAE028A387A}"/>
              </a:ext>
            </a:extLst>
          </p:cNvPr>
          <p:cNvPicPr>
            <a:picLocks noChangeAspect="1"/>
          </p:cNvPicPr>
          <p:nvPr/>
        </p:nvPicPr>
        <p:blipFill>
          <a:blip r:embed="rId2"/>
          <a:stretch>
            <a:fillRect/>
          </a:stretch>
        </p:blipFill>
        <p:spPr>
          <a:xfrm>
            <a:off x="2938462" y="180975"/>
            <a:ext cx="6315075" cy="6496050"/>
          </a:xfrm>
          <a:prstGeom prst="rect">
            <a:avLst/>
          </a:prstGeom>
        </p:spPr>
      </p:pic>
    </p:spTree>
    <p:extLst>
      <p:ext uri="{BB962C8B-B14F-4D97-AF65-F5344CB8AC3E}">
        <p14:creationId xmlns:p14="http://schemas.microsoft.com/office/powerpoint/2010/main" val="249968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948094c8-480e-400b-91c4-c984b7e20814}" enabled="1" method="Standard" siteId="{a1109567-0815-4e1f-88af-e23555482aaa}" contentBits="0" removed="0"/>
</clbl:labelList>
</file>

<file path=docProps/app.xml><?xml version="1.0" encoding="utf-8"?>
<Properties xmlns="http://schemas.openxmlformats.org/officeDocument/2006/extended-properties" xmlns:vt="http://schemas.openxmlformats.org/officeDocument/2006/docPropsVTypes">
  <Template>{AE4184B9-674A-4DC7-8493-15C0E7982308}tf67328976_win32</Template>
  <TotalTime>65</TotalTime>
  <Words>381</Words>
  <Application>Microsoft Office PowerPoint</Application>
  <PresentationFormat>Szélesvásznú</PresentationFormat>
  <Paragraphs>121</Paragraphs>
  <Slides>14</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14</vt:i4>
      </vt:variant>
    </vt:vector>
  </HeadingPairs>
  <TitlesOfParts>
    <vt:vector size="18" baseType="lpstr">
      <vt:lpstr>Arial</vt:lpstr>
      <vt:lpstr>Calibri</vt:lpstr>
      <vt:lpstr>Tenorite</vt:lpstr>
      <vt:lpstr>Office Theme</vt:lpstr>
      <vt:lpstr>Mushroom classification</vt:lpstr>
      <vt:lpstr>AGENDA</vt:lpstr>
      <vt:lpstr>Exploratory data analisys</vt:lpstr>
      <vt:lpstr>Feature-ök közötti összefüggés</vt:lpstr>
      <vt:lpstr>Használt Modellek</vt:lpstr>
      <vt:lpstr>AREAS OF GROWTH</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Darabos Máté</dc:creator>
  <cp:lastModifiedBy>Darabos, Máté</cp:lastModifiedBy>
  <cp:revision>4</cp:revision>
  <dcterms:created xsi:type="dcterms:W3CDTF">2023-12-12T20:08:10Z</dcterms:created>
  <dcterms:modified xsi:type="dcterms:W3CDTF">2023-12-13T13:24:52Z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