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58" r:id="rId7"/>
    <p:sldId id="273" r:id="rId8"/>
    <p:sldId id="262" r:id="rId9"/>
    <p:sldId id="272" r:id="rId10"/>
    <p:sldId id="264" r:id="rId11"/>
    <p:sldId id="265" r:id="rId12"/>
    <p:sldId id="269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62930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12/13/2023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12/13/2023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2394" y="4878186"/>
            <a:ext cx="6757236" cy="1122202"/>
          </a:xfrm>
        </p:spPr>
        <p:txBody>
          <a:bodyPr anchor="b" anchorCtr="0"/>
          <a:lstStyle/>
          <a:p>
            <a:r>
              <a:rPr lang="hu-HU" dirty="0" err="1"/>
              <a:t>Mushroom</a:t>
            </a:r>
            <a:r>
              <a:rPr lang="hu-HU" dirty="0"/>
              <a:t> </a:t>
            </a:r>
            <a:r>
              <a:rPr lang="hu-HU" dirty="0" err="1"/>
              <a:t>classification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4341" y="6007235"/>
            <a:ext cx="3353341" cy="396660"/>
          </a:xfrm>
        </p:spPr>
        <p:txBody>
          <a:bodyPr>
            <a:noAutofit/>
          </a:bodyPr>
          <a:lstStyle/>
          <a:p>
            <a:r>
              <a:rPr lang="hu-HU" sz="1800" dirty="0"/>
              <a:t>Megegyem-e ezt a gombát?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0448" y="413877"/>
            <a:ext cx="7051103" cy="1165541"/>
          </a:xfrm>
        </p:spPr>
        <p:txBody>
          <a:bodyPr/>
          <a:lstStyle/>
          <a:p>
            <a:pPr algn="ctr"/>
            <a:r>
              <a:rPr lang="hu-HU" dirty="0"/>
              <a:t>Köszönöm a </a:t>
            </a:r>
            <a:r>
              <a:rPr lang="hu-HU" dirty="0" err="1"/>
              <a:t>figyemlet</a:t>
            </a:r>
            <a:r>
              <a:rPr lang="hu-HU" dirty="0"/>
              <a:t>!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51251" y="1709872"/>
            <a:ext cx="6689495" cy="1371997"/>
          </a:xfrm>
        </p:spPr>
        <p:txBody>
          <a:bodyPr>
            <a:noAutofit/>
          </a:bodyPr>
          <a:lstStyle/>
          <a:p>
            <a:pPr algn="ctr"/>
            <a:r>
              <a:rPr lang="hu-HU" sz="2400" dirty="0" err="1"/>
              <a:t>Streamlit</a:t>
            </a:r>
            <a:r>
              <a:rPr lang="hu-HU" sz="2400" dirty="0"/>
              <a:t> webapp: </a:t>
            </a:r>
          </a:p>
          <a:p>
            <a:pPr algn="ctr"/>
            <a:r>
              <a:rPr lang="en-US" sz="2400" dirty="0"/>
              <a:t>https://mushroompred.streamlit.app</a:t>
            </a:r>
          </a:p>
        </p:txBody>
      </p:sp>
      <p:pic>
        <p:nvPicPr>
          <p:cNvPr id="7" name="Picture 6" descr="A qr code with a white background&#10;&#10;Description automatically generated">
            <a:extLst>
              <a:ext uri="{FF2B5EF4-FFF2-40B4-BE49-F238E27FC236}">
                <a16:creationId xmlns:a16="http://schemas.microsoft.com/office/drawing/2014/main" id="{A460B50E-3222-F432-07A4-8B41B5C91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402" y="3212324"/>
            <a:ext cx="3409194" cy="340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086" y="1094336"/>
            <a:ext cx="289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086" y="2998066"/>
            <a:ext cx="2895600" cy="2519363"/>
          </a:xfrm>
        </p:spPr>
        <p:txBody>
          <a:bodyPr>
            <a:noAutofit/>
          </a:bodyPr>
          <a:lstStyle/>
          <a:p>
            <a:r>
              <a:rPr lang="hu-HU" sz="2400" dirty="0"/>
              <a:t>EDA</a:t>
            </a:r>
          </a:p>
          <a:p>
            <a:r>
              <a:rPr lang="hu-HU" sz="2400" dirty="0"/>
              <a:t>Data preparation</a:t>
            </a:r>
            <a:endParaRPr lang="en-US" sz="2400" dirty="0"/>
          </a:p>
          <a:p>
            <a:r>
              <a:rPr lang="hu-HU" sz="2400" dirty="0" err="1"/>
              <a:t>Models</a:t>
            </a:r>
            <a:endParaRPr lang="en-US" sz="2400" dirty="0"/>
          </a:p>
          <a:p>
            <a:r>
              <a:rPr lang="hu-HU" sz="2400" dirty="0" err="1"/>
              <a:t>Model</a:t>
            </a:r>
            <a:r>
              <a:rPr lang="hu-HU" sz="2400" dirty="0"/>
              <a:t> </a:t>
            </a:r>
            <a:r>
              <a:rPr lang="hu-HU" sz="2400" dirty="0" err="1"/>
              <a:t>statistics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575" y="0"/>
            <a:ext cx="6940550" cy="1204912"/>
          </a:xfrm>
        </p:spPr>
        <p:txBody>
          <a:bodyPr>
            <a:normAutofit/>
          </a:bodyPr>
          <a:lstStyle/>
          <a:p>
            <a:r>
              <a:rPr lang="en-US" sz="3600" dirty="0"/>
              <a:t>Exploratory data analysis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957453AD-AF0E-0E85-BD10-D989C4B0D470}"/>
              </a:ext>
            </a:extLst>
          </p:cNvPr>
          <p:cNvSpPr txBox="1"/>
          <p:nvPr/>
        </p:nvSpPr>
        <p:spPr>
          <a:xfrm>
            <a:off x="517525" y="1499969"/>
            <a:ext cx="116744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-   </a:t>
            </a:r>
            <a:r>
              <a:rPr lang="en-US" sz="2800" dirty="0"/>
              <a:t>8126 </a:t>
            </a:r>
            <a:r>
              <a:rPr lang="en-US" sz="2800" dirty="0" err="1"/>
              <a:t>gomba</a:t>
            </a:r>
            <a:r>
              <a:rPr lang="en-US" sz="2800" dirty="0"/>
              <a:t> </a:t>
            </a:r>
            <a:r>
              <a:rPr lang="hu-HU" sz="2800" dirty="0"/>
              <a:t>tulajdonságait tartalmazó adathalmaz</a:t>
            </a:r>
          </a:p>
          <a:p>
            <a:endParaRPr lang="hu-HU" sz="2800" dirty="0"/>
          </a:p>
          <a:p>
            <a:pPr marL="457200" indent="-457200">
              <a:buFontTx/>
              <a:buChar char="-"/>
            </a:pPr>
            <a:r>
              <a:rPr lang="hu-HU" sz="2800" dirty="0"/>
              <a:t>22 </a:t>
            </a:r>
            <a:r>
              <a:rPr lang="hu-HU" sz="2800" dirty="0" err="1"/>
              <a:t>feature</a:t>
            </a:r>
            <a:r>
              <a:rPr lang="hu-HU" sz="2800" dirty="0"/>
              <a:t> soronként: gombák tulajdonságai</a:t>
            </a:r>
          </a:p>
          <a:p>
            <a:pPr marL="457200" indent="-457200">
              <a:buFontTx/>
              <a:buChar char="-"/>
            </a:pPr>
            <a:endParaRPr lang="hu-HU" sz="2800" dirty="0"/>
          </a:p>
          <a:p>
            <a:pPr marL="457200" indent="-457200">
              <a:buFontTx/>
              <a:buChar char="-"/>
            </a:pPr>
            <a:r>
              <a:rPr lang="hu-HU" sz="2800" dirty="0" err="1"/>
              <a:t>Target</a:t>
            </a:r>
            <a:r>
              <a:rPr lang="hu-HU" sz="2800" dirty="0"/>
              <a:t>: ’</a:t>
            </a:r>
            <a:r>
              <a:rPr lang="hu-HU" sz="2800" dirty="0" err="1"/>
              <a:t>class</a:t>
            </a:r>
            <a:r>
              <a:rPr lang="hu-HU" sz="2800" dirty="0"/>
              <a:t>’ </a:t>
            </a:r>
            <a:r>
              <a:rPr lang="hu-HU" sz="2800" dirty="0" err="1"/>
              <a:t>poisonous</a:t>
            </a:r>
            <a:r>
              <a:rPr lang="hu-HU" sz="2800" dirty="0"/>
              <a:t> vagy </a:t>
            </a:r>
            <a:r>
              <a:rPr lang="hu-HU" sz="2800" dirty="0" err="1"/>
              <a:t>edible</a:t>
            </a:r>
            <a:r>
              <a:rPr lang="hu-HU" sz="2800" dirty="0"/>
              <a:t> </a:t>
            </a:r>
          </a:p>
          <a:p>
            <a:pPr marL="457200" indent="-457200">
              <a:buFontTx/>
              <a:buChar char="-"/>
            </a:pPr>
            <a:endParaRPr lang="hu-HU" sz="2800" dirty="0">
              <a:sym typeface="Wingdings" panose="05000000000000000000" pitchFamily="2" charset="2"/>
            </a:endParaRPr>
          </a:p>
          <a:p>
            <a:pPr marL="457200" indent="-457200">
              <a:buFontTx/>
              <a:buChar char="-"/>
            </a:pPr>
            <a:r>
              <a:rPr lang="hu-HU" sz="2800" dirty="0">
                <a:sym typeface="Wingdings" panose="05000000000000000000" pitchFamily="2" charset="2"/>
              </a:rPr>
              <a:t>bináris klasszifikáció</a:t>
            </a:r>
            <a:endParaRPr lang="hu-HU" sz="2800" dirty="0"/>
          </a:p>
          <a:p>
            <a:pPr marL="457200" indent="-457200">
              <a:buFontTx/>
              <a:buChar char="-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table with text on it&#10;&#10;Description automatically generated">
            <a:extLst>
              <a:ext uri="{FF2B5EF4-FFF2-40B4-BE49-F238E27FC236}">
                <a16:creationId xmlns:a16="http://schemas.microsoft.com/office/drawing/2014/main" id="{1B421889-09F5-4AB8-BE7A-ABA0A54FD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2593"/>
            <a:ext cx="12192000" cy="471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491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2612" y="-857766"/>
            <a:ext cx="8486775" cy="1715531"/>
          </a:xfrm>
        </p:spPr>
        <p:txBody>
          <a:bodyPr/>
          <a:lstStyle/>
          <a:p>
            <a:r>
              <a:rPr lang="hu-HU" dirty="0" err="1">
                <a:solidFill>
                  <a:schemeClr val="tx1"/>
                </a:solidFill>
              </a:rPr>
              <a:t>Feature-ök</a:t>
            </a:r>
            <a:r>
              <a:rPr lang="hu-HU" dirty="0">
                <a:solidFill>
                  <a:schemeClr val="tx1"/>
                </a:solidFill>
              </a:rPr>
              <a:t> közötti összefüggés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A3D207D3-E534-481D-F051-C85BFD610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947" y="857765"/>
            <a:ext cx="8994103" cy="581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2612" y="-857766"/>
            <a:ext cx="8486775" cy="1715531"/>
          </a:xfrm>
        </p:spPr>
        <p:txBody>
          <a:bodyPr/>
          <a:lstStyle/>
          <a:p>
            <a:r>
              <a:rPr lang="hu-HU" dirty="0" err="1">
                <a:solidFill>
                  <a:schemeClr val="tx1"/>
                </a:solidFill>
              </a:rPr>
              <a:t>Feature-ök</a:t>
            </a:r>
            <a:r>
              <a:rPr lang="hu-HU" dirty="0">
                <a:solidFill>
                  <a:schemeClr val="tx1"/>
                </a:solidFill>
              </a:rPr>
              <a:t> közötti összefüggés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B308CCC4-E743-88AD-21D0-DBD4A7D57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103" y="1371914"/>
            <a:ext cx="10327791" cy="479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128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B9D1DAB2-610F-0122-6240-75DBA7738F26}"/>
              </a:ext>
            </a:extLst>
          </p:cNvPr>
          <p:cNvSpPr txBox="1"/>
          <p:nvPr/>
        </p:nvSpPr>
        <p:spPr>
          <a:xfrm>
            <a:off x="2031999" y="2951946"/>
            <a:ext cx="73336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- illesszünk rá zajt!</a:t>
            </a:r>
          </a:p>
          <a:p>
            <a:r>
              <a:rPr lang="hu-HU" sz="2800" dirty="0"/>
              <a:t>	-&gt; 95+%-os ROBOSZTUS modellek</a:t>
            </a:r>
          </a:p>
          <a:p>
            <a:r>
              <a:rPr lang="hu-HU" sz="2800" dirty="0"/>
              <a:t>	</a:t>
            </a:r>
            <a:endParaRPr lang="en-US" sz="28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B896CFB-8FE6-816A-0AB0-433F5F26874A}"/>
              </a:ext>
            </a:extLst>
          </p:cNvPr>
          <p:cNvSpPr txBox="1"/>
          <p:nvPr/>
        </p:nvSpPr>
        <p:spPr>
          <a:xfrm>
            <a:off x="2031999" y="679025"/>
            <a:ext cx="73336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- 22 </a:t>
            </a:r>
            <a:r>
              <a:rPr lang="hu-HU" sz="2800" dirty="0" err="1"/>
              <a:t>feature-rrel</a:t>
            </a:r>
            <a:r>
              <a:rPr lang="hu-HU" sz="2800" dirty="0"/>
              <a:t> tanítás </a:t>
            </a:r>
            <a:r>
              <a:rPr lang="hu-HU" sz="2800" dirty="0" err="1"/>
              <a:t>hyperparaméter</a:t>
            </a:r>
            <a:r>
              <a:rPr lang="hu-HU" sz="2800" dirty="0"/>
              <a:t> állítás nélkül:</a:t>
            </a:r>
          </a:p>
          <a:p>
            <a:r>
              <a:rPr lang="hu-HU" sz="2800" dirty="0"/>
              <a:t>	-&gt; 100%-os pontosság</a:t>
            </a:r>
          </a:p>
          <a:p>
            <a:r>
              <a:rPr lang="hu-HU" sz="2800" dirty="0"/>
              <a:t>	-&gt; overfit</a:t>
            </a:r>
            <a:endParaRPr lang="en-US" sz="28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0449B3-CA5C-19C5-C450-0018513510C6}"/>
              </a:ext>
            </a:extLst>
          </p:cNvPr>
          <p:cNvSpPr txBox="1"/>
          <p:nvPr/>
        </p:nvSpPr>
        <p:spPr>
          <a:xfrm>
            <a:off x="2031999" y="4793980"/>
            <a:ext cx="73336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- kell mind a 22 </a:t>
            </a:r>
            <a:r>
              <a:rPr lang="hu-HU" sz="2800" dirty="0" err="1"/>
              <a:t>feature</a:t>
            </a:r>
            <a:r>
              <a:rPr lang="hu-HU" sz="2800" dirty="0"/>
              <a:t>?</a:t>
            </a:r>
          </a:p>
          <a:p>
            <a:r>
              <a:rPr lang="hu-HU" sz="2800" dirty="0"/>
              <a:t>	-&gt; válasszunk ki n db </a:t>
            </a:r>
            <a:r>
              <a:rPr lang="hu-HU" sz="2800" dirty="0" err="1"/>
              <a:t>ideálisat</a:t>
            </a:r>
            <a:endParaRPr lang="hu-HU" sz="2800" dirty="0"/>
          </a:p>
          <a:p>
            <a:r>
              <a:rPr lang="hu-HU" sz="2800" dirty="0"/>
              <a:t>	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19301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0"/>
            <a:ext cx="10515598" cy="663575"/>
          </a:xfrm>
        </p:spPr>
        <p:txBody>
          <a:bodyPr>
            <a:noAutofit/>
          </a:bodyPr>
          <a:lstStyle/>
          <a:p>
            <a:r>
              <a:rPr lang="hu-HU" sz="3600" dirty="0"/>
              <a:t>Használt Modellek 8 </a:t>
            </a:r>
            <a:r>
              <a:rPr lang="hu-HU" sz="3600" dirty="0" err="1"/>
              <a:t>feature-rel</a:t>
            </a:r>
            <a:endParaRPr lang="en-US" sz="3600" dirty="0"/>
          </a:p>
        </p:txBody>
      </p:sp>
      <p:graphicFrame>
        <p:nvGraphicFramePr>
          <p:cNvPr id="9" name="Táblázat 9">
            <a:extLst>
              <a:ext uri="{FF2B5EF4-FFF2-40B4-BE49-F238E27FC236}">
                <a16:creationId xmlns:a16="http://schemas.microsoft.com/office/drawing/2014/main" id="{4676CF2D-5DF3-D20B-2EEB-05CAD413DB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892668"/>
              </p:ext>
            </p:extLst>
          </p:nvPr>
        </p:nvGraphicFramePr>
        <p:xfrm>
          <a:off x="838200" y="663575"/>
          <a:ext cx="10515599" cy="50414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4758">
                  <a:extLst>
                    <a:ext uri="{9D8B030D-6E8A-4147-A177-3AD203B41FA5}">
                      <a16:colId xmlns:a16="http://schemas.microsoft.com/office/drawing/2014/main" val="1255097648"/>
                    </a:ext>
                  </a:extLst>
                </a:gridCol>
                <a:gridCol w="2116246">
                  <a:extLst>
                    <a:ext uri="{9D8B030D-6E8A-4147-A177-3AD203B41FA5}">
                      <a16:colId xmlns:a16="http://schemas.microsoft.com/office/drawing/2014/main" val="3410433756"/>
                    </a:ext>
                  </a:extLst>
                </a:gridCol>
                <a:gridCol w="1282426">
                  <a:extLst>
                    <a:ext uri="{9D8B030D-6E8A-4147-A177-3AD203B41FA5}">
                      <a16:colId xmlns:a16="http://schemas.microsoft.com/office/drawing/2014/main" val="4212927332"/>
                    </a:ext>
                  </a:extLst>
                </a:gridCol>
                <a:gridCol w="1627956">
                  <a:extLst>
                    <a:ext uri="{9D8B030D-6E8A-4147-A177-3AD203B41FA5}">
                      <a16:colId xmlns:a16="http://schemas.microsoft.com/office/drawing/2014/main" val="2253642735"/>
                    </a:ext>
                  </a:extLst>
                </a:gridCol>
                <a:gridCol w="1724213">
                  <a:extLst>
                    <a:ext uri="{9D8B030D-6E8A-4147-A177-3AD203B41FA5}">
                      <a16:colId xmlns:a16="http://schemas.microsoft.com/office/drawing/2014/main" val="2485864971"/>
                    </a:ext>
                  </a:extLst>
                </a:gridCol>
              </a:tblGrid>
              <a:tr h="9000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u-HU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>
                          <a:solidFill>
                            <a:schemeClr val="tx1"/>
                          </a:solidFill>
                        </a:rPr>
                        <a:t>Precision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>
                          <a:solidFill>
                            <a:schemeClr val="tx1"/>
                          </a:solidFill>
                        </a:rPr>
                        <a:t>Recall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F1 </a:t>
                      </a:r>
                      <a:r>
                        <a:rPr lang="hu-HU" dirty="0" err="1">
                          <a:solidFill>
                            <a:schemeClr val="tx1"/>
                          </a:solidFill>
                        </a:rPr>
                        <a:t>score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5840089"/>
                  </a:ext>
                </a:extLst>
              </a:tr>
              <a:tr h="10403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400" dirty="0"/>
                        <a:t>Logisztikus Regresszió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0.8276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0.8659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0.8463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0.8369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61380596"/>
                  </a:ext>
                </a:extLst>
              </a:tr>
              <a:tr h="10237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400" dirty="0" err="1"/>
                        <a:t>Support</a:t>
                      </a:r>
                      <a:r>
                        <a:rPr lang="hu-HU" sz="2400" dirty="0"/>
                        <a:t> </a:t>
                      </a:r>
                      <a:r>
                        <a:rPr lang="hu-HU" sz="2400" dirty="0" err="1"/>
                        <a:t>Vector</a:t>
                      </a:r>
                      <a:r>
                        <a:rPr lang="hu-HU" sz="2400" dirty="0"/>
                        <a:t> </a:t>
                      </a:r>
                      <a:r>
                        <a:rPr lang="hu-HU" sz="2400" dirty="0" err="1"/>
                        <a:t>Machine</a:t>
                      </a:r>
                      <a:endParaRPr lang="hu-HU" sz="2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0.8906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0.9276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0.9087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0.9033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588471593"/>
                  </a:ext>
                </a:extLst>
              </a:tr>
              <a:tr h="10917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400" dirty="0"/>
                        <a:t>Random Forest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0.9101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0.9371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0.9234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0.9193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397403383"/>
                  </a:ext>
                </a:extLst>
              </a:tr>
              <a:tr h="9855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400" dirty="0"/>
                        <a:t>Neurális Háló</a:t>
                      </a:r>
                      <a:endParaRPr lang="en-US" sz="2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0.8813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0.9430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0.9111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0.9046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47956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oup of squares with numbers&#10;&#10;Description automatically generated">
            <a:extLst>
              <a:ext uri="{FF2B5EF4-FFF2-40B4-BE49-F238E27FC236}">
                <a16:creationId xmlns:a16="http://schemas.microsoft.com/office/drawing/2014/main" id="{646C3A5C-9765-3314-D01B-D268FDC37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933" y="-242888"/>
            <a:ext cx="7362134" cy="734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" id="{11346FDE-2DA4-453A-ACF7-41117CE5C235}" vid="{A628C74B-DC45-4C37-9A15-B37206CA45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Props1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E6EE1E-660B-46C6-AC21-8E505FB957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948094c8-480e-400b-91c4-c984b7e20814}" enabled="1" method="Standard" siteId="{a1109567-0815-4e1f-88af-e23555482aa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{AE4184B9-674A-4DC7-8493-15C0E7982308}tf67328976_win32</Template>
  <TotalTime>264</TotalTime>
  <Words>137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Tenorite</vt:lpstr>
      <vt:lpstr>Office Theme</vt:lpstr>
      <vt:lpstr>Mushroom classification</vt:lpstr>
      <vt:lpstr>AGENDA</vt:lpstr>
      <vt:lpstr>Exploratory data analysis</vt:lpstr>
      <vt:lpstr>PowerPoint Presentation</vt:lpstr>
      <vt:lpstr>Feature-ök közötti összefüggés</vt:lpstr>
      <vt:lpstr>Feature-ök közötti összefüggés</vt:lpstr>
      <vt:lpstr>PowerPoint Presentation</vt:lpstr>
      <vt:lpstr>Használt Modellek 8 feature-rel</vt:lpstr>
      <vt:lpstr>PowerPoint Presentation</vt:lpstr>
      <vt:lpstr>Köszönöm a figyemlet!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Darabos Máté</dc:creator>
  <cp:lastModifiedBy>Darabos Máté</cp:lastModifiedBy>
  <cp:revision>7</cp:revision>
  <dcterms:created xsi:type="dcterms:W3CDTF">2023-12-12T20:08:10Z</dcterms:created>
  <dcterms:modified xsi:type="dcterms:W3CDTF">2023-12-13T20:32:11Z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