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430975a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430975a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3401c131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3401c131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3401c13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3401c13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3401c131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3401c131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3401c131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3401c131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430975a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430975a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3401c131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3401c131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3401c13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3401c13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3401c13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3401c13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3401c131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3401c131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3401c131a_2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3401c131a_2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3401c131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3401c131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3401c131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3401c131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nalog.com/en/analog-dialogue/articles/uart-a-hardware-communication-protocol.html" TargetMode="External"/><Relationship Id="rId4" Type="http://schemas.openxmlformats.org/officeDocument/2006/relationships/hyperlink" Target="https://upload.wikimedia.org/wikipedia/commons/2/2e/India_new_500_INR%2C_MG_series%2C_2016%2C_obverse.jpg" TargetMode="External"/><Relationship Id="rId5" Type="http://schemas.openxmlformats.org/officeDocument/2006/relationships/hyperlink" Target="https://github.com/Harshp1802/Fake-Currency-Dete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bi.org.in/commonman/English/Scripts/CurrencyNotePosters.aspx#"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digilent.com/reference/_media/basys3:basys3_rm.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500"/>
              <a:t>FAKE CURRENCY DETECTOR</a:t>
            </a:r>
            <a:r>
              <a:rPr lang="en" sz="3500"/>
              <a:t> </a:t>
            </a:r>
            <a:endParaRPr sz="35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DIGITAL SYSTEMS PROJECT </a:t>
            </a:r>
            <a:endParaRPr/>
          </a:p>
        </p:txBody>
      </p:sp>
      <p:pic>
        <p:nvPicPr>
          <p:cNvPr id="136" name="Google Shape;136;p13"/>
          <p:cNvPicPr preferRelativeResize="0"/>
          <p:nvPr/>
        </p:nvPicPr>
        <p:blipFill>
          <a:blip r:embed="rId3">
            <a:alphaModFix/>
          </a:blip>
          <a:stretch>
            <a:fillRect/>
          </a:stretch>
        </p:blipFill>
        <p:spPr>
          <a:xfrm>
            <a:off x="270775" y="3052487"/>
            <a:ext cx="3470699" cy="154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How does the verilog code works?</a:t>
            </a:r>
            <a:endParaRPr b="1" sz="2600"/>
          </a:p>
        </p:txBody>
      </p:sp>
      <p:sp>
        <p:nvSpPr>
          <p:cNvPr id="207" name="Google Shape;207;p22"/>
          <p:cNvSpPr txBox="1"/>
          <p:nvPr>
            <p:ph idx="1" type="body"/>
          </p:nvPr>
        </p:nvSpPr>
        <p:spPr>
          <a:xfrm>
            <a:off x="440250" y="1624225"/>
            <a:ext cx="8009700" cy="33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First of all we are storing the binary forms of both (real and test images) in BRAM. Hence, we are creating two BRAMs.</a:t>
            </a:r>
            <a:endParaRPr sz="1800"/>
          </a:p>
          <a:p>
            <a:pPr indent="-342900" lvl="0" marL="457200" rtl="0" algn="l">
              <a:spcBef>
                <a:spcPts val="0"/>
              </a:spcBef>
              <a:spcAft>
                <a:spcPts val="0"/>
              </a:spcAft>
              <a:buSzPts val="1800"/>
              <a:buChar char="●"/>
            </a:pPr>
            <a:r>
              <a:rPr lang="en" sz="1800"/>
              <a:t>We will then use the extracted location of the strip of test image and the real strip image  location (which is fixed)for comparing the intensities at those locations. </a:t>
            </a:r>
            <a:endParaRPr sz="1800"/>
          </a:p>
          <a:p>
            <a:pPr indent="-342900" lvl="0" marL="457200" rtl="0" algn="l">
              <a:spcBef>
                <a:spcPts val="0"/>
              </a:spcBef>
              <a:spcAft>
                <a:spcPts val="0"/>
              </a:spcAft>
              <a:buSzPts val="1800"/>
              <a:buChar char="●"/>
            </a:pPr>
            <a:r>
              <a:rPr lang="en" sz="1800"/>
              <a:t>We also set a threshold difference value, i.e, if the intensity difference is more than the threshold value then the test image is fake </a:t>
            </a:r>
            <a:r>
              <a:rPr lang="en" sz="1800"/>
              <a:t>otherwise</a:t>
            </a:r>
            <a:r>
              <a:rPr lang="en" sz="1800"/>
              <a:t> real. </a:t>
            </a:r>
            <a:endParaRPr sz="1800"/>
          </a:p>
          <a:p>
            <a:pPr indent="-342900" lvl="0" marL="457200" rtl="0" algn="l">
              <a:spcBef>
                <a:spcPts val="0"/>
              </a:spcBef>
              <a:spcAft>
                <a:spcPts val="0"/>
              </a:spcAft>
              <a:buSzPts val="1800"/>
              <a:buChar char="●"/>
            </a:pPr>
            <a:r>
              <a:rPr lang="en" sz="1800"/>
              <a:t>We are </a:t>
            </a:r>
            <a:r>
              <a:rPr lang="en" sz="1800"/>
              <a:t>comparing</a:t>
            </a:r>
            <a:r>
              <a:rPr lang="en" sz="1800"/>
              <a:t> a </a:t>
            </a:r>
            <a:r>
              <a:rPr lang="en" sz="1800"/>
              <a:t>total</a:t>
            </a:r>
            <a:r>
              <a:rPr lang="en" sz="1800"/>
              <a:t> of three columns of the security strip.</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FPGA implementation: </a:t>
            </a:r>
            <a:endParaRPr/>
          </a:p>
        </p:txBody>
      </p:sp>
      <p:sp>
        <p:nvSpPr>
          <p:cNvPr id="213" name="Google Shape;213;p23"/>
          <p:cNvSpPr txBox="1"/>
          <p:nvPr>
            <p:ph idx="1" type="body"/>
          </p:nvPr>
        </p:nvSpPr>
        <p:spPr>
          <a:xfrm>
            <a:off x="540900" y="1501750"/>
            <a:ext cx="7795500" cy="317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 the final FPGA implementation we synthesised the code written on Verilog, such that the two images are stored in the block memory of the basys 3 board.</a:t>
            </a:r>
            <a:endParaRPr sz="1500"/>
          </a:p>
          <a:p>
            <a:pPr indent="-323850" lvl="0" marL="457200" rtl="0" algn="l">
              <a:spcBef>
                <a:spcPts val="0"/>
              </a:spcBef>
              <a:spcAft>
                <a:spcPts val="0"/>
              </a:spcAft>
              <a:buSzPts val="1500"/>
              <a:buChar char="●"/>
            </a:pPr>
            <a:r>
              <a:rPr lang="en" sz="1500"/>
              <a:t>It has a maximum capacity of 18000 bits which is enough for storing two security strips, of about 11000 bits each</a:t>
            </a:r>
            <a:endParaRPr sz="1500"/>
          </a:p>
          <a:p>
            <a:pPr indent="-323850" lvl="0" marL="457200" rtl="0" algn="l">
              <a:spcBef>
                <a:spcPts val="0"/>
              </a:spcBef>
              <a:spcAft>
                <a:spcPts val="0"/>
              </a:spcAft>
              <a:buSzPts val="1500"/>
              <a:buChar char="●"/>
            </a:pPr>
            <a:r>
              <a:rPr lang="en" sz="1500"/>
              <a:t>We process the code on verilog and send the output from the board to the PC through the UART Transmission module.</a:t>
            </a:r>
            <a:endParaRPr sz="1500"/>
          </a:p>
          <a:p>
            <a:pPr indent="-323850" lvl="0" marL="457200" rtl="0" algn="l">
              <a:spcBef>
                <a:spcPts val="0"/>
              </a:spcBef>
              <a:spcAft>
                <a:spcPts val="0"/>
              </a:spcAft>
              <a:buSzPts val="1500"/>
              <a:buChar char="●"/>
            </a:pPr>
            <a:r>
              <a:rPr lang="en" sz="1500"/>
              <a:t>The total run time is of about 11000 clock cycles enough to give the output in about a second</a:t>
            </a:r>
            <a:endParaRPr sz="1500"/>
          </a:p>
          <a:p>
            <a:pPr indent="-323850" lvl="0" marL="457200" rtl="0" algn="l">
              <a:spcBef>
                <a:spcPts val="0"/>
              </a:spcBef>
              <a:spcAft>
                <a:spcPts val="0"/>
              </a:spcAft>
              <a:buSzPts val="1500"/>
              <a:buChar char="●"/>
            </a:pPr>
            <a:r>
              <a:rPr lang="en" sz="1500"/>
              <a:t>The output is </a:t>
            </a:r>
            <a:r>
              <a:rPr lang="en" sz="1500"/>
              <a:t>whether the note is real or fake.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36250" y="567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a:t>Conclusion</a:t>
            </a:r>
            <a:endParaRPr b="1" sz="2500"/>
          </a:p>
        </p:txBody>
      </p:sp>
      <p:sp>
        <p:nvSpPr>
          <p:cNvPr id="219" name="Google Shape;219;p24"/>
          <p:cNvSpPr txBox="1"/>
          <p:nvPr>
            <p:ph idx="1" type="body"/>
          </p:nvPr>
        </p:nvSpPr>
        <p:spPr>
          <a:xfrm>
            <a:off x="776250" y="1847150"/>
            <a:ext cx="7591500" cy="30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learnt various new concepts in the project:</a:t>
            </a:r>
            <a:endParaRPr sz="1500"/>
          </a:p>
          <a:p>
            <a:pPr indent="-323850" lvl="0" marL="457200" rtl="0" algn="l">
              <a:spcBef>
                <a:spcPts val="1200"/>
              </a:spcBef>
              <a:spcAft>
                <a:spcPts val="0"/>
              </a:spcAft>
              <a:buSzPts val="1500"/>
              <a:buChar char="●"/>
            </a:pPr>
            <a:r>
              <a:rPr lang="en" sz="1500"/>
              <a:t>How UART works and its use, i.e, how to transmit and </a:t>
            </a:r>
            <a:r>
              <a:rPr lang="en" sz="1500"/>
              <a:t>receive</a:t>
            </a:r>
            <a:r>
              <a:rPr lang="en" sz="1500"/>
              <a:t> large </a:t>
            </a:r>
            <a:r>
              <a:rPr lang="en" sz="1500"/>
              <a:t>number</a:t>
            </a:r>
            <a:r>
              <a:rPr lang="en" sz="1500"/>
              <a:t> of bits across the PC and the FPGA. </a:t>
            </a:r>
            <a:endParaRPr sz="1500"/>
          </a:p>
          <a:p>
            <a:pPr indent="-323850" lvl="0" marL="457200" rtl="0" algn="l">
              <a:spcBef>
                <a:spcPts val="0"/>
              </a:spcBef>
              <a:spcAft>
                <a:spcPts val="0"/>
              </a:spcAft>
              <a:buSzPts val="1500"/>
              <a:buChar char="●"/>
            </a:pPr>
            <a:r>
              <a:rPr lang="en" sz="1500"/>
              <a:t>We also learnt that we the capacity of the FPGA board to store the data  is not much so we need to store it in the BRAM. </a:t>
            </a:r>
            <a:endParaRPr sz="1500"/>
          </a:p>
          <a:p>
            <a:pPr indent="-323850" lvl="0" marL="457200" rtl="0" algn="l">
              <a:spcBef>
                <a:spcPts val="0"/>
              </a:spcBef>
              <a:spcAft>
                <a:spcPts val="0"/>
              </a:spcAft>
              <a:buSzPts val="1500"/>
              <a:buChar char="●"/>
            </a:pPr>
            <a:r>
              <a:rPr lang="en" sz="1500"/>
              <a:t>BRAM stores multiple values as cluster of arrays and gives output per </a:t>
            </a:r>
            <a:r>
              <a:rPr lang="en" sz="1500"/>
              <a:t>clock</a:t>
            </a:r>
            <a:r>
              <a:rPr lang="en" sz="1500"/>
              <a:t> cycle</a:t>
            </a:r>
            <a:endParaRPr sz="1500"/>
          </a:p>
          <a:p>
            <a:pPr indent="-323850" lvl="0" marL="457200" rtl="0" algn="l">
              <a:spcBef>
                <a:spcPts val="0"/>
              </a:spcBef>
              <a:spcAft>
                <a:spcPts val="0"/>
              </a:spcAft>
              <a:buSzPts val="1500"/>
              <a:buChar char="●"/>
            </a:pPr>
            <a:r>
              <a:rPr lang="en" sz="1500"/>
              <a:t>How to extract the features from the image based on the intensity difference.</a:t>
            </a:r>
            <a:endParaRPr sz="1500"/>
          </a:p>
          <a:p>
            <a:pPr indent="-323850" lvl="0" marL="457200" rtl="0" algn="l">
              <a:spcBef>
                <a:spcPts val="0"/>
              </a:spcBef>
              <a:spcAft>
                <a:spcPts val="0"/>
              </a:spcAft>
              <a:buSzPts val="1500"/>
              <a:buChar char="●"/>
            </a:pPr>
            <a:r>
              <a:rPr lang="en" sz="1500"/>
              <a:t>It is important to keep in mind the duration of the clock </a:t>
            </a:r>
            <a:r>
              <a:rPr lang="en" sz="1500"/>
              <a:t>cycle</a:t>
            </a:r>
            <a:r>
              <a:rPr lang="en" sz="1500"/>
              <a:t> as only limited operations can be performed per clock cycle.</a:t>
            </a:r>
            <a:endParaRPr sz="1500"/>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5" name="Google Shape;22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E. Peňa and M. G. Legaspi, “UART: A Hardware Communication Protocol Understanding Universal Asynchronous Receiver/Transmitter,” Analog.com. </a:t>
            </a:r>
            <a:r>
              <a:rPr lang="en" u="sng">
                <a:solidFill>
                  <a:schemeClr val="hlink"/>
                </a:solidFill>
                <a:hlinkClick r:id="rId3"/>
              </a:rPr>
              <a:t>https://www.analog.com/en/analog-dialogue/articles/uart-a-hardware-communication-protocol.html</a:t>
            </a:r>
            <a:r>
              <a:rPr lang="en"/>
              <a:t> (accessed 19 Nov. 2022)</a:t>
            </a:r>
            <a:endParaRPr/>
          </a:p>
          <a:p>
            <a:pPr indent="-311150" lvl="0" marL="457200" rtl="0" algn="l">
              <a:spcBef>
                <a:spcPts val="0"/>
              </a:spcBef>
              <a:spcAft>
                <a:spcPts val="0"/>
              </a:spcAft>
              <a:buSzPts val="1300"/>
              <a:buAutoNum type="arabicPeriod"/>
            </a:pPr>
            <a:r>
              <a:rPr lang="en"/>
              <a:t>Image link: </a:t>
            </a:r>
            <a:r>
              <a:rPr lang="en" u="sng">
                <a:solidFill>
                  <a:schemeClr val="hlink"/>
                </a:solidFill>
                <a:hlinkClick r:id="rId4"/>
              </a:rPr>
              <a:t>https://upload.wikimedia.org/wikipedia/commons/2/2e/India_new_500_INR%2C_MG_series%2C_2016%2C_obverse.jpg</a:t>
            </a:r>
            <a:endParaRPr/>
          </a:p>
          <a:p>
            <a:pPr indent="-311150" lvl="0" marL="457200" rtl="0" algn="l">
              <a:spcBef>
                <a:spcPts val="0"/>
              </a:spcBef>
              <a:spcAft>
                <a:spcPts val="0"/>
              </a:spcAft>
              <a:buSzPts val="1300"/>
              <a:buAutoNum type="arabicPeriod"/>
            </a:pPr>
            <a:r>
              <a:rPr lang="en"/>
              <a:t>Inspiration code: </a:t>
            </a:r>
            <a:r>
              <a:rPr lang="en" u="sng">
                <a:solidFill>
                  <a:schemeClr val="hlink"/>
                </a:solidFill>
                <a:hlinkClick r:id="rId5"/>
              </a:rPr>
              <a:t>https://github.com/Harshp1802/Fake-Currency-Detector</a:t>
            </a:r>
            <a:endParaRPr/>
          </a:p>
          <a:p>
            <a:pPr indent="-311150" lvl="0" marL="457200" rtl="0" algn="l">
              <a:spcBef>
                <a:spcPts val="0"/>
              </a:spcBef>
              <a:spcAft>
                <a:spcPts val="0"/>
              </a:spcAft>
              <a:buSzPts val="1300"/>
              <a:buAutoNum type="arabicPeriod"/>
            </a:pPr>
            <a:r>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Need of Fake Currency Detector</a:t>
            </a:r>
            <a:endParaRPr b="1"/>
          </a:p>
        </p:txBody>
      </p:sp>
      <p:sp>
        <p:nvSpPr>
          <p:cNvPr id="142" name="Google Shape;142;p14"/>
          <p:cNvSpPr txBox="1"/>
          <p:nvPr>
            <p:ph idx="1" type="body"/>
          </p:nvPr>
        </p:nvSpPr>
        <p:spPr>
          <a:xfrm>
            <a:off x="591900" y="1567550"/>
            <a:ext cx="77445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Accustomed method of looking through the watermark of the note through the naked eye does not always help to detect the counterfeit money due to methods of advance printing.</a:t>
            </a:r>
            <a:endParaRPr sz="1700"/>
          </a:p>
          <a:p>
            <a:pPr indent="-336550" lvl="0" marL="457200" rtl="0" algn="l">
              <a:spcBef>
                <a:spcPts val="0"/>
              </a:spcBef>
              <a:spcAft>
                <a:spcPts val="0"/>
              </a:spcAft>
              <a:buSzPts val="1700"/>
              <a:buChar char="●"/>
            </a:pPr>
            <a:r>
              <a:rPr lang="en" sz="1700"/>
              <a:t>Production of large amount of counterfeit money reduces the value of real money.</a:t>
            </a:r>
            <a:endParaRPr sz="1700"/>
          </a:p>
          <a:p>
            <a:pPr indent="-336550" lvl="0" marL="457200" rtl="0" algn="l">
              <a:spcBef>
                <a:spcPts val="0"/>
              </a:spcBef>
              <a:spcAft>
                <a:spcPts val="0"/>
              </a:spcAft>
              <a:buSzPts val="1700"/>
              <a:buChar char="●"/>
            </a:pPr>
            <a:r>
              <a:rPr lang="en" sz="1700"/>
              <a:t>Once in circulation, it becomes difficult to track every fake note until it is deposited in bank.</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3104950" y="3812725"/>
            <a:ext cx="2694300" cy="1259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Image C</a:t>
            </a:r>
            <a:r>
              <a:rPr lang="en"/>
              <a:t>ourtesy</a:t>
            </a:r>
            <a:endParaRPr/>
          </a:p>
          <a:p>
            <a:pPr indent="0" lvl="0" marL="0" rtl="0" algn="l">
              <a:lnSpc>
                <a:spcPct val="100000"/>
              </a:lnSpc>
              <a:spcBef>
                <a:spcPts val="1200"/>
              </a:spcBef>
              <a:spcAft>
                <a:spcPts val="1200"/>
              </a:spcAft>
              <a:buNone/>
            </a:pPr>
            <a:r>
              <a:rPr lang="en"/>
              <a:t>RBI - </a:t>
            </a:r>
            <a:r>
              <a:rPr lang="en" u="sng">
                <a:solidFill>
                  <a:schemeClr val="hlink"/>
                </a:solidFill>
                <a:hlinkClick r:id="rId3"/>
              </a:rPr>
              <a:t>https://www.rbi.org.in/commonman/English/Scripts/CurrencyNotePosters.aspx#</a:t>
            </a:r>
            <a:r>
              <a:rPr lang="en"/>
              <a:t> </a:t>
            </a:r>
            <a:endParaRPr/>
          </a:p>
        </p:txBody>
      </p:sp>
      <p:pic>
        <p:nvPicPr>
          <p:cNvPr id="148" name="Google Shape;148;p15"/>
          <p:cNvPicPr preferRelativeResize="0"/>
          <p:nvPr/>
        </p:nvPicPr>
        <p:blipFill rotWithShape="1">
          <a:blip r:embed="rId4">
            <a:alphaModFix/>
          </a:blip>
          <a:srcRect b="0" l="0" r="0" t="0"/>
          <a:stretch/>
        </p:blipFill>
        <p:spPr>
          <a:xfrm>
            <a:off x="18077" y="300"/>
            <a:ext cx="3086872" cy="5143500"/>
          </a:xfrm>
          <a:prstGeom prst="rect">
            <a:avLst/>
          </a:prstGeom>
          <a:noFill/>
          <a:ln>
            <a:noFill/>
          </a:ln>
        </p:spPr>
      </p:pic>
      <p:sp>
        <p:nvSpPr>
          <p:cNvPr id="149" name="Google Shape;149;p15"/>
          <p:cNvSpPr txBox="1"/>
          <p:nvPr/>
        </p:nvSpPr>
        <p:spPr>
          <a:xfrm>
            <a:off x="4020900" y="489850"/>
            <a:ext cx="4378200" cy="318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RBI Mentions a list of 17 features to look for in the real ₹500 note, and matching every feature will consume a lot of time and resources.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Matching Every Currency note with their features is an additional load for merchants who trade in cash.</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wanted to reduce the time of </a:t>
            </a:r>
            <a:r>
              <a:rPr lang="en">
                <a:solidFill>
                  <a:schemeClr val="lt1"/>
                </a:solidFill>
                <a:latin typeface="Lato"/>
                <a:ea typeface="Lato"/>
                <a:cs typeface="Lato"/>
                <a:sym typeface="Lato"/>
              </a:rPr>
              <a:t>identifying</a:t>
            </a:r>
            <a:r>
              <a:rPr lang="en">
                <a:solidFill>
                  <a:schemeClr val="lt1"/>
                </a:solidFill>
                <a:latin typeface="Lato"/>
                <a:ea typeface="Lato"/>
                <a:cs typeface="Lato"/>
                <a:sym typeface="Lato"/>
              </a:rPr>
              <a:t> </a:t>
            </a:r>
            <a:r>
              <a:rPr lang="en">
                <a:solidFill>
                  <a:schemeClr val="lt1"/>
                </a:solidFill>
                <a:latin typeface="Lato"/>
                <a:ea typeface="Lato"/>
                <a:cs typeface="Lato"/>
                <a:sym typeface="Lato"/>
              </a:rPr>
              <a:t>counterfeit</a:t>
            </a:r>
            <a:r>
              <a:rPr lang="en">
                <a:solidFill>
                  <a:schemeClr val="lt1"/>
                </a:solidFill>
                <a:latin typeface="Lato"/>
                <a:ea typeface="Lato"/>
                <a:cs typeface="Lato"/>
                <a:sym typeface="Lato"/>
              </a:rPr>
              <a:t> currency, that would assist the common people to identify and terminate its circulation.</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we are planning to implement the project</a:t>
            </a:r>
            <a:endParaRPr b="1"/>
          </a:p>
        </p:txBody>
      </p:sp>
      <p:sp>
        <p:nvSpPr>
          <p:cNvPr id="155" name="Google Shape;155;p16"/>
          <p:cNvSpPr txBox="1"/>
          <p:nvPr>
            <p:ph idx="1" type="body"/>
          </p:nvPr>
        </p:nvSpPr>
        <p:spPr>
          <a:xfrm>
            <a:off x="714375" y="1234850"/>
            <a:ext cx="7622100" cy="324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decided to compare some important features of  real note with the test note. Such features include the security strip, the polygon above the emblem and also the strips at the edges of the note for blind people.</a:t>
            </a:r>
            <a:endParaRPr sz="1400"/>
          </a:p>
          <a:p>
            <a:pPr indent="-317500" lvl="0" marL="457200" rtl="0" algn="l">
              <a:spcBef>
                <a:spcPts val="0"/>
              </a:spcBef>
              <a:spcAft>
                <a:spcPts val="0"/>
              </a:spcAft>
              <a:buSzPts val="1400"/>
              <a:buChar char="●"/>
            </a:pPr>
            <a:r>
              <a:rPr lang="en" sz="1400"/>
              <a:t>As we were falling short of time and facing much difficulties we decided to </a:t>
            </a:r>
            <a:r>
              <a:rPr lang="en" sz="1400"/>
              <a:t>compare</a:t>
            </a:r>
            <a:r>
              <a:rPr lang="en" sz="1400"/>
              <a:t> only one of the security features as of now, i.e, the security strip. We can extend the same procedure for comparing other features. </a:t>
            </a:r>
            <a:endParaRPr sz="1400"/>
          </a:p>
          <a:p>
            <a:pPr indent="-317500" lvl="0" marL="457200" rtl="0" algn="l">
              <a:spcBef>
                <a:spcPts val="0"/>
              </a:spcBef>
              <a:spcAft>
                <a:spcPts val="0"/>
              </a:spcAft>
              <a:buSzPts val="1400"/>
              <a:buChar char="●"/>
            </a:pPr>
            <a:r>
              <a:rPr lang="en" sz="1400"/>
              <a:t>First of all, we will detect the location of the strip by feature extraction in python. Then we will crop out a rectangular part from the image which contains the security strip of the test note. </a:t>
            </a:r>
            <a:endParaRPr sz="1400"/>
          </a:p>
          <a:p>
            <a:pPr indent="-317500" lvl="0" marL="457200" rtl="0" algn="l">
              <a:spcBef>
                <a:spcPts val="0"/>
              </a:spcBef>
              <a:spcAft>
                <a:spcPts val="0"/>
              </a:spcAft>
              <a:buSzPts val="1400"/>
              <a:buChar char="●"/>
            </a:pPr>
            <a:r>
              <a:rPr lang="en" sz="1400"/>
              <a:t>We will then convert the image into B and W scale and then in binary form and then compare the intensity of the test and real note security strip through the verilog code.</a:t>
            </a:r>
            <a:endParaRPr sz="1400"/>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 Task Division: </a:t>
            </a:r>
            <a:endParaRPr b="1"/>
          </a:p>
        </p:txBody>
      </p:sp>
      <p:sp>
        <p:nvSpPr>
          <p:cNvPr id="161" name="Google Shape;161;p17"/>
          <p:cNvSpPr txBox="1"/>
          <p:nvPr>
            <p:ph idx="1" type="body"/>
          </p:nvPr>
        </p:nvSpPr>
        <p:spPr>
          <a:xfrm>
            <a:off x="1000125" y="1357325"/>
            <a:ext cx="7336200" cy="3121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Aaryan  and Pratik were responsible for the code for UART for connecting the FPGA board and the PC.</a:t>
            </a:r>
            <a:endParaRPr sz="2000"/>
          </a:p>
          <a:p>
            <a:pPr indent="-355600" lvl="0" marL="457200" rtl="0" algn="l">
              <a:spcBef>
                <a:spcPts val="0"/>
              </a:spcBef>
              <a:spcAft>
                <a:spcPts val="0"/>
              </a:spcAft>
              <a:buSzPts val="2000"/>
              <a:buChar char="●"/>
            </a:pPr>
            <a:r>
              <a:rPr lang="en" sz="2000"/>
              <a:t>Darshi and Vaibhavi were involved in figuring out the actual algorithm for the project. Both also took the </a:t>
            </a:r>
            <a:r>
              <a:rPr lang="en" sz="2000"/>
              <a:t>inspiration</a:t>
            </a:r>
            <a:r>
              <a:rPr lang="en" sz="2000"/>
              <a:t> from one of the seniors, Harsh Patel of BTech’18 batch.</a:t>
            </a:r>
            <a:endParaRPr sz="2000"/>
          </a:p>
          <a:p>
            <a:pPr indent="-355600" lvl="0" marL="457200" rtl="0" algn="l">
              <a:spcBef>
                <a:spcPts val="0"/>
              </a:spcBef>
              <a:spcAft>
                <a:spcPts val="0"/>
              </a:spcAft>
              <a:buSzPts val="2000"/>
              <a:buChar char="●"/>
            </a:pPr>
            <a:r>
              <a:rPr lang="en" sz="2000"/>
              <a:t>Aaryan and Darshi were also responsible for storing the image files in BRAM.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UART works?</a:t>
            </a:r>
            <a:endParaRPr b="1"/>
          </a:p>
        </p:txBody>
      </p:sp>
      <p:sp>
        <p:nvSpPr>
          <p:cNvPr id="167" name="Google Shape;167;p18"/>
          <p:cNvSpPr txBox="1"/>
          <p:nvPr>
            <p:ph idx="1" type="body"/>
          </p:nvPr>
        </p:nvSpPr>
        <p:spPr>
          <a:xfrm>
            <a:off x="572250" y="1156975"/>
            <a:ext cx="8489400" cy="377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UART stands Universal Asynchronous Receiver-Transmitter, is one of the most used device-to-device communication protocols </a:t>
            </a:r>
            <a:r>
              <a:rPr lang="en"/>
              <a:t>[1] </a:t>
            </a:r>
            <a:r>
              <a:rPr lang="en"/>
              <a:t>. </a:t>
            </a:r>
            <a:endParaRPr/>
          </a:p>
          <a:p>
            <a:pPr indent="-311150" lvl="0" marL="457200" rtl="0" algn="l">
              <a:spcBef>
                <a:spcPts val="0"/>
              </a:spcBef>
              <a:spcAft>
                <a:spcPts val="0"/>
              </a:spcAft>
              <a:buSzPts val="1300"/>
              <a:buChar char="●"/>
            </a:pPr>
            <a:r>
              <a:rPr lang="en"/>
              <a:t> Asynchronous means there is no clock signal to synchronize the output bits from the transmitting device going to the receiving end </a:t>
            </a:r>
            <a:r>
              <a:rPr lang="en"/>
              <a:t>[1] </a:t>
            </a:r>
            <a:r>
              <a:rPr lang="en"/>
              <a:t>.</a:t>
            </a:r>
            <a:endParaRPr/>
          </a:p>
          <a:p>
            <a:pPr indent="-311150" lvl="0" marL="457200" rtl="0" algn="l">
              <a:spcBef>
                <a:spcPts val="0"/>
              </a:spcBef>
              <a:spcAft>
                <a:spcPts val="0"/>
              </a:spcAft>
              <a:buSzPts val="1300"/>
              <a:buChar char="●"/>
            </a:pPr>
            <a:r>
              <a:rPr lang="en"/>
              <a:t>UART works by involving transmitting and receiving serial data. In serial communication, data is transferred bit by bit using a single line or wire </a:t>
            </a:r>
            <a:r>
              <a:rPr lang="en"/>
              <a:t>[1] </a:t>
            </a:r>
            <a:r>
              <a:rPr lang="en"/>
              <a:t>. </a:t>
            </a:r>
            <a:endParaRPr/>
          </a:p>
        </p:txBody>
      </p:sp>
      <p:sp>
        <p:nvSpPr>
          <p:cNvPr id="168" name="Google Shape;168;p18"/>
          <p:cNvSpPr txBox="1"/>
          <p:nvPr/>
        </p:nvSpPr>
        <p:spPr>
          <a:xfrm>
            <a:off x="5643575" y="2786075"/>
            <a:ext cx="3163500" cy="14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The two signals of each UART device are named as: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Transmitter (Tx)</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Receiver (Rx)</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421825" y="2645900"/>
            <a:ext cx="4567751" cy="21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1000125" y="413975"/>
            <a:ext cx="7897500" cy="41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Steps of data transfer through UART module</a:t>
            </a:r>
            <a:r>
              <a:rPr lang="en"/>
              <a:t> </a:t>
            </a:r>
            <a:r>
              <a:rPr lang="en"/>
              <a:t>[1] </a:t>
            </a:r>
            <a:r>
              <a:rPr lang="en"/>
              <a:t>:</a:t>
            </a:r>
            <a:endParaRPr/>
          </a:p>
          <a:p>
            <a:pPr indent="-311150" lvl="0" marL="457200" rtl="0" algn="l">
              <a:spcBef>
                <a:spcPts val="1200"/>
              </a:spcBef>
              <a:spcAft>
                <a:spcPts val="0"/>
              </a:spcAft>
              <a:buSzPts val="1300"/>
              <a:buAutoNum type="arabicPeriod"/>
            </a:pPr>
            <a:r>
              <a:rPr lang="en"/>
              <a:t>The transmitting UART receives data in parallel from the data bus.</a:t>
            </a:r>
            <a:endParaRPr/>
          </a:p>
          <a:p>
            <a:pPr indent="-311150" lvl="0" marL="457200" rtl="0" algn="l">
              <a:spcBef>
                <a:spcPts val="0"/>
              </a:spcBef>
              <a:spcAft>
                <a:spcPts val="0"/>
              </a:spcAft>
              <a:buSzPts val="1300"/>
              <a:buAutoNum type="arabicPeriod"/>
            </a:pPr>
            <a:r>
              <a:rPr lang="en"/>
              <a:t>The transmitting UART samples  the data frame to minimize error in transferring data.</a:t>
            </a:r>
            <a:endParaRPr/>
          </a:p>
          <a:p>
            <a:pPr indent="-311150" lvl="0" marL="457200" rtl="0" algn="l">
              <a:spcBef>
                <a:spcPts val="0"/>
              </a:spcBef>
              <a:spcAft>
                <a:spcPts val="0"/>
              </a:spcAft>
              <a:buSzPts val="1300"/>
              <a:buAutoNum type="arabicPeriod"/>
            </a:pPr>
            <a:r>
              <a:rPr lang="en"/>
              <a:t>The entire packet is sent serially starting from start bit to stop bit from the transmitting UART to the receiving UART.  The receiving UART samples the data line at the preconfigured baud rate.</a:t>
            </a:r>
            <a:endParaRPr/>
          </a:p>
          <a:p>
            <a:pPr indent="-311150" lvl="0" marL="457200" rtl="0" algn="l">
              <a:spcBef>
                <a:spcPts val="0"/>
              </a:spcBef>
              <a:spcAft>
                <a:spcPts val="0"/>
              </a:spcAft>
              <a:buSzPts val="1300"/>
              <a:buAutoNum type="arabicPeriod"/>
            </a:pPr>
            <a:r>
              <a:rPr lang="en"/>
              <a:t>The receiving UART converts the serial data back into parallel and transfers it to the data bus on the receiving 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933450" y="2826200"/>
            <a:ext cx="3189525" cy="1999075"/>
          </a:xfrm>
          <a:prstGeom prst="rect">
            <a:avLst/>
          </a:prstGeom>
          <a:noFill/>
          <a:ln>
            <a:noFill/>
          </a:ln>
        </p:spPr>
      </p:pic>
      <p:sp>
        <p:nvSpPr>
          <p:cNvPr id="176" name="Google Shape;176;p19"/>
          <p:cNvSpPr/>
          <p:nvPr/>
        </p:nvSpPr>
        <p:spPr>
          <a:xfrm rot="10800000">
            <a:off x="1714432" y="2571789"/>
            <a:ext cx="275700" cy="428700"/>
          </a:xfrm>
          <a:prstGeom prst="bentUpArrow">
            <a:avLst>
              <a:gd fmla="val 25000" name="adj1"/>
              <a:gd fmla="val 25000" name="adj2"/>
              <a:gd fmla="val 25000" name="adj3"/>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nvSpPr>
        <p:spPr>
          <a:xfrm>
            <a:off x="1992413" y="2402400"/>
            <a:ext cx="107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UART Port</a:t>
            </a:r>
            <a:endParaRPr sz="1000">
              <a:solidFill>
                <a:schemeClr val="lt1"/>
              </a:solidFill>
              <a:latin typeface="Lato"/>
              <a:ea typeface="Lato"/>
              <a:cs typeface="Lato"/>
              <a:sym typeface="Lato"/>
            </a:endParaRPr>
          </a:p>
        </p:txBody>
      </p:sp>
      <p:sp>
        <p:nvSpPr>
          <p:cNvPr id="178" name="Google Shape;178;p19"/>
          <p:cNvSpPr txBox="1"/>
          <p:nvPr/>
        </p:nvSpPr>
        <p:spPr>
          <a:xfrm>
            <a:off x="4408725" y="3347350"/>
            <a:ext cx="15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9" name="Google Shape;179;p19"/>
          <p:cNvSpPr txBox="1"/>
          <p:nvPr>
            <p:ph idx="1" type="body"/>
          </p:nvPr>
        </p:nvSpPr>
        <p:spPr>
          <a:xfrm>
            <a:off x="4122975" y="3408900"/>
            <a:ext cx="2694300" cy="125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Image Courtesy</a:t>
            </a:r>
            <a:endParaRPr/>
          </a:p>
          <a:p>
            <a:pPr indent="0" lvl="0" marL="0" rtl="0" algn="l">
              <a:lnSpc>
                <a:spcPct val="100000"/>
              </a:lnSpc>
              <a:spcBef>
                <a:spcPts val="1200"/>
              </a:spcBef>
              <a:spcAft>
                <a:spcPts val="1200"/>
              </a:spcAft>
              <a:buNone/>
            </a:pPr>
            <a:r>
              <a:rPr lang="en"/>
              <a:t>Diligent - </a:t>
            </a:r>
            <a:r>
              <a:rPr lang="en" u="sng">
                <a:solidFill>
                  <a:schemeClr val="hlink"/>
                </a:solidFill>
                <a:hlinkClick r:id="rId4"/>
              </a:rPr>
              <a:t>https://digilent.com/reference/_media/basys3:basys3_rm.pdf</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extract the security strip of the note?</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the initial stage,  we just decided to compare the features  using the location of the strip in both the notes. Which we assumed to be the same.</a:t>
            </a:r>
            <a:endParaRPr sz="1400"/>
          </a:p>
          <a:p>
            <a:pPr indent="-317500" lvl="0" marL="457200" rtl="0" algn="l">
              <a:spcBef>
                <a:spcPts val="0"/>
              </a:spcBef>
              <a:spcAft>
                <a:spcPts val="0"/>
              </a:spcAft>
              <a:buSzPts val="1400"/>
              <a:buChar char="●"/>
            </a:pPr>
            <a:r>
              <a:rPr lang="en" sz="1400"/>
              <a:t>But we discovered that the location of the strip is not the same in each note. So we decided to first extract the location of the stip in the test note. </a:t>
            </a:r>
            <a:endParaRPr sz="1400"/>
          </a:p>
          <a:p>
            <a:pPr indent="-317500" lvl="0" marL="457200" rtl="0" algn="l">
              <a:spcBef>
                <a:spcPts val="0"/>
              </a:spcBef>
              <a:spcAft>
                <a:spcPts val="0"/>
              </a:spcAft>
              <a:buSzPts val="1400"/>
              <a:buChar char="●"/>
            </a:pPr>
            <a:r>
              <a:rPr lang="en" sz="1400"/>
              <a:t>We will basically detect the position where the intensity of the image </a:t>
            </a:r>
            <a:r>
              <a:rPr lang="en" sz="1400"/>
              <a:t>increases</a:t>
            </a:r>
            <a:r>
              <a:rPr lang="en" sz="1400"/>
              <a:t> suddenly (strip of the image is dark in B and W scale) by comparing and then save it for using it later in the verilog code. </a:t>
            </a:r>
            <a:endParaRPr sz="1400"/>
          </a:p>
          <a:p>
            <a:pPr indent="-317500" lvl="0" marL="457200" rtl="0" algn="l">
              <a:spcBef>
                <a:spcPts val="0"/>
              </a:spcBef>
              <a:spcAft>
                <a:spcPts val="0"/>
              </a:spcAft>
              <a:buSzPts val="1400"/>
              <a:buChar char="●"/>
            </a:pPr>
            <a:r>
              <a:rPr lang="en" sz="1400"/>
              <a:t>We cropped out a rectangular part so </a:t>
            </a:r>
            <a:r>
              <a:rPr lang="en" sz="1400"/>
              <a:t>that</a:t>
            </a:r>
            <a:r>
              <a:rPr lang="en" sz="1400"/>
              <a:t> we do not need to store the whole note image in binary text.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Strip Detection</a:t>
            </a:r>
            <a:endParaRPr/>
          </a:p>
        </p:txBody>
      </p:sp>
      <p:pic>
        <p:nvPicPr>
          <p:cNvPr id="191" name="Google Shape;191;p21"/>
          <p:cNvPicPr preferRelativeResize="0"/>
          <p:nvPr/>
        </p:nvPicPr>
        <p:blipFill>
          <a:blip r:embed="rId3">
            <a:alphaModFix/>
          </a:blip>
          <a:stretch>
            <a:fillRect/>
          </a:stretch>
        </p:blipFill>
        <p:spPr>
          <a:xfrm>
            <a:off x="6082449" y="1543215"/>
            <a:ext cx="105454" cy="2057075"/>
          </a:xfrm>
          <a:prstGeom prst="rect">
            <a:avLst/>
          </a:prstGeom>
          <a:noFill/>
          <a:ln>
            <a:noFill/>
          </a:ln>
        </p:spPr>
      </p:pic>
      <p:pic>
        <p:nvPicPr>
          <p:cNvPr id="192" name="Google Shape;192;p21"/>
          <p:cNvPicPr preferRelativeResize="0"/>
          <p:nvPr/>
        </p:nvPicPr>
        <p:blipFill>
          <a:blip r:embed="rId4">
            <a:alphaModFix/>
          </a:blip>
          <a:stretch>
            <a:fillRect/>
          </a:stretch>
        </p:blipFill>
        <p:spPr>
          <a:xfrm>
            <a:off x="3887311" y="1543215"/>
            <a:ext cx="215930" cy="2057075"/>
          </a:xfrm>
          <a:prstGeom prst="rect">
            <a:avLst/>
          </a:prstGeom>
          <a:noFill/>
          <a:ln>
            <a:noFill/>
          </a:ln>
        </p:spPr>
      </p:pic>
      <p:sp>
        <p:nvSpPr>
          <p:cNvPr id="193" name="Google Shape;193;p21"/>
          <p:cNvSpPr/>
          <p:nvPr/>
        </p:nvSpPr>
        <p:spPr>
          <a:xfrm>
            <a:off x="2894950" y="2339100"/>
            <a:ext cx="7995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4430200" y="2339113"/>
            <a:ext cx="9165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1"/>
          <p:cNvPicPr preferRelativeResize="0"/>
          <p:nvPr/>
        </p:nvPicPr>
        <p:blipFill rotWithShape="1">
          <a:blip r:embed="rId5">
            <a:alphaModFix/>
          </a:blip>
          <a:srcRect b="0" l="0" r="77460" t="0"/>
          <a:stretch/>
        </p:blipFill>
        <p:spPr>
          <a:xfrm flipH="1">
            <a:off x="8033848" y="1120087"/>
            <a:ext cx="168425" cy="2780174"/>
          </a:xfrm>
          <a:prstGeom prst="rect">
            <a:avLst/>
          </a:prstGeom>
          <a:noFill/>
          <a:ln>
            <a:noFill/>
          </a:ln>
        </p:spPr>
      </p:pic>
      <p:pic>
        <p:nvPicPr>
          <p:cNvPr id="196" name="Google Shape;196;p21"/>
          <p:cNvPicPr preferRelativeResize="0"/>
          <p:nvPr/>
        </p:nvPicPr>
        <p:blipFill>
          <a:blip r:embed="rId6">
            <a:alphaModFix/>
          </a:blip>
          <a:stretch>
            <a:fillRect/>
          </a:stretch>
        </p:blipFill>
        <p:spPr>
          <a:xfrm>
            <a:off x="123375" y="1950523"/>
            <a:ext cx="2516776" cy="1119275"/>
          </a:xfrm>
          <a:prstGeom prst="rect">
            <a:avLst/>
          </a:prstGeom>
          <a:noFill/>
          <a:ln>
            <a:noFill/>
          </a:ln>
        </p:spPr>
      </p:pic>
      <p:sp>
        <p:nvSpPr>
          <p:cNvPr id="197" name="Google Shape;197;p21"/>
          <p:cNvSpPr/>
          <p:nvPr/>
        </p:nvSpPr>
        <p:spPr>
          <a:xfrm>
            <a:off x="6535500" y="2398413"/>
            <a:ext cx="9165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nvSpPr>
        <p:spPr>
          <a:xfrm>
            <a:off x="352200" y="3314175"/>
            <a:ext cx="23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BW Scale Currency Note</a:t>
            </a:r>
            <a:endParaRPr>
              <a:solidFill>
                <a:schemeClr val="lt1"/>
              </a:solidFill>
              <a:latin typeface="Lato"/>
              <a:ea typeface="Lato"/>
              <a:cs typeface="Lato"/>
              <a:sym typeface="Lato"/>
            </a:endParaRPr>
          </a:p>
        </p:txBody>
      </p:sp>
      <p:sp>
        <p:nvSpPr>
          <p:cNvPr id="199" name="Google Shape;199;p21"/>
          <p:cNvSpPr txBox="1"/>
          <p:nvPr/>
        </p:nvSpPr>
        <p:spPr>
          <a:xfrm>
            <a:off x="3116725" y="3835675"/>
            <a:ext cx="175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Rect. Region with Sec Strip</a:t>
            </a:r>
            <a:endParaRPr>
              <a:solidFill>
                <a:schemeClr val="lt1"/>
              </a:solidFill>
              <a:latin typeface="Lato"/>
              <a:ea typeface="Lato"/>
              <a:cs typeface="Lato"/>
              <a:sym typeface="Lato"/>
            </a:endParaRPr>
          </a:p>
        </p:txBody>
      </p:sp>
      <p:sp>
        <p:nvSpPr>
          <p:cNvPr id="200" name="Google Shape;200;p21"/>
          <p:cNvSpPr txBox="1"/>
          <p:nvPr/>
        </p:nvSpPr>
        <p:spPr>
          <a:xfrm>
            <a:off x="5637050" y="3714375"/>
            <a:ext cx="12027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Sec Strip Cropped after detecting the location of strip</a:t>
            </a:r>
            <a:endParaRPr>
              <a:solidFill>
                <a:schemeClr val="lt1"/>
              </a:solidFill>
              <a:latin typeface="Lato"/>
              <a:ea typeface="Lato"/>
              <a:cs typeface="Lato"/>
              <a:sym typeface="Lato"/>
            </a:endParaRPr>
          </a:p>
        </p:txBody>
      </p:sp>
      <p:sp>
        <p:nvSpPr>
          <p:cNvPr id="201" name="Google Shape;201;p21"/>
          <p:cNvSpPr txBox="1"/>
          <p:nvPr/>
        </p:nvSpPr>
        <p:spPr>
          <a:xfrm>
            <a:off x="7117263" y="4006950"/>
            <a:ext cx="2001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Binary Text File with</a:t>
            </a:r>
            <a:endParaRPr>
              <a:solidFill>
                <a:schemeClr val="lt1"/>
              </a:solidFill>
              <a:latin typeface="Lato"/>
              <a:ea typeface="Lato"/>
              <a:cs typeface="Lato"/>
              <a:sym typeface="Lato"/>
            </a:endParaRPr>
          </a:p>
          <a:p>
            <a:pPr indent="0" lvl="0" marL="0" rtl="0" algn="ctr">
              <a:lnSpc>
                <a:spcPct val="115000"/>
              </a:lnSpc>
              <a:spcBef>
                <a:spcPts val="0"/>
              </a:spcBef>
              <a:spcAft>
                <a:spcPts val="1200"/>
              </a:spcAft>
              <a:buNone/>
            </a:pPr>
            <a:r>
              <a:rPr lang="en">
                <a:solidFill>
                  <a:schemeClr val="lt1"/>
                </a:solidFill>
                <a:latin typeface="Lato"/>
                <a:ea typeface="Lato"/>
                <a:cs typeface="Lato"/>
                <a:sym typeface="Lato"/>
              </a:rPr>
              <a:t> 0s and 1s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