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Arvo"/>
      <p:regular r:id="rId37"/>
      <p:bold r:id="rId38"/>
      <p:italic r:id="rId39"/>
      <p:boldItalic r:id="rId40"/>
    </p:embeddedFont>
    <p:embeddedFont>
      <p:font typeface="Roboto Condensed"/>
      <p:regular r:id="rId41"/>
      <p:bold r:id="rId42"/>
      <p:italic r:id="rId43"/>
      <p:boldItalic r:id="rId44"/>
    </p:embeddedFont>
    <p:embeddedFont>
      <p:font typeface="Roboto Condensed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vo-boldItalic.fntdata"/><Relationship Id="rId20" Type="http://schemas.openxmlformats.org/officeDocument/2006/relationships/slide" Target="slides/slide14.xml"/><Relationship Id="rId42" Type="http://schemas.openxmlformats.org/officeDocument/2006/relationships/font" Target="fonts/RobotoCondensed-bold.fntdata"/><Relationship Id="rId41" Type="http://schemas.openxmlformats.org/officeDocument/2006/relationships/font" Target="fonts/RobotoCondensed-regular.fntdata"/><Relationship Id="rId22" Type="http://schemas.openxmlformats.org/officeDocument/2006/relationships/slide" Target="slides/slide16.xml"/><Relationship Id="rId44" Type="http://schemas.openxmlformats.org/officeDocument/2006/relationships/font" Target="fonts/RobotoCondensed-boldItalic.fntdata"/><Relationship Id="rId21" Type="http://schemas.openxmlformats.org/officeDocument/2006/relationships/slide" Target="slides/slide15.xml"/><Relationship Id="rId43" Type="http://schemas.openxmlformats.org/officeDocument/2006/relationships/font" Target="fonts/RobotoCondensed-italic.fntdata"/><Relationship Id="rId24" Type="http://schemas.openxmlformats.org/officeDocument/2006/relationships/slide" Target="slides/slide18.xml"/><Relationship Id="rId46" Type="http://schemas.openxmlformats.org/officeDocument/2006/relationships/font" Target="fonts/RobotoCondensedLight-bold.fntdata"/><Relationship Id="rId23" Type="http://schemas.openxmlformats.org/officeDocument/2006/relationships/slide" Target="slides/slide17.xml"/><Relationship Id="rId45" Type="http://schemas.openxmlformats.org/officeDocument/2006/relationships/font" Target="fonts/RobotoCondensed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CondensedLight-boldItalic.fntdata"/><Relationship Id="rId25" Type="http://schemas.openxmlformats.org/officeDocument/2006/relationships/slide" Target="slides/slide19.xml"/><Relationship Id="rId47" Type="http://schemas.openxmlformats.org/officeDocument/2006/relationships/font" Target="fonts/RobotoCondensedLight-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rv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rvo-italic.fntdata"/><Relationship Id="rId16" Type="http://schemas.openxmlformats.org/officeDocument/2006/relationships/slide" Target="slides/slide10.xml"/><Relationship Id="rId38" Type="http://schemas.openxmlformats.org/officeDocument/2006/relationships/font" Target="fonts/Arv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3ed4597fd_3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23ed4597fd_3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3ed4597fd_3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23ed4597fd_3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3ed4597fd_3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23ed4597fd_3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3ed4597fd_3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23ed4597fd_3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3ed4597fd_3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23ed4597fd_3_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3ed4597fd_3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23ed4597fd_3_1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3ed4597fd_3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23ed4597fd_3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3ed4597fd_3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23ed4597fd_3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3ed459e1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3ed459e1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3ed459e1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3ed459e1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3ed459e1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3ed459e1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3ed4597fd_3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23ed4597fd_3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3ed4597fd_3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23ed4597fd_3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3ed4597fd_3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123ed4597fd_3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3ed4597fd_3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123ed4597fd_3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3ed4597fd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23ed4597fd_3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3ed4597fd_3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23ed4597fd_3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3ed4597fd_3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123ed4597fd_3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3ed4597fd_3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23ed4597fd_3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3ed4597fd_3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123ed4597fd_3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3ed4597fd_3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123ed4597fd_3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3ed4597fd_3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123ed4597fd_3_2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3ed4597fd_3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23ed4597fd_3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23ed4597fd_3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23ed4597fd_3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3ed4597fd_3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23ed4597fd_3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3ed4597fd_3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23ed4597fd_3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1b2e1e4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1b2e1e4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3ed4597fd_3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23ed4597fd_3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3ed4597fd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23ed4597fd_3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3ed4597fd_3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23ed4597fd_3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59" name="Google Shape;59;p14"/>
          <p:cNvGrpSpPr/>
          <p:nvPr/>
        </p:nvGrpSpPr>
        <p:grpSpPr>
          <a:xfrm flipH="1" rot="10800000">
            <a:off x="1" y="1090763"/>
            <a:ext cx="8847502" cy="2961975"/>
            <a:chOff x="-8178042" y="-4493254"/>
            <a:chExt cx="19483597" cy="6522736"/>
          </a:xfrm>
        </p:grpSpPr>
        <p:sp>
          <p:nvSpPr>
            <p:cNvPr id="60" name="Google Shape;60;p1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62" name="Google Shape;62;p14"/>
          <p:cNvGrpSpPr/>
          <p:nvPr/>
        </p:nvGrpSpPr>
        <p:grpSpPr>
          <a:xfrm>
            <a:off x="3677236" y="4278349"/>
            <a:ext cx="5480828" cy="432996"/>
            <a:chOff x="5582265" y="4646738"/>
            <a:chExt cx="5480828" cy="432996"/>
          </a:xfrm>
        </p:grpSpPr>
        <p:sp>
          <p:nvSpPr>
            <p:cNvPr id="63" name="Google Shape;63;p14"/>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14"/>
            <p:cNvGrpSpPr/>
            <p:nvPr/>
          </p:nvGrpSpPr>
          <p:grpSpPr>
            <a:xfrm flipH="1">
              <a:off x="5585232" y="4646738"/>
              <a:ext cx="5477861" cy="304551"/>
              <a:chOff x="-24158748" y="330075"/>
              <a:chExt cx="30568423" cy="1699506"/>
            </a:xfrm>
          </p:grpSpPr>
          <p:sp>
            <p:nvSpPr>
              <p:cNvPr id="65" name="Google Shape;65;p14"/>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7" name="Google Shape;67;p14"/>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grpSp>
        <p:nvGrpSpPr>
          <p:cNvPr id="69" name="Google Shape;69;p15"/>
          <p:cNvGrpSpPr/>
          <p:nvPr/>
        </p:nvGrpSpPr>
        <p:grpSpPr>
          <a:xfrm>
            <a:off x="-4" y="40"/>
            <a:ext cx="7072430" cy="1327315"/>
            <a:chOff x="-4" y="40"/>
            <a:chExt cx="7072430" cy="1327315"/>
          </a:xfrm>
        </p:grpSpPr>
        <p:sp>
          <p:nvSpPr>
            <p:cNvPr id="70" name="Google Shape;70;p1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71" name="Google Shape;71;p15"/>
            <p:cNvGrpSpPr/>
            <p:nvPr/>
          </p:nvGrpSpPr>
          <p:grpSpPr>
            <a:xfrm flipH="1" rot="10800000">
              <a:off x="3" y="40"/>
              <a:ext cx="6756168" cy="1327315"/>
              <a:chOff x="-2168138" y="330075"/>
              <a:chExt cx="8650663" cy="1699506"/>
            </a:xfrm>
          </p:grpSpPr>
          <p:sp>
            <p:nvSpPr>
              <p:cNvPr id="72" name="Google Shape;72;p1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73" name="Google Shape;73;p1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74" name="Google Shape;74;p15"/>
            <p:cNvGrpSpPr/>
            <p:nvPr/>
          </p:nvGrpSpPr>
          <p:grpSpPr>
            <a:xfrm flipH="1" rot="10800000">
              <a:off x="-4" y="381007"/>
              <a:ext cx="7072430" cy="771744"/>
              <a:chOff x="-9092084" y="330075"/>
              <a:chExt cx="15574609" cy="1699501"/>
            </a:xfrm>
          </p:grpSpPr>
          <p:sp>
            <p:nvSpPr>
              <p:cNvPr id="75" name="Google Shape;75;p1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76" name="Google Shape;76;p1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77" name="Google Shape;77;p15"/>
          <p:cNvGrpSpPr/>
          <p:nvPr/>
        </p:nvGrpSpPr>
        <p:grpSpPr>
          <a:xfrm>
            <a:off x="6946842" y="4472723"/>
            <a:ext cx="2202830" cy="670795"/>
            <a:chOff x="5575242" y="4472723"/>
            <a:chExt cx="2202830" cy="670795"/>
          </a:xfrm>
        </p:grpSpPr>
        <p:sp>
          <p:nvSpPr>
            <p:cNvPr id="78" name="Google Shape;78;p1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 name="Google Shape;79;p15"/>
            <p:cNvGrpSpPr/>
            <p:nvPr/>
          </p:nvGrpSpPr>
          <p:grpSpPr>
            <a:xfrm flipH="1">
              <a:off x="5734850" y="4472723"/>
              <a:ext cx="2040837" cy="670795"/>
              <a:chOff x="1297954" y="330075"/>
              <a:chExt cx="5169293" cy="1699506"/>
            </a:xfrm>
          </p:grpSpPr>
          <p:sp>
            <p:nvSpPr>
              <p:cNvPr id="80" name="Google Shape;80;p1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15"/>
            <p:cNvGrpSpPr/>
            <p:nvPr/>
          </p:nvGrpSpPr>
          <p:grpSpPr>
            <a:xfrm flipH="1">
              <a:off x="5578209" y="4646738"/>
              <a:ext cx="2199863" cy="304563"/>
              <a:chOff x="-5827153" y="330075"/>
              <a:chExt cx="12276019" cy="1699569"/>
            </a:xfrm>
          </p:grpSpPr>
          <p:sp>
            <p:nvSpPr>
              <p:cNvPr id="83" name="Google Shape;83;p1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5" name="Google Shape;85;p1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86" name="Google Shape;86;p1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7" name="Shape 87"/>
        <p:cNvGrpSpPr/>
        <p:nvPr/>
      </p:nvGrpSpPr>
      <p:grpSpPr>
        <a:xfrm>
          <a:off x="0" y="0"/>
          <a:ext cx="0" cy="0"/>
          <a:chOff x="0" y="0"/>
          <a:chExt cx="0" cy="0"/>
        </a:xfrm>
      </p:grpSpPr>
      <p:grpSp>
        <p:nvGrpSpPr>
          <p:cNvPr id="88" name="Google Shape;88;p16"/>
          <p:cNvGrpSpPr/>
          <p:nvPr/>
        </p:nvGrpSpPr>
        <p:grpSpPr>
          <a:xfrm>
            <a:off x="6946842" y="4472723"/>
            <a:ext cx="2202830" cy="670795"/>
            <a:chOff x="5575242" y="4472723"/>
            <a:chExt cx="2202830" cy="670795"/>
          </a:xfrm>
        </p:grpSpPr>
        <p:sp>
          <p:nvSpPr>
            <p:cNvPr id="89" name="Google Shape;89;p1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16"/>
            <p:cNvGrpSpPr/>
            <p:nvPr/>
          </p:nvGrpSpPr>
          <p:grpSpPr>
            <a:xfrm flipH="1">
              <a:off x="5734850" y="4472723"/>
              <a:ext cx="2040837" cy="670795"/>
              <a:chOff x="1297954" y="330075"/>
              <a:chExt cx="5169293" cy="1699506"/>
            </a:xfrm>
          </p:grpSpPr>
          <p:sp>
            <p:nvSpPr>
              <p:cNvPr id="91" name="Google Shape;91;p1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16"/>
            <p:cNvGrpSpPr/>
            <p:nvPr/>
          </p:nvGrpSpPr>
          <p:grpSpPr>
            <a:xfrm flipH="1">
              <a:off x="5578209" y="4646738"/>
              <a:ext cx="2199863" cy="304563"/>
              <a:chOff x="-5827153" y="330075"/>
              <a:chExt cx="12276019" cy="1699569"/>
            </a:xfrm>
          </p:grpSpPr>
          <p:sp>
            <p:nvSpPr>
              <p:cNvPr id="94" name="Google Shape;94;p1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6" name="Google Shape;96;p16"/>
          <p:cNvGrpSpPr/>
          <p:nvPr/>
        </p:nvGrpSpPr>
        <p:grpSpPr>
          <a:xfrm>
            <a:off x="-4" y="40"/>
            <a:ext cx="7072430" cy="1327315"/>
            <a:chOff x="-4" y="40"/>
            <a:chExt cx="7072430" cy="1327315"/>
          </a:xfrm>
        </p:grpSpPr>
        <p:sp>
          <p:nvSpPr>
            <p:cNvPr id="97" name="Google Shape;97;p1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98" name="Google Shape;98;p16"/>
            <p:cNvGrpSpPr/>
            <p:nvPr/>
          </p:nvGrpSpPr>
          <p:grpSpPr>
            <a:xfrm flipH="1" rot="10800000">
              <a:off x="3" y="40"/>
              <a:ext cx="6756168" cy="1327315"/>
              <a:chOff x="-2168138" y="330075"/>
              <a:chExt cx="8650663" cy="1699506"/>
            </a:xfrm>
          </p:grpSpPr>
          <p:sp>
            <p:nvSpPr>
              <p:cNvPr id="99" name="Google Shape;99;p1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00" name="Google Shape;100;p1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01" name="Google Shape;101;p16"/>
            <p:cNvGrpSpPr/>
            <p:nvPr/>
          </p:nvGrpSpPr>
          <p:grpSpPr>
            <a:xfrm flipH="1" rot="10800000">
              <a:off x="-4" y="381007"/>
              <a:ext cx="7072430" cy="771744"/>
              <a:chOff x="-9092084" y="330075"/>
              <a:chExt cx="15574609" cy="1699501"/>
            </a:xfrm>
          </p:grpSpPr>
          <p:sp>
            <p:nvSpPr>
              <p:cNvPr id="102" name="Google Shape;102;p1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03" name="Google Shape;103;p1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104" name="Google Shape;104;p1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05" name="Google Shape;105;p16"/>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106" name="Google Shape;106;p1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7" name="Shape 107"/>
        <p:cNvGrpSpPr/>
        <p:nvPr/>
      </p:nvGrpSpPr>
      <p:grpSpPr>
        <a:xfrm>
          <a:off x="0" y="0"/>
          <a:ext cx="0" cy="0"/>
          <a:chOff x="0" y="0"/>
          <a:chExt cx="0" cy="0"/>
        </a:xfrm>
      </p:grpSpPr>
      <p:sp>
        <p:nvSpPr>
          <p:cNvPr id="108" name="Google Shape;108;p17"/>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09" name="Google Shape;109;p17"/>
          <p:cNvGrpSpPr/>
          <p:nvPr/>
        </p:nvGrpSpPr>
        <p:grpSpPr>
          <a:xfrm>
            <a:off x="0" y="-7088"/>
            <a:ext cx="8661398" cy="5150588"/>
            <a:chOff x="0" y="-7088"/>
            <a:chExt cx="8661398" cy="5150588"/>
          </a:xfrm>
        </p:grpSpPr>
        <p:sp>
          <p:nvSpPr>
            <p:cNvPr id="110" name="Google Shape;110;p17"/>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2" name="Google Shape;112;p17"/>
          <p:cNvGrpSpPr/>
          <p:nvPr/>
        </p:nvGrpSpPr>
        <p:grpSpPr>
          <a:xfrm flipH="1" rot="10800000">
            <a:off x="-2" y="2924826"/>
            <a:ext cx="6589087" cy="2027268"/>
            <a:chOff x="-9894852" y="-4493254"/>
            <a:chExt cx="21200407" cy="6522740"/>
          </a:xfrm>
        </p:grpSpPr>
        <p:sp>
          <p:nvSpPr>
            <p:cNvPr id="113" name="Google Shape;113;p17"/>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4" name="Google Shape;114;p17"/>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5" name="Google Shape;115;p17"/>
          <p:cNvGrpSpPr/>
          <p:nvPr/>
        </p:nvGrpSpPr>
        <p:grpSpPr>
          <a:xfrm>
            <a:off x="6946842" y="4472723"/>
            <a:ext cx="2202830" cy="670795"/>
            <a:chOff x="5575242" y="4472723"/>
            <a:chExt cx="2202830" cy="670795"/>
          </a:xfrm>
        </p:grpSpPr>
        <p:sp>
          <p:nvSpPr>
            <p:cNvPr id="116" name="Google Shape;116;p1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17"/>
            <p:cNvGrpSpPr/>
            <p:nvPr/>
          </p:nvGrpSpPr>
          <p:grpSpPr>
            <a:xfrm flipH="1">
              <a:off x="5734850" y="4472723"/>
              <a:ext cx="2040837" cy="670795"/>
              <a:chOff x="1297954" y="330075"/>
              <a:chExt cx="5169293" cy="1699506"/>
            </a:xfrm>
          </p:grpSpPr>
          <p:sp>
            <p:nvSpPr>
              <p:cNvPr id="118" name="Google Shape;118;p1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17"/>
            <p:cNvGrpSpPr/>
            <p:nvPr/>
          </p:nvGrpSpPr>
          <p:grpSpPr>
            <a:xfrm flipH="1">
              <a:off x="5578209" y="4646738"/>
              <a:ext cx="2199863" cy="304563"/>
              <a:chOff x="-5827153" y="330075"/>
              <a:chExt cx="12276019" cy="1699569"/>
            </a:xfrm>
          </p:grpSpPr>
          <p:sp>
            <p:nvSpPr>
              <p:cNvPr id="121" name="Google Shape;121;p1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3" name="Google Shape;123;p17"/>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4" name="Google Shape;124;p17"/>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p:txBody>
      </p:sp>
      <p:sp>
        <p:nvSpPr>
          <p:cNvPr id="125" name="Google Shape;125;p1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grpSp>
        <p:nvGrpSpPr>
          <p:cNvPr id="127" name="Google Shape;127;p18"/>
          <p:cNvGrpSpPr/>
          <p:nvPr/>
        </p:nvGrpSpPr>
        <p:grpSpPr>
          <a:xfrm rot="10800000">
            <a:off x="-8" y="-2"/>
            <a:ext cx="2202830" cy="670795"/>
            <a:chOff x="5575242" y="4472723"/>
            <a:chExt cx="2202830" cy="670795"/>
          </a:xfrm>
        </p:grpSpPr>
        <p:sp>
          <p:nvSpPr>
            <p:cNvPr id="128" name="Google Shape;128;p18"/>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 name="Google Shape;129;p18"/>
            <p:cNvGrpSpPr/>
            <p:nvPr/>
          </p:nvGrpSpPr>
          <p:grpSpPr>
            <a:xfrm flipH="1">
              <a:off x="5734850" y="4472723"/>
              <a:ext cx="2040837" cy="670795"/>
              <a:chOff x="1297954" y="330075"/>
              <a:chExt cx="5169293" cy="1699506"/>
            </a:xfrm>
          </p:grpSpPr>
          <p:sp>
            <p:nvSpPr>
              <p:cNvPr id="130" name="Google Shape;130;p1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 name="Google Shape;132;p18"/>
            <p:cNvGrpSpPr/>
            <p:nvPr/>
          </p:nvGrpSpPr>
          <p:grpSpPr>
            <a:xfrm flipH="1">
              <a:off x="5578209" y="4646738"/>
              <a:ext cx="2199863" cy="304563"/>
              <a:chOff x="-5827153" y="330075"/>
              <a:chExt cx="12276019" cy="1699569"/>
            </a:xfrm>
          </p:grpSpPr>
          <p:sp>
            <p:nvSpPr>
              <p:cNvPr id="133" name="Google Shape;133;p18"/>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5" name="Google Shape;135;p18"/>
          <p:cNvGrpSpPr/>
          <p:nvPr/>
        </p:nvGrpSpPr>
        <p:grpSpPr>
          <a:xfrm>
            <a:off x="6946842" y="4472723"/>
            <a:ext cx="2202830" cy="670795"/>
            <a:chOff x="5575242" y="4472723"/>
            <a:chExt cx="2202830" cy="670795"/>
          </a:xfrm>
        </p:grpSpPr>
        <p:sp>
          <p:nvSpPr>
            <p:cNvPr id="136" name="Google Shape;136;p1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8"/>
            <p:cNvGrpSpPr/>
            <p:nvPr/>
          </p:nvGrpSpPr>
          <p:grpSpPr>
            <a:xfrm flipH="1">
              <a:off x="5734850" y="4472723"/>
              <a:ext cx="2040837" cy="670795"/>
              <a:chOff x="1297954" y="330075"/>
              <a:chExt cx="5169293" cy="1699506"/>
            </a:xfrm>
          </p:grpSpPr>
          <p:sp>
            <p:nvSpPr>
              <p:cNvPr id="138" name="Google Shape;138;p1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18"/>
            <p:cNvGrpSpPr/>
            <p:nvPr/>
          </p:nvGrpSpPr>
          <p:grpSpPr>
            <a:xfrm flipH="1">
              <a:off x="5578209" y="4646738"/>
              <a:ext cx="2199863" cy="304563"/>
              <a:chOff x="-5827153" y="330075"/>
              <a:chExt cx="12276019" cy="1699569"/>
            </a:xfrm>
          </p:grpSpPr>
          <p:sp>
            <p:nvSpPr>
              <p:cNvPr id="141" name="Google Shape;141;p1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3" name="Google Shape;143;p1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9pPr>
          </a:lstStyle>
          <a:p/>
        </p:txBody>
      </p:sp>
      <p:sp>
        <p:nvSpPr>
          <p:cNvPr id="52" name="Google Shape;52;p13"/>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9pPr>
          </a:lstStyle>
          <a:p/>
        </p:txBody>
      </p:sp>
      <p:sp>
        <p:nvSpPr>
          <p:cNvPr id="53" name="Google Shape;53;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drive.google.com/file/d/1g8K5HhrValwCrMN255Ue3sM0Z5nSr3E0/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0" y="1138825"/>
            <a:ext cx="9144000" cy="29256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4800"/>
              <a:buNone/>
            </a:pPr>
            <a:r>
              <a:rPr lang="en" sz="5100">
                <a:latin typeface="Verdana"/>
                <a:ea typeface="Verdana"/>
                <a:cs typeface="Verdana"/>
                <a:sym typeface="Verdana"/>
              </a:rPr>
              <a:t> IMAGE DEHAZING</a:t>
            </a:r>
            <a:endParaRPr sz="5100">
              <a:latin typeface="Verdana"/>
              <a:ea typeface="Verdana"/>
              <a:cs typeface="Verdana"/>
              <a:sym typeface="Verdana"/>
            </a:endParaRPr>
          </a:p>
          <a:p>
            <a:pPr indent="0" lvl="0" marL="0" rtl="0" algn="ctr">
              <a:lnSpc>
                <a:spcPct val="100000"/>
              </a:lnSpc>
              <a:spcBef>
                <a:spcPts val="0"/>
              </a:spcBef>
              <a:spcAft>
                <a:spcPts val="0"/>
              </a:spcAft>
              <a:buSzPts val="4800"/>
              <a:buNone/>
            </a:pPr>
            <a:r>
              <a:rPr b="0" lang="en" sz="2200"/>
              <a:t>Mentor: Dr.Mrinmoy Ghorai</a:t>
            </a:r>
            <a:endParaRPr b="0" sz="2200"/>
          </a:p>
        </p:txBody>
      </p:sp>
      <p:sp>
        <p:nvSpPr>
          <p:cNvPr id="149" name="Google Shape;149;p19"/>
          <p:cNvSpPr txBox="1"/>
          <p:nvPr>
            <p:ph idx="4294967295" type="sldNum"/>
          </p:nvPr>
        </p:nvSpPr>
        <p:spPr>
          <a:xfrm>
            <a:off x="7656600" y="4277075"/>
            <a:ext cx="1487400" cy="288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50" name="Google Shape;150;p19"/>
          <p:cNvSpPr txBox="1"/>
          <p:nvPr/>
        </p:nvSpPr>
        <p:spPr>
          <a:xfrm>
            <a:off x="2273400" y="3084550"/>
            <a:ext cx="4677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latin typeface="Roboto Condensed Light"/>
                <a:ea typeface="Roboto Condensed Light"/>
                <a:cs typeface="Roboto Condensed Light"/>
                <a:sym typeface="Roboto Condensed Light"/>
              </a:rPr>
              <a:t>Group no: 20</a:t>
            </a:r>
            <a:endParaRPr sz="22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Motivation </a:t>
            </a:r>
            <a:endParaRPr sz="3200"/>
          </a:p>
        </p:txBody>
      </p:sp>
      <p:sp>
        <p:nvSpPr>
          <p:cNvPr id="235" name="Google Shape;235;p28"/>
          <p:cNvSpPr txBox="1"/>
          <p:nvPr>
            <p:ph idx="1" type="body"/>
          </p:nvPr>
        </p:nvSpPr>
        <p:spPr>
          <a:xfrm>
            <a:off x="38600" y="1542375"/>
            <a:ext cx="9066900" cy="31455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Roboto Condensed"/>
              <a:buChar char="•"/>
            </a:pPr>
            <a:r>
              <a:rPr i="0" lang="en" sz="1600" u="none" strike="noStrike">
                <a:latin typeface="Roboto Condensed"/>
                <a:ea typeface="Roboto Condensed"/>
                <a:cs typeface="Roboto Condensed"/>
                <a:sym typeface="Roboto Condensed"/>
              </a:rPr>
              <a:t>Under bad weather conditions, such as fog and haze, the quality of images degrades severely due to the influence of particles in the atmosphere. Suspended particles scatter light and result in attenuation of reflected light from the scene</a:t>
            </a:r>
            <a:r>
              <a:rPr lang="en" sz="1600">
                <a:latin typeface="Roboto Condensed"/>
                <a:ea typeface="Roboto Condensed"/>
                <a:cs typeface="Roboto Condensed"/>
                <a:sym typeface="Roboto Condensed"/>
              </a:rPr>
              <a:t>.</a:t>
            </a:r>
            <a:endParaRPr sz="1600">
              <a:latin typeface="Roboto Condensed"/>
              <a:ea typeface="Roboto Condensed"/>
              <a:cs typeface="Roboto Condensed"/>
              <a:sym typeface="Roboto Condensed"/>
            </a:endParaRPr>
          </a:p>
          <a:p>
            <a:pPr indent="-330200" lvl="0" marL="457200" rtl="0" algn="l">
              <a:lnSpc>
                <a:spcPct val="100000"/>
              </a:lnSpc>
              <a:spcBef>
                <a:spcPts val="1200"/>
              </a:spcBef>
              <a:spcAft>
                <a:spcPts val="0"/>
              </a:spcAft>
              <a:buClr>
                <a:schemeClr val="dk1"/>
              </a:buClr>
              <a:buSzPts val="1600"/>
              <a:buFont typeface="Roboto Condensed"/>
              <a:buChar char="•"/>
            </a:pPr>
            <a:r>
              <a:rPr i="0" lang="en" sz="1600" u="none" strike="noStrike">
                <a:latin typeface="Roboto Condensed"/>
                <a:ea typeface="Roboto Condensed"/>
                <a:cs typeface="Roboto Condensed"/>
                <a:sym typeface="Roboto Condensed"/>
              </a:rPr>
              <a:t>The performance of vision algorithms will inevitably suffer from the biased, low contrast scene radiance. It is therefore necessary for computer vision systems to improve the visual effects of the image and highlight image features. </a:t>
            </a:r>
            <a:endParaRPr sz="1600">
              <a:latin typeface="Roboto Condensed"/>
              <a:ea typeface="Roboto Condensed"/>
              <a:cs typeface="Roboto Condensed"/>
              <a:sym typeface="Roboto Condensed"/>
            </a:endParaRPr>
          </a:p>
          <a:p>
            <a:pPr indent="-330200" lvl="0" marL="457200" rtl="0" algn="l">
              <a:lnSpc>
                <a:spcPct val="100000"/>
              </a:lnSpc>
              <a:spcBef>
                <a:spcPts val="1800"/>
              </a:spcBef>
              <a:spcAft>
                <a:spcPts val="0"/>
              </a:spcAft>
              <a:buClr>
                <a:schemeClr val="dk1"/>
              </a:buClr>
              <a:buSzPts val="1600"/>
              <a:buFont typeface="Roboto Condensed"/>
              <a:buChar char="•"/>
            </a:pPr>
            <a:r>
              <a:rPr i="0" lang="en" sz="1600" u="none" strike="noStrike">
                <a:latin typeface="Roboto Condensed"/>
                <a:ea typeface="Roboto Condensed"/>
                <a:cs typeface="Roboto Condensed"/>
                <a:sym typeface="Roboto Condensed"/>
              </a:rPr>
              <a:t>The development of image dehazing methods has been beneficial to many real-world applications, including outdoor video surveillance, analysis of remote sensing imagery, and driver assistance systems. These techniques can also be transferred to underwater image enhancement and enhancement of images acquired in rain or snow. </a:t>
            </a:r>
            <a:br>
              <a:rPr lang="en" sz="1600">
                <a:latin typeface="Roboto Condensed"/>
                <a:ea typeface="Roboto Condensed"/>
                <a:cs typeface="Roboto Condensed"/>
                <a:sym typeface="Roboto Condensed"/>
              </a:rPr>
            </a:br>
            <a:endParaRPr sz="1600">
              <a:latin typeface="Roboto Condensed"/>
              <a:ea typeface="Roboto Condensed"/>
              <a:cs typeface="Roboto Condensed"/>
              <a:sym typeface="Roboto Condensed"/>
            </a:endParaRPr>
          </a:p>
        </p:txBody>
      </p:sp>
      <p:sp>
        <p:nvSpPr>
          <p:cNvPr id="236" name="Google Shape;236;p2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237" name="Google Shape;237;p28"/>
          <p:cNvGrpSpPr/>
          <p:nvPr/>
        </p:nvGrpSpPr>
        <p:grpSpPr>
          <a:xfrm>
            <a:off x="483229" y="584263"/>
            <a:ext cx="270295" cy="382822"/>
            <a:chOff x="3979850" y="1598950"/>
            <a:chExt cx="356825" cy="505375"/>
          </a:xfrm>
        </p:grpSpPr>
        <p:sp>
          <p:nvSpPr>
            <p:cNvPr id="238" name="Google Shape;238;p28"/>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8"/>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ctrTitle"/>
          </p:nvPr>
        </p:nvSpPr>
        <p:spPr>
          <a:xfrm>
            <a:off x="101950" y="3517610"/>
            <a:ext cx="508635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LITERATURE SURVEY</a:t>
            </a:r>
            <a:endParaRPr sz="4000"/>
          </a:p>
        </p:txBody>
      </p:sp>
      <p:sp>
        <p:nvSpPr>
          <p:cNvPr id="245" name="Google Shape;245;p2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46" name="Google Shape;246;p29"/>
          <p:cNvSpPr txBox="1"/>
          <p:nvPr/>
        </p:nvSpPr>
        <p:spPr>
          <a:xfrm>
            <a:off x="463525" y="-7144"/>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 sz="12000" u="none" cap="none" strike="noStrike">
                <a:solidFill>
                  <a:srgbClr val="3F5378"/>
                </a:solidFill>
                <a:latin typeface="Roboto Condensed"/>
                <a:ea typeface="Roboto Condensed"/>
                <a:cs typeface="Roboto Condensed"/>
                <a:sym typeface="Roboto Condensed"/>
              </a:rPr>
              <a:t>4</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Literature Survey</a:t>
            </a:r>
            <a:endParaRPr/>
          </a:p>
        </p:txBody>
      </p:sp>
      <p:sp>
        <p:nvSpPr>
          <p:cNvPr id="252" name="Google Shape;252;p30"/>
          <p:cNvSpPr txBox="1"/>
          <p:nvPr>
            <p:ph idx="1" type="body"/>
          </p:nvPr>
        </p:nvSpPr>
        <p:spPr>
          <a:xfrm>
            <a:off x="19300" y="1404917"/>
            <a:ext cx="9105300" cy="2985300"/>
          </a:xfrm>
          <a:prstGeom prst="rect">
            <a:avLst/>
          </a:prstGeom>
          <a:noFill/>
          <a:ln>
            <a:noFill/>
          </a:ln>
        </p:spPr>
        <p:txBody>
          <a:bodyPr anchorCtr="0" anchor="ctr" bIns="91425" lIns="91425" spcFirstLastPara="1" rIns="91425" wrap="square" tIns="91425">
            <a:noAutofit/>
          </a:bodyPr>
          <a:lstStyle/>
          <a:p>
            <a:pPr indent="0" lvl="0" marL="76200" rtl="0" algn="l">
              <a:lnSpc>
                <a:spcPct val="100000"/>
              </a:lnSpc>
              <a:spcBef>
                <a:spcPts val="600"/>
              </a:spcBef>
              <a:spcAft>
                <a:spcPts val="0"/>
              </a:spcAft>
              <a:buSzPts val="2400"/>
              <a:buNone/>
            </a:pPr>
            <a:r>
              <a:rPr b="1" lang="en">
                <a:latin typeface="Roboto Condensed"/>
                <a:ea typeface="Roboto Condensed"/>
                <a:cs typeface="Roboto Condensed"/>
                <a:sym typeface="Roboto Condensed"/>
              </a:rPr>
              <a:t>Hybrid Single Image Dehazing with Bright Channel and Dark Channel Priors” “Jehoiada Jackson</a:t>
            </a:r>
            <a:r>
              <a:rPr b="1" baseline="30000" lang="en">
                <a:latin typeface="Roboto Condensed"/>
                <a:ea typeface="Roboto Condensed"/>
                <a:cs typeface="Roboto Condensed"/>
                <a:sym typeface="Roboto Condensed"/>
              </a:rPr>
              <a:t>1</a:t>
            </a:r>
            <a:r>
              <a:rPr b="1" lang="en">
                <a:latin typeface="Roboto Condensed"/>
                <a:ea typeface="Roboto Condensed"/>
                <a:cs typeface="Roboto Condensed"/>
                <a:sym typeface="Roboto Condensed"/>
              </a:rPr>
              <a:t>, Oluwasanmi Ariyo</a:t>
            </a:r>
            <a:r>
              <a:rPr b="1" baseline="30000" lang="en">
                <a:latin typeface="Roboto Condensed"/>
                <a:ea typeface="Roboto Condensed"/>
                <a:cs typeface="Roboto Condensed"/>
                <a:sym typeface="Roboto Condensed"/>
              </a:rPr>
              <a:t>1</a:t>
            </a:r>
            <a:r>
              <a:rPr b="1" lang="en">
                <a:latin typeface="Roboto Condensed"/>
                <a:ea typeface="Roboto Condensed"/>
                <a:cs typeface="Roboto Condensed"/>
                <a:sym typeface="Roboto Condensed"/>
              </a:rPr>
              <a:t>, Kingsley Acheampong</a:t>
            </a:r>
            <a:r>
              <a:rPr b="1" baseline="30000" lang="en">
                <a:latin typeface="Roboto Condensed"/>
                <a:ea typeface="Roboto Condensed"/>
                <a:cs typeface="Roboto Condensed"/>
                <a:sym typeface="Roboto Condensed"/>
              </a:rPr>
              <a:t>1</a:t>
            </a:r>
            <a:r>
              <a:rPr b="1" lang="en">
                <a:latin typeface="Roboto Condensed"/>
                <a:ea typeface="Roboto Condensed"/>
                <a:cs typeface="Roboto Condensed"/>
                <a:sym typeface="Roboto Condensed"/>
              </a:rPr>
              <a:t>, Maxwel Boakye</a:t>
            </a:r>
            <a:r>
              <a:rPr b="1" baseline="30000" lang="en">
                <a:latin typeface="Roboto Condensed"/>
                <a:ea typeface="Roboto Condensed"/>
                <a:cs typeface="Roboto Condensed"/>
                <a:sym typeface="Roboto Condensed"/>
              </a:rPr>
              <a:t>2</a:t>
            </a:r>
            <a:r>
              <a:rPr b="1" lang="en">
                <a:latin typeface="Roboto Condensed"/>
                <a:ea typeface="Roboto Condensed"/>
                <a:cs typeface="Roboto Condensed"/>
                <a:sym typeface="Roboto Condensed"/>
              </a:rPr>
              <a:t>, Enoch Frimpong</a:t>
            </a:r>
            <a:r>
              <a:rPr b="1" baseline="30000" lang="en">
                <a:latin typeface="Roboto Condensed"/>
                <a:ea typeface="Roboto Condensed"/>
                <a:cs typeface="Roboto Condensed"/>
                <a:sym typeface="Roboto Condensed"/>
              </a:rPr>
              <a:t>2</a:t>
            </a:r>
            <a:r>
              <a:rPr b="1" lang="en">
                <a:latin typeface="Roboto Condensed"/>
                <a:ea typeface="Roboto Condensed"/>
                <a:cs typeface="Roboto Condensed"/>
                <a:sym typeface="Roboto Condensed"/>
              </a:rPr>
              <a:t>, Eric Ashalley</a:t>
            </a:r>
            <a:r>
              <a:rPr b="1" baseline="30000" lang="en">
                <a:latin typeface="Roboto Condensed"/>
                <a:ea typeface="Roboto Condensed"/>
                <a:cs typeface="Roboto Condensed"/>
                <a:sym typeface="Roboto Condensed"/>
              </a:rPr>
              <a:t>3</a:t>
            </a:r>
            <a:r>
              <a:rPr b="1" lang="en">
                <a:latin typeface="Roboto Condensed"/>
                <a:ea typeface="Roboto Condensed"/>
                <a:cs typeface="Roboto Condensed"/>
                <a:sym typeface="Roboto Condensed"/>
              </a:rPr>
              <a:t>,</a:t>
            </a:r>
            <a:r>
              <a:rPr b="1" baseline="30000" lang="en">
                <a:latin typeface="Roboto Condensed"/>
                <a:ea typeface="Roboto Condensed"/>
                <a:cs typeface="Roboto Condensed"/>
                <a:sym typeface="Roboto Condensed"/>
              </a:rPr>
              <a:t> </a:t>
            </a:r>
            <a:r>
              <a:rPr b="1" lang="en">
                <a:latin typeface="Roboto Condensed"/>
                <a:ea typeface="Roboto Condensed"/>
                <a:cs typeface="Roboto Condensed"/>
                <a:sym typeface="Roboto Condensed"/>
              </a:rPr>
              <a:t>Younbo Rao</a:t>
            </a:r>
            <a:r>
              <a:rPr b="1" baseline="30000" lang="en">
                <a:latin typeface="Roboto Condensed"/>
                <a:ea typeface="Roboto Condensed"/>
                <a:cs typeface="Roboto Condensed"/>
                <a:sym typeface="Roboto Condensed"/>
              </a:rPr>
              <a:t>1*</a:t>
            </a:r>
            <a:endParaRPr b="1">
              <a:latin typeface="Roboto Condensed"/>
              <a:ea typeface="Roboto Condensed"/>
              <a:cs typeface="Roboto Condensed"/>
              <a:sym typeface="Roboto Condensed"/>
            </a:endParaRPr>
          </a:p>
          <a:p>
            <a:pPr indent="0" lvl="0" marL="76200" rtl="0" algn="l">
              <a:lnSpc>
                <a:spcPct val="100000"/>
              </a:lnSpc>
              <a:spcBef>
                <a:spcPts val="600"/>
              </a:spcBef>
              <a:spcAft>
                <a:spcPts val="0"/>
              </a:spcAft>
              <a:buSzPts val="2400"/>
              <a:buNone/>
            </a:pPr>
            <a:r>
              <a:t/>
            </a:r>
            <a:endParaRPr baseline="30000"/>
          </a:p>
          <a:p>
            <a:pPr indent="-381000" lvl="0" marL="457200" rtl="0" algn="l">
              <a:lnSpc>
                <a:spcPct val="100000"/>
              </a:lnSpc>
              <a:spcBef>
                <a:spcPts val="600"/>
              </a:spcBef>
              <a:spcAft>
                <a:spcPts val="0"/>
              </a:spcAft>
              <a:buSzPts val="2400"/>
              <a:buFont typeface="Roboto Condensed"/>
              <a:buChar char="•"/>
            </a:pPr>
            <a:r>
              <a:rPr baseline="30000" lang="en">
                <a:latin typeface="Roboto Condensed"/>
                <a:ea typeface="Roboto Condensed"/>
                <a:cs typeface="Roboto Condensed"/>
                <a:sym typeface="Roboto Condensed"/>
              </a:rPr>
              <a:t>Dark channel prior (DCP) and Bright channel prior (BCP) for single image dehazing is used.</a:t>
            </a:r>
            <a:endParaRPr>
              <a:latin typeface="Roboto Condensed"/>
              <a:ea typeface="Roboto Condensed"/>
              <a:cs typeface="Roboto Condensed"/>
              <a:sym typeface="Roboto Condensed"/>
            </a:endParaRPr>
          </a:p>
          <a:p>
            <a:pPr indent="-381000" lvl="0" marL="457200" rtl="0" algn="l">
              <a:lnSpc>
                <a:spcPct val="100000"/>
              </a:lnSpc>
              <a:spcBef>
                <a:spcPts val="0"/>
              </a:spcBef>
              <a:spcAft>
                <a:spcPts val="0"/>
              </a:spcAft>
              <a:buSzPts val="2400"/>
              <a:buFont typeface="Roboto Condensed"/>
              <a:buChar char="•"/>
            </a:pPr>
            <a:r>
              <a:rPr baseline="30000" lang="en">
                <a:latin typeface="Roboto Condensed"/>
                <a:ea typeface="Roboto Condensed"/>
                <a:cs typeface="Roboto Condensed"/>
                <a:sym typeface="Roboto Condensed"/>
              </a:rPr>
              <a:t>This method achieves air light approximations by implementing numerical proximity of atmospheric light, which use the average value of the DCP and BCP.</a:t>
            </a:r>
            <a:endParaRPr baseline="30000">
              <a:latin typeface="Roboto Condensed"/>
              <a:ea typeface="Roboto Condensed"/>
              <a:cs typeface="Roboto Condensed"/>
              <a:sym typeface="Roboto Condensed"/>
            </a:endParaRPr>
          </a:p>
        </p:txBody>
      </p:sp>
      <p:sp>
        <p:nvSpPr>
          <p:cNvPr id="253" name="Google Shape;253;p3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254" name="Google Shape;254;p30"/>
          <p:cNvGrpSpPr/>
          <p:nvPr/>
        </p:nvGrpSpPr>
        <p:grpSpPr>
          <a:xfrm>
            <a:off x="416528" y="587256"/>
            <a:ext cx="309022" cy="376837"/>
            <a:chOff x="596350" y="929175"/>
            <a:chExt cx="407950" cy="497475"/>
          </a:xfrm>
        </p:grpSpPr>
        <p:sp>
          <p:nvSpPr>
            <p:cNvPr id="255" name="Google Shape;255;p3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Literature Survey</a:t>
            </a:r>
            <a:endParaRPr sz="3200"/>
          </a:p>
        </p:txBody>
      </p:sp>
      <p:sp>
        <p:nvSpPr>
          <p:cNvPr id="267" name="Google Shape;267;p31"/>
          <p:cNvSpPr txBox="1"/>
          <p:nvPr>
            <p:ph idx="1" type="body"/>
          </p:nvPr>
        </p:nvSpPr>
        <p:spPr>
          <a:xfrm>
            <a:off x="0" y="1746825"/>
            <a:ext cx="9105300" cy="2802300"/>
          </a:xfrm>
          <a:prstGeom prst="rect">
            <a:avLst/>
          </a:prstGeom>
          <a:noFill/>
          <a:ln>
            <a:noFill/>
          </a:ln>
        </p:spPr>
        <p:txBody>
          <a:bodyPr anchorCtr="0" anchor="ctr" bIns="91425" lIns="91425" spcFirstLastPara="1" rIns="91425" wrap="square" tIns="91425">
            <a:noAutofit/>
          </a:bodyPr>
          <a:lstStyle/>
          <a:p>
            <a:pPr indent="0" lvl="0" marL="76200" rtl="0" algn="l">
              <a:lnSpc>
                <a:spcPct val="100000"/>
              </a:lnSpc>
              <a:spcBef>
                <a:spcPts val="600"/>
              </a:spcBef>
              <a:spcAft>
                <a:spcPts val="0"/>
              </a:spcAft>
              <a:buSzPts val="2400"/>
              <a:buNone/>
            </a:pPr>
            <a:r>
              <a:rPr b="1" lang="en">
                <a:latin typeface="Roboto Condensed"/>
                <a:ea typeface="Roboto Condensed"/>
                <a:cs typeface="Roboto Condensed"/>
                <a:sym typeface="Roboto Condensed"/>
              </a:rPr>
              <a:t>"Haze Removal using the Difference-Structure-Preservation Prior" Linyuan He, Jizhong Zhao Associate Member, IEEE, Nanning Zheng Fellow, IEEE, and Duyan Bi.</a:t>
            </a:r>
            <a:endParaRPr b="1">
              <a:latin typeface="Roboto Condensed"/>
              <a:ea typeface="Roboto Condensed"/>
              <a:cs typeface="Roboto Condensed"/>
              <a:sym typeface="Roboto Condensed"/>
            </a:endParaRPr>
          </a:p>
          <a:p>
            <a:pPr indent="0" lvl="0" marL="76200" rtl="0" algn="l">
              <a:lnSpc>
                <a:spcPct val="100000"/>
              </a:lnSpc>
              <a:spcBef>
                <a:spcPts val="600"/>
              </a:spcBef>
              <a:spcAft>
                <a:spcPts val="0"/>
              </a:spcAft>
              <a:buSzPts val="2400"/>
              <a:buNone/>
            </a:pPr>
            <a:r>
              <a:t/>
            </a:r>
            <a:endParaRPr/>
          </a:p>
          <a:p>
            <a:pPr indent="-330200" lvl="0" marL="457200" rtl="0" algn="l">
              <a:lnSpc>
                <a:spcPct val="100000"/>
              </a:lnSpc>
              <a:spcBef>
                <a:spcPts val="600"/>
              </a:spcBef>
              <a:spcAft>
                <a:spcPts val="0"/>
              </a:spcAft>
              <a:buSzPts val="1600"/>
              <a:buFont typeface="Roboto Condensed"/>
              <a:buChar char="•"/>
            </a:pPr>
            <a:r>
              <a:rPr lang="en" sz="1600">
                <a:latin typeface="Roboto Condensed"/>
                <a:ea typeface="Roboto Condensed"/>
                <a:cs typeface="Roboto Condensed"/>
                <a:sym typeface="Roboto Condensed"/>
              </a:rPr>
              <a:t>To solve the problem, we meticulously analyze the optical model and recast the initial transmission map under an additional boundary prior.</a:t>
            </a:r>
            <a:endParaRPr sz="1600">
              <a:latin typeface="Roboto Condensed"/>
              <a:ea typeface="Roboto Condensed"/>
              <a:cs typeface="Roboto Condensed"/>
              <a:sym typeface="Roboto Condensed"/>
            </a:endParaRPr>
          </a:p>
          <a:p>
            <a:pPr indent="-381000" lvl="0" marL="457200" rtl="0" algn="l">
              <a:lnSpc>
                <a:spcPct val="100000"/>
              </a:lnSpc>
              <a:spcBef>
                <a:spcPts val="600"/>
              </a:spcBef>
              <a:spcAft>
                <a:spcPts val="0"/>
              </a:spcAft>
              <a:buSzPts val="2400"/>
              <a:buFont typeface="Roboto Condensed"/>
              <a:buChar char="•"/>
            </a:pPr>
            <a:r>
              <a:rPr lang="en" sz="1600">
                <a:latin typeface="Roboto Condensed"/>
                <a:ea typeface="Roboto Condensed"/>
                <a:cs typeface="Roboto Condensed"/>
                <a:sym typeface="Roboto Condensed"/>
              </a:rPr>
              <a:t>For better preservation of the results, the difference-structure-preservation dictionary could be learned such that the local consistency features of the transmission map could be well preserved after coefficient shrinkage</a:t>
            </a:r>
            <a:r>
              <a:rPr lang="en" sz="2000">
                <a:latin typeface="Roboto Condensed"/>
                <a:ea typeface="Roboto Condensed"/>
                <a:cs typeface="Roboto Condensed"/>
                <a:sym typeface="Roboto Condensed"/>
              </a:rPr>
              <a:t>.</a:t>
            </a:r>
            <a:endParaRPr sz="2000">
              <a:latin typeface="Roboto Condensed"/>
              <a:ea typeface="Roboto Condensed"/>
              <a:cs typeface="Roboto Condensed"/>
              <a:sym typeface="Roboto Condensed"/>
            </a:endParaRPr>
          </a:p>
        </p:txBody>
      </p:sp>
      <p:sp>
        <p:nvSpPr>
          <p:cNvPr id="268" name="Google Shape;268;p3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269" name="Google Shape;269;p31"/>
          <p:cNvGrpSpPr/>
          <p:nvPr/>
        </p:nvGrpSpPr>
        <p:grpSpPr>
          <a:xfrm>
            <a:off x="416528" y="587257"/>
            <a:ext cx="309022" cy="376837"/>
            <a:chOff x="596350" y="929175"/>
            <a:chExt cx="407950" cy="497475"/>
          </a:xfrm>
        </p:grpSpPr>
        <p:sp>
          <p:nvSpPr>
            <p:cNvPr id="270" name="Google Shape;270;p31"/>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1"/>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1"/>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1"/>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1"/>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1"/>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1"/>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Literature Survey</a:t>
            </a:r>
            <a:endParaRPr sz="3200"/>
          </a:p>
        </p:txBody>
      </p:sp>
      <p:sp>
        <p:nvSpPr>
          <p:cNvPr id="282" name="Google Shape;282;p32"/>
          <p:cNvSpPr txBox="1"/>
          <p:nvPr>
            <p:ph idx="1" type="body"/>
          </p:nvPr>
        </p:nvSpPr>
        <p:spPr>
          <a:xfrm>
            <a:off x="0" y="1346127"/>
            <a:ext cx="8698992" cy="2595282"/>
          </a:xfrm>
          <a:prstGeom prst="rect">
            <a:avLst/>
          </a:prstGeom>
          <a:noFill/>
          <a:ln>
            <a:noFill/>
          </a:ln>
        </p:spPr>
        <p:txBody>
          <a:bodyPr anchorCtr="0" anchor="ctr" bIns="91425" lIns="91425" spcFirstLastPara="1" rIns="91425" wrap="square" tIns="91425">
            <a:noAutofit/>
          </a:bodyPr>
          <a:lstStyle/>
          <a:p>
            <a:pPr indent="0" lvl="0" marL="76200" rtl="0" algn="l">
              <a:lnSpc>
                <a:spcPct val="100000"/>
              </a:lnSpc>
              <a:spcBef>
                <a:spcPts val="600"/>
              </a:spcBef>
              <a:spcAft>
                <a:spcPts val="0"/>
              </a:spcAft>
              <a:buSzPts val="2400"/>
              <a:buNone/>
            </a:pPr>
            <a:r>
              <a:rPr b="1" lang="en">
                <a:latin typeface="Roboto Condensed"/>
                <a:ea typeface="Roboto Condensed"/>
                <a:cs typeface="Roboto Condensed"/>
                <a:sym typeface="Roboto Condensed"/>
              </a:rPr>
              <a:t>"Fast Single Image Dehazing with Robust Sky Detection" sebastian salazare.ulises moya-sanchez 2,3 (2020)</a:t>
            </a:r>
            <a:endParaRPr b="1">
              <a:latin typeface="Roboto Condensed"/>
              <a:ea typeface="Roboto Condensed"/>
              <a:cs typeface="Roboto Condensed"/>
              <a:sym typeface="Roboto Condensed"/>
            </a:endParaRPr>
          </a:p>
          <a:p>
            <a:pPr indent="0" lvl="0" marL="76200" rtl="0" algn="l">
              <a:lnSpc>
                <a:spcPct val="100000"/>
              </a:lnSpc>
              <a:spcBef>
                <a:spcPts val="600"/>
              </a:spcBef>
              <a:spcAft>
                <a:spcPts val="0"/>
              </a:spcAft>
              <a:buSzPts val="2400"/>
              <a:buNone/>
            </a:pPr>
            <a:r>
              <a:t/>
            </a:r>
            <a:endParaRPr sz="1600"/>
          </a:p>
          <a:p>
            <a:pPr indent="-381000" lvl="0" marL="457200" rtl="0" algn="l">
              <a:lnSpc>
                <a:spcPct val="100000"/>
              </a:lnSpc>
              <a:spcBef>
                <a:spcPts val="600"/>
              </a:spcBef>
              <a:spcAft>
                <a:spcPts val="0"/>
              </a:spcAft>
              <a:buSzPts val="2400"/>
              <a:buFont typeface="Roboto Condensed"/>
              <a:buChar char="•"/>
            </a:pPr>
            <a:r>
              <a:rPr lang="en" sz="1600">
                <a:latin typeface="Roboto Condensed"/>
                <a:ea typeface="Roboto Condensed"/>
                <a:cs typeface="Roboto Condensed"/>
                <a:sym typeface="Roboto Condensed"/>
              </a:rPr>
              <a:t>The DARK CHANNEL PRIOR(DCP) has shown remarkable results in image dehazing with three main limitations: high time consumption, artifact generation, and sky region oversaturation.</a:t>
            </a:r>
            <a:endParaRPr sz="1600">
              <a:latin typeface="Roboto Condensed"/>
              <a:ea typeface="Roboto Condensed"/>
              <a:cs typeface="Roboto Condensed"/>
              <a:sym typeface="Roboto Condensed"/>
            </a:endParaRPr>
          </a:p>
          <a:p>
            <a:pPr indent="-381000" lvl="0" marL="457200" rtl="0" algn="l">
              <a:lnSpc>
                <a:spcPct val="100000"/>
              </a:lnSpc>
              <a:spcBef>
                <a:spcPts val="600"/>
              </a:spcBef>
              <a:spcAft>
                <a:spcPts val="0"/>
              </a:spcAft>
              <a:buSzPts val="2400"/>
              <a:buFont typeface="Roboto Condensed"/>
              <a:buChar char="•"/>
            </a:pPr>
            <a:r>
              <a:rPr lang="en" sz="1600">
                <a:latin typeface="Roboto Condensed"/>
                <a:ea typeface="Roboto Condensed"/>
                <a:cs typeface="Roboto Condensed"/>
                <a:sym typeface="Roboto Condensed"/>
              </a:rPr>
              <a:t>Therefore current work has focused on improving processing time without losing restoring quality and avoiding image artifacts during image dehazing.</a:t>
            </a:r>
            <a:endParaRPr sz="1600">
              <a:latin typeface="Roboto Condensed"/>
              <a:ea typeface="Roboto Condensed"/>
              <a:cs typeface="Roboto Condensed"/>
              <a:sym typeface="Roboto Condensed"/>
            </a:endParaRPr>
          </a:p>
        </p:txBody>
      </p:sp>
      <p:sp>
        <p:nvSpPr>
          <p:cNvPr id="283" name="Google Shape;283;p3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284" name="Google Shape;284;p32"/>
          <p:cNvGrpSpPr/>
          <p:nvPr/>
        </p:nvGrpSpPr>
        <p:grpSpPr>
          <a:xfrm>
            <a:off x="416528" y="587257"/>
            <a:ext cx="309022" cy="376837"/>
            <a:chOff x="596350" y="929175"/>
            <a:chExt cx="407950" cy="497475"/>
          </a:xfrm>
        </p:grpSpPr>
        <p:sp>
          <p:nvSpPr>
            <p:cNvPr id="285" name="Google Shape;285;p32"/>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2"/>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2"/>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2"/>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2"/>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2"/>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2"/>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ctrTitle"/>
          </p:nvPr>
        </p:nvSpPr>
        <p:spPr>
          <a:xfrm>
            <a:off x="101950" y="3517610"/>
            <a:ext cx="508635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METHODOLOGY</a:t>
            </a:r>
            <a:endParaRPr sz="4000"/>
          </a:p>
        </p:txBody>
      </p:sp>
      <p:sp>
        <p:nvSpPr>
          <p:cNvPr id="297" name="Google Shape;297;p3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98" name="Google Shape;298;p33"/>
          <p:cNvSpPr txBox="1"/>
          <p:nvPr/>
        </p:nvSpPr>
        <p:spPr>
          <a:xfrm>
            <a:off x="463525" y="-7144"/>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 sz="12000" u="none" cap="none" strike="noStrike">
                <a:solidFill>
                  <a:srgbClr val="3F5378"/>
                </a:solidFill>
                <a:latin typeface="Roboto Condensed"/>
                <a:ea typeface="Roboto Condensed"/>
                <a:cs typeface="Roboto Condensed"/>
                <a:sym typeface="Roboto Condensed"/>
              </a:rPr>
              <a:t>5</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912400" y="1499750"/>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Methodology</a:t>
            </a:r>
            <a:endParaRPr sz="3200"/>
          </a:p>
        </p:txBody>
      </p:sp>
      <p:sp>
        <p:nvSpPr>
          <p:cNvPr id="304" name="Google Shape;304;p3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05" name="Google Shape;305;p34"/>
          <p:cNvPicPr preferRelativeResize="0"/>
          <p:nvPr/>
        </p:nvPicPr>
        <p:blipFill>
          <a:blip r:embed="rId3">
            <a:alphaModFix/>
          </a:blip>
          <a:stretch>
            <a:fillRect/>
          </a:stretch>
        </p:blipFill>
        <p:spPr>
          <a:xfrm>
            <a:off x="698625" y="1604250"/>
            <a:ext cx="7177999" cy="2502500"/>
          </a:xfrm>
          <a:prstGeom prst="rect">
            <a:avLst/>
          </a:prstGeom>
          <a:noFill/>
          <a:ln>
            <a:noFill/>
          </a:ln>
        </p:spPr>
      </p:pic>
      <p:sp>
        <p:nvSpPr>
          <p:cNvPr id="306" name="Google Shape;306;p34"/>
          <p:cNvSpPr txBox="1"/>
          <p:nvPr>
            <p:ph idx="4294967295" type="ctrTitle"/>
          </p:nvPr>
        </p:nvSpPr>
        <p:spPr>
          <a:xfrm>
            <a:off x="810000" y="344885"/>
            <a:ext cx="508650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Methodology</a:t>
            </a:r>
            <a:endParaRPr sz="3200"/>
          </a:p>
        </p:txBody>
      </p:sp>
      <p:pic>
        <p:nvPicPr>
          <p:cNvPr id="307" name="Google Shape;307;p34"/>
          <p:cNvPicPr preferRelativeResize="0"/>
          <p:nvPr/>
        </p:nvPicPr>
        <p:blipFill>
          <a:blip r:embed="rId4">
            <a:alphaModFix/>
          </a:blip>
          <a:stretch>
            <a:fillRect/>
          </a:stretch>
        </p:blipFill>
        <p:spPr>
          <a:xfrm>
            <a:off x="348325" y="567000"/>
            <a:ext cx="461675" cy="47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Methodology</a:t>
            </a:r>
            <a:endParaRPr/>
          </a:p>
        </p:txBody>
      </p:sp>
      <p:pic>
        <p:nvPicPr>
          <p:cNvPr id="313" name="Google Shape;313;p35"/>
          <p:cNvPicPr preferRelativeResize="0"/>
          <p:nvPr/>
        </p:nvPicPr>
        <p:blipFill>
          <a:blip r:embed="rId3">
            <a:alphaModFix/>
          </a:blip>
          <a:stretch>
            <a:fillRect/>
          </a:stretch>
        </p:blipFill>
        <p:spPr>
          <a:xfrm>
            <a:off x="-42450" y="1268375"/>
            <a:ext cx="8715799" cy="3340600"/>
          </a:xfrm>
          <a:prstGeom prst="rect">
            <a:avLst/>
          </a:prstGeom>
          <a:noFill/>
          <a:ln>
            <a:noFill/>
          </a:ln>
        </p:spPr>
      </p:pic>
      <p:sp>
        <p:nvSpPr>
          <p:cNvPr id="314" name="Google Shape;314;p3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15" name="Google Shape;315;p35"/>
          <p:cNvPicPr preferRelativeResize="0"/>
          <p:nvPr/>
        </p:nvPicPr>
        <p:blipFill>
          <a:blip r:embed="rId4">
            <a:alphaModFix/>
          </a:blip>
          <a:stretch>
            <a:fillRect/>
          </a:stretch>
        </p:blipFill>
        <p:spPr>
          <a:xfrm>
            <a:off x="405003" y="567185"/>
            <a:ext cx="409275" cy="41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Methodology</a:t>
            </a:r>
            <a:endParaRPr/>
          </a:p>
        </p:txBody>
      </p:sp>
      <p:sp>
        <p:nvSpPr>
          <p:cNvPr id="321" name="Google Shape;321;p36"/>
          <p:cNvSpPr txBox="1"/>
          <p:nvPr>
            <p:ph idx="1" type="body"/>
          </p:nvPr>
        </p:nvSpPr>
        <p:spPr>
          <a:xfrm>
            <a:off x="322725" y="1327350"/>
            <a:ext cx="8693400" cy="3882600"/>
          </a:xfrm>
          <a:prstGeom prst="rect">
            <a:avLst/>
          </a:prstGeom>
        </p:spPr>
        <p:txBody>
          <a:bodyPr anchorCtr="0" anchor="ctr" bIns="91425" lIns="91425" spcFirstLastPara="1" rIns="91425" wrap="square" tIns="91425">
            <a:noAutofit/>
          </a:bodyPr>
          <a:lstStyle/>
          <a:p>
            <a:pPr indent="0" lvl="0" marL="0" rtl="0" algn="just">
              <a:lnSpc>
                <a:spcPct val="115000"/>
              </a:lnSpc>
              <a:spcBef>
                <a:spcPts val="1700"/>
              </a:spcBef>
              <a:spcAft>
                <a:spcPts val="0"/>
              </a:spcAft>
              <a:buNone/>
            </a:pPr>
            <a:r>
              <a:t/>
            </a:r>
            <a:endParaRPr b="1" sz="2000">
              <a:solidFill>
                <a:srgbClr val="000000"/>
              </a:solidFill>
              <a:latin typeface="Roboto Condensed"/>
              <a:ea typeface="Roboto Condensed"/>
              <a:cs typeface="Roboto Condensed"/>
              <a:sym typeface="Roboto Condensed"/>
            </a:endParaRPr>
          </a:p>
          <a:p>
            <a:pPr indent="0" lvl="0" marL="0" rtl="0" algn="just">
              <a:lnSpc>
                <a:spcPct val="115000"/>
              </a:lnSpc>
              <a:spcBef>
                <a:spcPts val="1700"/>
              </a:spcBef>
              <a:spcAft>
                <a:spcPts val="0"/>
              </a:spcAft>
              <a:buNone/>
            </a:pPr>
            <a:r>
              <a:rPr b="1" lang="en" sz="2000">
                <a:solidFill>
                  <a:srgbClr val="000000"/>
                </a:solidFill>
                <a:latin typeface="Roboto Condensed"/>
                <a:ea typeface="Roboto Condensed"/>
                <a:cs typeface="Roboto Condensed"/>
                <a:sym typeface="Roboto Condensed"/>
              </a:rPr>
              <a:t>Preprocessing of a Hazy Input Image:</a:t>
            </a:r>
            <a:endParaRPr b="1" sz="2000">
              <a:solidFill>
                <a:srgbClr val="000000"/>
              </a:solidFill>
              <a:latin typeface="Roboto Condensed"/>
              <a:ea typeface="Roboto Condensed"/>
              <a:cs typeface="Roboto Condensed"/>
              <a:sym typeface="Roboto Condensed"/>
            </a:endParaRPr>
          </a:p>
          <a:p>
            <a:pPr indent="0" lvl="0" marL="0" rtl="0" algn="just">
              <a:lnSpc>
                <a:spcPct val="115000"/>
              </a:lnSpc>
              <a:spcBef>
                <a:spcPts val="1700"/>
              </a:spcBef>
              <a:spcAft>
                <a:spcPts val="0"/>
              </a:spcAft>
              <a:buNone/>
            </a:pPr>
            <a:r>
              <a:rPr lang="en" sz="1300">
                <a:solidFill>
                  <a:srgbClr val="000000"/>
                </a:solidFill>
                <a:latin typeface="Roboto Condensed"/>
                <a:ea typeface="Roboto Condensed"/>
                <a:cs typeface="Roboto Condensed"/>
                <a:sym typeface="Roboto Condensed"/>
              </a:rPr>
              <a:t>I</a:t>
            </a:r>
            <a:r>
              <a:rPr lang="en" sz="1300">
                <a:solidFill>
                  <a:srgbClr val="000000"/>
                </a:solidFill>
                <a:latin typeface="Roboto Condensed"/>
                <a:ea typeface="Roboto Condensed"/>
                <a:cs typeface="Roboto Condensed"/>
                <a:sym typeface="Roboto Condensed"/>
              </a:rPr>
              <a:t>n the preprocessing stage, colored hazy images are used as an input.  The haze imaging equation is normalized as </a:t>
            </a:r>
            <a:r>
              <a:rPr lang="en" sz="1300">
                <a:solidFill>
                  <a:srgbClr val="000000"/>
                </a:solidFill>
                <a:latin typeface="Roboto Condensed"/>
                <a:ea typeface="Roboto Condensed"/>
                <a:cs typeface="Roboto Condensed"/>
                <a:sym typeface="Roboto Condensed"/>
              </a:rPr>
              <a:t>follows:</a:t>
            </a:r>
            <a:endParaRPr sz="1300">
              <a:solidFill>
                <a:srgbClr val="000000"/>
              </a:solidFill>
              <a:latin typeface="Roboto Condensed"/>
              <a:ea typeface="Roboto Condensed"/>
              <a:cs typeface="Roboto Condensed"/>
              <a:sym typeface="Roboto Condensed"/>
            </a:endParaRPr>
          </a:p>
          <a:p>
            <a:pPr indent="0" lvl="0" marL="0" rtl="0" algn="just">
              <a:lnSpc>
                <a:spcPct val="115000"/>
              </a:lnSpc>
              <a:spcBef>
                <a:spcPts val="1700"/>
              </a:spcBef>
              <a:spcAft>
                <a:spcPts val="0"/>
              </a:spcAft>
              <a:buNone/>
            </a:pPr>
            <a:r>
              <a:t/>
            </a:r>
            <a:endParaRPr sz="2000">
              <a:solidFill>
                <a:srgbClr val="000000"/>
              </a:solidFill>
              <a:latin typeface="Arial"/>
              <a:ea typeface="Arial"/>
              <a:cs typeface="Arial"/>
              <a:sym typeface="Arial"/>
            </a:endParaRPr>
          </a:p>
          <a:p>
            <a:pPr indent="0" lvl="0" marL="0" rtl="0" algn="just">
              <a:lnSpc>
                <a:spcPct val="115000"/>
              </a:lnSpc>
              <a:spcBef>
                <a:spcPts val="1700"/>
              </a:spcBef>
              <a:spcAft>
                <a:spcPts val="0"/>
              </a:spcAft>
              <a:buNone/>
            </a:pPr>
            <a:r>
              <a:rPr b="1" lang="en" sz="2000">
                <a:solidFill>
                  <a:srgbClr val="000000"/>
                </a:solidFill>
                <a:latin typeface="Roboto Condensed"/>
                <a:ea typeface="Roboto Condensed"/>
                <a:cs typeface="Roboto Condensed"/>
                <a:sym typeface="Roboto Condensed"/>
              </a:rPr>
              <a:t>Dark Channel Computation:</a:t>
            </a:r>
            <a:endParaRPr b="1" sz="2000">
              <a:solidFill>
                <a:srgbClr val="000000"/>
              </a:solidFill>
              <a:latin typeface="Roboto Condensed"/>
              <a:ea typeface="Roboto Condensed"/>
              <a:cs typeface="Roboto Condensed"/>
              <a:sym typeface="Roboto Condensed"/>
            </a:endParaRPr>
          </a:p>
          <a:p>
            <a:pPr indent="0" lvl="0" marL="0" rtl="0" algn="just">
              <a:lnSpc>
                <a:spcPct val="115000"/>
              </a:lnSpc>
              <a:spcBef>
                <a:spcPts val="1700"/>
              </a:spcBef>
              <a:spcAft>
                <a:spcPts val="0"/>
              </a:spcAft>
              <a:buNone/>
            </a:pPr>
            <a:r>
              <a:rPr lang="en" sz="1300">
                <a:solidFill>
                  <a:srgbClr val="000000"/>
                </a:solidFill>
                <a:latin typeface="Roboto Condensed"/>
                <a:ea typeface="Roboto Condensed"/>
                <a:cs typeface="Roboto Condensed"/>
                <a:sym typeface="Roboto Condensed"/>
              </a:rPr>
              <a:t>The computational criteria of dark channel prior are based on an observation in RGB images.Considering a normalized image  from equation, its dark channel  is mathematically defined as follows:</a:t>
            </a:r>
            <a:endParaRPr b="1" sz="2100">
              <a:solidFill>
                <a:srgbClr val="000000"/>
              </a:solidFill>
              <a:latin typeface="Roboto Condensed"/>
              <a:ea typeface="Roboto Condensed"/>
              <a:cs typeface="Roboto Condensed"/>
              <a:sym typeface="Roboto Condensed"/>
            </a:endParaRPr>
          </a:p>
          <a:p>
            <a:pPr indent="0" lvl="0" marL="0" rtl="0" algn="just">
              <a:lnSpc>
                <a:spcPct val="115000"/>
              </a:lnSpc>
              <a:spcBef>
                <a:spcPts val="1700"/>
              </a:spcBef>
              <a:spcAft>
                <a:spcPts val="0"/>
              </a:spcAft>
              <a:buNone/>
            </a:pPr>
            <a:r>
              <a:rPr b="1" lang="en" sz="2000">
                <a:solidFill>
                  <a:srgbClr val="000000"/>
                </a:solidFill>
                <a:latin typeface="Arial"/>
                <a:ea typeface="Arial"/>
                <a:cs typeface="Arial"/>
                <a:sym typeface="Arial"/>
              </a:rPr>
              <a:t> </a:t>
            </a:r>
            <a:endParaRPr b="1" sz="2000">
              <a:solidFill>
                <a:srgbClr val="000000"/>
              </a:solidFill>
              <a:latin typeface="Arial"/>
              <a:ea typeface="Arial"/>
              <a:cs typeface="Arial"/>
              <a:sym typeface="Arial"/>
            </a:endParaRPr>
          </a:p>
          <a:p>
            <a:pPr indent="0" lvl="0" marL="0" rtl="0" algn="l">
              <a:spcBef>
                <a:spcPts val="1700"/>
              </a:spcBef>
              <a:spcAft>
                <a:spcPts val="0"/>
              </a:spcAft>
              <a:buNone/>
            </a:pPr>
            <a:r>
              <a:t/>
            </a:r>
            <a:endParaRPr sz="2000"/>
          </a:p>
        </p:txBody>
      </p:sp>
      <p:pic>
        <p:nvPicPr>
          <p:cNvPr id="322" name="Google Shape;322;p36"/>
          <p:cNvPicPr preferRelativeResize="0"/>
          <p:nvPr/>
        </p:nvPicPr>
        <p:blipFill>
          <a:blip r:embed="rId3">
            <a:alphaModFix/>
          </a:blip>
          <a:stretch>
            <a:fillRect/>
          </a:stretch>
        </p:blipFill>
        <p:spPr>
          <a:xfrm>
            <a:off x="1694300" y="2638375"/>
            <a:ext cx="3005400" cy="575825"/>
          </a:xfrm>
          <a:prstGeom prst="rect">
            <a:avLst/>
          </a:prstGeom>
          <a:noFill/>
          <a:ln>
            <a:noFill/>
          </a:ln>
        </p:spPr>
      </p:pic>
      <p:pic>
        <p:nvPicPr>
          <p:cNvPr id="323" name="Google Shape;323;p36"/>
          <p:cNvPicPr preferRelativeResize="0"/>
          <p:nvPr/>
        </p:nvPicPr>
        <p:blipFill>
          <a:blip r:embed="rId4">
            <a:alphaModFix/>
          </a:blip>
          <a:stretch>
            <a:fillRect/>
          </a:stretch>
        </p:blipFill>
        <p:spPr>
          <a:xfrm>
            <a:off x="1868025" y="4567675"/>
            <a:ext cx="2927050" cy="426500"/>
          </a:xfrm>
          <a:prstGeom prst="rect">
            <a:avLst/>
          </a:prstGeom>
          <a:noFill/>
          <a:ln>
            <a:noFill/>
          </a:ln>
        </p:spPr>
      </p:pic>
      <p:sp>
        <p:nvSpPr>
          <p:cNvPr id="324" name="Google Shape;324;p3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25" name="Google Shape;325;p36"/>
          <p:cNvPicPr preferRelativeResize="0"/>
          <p:nvPr/>
        </p:nvPicPr>
        <p:blipFill>
          <a:blip r:embed="rId5">
            <a:alphaModFix/>
          </a:blip>
          <a:stretch>
            <a:fillRect/>
          </a:stretch>
        </p:blipFill>
        <p:spPr>
          <a:xfrm>
            <a:off x="405003" y="567185"/>
            <a:ext cx="409275" cy="41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Methodology</a:t>
            </a:r>
            <a:endParaRPr/>
          </a:p>
        </p:txBody>
      </p:sp>
      <p:sp>
        <p:nvSpPr>
          <p:cNvPr id="331" name="Google Shape;331;p37"/>
          <p:cNvSpPr txBox="1"/>
          <p:nvPr>
            <p:ph idx="1" type="body"/>
          </p:nvPr>
        </p:nvSpPr>
        <p:spPr>
          <a:xfrm>
            <a:off x="201700" y="1714500"/>
            <a:ext cx="8199300" cy="2723400"/>
          </a:xfrm>
          <a:prstGeom prst="rect">
            <a:avLst/>
          </a:prstGeom>
        </p:spPr>
        <p:txBody>
          <a:bodyPr anchorCtr="0" anchor="ctr" bIns="91425" lIns="91425" spcFirstLastPara="1" rIns="91425" wrap="square" tIns="91425">
            <a:noAutofit/>
          </a:bodyPr>
          <a:lstStyle/>
          <a:p>
            <a:pPr indent="0" lvl="0" marL="0" rtl="0" algn="just">
              <a:lnSpc>
                <a:spcPct val="115000"/>
              </a:lnSpc>
              <a:spcBef>
                <a:spcPts val="1700"/>
              </a:spcBef>
              <a:spcAft>
                <a:spcPts val="0"/>
              </a:spcAft>
              <a:buNone/>
            </a:pPr>
            <a:r>
              <a:rPr b="1" lang="en" sz="2100">
                <a:solidFill>
                  <a:srgbClr val="000000"/>
                </a:solidFill>
                <a:latin typeface="Roboto Condensed"/>
                <a:ea typeface="Roboto Condensed"/>
                <a:cs typeface="Roboto Condensed"/>
                <a:sym typeface="Roboto Condensed"/>
              </a:rPr>
              <a:t>Estimating the Transmission Map:</a:t>
            </a:r>
            <a:endParaRPr b="1" sz="2100">
              <a:solidFill>
                <a:srgbClr val="000000"/>
              </a:solidFill>
              <a:latin typeface="Roboto Condensed"/>
              <a:ea typeface="Roboto Condensed"/>
              <a:cs typeface="Roboto Condensed"/>
              <a:sym typeface="Roboto Condensed"/>
            </a:endParaRPr>
          </a:p>
          <a:p>
            <a:pPr indent="0" lvl="0" marL="0" rtl="0" algn="just">
              <a:lnSpc>
                <a:spcPct val="115000"/>
              </a:lnSpc>
              <a:spcBef>
                <a:spcPts val="1700"/>
              </a:spcBef>
              <a:spcAft>
                <a:spcPts val="0"/>
              </a:spcAft>
              <a:buNone/>
            </a:pPr>
            <a:r>
              <a:rPr lang="en" sz="1400">
                <a:solidFill>
                  <a:srgbClr val="000000"/>
                </a:solidFill>
                <a:latin typeface="Roboto Condensed"/>
                <a:ea typeface="Roboto Condensed"/>
                <a:cs typeface="Roboto Condensed"/>
                <a:sym typeface="Roboto Condensed"/>
              </a:rPr>
              <a:t>The transmission map is estimated by assuming the atmospheric light </a:t>
            </a:r>
            <a:r>
              <a:rPr i="1" lang="en" sz="1400">
                <a:solidFill>
                  <a:srgbClr val="000000"/>
                </a:solidFill>
                <a:latin typeface="Roboto Condensed"/>
                <a:ea typeface="Roboto Condensed"/>
                <a:cs typeface="Roboto Condensed"/>
                <a:sym typeface="Roboto Condensed"/>
              </a:rPr>
              <a:t>A</a:t>
            </a:r>
            <a:r>
              <a:rPr lang="en" sz="1400">
                <a:solidFill>
                  <a:srgbClr val="000000"/>
                </a:solidFill>
                <a:latin typeface="Roboto Condensed"/>
                <a:ea typeface="Roboto Condensed"/>
                <a:cs typeface="Roboto Condensed"/>
                <a:sym typeface="Roboto Condensed"/>
              </a:rPr>
              <a:t> is known.Assuming transmission  to be constant for the small local patch we apply the dark channel on equation on both sides:</a:t>
            </a:r>
            <a:endParaRPr sz="2200">
              <a:solidFill>
                <a:srgbClr val="000000"/>
              </a:solidFill>
              <a:latin typeface="Roboto Condensed"/>
              <a:ea typeface="Roboto Condensed"/>
              <a:cs typeface="Roboto Condensed"/>
              <a:sym typeface="Roboto Condensed"/>
            </a:endParaRPr>
          </a:p>
          <a:p>
            <a:pPr indent="0" lvl="0" marL="0" rtl="0" algn="l">
              <a:spcBef>
                <a:spcPts val="1700"/>
              </a:spcBef>
              <a:spcAft>
                <a:spcPts val="0"/>
              </a:spcAft>
              <a:buNone/>
            </a:pPr>
            <a:r>
              <a:t/>
            </a:r>
            <a:endParaRPr sz="13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latin typeface="Roboto Condensed"/>
                <a:ea typeface="Roboto Condensed"/>
                <a:cs typeface="Roboto Condensed"/>
                <a:sym typeface="Roboto Condensed"/>
              </a:rPr>
              <a:t>We will find dark channel </a:t>
            </a:r>
            <a:r>
              <a:rPr lang="en" sz="1400">
                <a:latin typeface="Roboto Condensed"/>
                <a:ea typeface="Roboto Condensed"/>
                <a:cs typeface="Roboto Condensed"/>
                <a:sym typeface="Roboto Condensed"/>
              </a:rPr>
              <a:t>prior k by using</a:t>
            </a:r>
            <a:r>
              <a:rPr lang="en"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p:txBody>
      </p:sp>
      <p:pic>
        <p:nvPicPr>
          <p:cNvPr id="332" name="Google Shape;332;p37"/>
          <p:cNvPicPr preferRelativeResize="0"/>
          <p:nvPr/>
        </p:nvPicPr>
        <p:blipFill>
          <a:blip r:embed="rId3">
            <a:alphaModFix/>
          </a:blip>
          <a:stretch>
            <a:fillRect/>
          </a:stretch>
        </p:blipFill>
        <p:spPr>
          <a:xfrm>
            <a:off x="1647696" y="3177013"/>
            <a:ext cx="3296700" cy="546237"/>
          </a:xfrm>
          <a:prstGeom prst="rect">
            <a:avLst/>
          </a:prstGeom>
          <a:noFill/>
          <a:ln>
            <a:noFill/>
          </a:ln>
        </p:spPr>
      </p:pic>
      <p:pic>
        <p:nvPicPr>
          <p:cNvPr id="333" name="Google Shape;333;p37"/>
          <p:cNvPicPr preferRelativeResize="0"/>
          <p:nvPr/>
        </p:nvPicPr>
        <p:blipFill>
          <a:blip r:embed="rId4">
            <a:alphaModFix/>
          </a:blip>
          <a:stretch>
            <a:fillRect/>
          </a:stretch>
        </p:blipFill>
        <p:spPr>
          <a:xfrm>
            <a:off x="1543050" y="4194250"/>
            <a:ext cx="3401350" cy="546225"/>
          </a:xfrm>
          <a:prstGeom prst="rect">
            <a:avLst/>
          </a:prstGeom>
          <a:noFill/>
          <a:ln>
            <a:noFill/>
          </a:ln>
        </p:spPr>
      </p:pic>
      <p:sp>
        <p:nvSpPr>
          <p:cNvPr id="334" name="Google Shape;334;p3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35" name="Google Shape;335;p37"/>
          <p:cNvPicPr preferRelativeResize="0"/>
          <p:nvPr/>
        </p:nvPicPr>
        <p:blipFill>
          <a:blip r:embed="rId5">
            <a:alphaModFix/>
          </a:blip>
          <a:stretch>
            <a:fillRect/>
          </a:stretch>
        </p:blipFill>
        <p:spPr>
          <a:xfrm>
            <a:off x="405003" y="567185"/>
            <a:ext cx="409275" cy="41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4000"/>
              <a:t>TEAM</a:t>
            </a:r>
            <a:endParaRPr sz="4000"/>
          </a:p>
        </p:txBody>
      </p:sp>
      <p:sp>
        <p:nvSpPr>
          <p:cNvPr id="156" name="Google Shape;156;p2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57" name="Google Shape;157;p20"/>
          <p:cNvSpPr txBox="1"/>
          <p:nvPr/>
        </p:nvSpPr>
        <p:spPr>
          <a:xfrm>
            <a:off x="860325"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Condensed"/>
                <a:ea typeface="Roboto Condensed"/>
                <a:cs typeface="Roboto Condensed"/>
                <a:sym typeface="Roboto Condensed"/>
              </a:rPr>
              <a:t>Dara Deepak</a:t>
            </a:r>
            <a:br>
              <a:rPr b="0" i="0" lang="en" sz="1400" u="none" cap="none" strike="noStrike">
                <a:solidFill>
                  <a:srgbClr val="000000"/>
                </a:solidFill>
                <a:latin typeface="Roboto Condensed"/>
                <a:ea typeface="Roboto Condensed"/>
                <a:cs typeface="Roboto Condensed"/>
                <a:sym typeface="Roboto Condensed"/>
              </a:rPr>
            </a:br>
            <a:r>
              <a:rPr b="0" i="0" lang="en" sz="1000" u="none" cap="none" strike="noStrike">
                <a:solidFill>
                  <a:schemeClr val="dk2"/>
                </a:solidFill>
                <a:latin typeface="Roboto Condensed"/>
                <a:ea typeface="Roboto Condensed"/>
                <a:cs typeface="Roboto Condensed"/>
                <a:sym typeface="Roboto Condensed"/>
              </a:rPr>
              <a:t>S20190010037</a:t>
            </a:r>
            <a:endParaRPr b="0" i="0" sz="1000" u="none" cap="none" strike="noStrike">
              <a:solidFill>
                <a:srgbClr val="000000"/>
              </a:solidFill>
              <a:latin typeface="Roboto Condensed"/>
              <a:ea typeface="Roboto Condensed"/>
              <a:cs typeface="Roboto Condensed"/>
              <a:sym typeface="Roboto Condensed"/>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Condensed"/>
              <a:ea typeface="Roboto Condensed"/>
              <a:cs typeface="Roboto Condensed"/>
              <a:sym typeface="Roboto Condensed"/>
            </a:endParaRPr>
          </a:p>
        </p:txBody>
      </p:sp>
      <p:sp>
        <p:nvSpPr>
          <p:cNvPr id="158" name="Google Shape;158;p20"/>
          <p:cNvSpPr txBox="1"/>
          <p:nvPr/>
        </p:nvSpPr>
        <p:spPr>
          <a:xfrm>
            <a:off x="2840050"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Condensed"/>
                <a:ea typeface="Roboto Condensed"/>
                <a:cs typeface="Roboto Condensed"/>
                <a:sym typeface="Roboto Condensed"/>
              </a:rPr>
              <a:t>C. Guru Nithin Reddy</a:t>
            </a:r>
            <a:br>
              <a:rPr b="0" i="0" lang="en" sz="1400" u="none" cap="none" strike="noStrike">
                <a:solidFill>
                  <a:srgbClr val="000000"/>
                </a:solidFill>
                <a:latin typeface="Roboto Condensed"/>
                <a:ea typeface="Roboto Condensed"/>
                <a:cs typeface="Roboto Condensed"/>
                <a:sym typeface="Roboto Condensed"/>
              </a:rPr>
            </a:br>
            <a:r>
              <a:rPr b="0" i="0" lang="en" sz="1000" u="none" cap="none" strike="noStrike">
                <a:solidFill>
                  <a:schemeClr val="dk2"/>
                </a:solidFill>
                <a:latin typeface="Roboto Condensed"/>
                <a:ea typeface="Roboto Condensed"/>
                <a:cs typeface="Roboto Condensed"/>
                <a:sym typeface="Roboto Condensed"/>
              </a:rPr>
              <a:t>S201900100</a:t>
            </a:r>
            <a:r>
              <a:rPr lang="en" sz="1000">
                <a:solidFill>
                  <a:schemeClr val="dk2"/>
                </a:solidFill>
                <a:latin typeface="Roboto Condensed"/>
                <a:ea typeface="Roboto Condensed"/>
                <a:cs typeface="Roboto Condensed"/>
                <a:sym typeface="Roboto Condensed"/>
              </a:rPr>
              <a:t>28</a:t>
            </a:r>
            <a:endParaRPr b="0" i="0" sz="1000" u="none" cap="none" strike="noStrike">
              <a:solidFill>
                <a:srgbClr val="000000"/>
              </a:solidFill>
              <a:latin typeface="Roboto Condensed"/>
              <a:ea typeface="Roboto Condensed"/>
              <a:cs typeface="Roboto Condensed"/>
              <a:sym typeface="Roboto Condensed"/>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Roboto Condensed"/>
              <a:ea typeface="Roboto Condensed"/>
              <a:cs typeface="Roboto Condensed"/>
              <a:sym typeface="Roboto Condensed"/>
            </a:endParaRPr>
          </a:p>
        </p:txBody>
      </p:sp>
      <p:sp>
        <p:nvSpPr>
          <p:cNvPr id="159" name="Google Shape;159;p20"/>
          <p:cNvSpPr txBox="1"/>
          <p:nvPr/>
        </p:nvSpPr>
        <p:spPr>
          <a:xfrm>
            <a:off x="4489605" y="3379000"/>
            <a:ext cx="1619346"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Condensed"/>
                <a:ea typeface="Roboto Condensed"/>
                <a:cs typeface="Roboto Condensed"/>
                <a:sym typeface="Roboto Condensed"/>
              </a:rPr>
              <a:t>Paindla Yashwanth Kumar</a:t>
            </a:r>
            <a:br>
              <a:rPr b="0" i="0" lang="en" sz="1400" u="none" cap="none" strike="noStrike">
                <a:solidFill>
                  <a:srgbClr val="000000"/>
                </a:solidFill>
                <a:latin typeface="Roboto Condensed"/>
                <a:ea typeface="Roboto Condensed"/>
                <a:cs typeface="Roboto Condensed"/>
                <a:sym typeface="Roboto Condensed"/>
              </a:rPr>
            </a:br>
            <a:r>
              <a:rPr b="0" i="0" lang="en" sz="1000" u="none" cap="none" strike="noStrike">
                <a:solidFill>
                  <a:schemeClr val="dk2"/>
                </a:solidFill>
                <a:latin typeface="Roboto Condensed"/>
                <a:ea typeface="Roboto Condensed"/>
                <a:cs typeface="Roboto Condensed"/>
                <a:sym typeface="Roboto Condensed"/>
              </a:rPr>
              <a:t>S20190010</a:t>
            </a:r>
            <a:r>
              <a:rPr lang="en" sz="1000">
                <a:solidFill>
                  <a:schemeClr val="dk2"/>
                </a:solidFill>
                <a:latin typeface="Roboto Condensed"/>
                <a:ea typeface="Roboto Condensed"/>
                <a:cs typeface="Roboto Condensed"/>
                <a:sym typeface="Roboto Condensed"/>
              </a:rPr>
              <a:t>130</a:t>
            </a:r>
            <a:endParaRPr b="0" i="0" sz="1000" u="none" cap="none" strike="noStrike">
              <a:solidFill>
                <a:srgbClr val="000000"/>
              </a:solidFill>
              <a:latin typeface="Roboto Condensed"/>
              <a:ea typeface="Roboto Condensed"/>
              <a:cs typeface="Roboto Condensed"/>
              <a:sym typeface="Roboto Condensed"/>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Roboto Condensed"/>
              <a:ea typeface="Roboto Condensed"/>
              <a:cs typeface="Roboto Condensed"/>
              <a:sym typeface="Roboto Condensed"/>
            </a:endParaRPr>
          </a:p>
        </p:txBody>
      </p:sp>
      <p:sp>
        <p:nvSpPr>
          <p:cNvPr id="160" name="Google Shape;160;p20"/>
          <p:cNvSpPr txBox="1"/>
          <p:nvPr/>
        </p:nvSpPr>
        <p:spPr>
          <a:xfrm>
            <a:off x="6563756"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Condensed"/>
                <a:ea typeface="Roboto Condensed"/>
                <a:cs typeface="Roboto Condensed"/>
                <a:sym typeface="Roboto Condensed"/>
              </a:rPr>
              <a:t>Kona Pavan Kumar</a:t>
            </a:r>
            <a:br>
              <a:rPr b="0" i="0" lang="en" sz="1400" u="none" cap="none" strike="noStrike">
                <a:solidFill>
                  <a:srgbClr val="000000"/>
                </a:solidFill>
                <a:latin typeface="Roboto Condensed"/>
                <a:ea typeface="Roboto Condensed"/>
                <a:cs typeface="Roboto Condensed"/>
                <a:sym typeface="Roboto Condensed"/>
              </a:rPr>
            </a:br>
            <a:r>
              <a:rPr b="0" i="0" lang="en" sz="1000" u="none" cap="none" strike="noStrike">
                <a:solidFill>
                  <a:schemeClr val="dk2"/>
                </a:solidFill>
                <a:latin typeface="Roboto Condensed"/>
                <a:ea typeface="Roboto Condensed"/>
                <a:cs typeface="Roboto Condensed"/>
                <a:sym typeface="Roboto Condensed"/>
              </a:rPr>
              <a:t>S201900100</a:t>
            </a:r>
            <a:r>
              <a:rPr lang="en" sz="1000">
                <a:solidFill>
                  <a:schemeClr val="dk2"/>
                </a:solidFill>
                <a:latin typeface="Roboto Condensed"/>
                <a:ea typeface="Roboto Condensed"/>
                <a:cs typeface="Roboto Condensed"/>
                <a:sym typeface="Roboto Condensed"/>
              </a:rPr>
              <a:t>95</a:t>
            </a:r>
            <a:endParaRPr/>
          </a:p>
        </p:txBody>
      </p:sp>
      <p:sp>
        <p:nvSpPr>
          <p:cNvPr id="161" name="Google Shape;161;p20"/>
          <p:cNvSpPr/>
          <p:nvPr/>
        </p:nvSpPr>
        <p:spPr>
          <a:xfrm>
            <a:off x="315223" y="623918"/>
            <a:ext cx="303511" cy="30351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2" name="Google Shape;162;p20"/>
          <p:cNvPicPr preferRelativeResize="0"/>
          <p:nvPr/>
        </p:nvPicPr>
        <p:blipFill rotWithShape="1">
          <a:blip r:embed="rId3">
            <a:alphaModFix/>
          </a:blip>
          <a:srcRect b="0" l="0" r="0" t="0"/>
          <a:stretch/>
        </p:blipFill>
        <p:spPr>
          <a:xfrm>
            <a:off x="814275" y="1710148"/>
            <a:ext cx="1695170" cy="1576903"/>
          </a:xfrm>
          <a:prstGeom prst="rect">
            <a:avLst/>
          </a:prstGeom>
          <a:noFill/>
          <a:ln>
            <a:noFill/>
          </a:ln>
        </p:spPr>
      </p:pic>
      <p:pic>
        <p:nvPicPr>
          <p:cNvPr id="163" name="Google Shape;163;p20"/>
          <p:cNvPicPr preferRelativeResize="0"/>
          <p:nvPr/>
        </p:nvPicPr>
        <p:blipFill rotWithShape="1">
          <a:blip r:embed="rId4">
            <a:alphaModFix/>
          </a:blip>
          <a:srcRect b="0" l="0" r="0" t="0"/>
          <a:stretch/>
        </p:blipFill>
        <p:spPr>
          <a:xfrm>
            <a:off x="2634080" y="1710147"/>
            <a:ext cx="1695170" cy="1576903"/>
          </a:xfrm>
          <a:prstGeom prst="rect">
            <a:avLst/>
          </a:prstGeom>
          <a:noFill/>
          <a:ln>
            <a:noFill/>
          </a:ln>
        </p:spPr>
      </p:pic>
      <p:pic>
        <p:nvPicPr>
          <p:cNvPr id="164" name="Google Shape;164;p20"/>
          <p:cNvPicPr preferRelativeResize="0"/>
          <p:nvPr/>
        </p:nvPicPr>
        <p:blipFill rotWithShape="1">
          <a:blip r:embed="rId4">
            <a:alphaModFix/>
          </a:blip>
          <a:srcRect b="0" l="0" r="0" t="0"/>
          <a:stretch/>
        </p:blipFill>
        <p:spPr>
          <a:xfrm>
            <a:off x="4468173" y="1710146"/>
            <a:ext cx="1695170" cy="1576903"/>
          </a:xfrm>
          <a:prstGeom prst="rect">
            <a:avLst/>
          </a:prstGeom>
          <a:noFill/>
          <a:ln>
            <a:noFill/>
          </a:ln>
        </p:spPr>
      </p:pic>
      <p:pic>
        <p:nvPicPr>
          <p:cNvPr id="165" name="Google Shape;165;p20"/>
          <p:cNvPicPr preferRelativeResize="0"/>
          <p:nvPr/>
        </p:nvPicPr>
        <p:blipFill rotWithShape="1">
          <a:blip r:embed="rId4">
            <a:alphaModFix/>
          </a:blip>
          <a:srcRect b="0" l="0" r="0" t="0"/>
          <a:stretch/>
        </p:blipFill>
        <p:spPr>
          <a:xfrm>
            <a:off x="6273690" y="1710145"/>
            <a:ext cx="1695170" cy="15769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ctrTitle"/>
          </p:nvPr>
        </p:nvSpPr>
        <p:spPr>
          <a:xfrm>
            <a:off x="101950" y="3517610"/>
            <a:ext cx="508635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DATASET</a:t>
            </a:r>
            <a:endParaRPr sz="4000"/>
          </a:p>
        </p:txBody>
      </p:sp>
      <p:sp>
        <p:nvSpPr>
          <p:cNvPr id="341" name="Google Shape;341;p3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342" name="Google Shape;342;p38"/>
          <p:cNvSpPr txBox="1"/>
          <p:nvPr/>
        </p:nvSpPr>
        <p:spPr>
          <a:xfrm>
            <a:off x="463525" y="-7144"/>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 sz="12000" u="none" cap="none" strike="noStrike">
                <a:solidFill>
                  <a:srgbClr val="3F5378"/>
                </a:solidFill>
                <a:latin typeface="Roboto Condensed"/>
                <a:ea typeface="Roboto Condensed"/>
                <a:cs typeface="Roboto Condensed"/>
                <a:sym typeface="Roboto Condensed"/>
              </a:rPr>
              <a:t>6</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Dataset</a:t>
            </a:r>
            <a:endParaRPr sz="3200"/>
          </a:p>
        </p:txBody>
      </p:sp>
      <p:sp>
        <p:nvSpPr>
          <p:cNvPr id="348" name="Google Shape;348;p39"/>
          <p:cNvSpPr txBox="1"/>
          <p:nvPr>
            <p:ph idx="1" type="body"/>
          </p:nvPr>
        </p:nvSpPr>
        <p:spPr>
          <a:xfrm>
            <a:off x="0" y="1327350"/>
            <a:ext cx="9105600" cy="3145500"/>
          </a:xfrm>
          <a:prstGeom prst="rect">
            <a:avLst/>
          </a:prstGeom>
          <a:noFill/>
          <a:ln>
            <a:noFill/>
          </a:ln>
        </p:spPr>
        <p:txBody>
          <a:bodyPr anchorCtr="0" anchor="ctr" bIns="91425" lIns="91425" spcFirstLastPara="1" rIns="91425" wrap="square" tIns="91425">
            <a:noAutofit/>
          </a:bodyPr>
          <a:lstStyle/>
          <a:p>
            <a:pPr indent="-368300" lvl="0" marL="457200" rtl="0" algn="l">
              <a:lnSpc>
                <a:spcPct val="100000"/>
              </a:lnSpc>
              <a:spcBef>
                <a:spcPts val="600"/>
              </a:spcBef>
              <a:spcAft>
                <a:spcPts val="0"/>
              </a:spcAft>
              <a:buSzPts val="2200"/>
              <a:buFont typeface="Roboto Condensed"/>
              <a:buChar char="●"/>
            </a:pPr>
            <a:r>
              <a:rPr lang="en" sz="2200">
                <a:latin typeface="Roboto Condensed"/>
                <a:ea typeface="Roboto Condensed"/>
                <a:cs typeface="Roboto Condensed"/>
                <a:sym typeface="Roboto Condensed"/>
              </a:rPr>
              <a:t>For hazed images we have used our own dataset.</a:t>
            </a:r>
            <a:endParaRPr sz="2200">
              <a:latin typeface="Roboto Condensed"/>
              <a:ea typeface="Roboto Condensed"/>
              <a:cs typeface="Roboto Condensed"/>
              <a:sym typeface="Roboto Condensed"/>
            </a:endParaRPr>
          </a:p>
          <a:p>
            <a:pPr indent="-368300" lvl="0" marL="457200" rtl="0" algn="l">
              <a:lnSpc>
                <a:spcPct val="100000"/>
              </a:lnSpc>
              <a:spcBef>
                <a:spcPts val="0"/>
              </a:spcBef>
              <a:spcAft>
                <a:spcPts val="0"/>
              </a:spcAft>
              <a:buSzPts val="2200"/>
              <a:buFont typeface="Roboto Condensed"/>
              <a:buChar char="●"/>
            </a:pPr>
            <a:r>
              <a:rPr lang="en" sz="2200">
                <a:latin typeface="Roboto Condensed"/>
                <a:ea typeface="Roboto Condensed"/>
                <a:cs typeface="Roboto Condensed"/>
                <a:sym typeface="Roboto Condensed"/>
              </a:rPr>
              <a:t>The total number of images used are 500, for training we have used 400 images and for testing we have used 100 images.</a:t>
            </a:r>
            <a:endParaRPr sz="2200">
              <a:latin typeface="Roboto Condensed"/>
              <a:ea typeface="Roboto Condensed"/>
              <a:cs typeface="Roboto Condensed"/>
              <a:sym typeface="Roboto Condensed"/>
            </a:endParaRPr>
          </a:p>
          <a:p>
            <a:pPr indent="0" lvl="0" marL="457200" rtl="0" algn="l">
              <a:lnSpc>
                <a:spcPct val="100000"/>
              </a:lnSpc>
              <a:spcBef>
                <a:spcPts val="600"/>
              </a:spcBef>
              <a:spcAft>
                <a:spcPts val="0"/>
              </a:spcAft>
              <a:buNone/>
            </a:pPr>
            <a:r>
              <a:rPr lang="en" sz="2200">
                <a:latin typeface="Roboto Condensed"/>
                <a:ea typeface="Roboto Condensed"/>
                <a:cs typeface="Roboto Condensed"/>
                <a:sym typeface="Roboto Condensed"/>
              </a:rPr>
              <a:t>Link for the dataset -  </a:t>
            </a:r>
            <a:r>
              <a:rPr lang="en" sz="2200" u="sng">
                <a:solidFill>
                  <a:schemeClr val="hlink"/>
                </a:solidFill>
                <a:latin typeface="Roboto Condensed"/>
                <a:ea typeface="Roboto Condensed"/>
                <a:cs typeface="Roboto Condensed"/>
                <a:sym typeface="Roboto Condensed"/>
                <a:hlinkClick r:id="rId3"/>
              </a:rPr>
              <a:t>Dataset</a:t>
            </a:r>
            <a:endParaRPr sz="1200">
              <a:solidFill>
                <a:srgbClr val="000000"/>
              </a:solidFill>
            </a:endParaRPr>
          </a:p>
          <a:p>
            <a:pPr indent="-368300" lvl="0" marL="457200" rtl="0" algn="l">
              <a:lnSpc>
                <a:spcPct val="100000"/>
              </a:lnSpc>
              <a:spcBef>
                <a:spcPts val="600"/>
              </a:spcBef>
              <a:spcAft>
                <a:spcPts val="0"/>
              </a:spcAft>
              <a:buSzPts val="2200"/>
              <a:buFont typeface="Roboto Condensed"/>
              <a:buChar char="●"/>
            </a:pPr>
            <a:r>
              <a:rPr lang="en" sz="2200">
                <a:latin typeface="Roboto Condensed"/>
                <a:ea typeface="Roboto Condensed"/>
                <a:cs typeface="Roboto Condensed"/>
                <a:sym typeface="Roboto Condensed"/>
              </a:rPr>
              <a:t>Compared to other widely used datasets, this dataset contains a high quality images with high resolution.</a:t>
            </a:r>
            <a:endParaRPr sz="1200">
              <a:solidFill>
                <a:srgbClr val="000000"/>
              </a:solidFill>
            </a:endParaRPr>
          </a:p>
          <a:p>
            <a:pPr indent="-368300" lvl="0" marL="457200" rtl="0" algn="l">
              <a:lnSpc>
                <a:spcPct val="100000"/>
              </a:lnSpc>
              <a:spcBef>
                <a:spcPts val="0"/>
              </a:spcBef>
              <a:spcAft>
                <a:spcPts val="0"/>
              </a:spcAft>
              <a:buSzPts val="2200"/>
              <a:buFont typeface="Roboto Condensed"/>
              <a:buChar char="●"/>
            </a:pPr>
            <a:r>
              <a:rPr lang="en" sz="2200">
                <a:latin typeface="Roboto Condensed"/>
                <a:ea typeface="Roboto Condensed"/>
                <a:cs typeface="Roboto Condensed"/>
                <a:sym typeface="Roboto Condensed"/>
              </a:rPr>
              <a:t>In our dataset we have both Indoor and </a:t>
            </a:r>
            <a:r>
              <a:rPr lang="en" sz="2200">
                <a:latin typeface="Roboto Condensed"/>
                <a:ea typeface="Roboto Condensed"/>
                <a:cs typeface="Roboto Condensed"/>
                <a:sym typeface="Roboto Condensed"/>
              </a:rPr>
              <a:t>outdoor</a:t>
            </a:r>
            <a:r>
              <a:rPr lang="en" sz="2200">
                <a:latin typeface="Roboto Condensed"/>
                <a:ea typeface="Roboto Condensed"/>
                <a:cs typeface="Roboto Condensed"/>
                <a:sym typeface="Roboto Condensed"/>
              </a:rPr>
              <a:t> image dataset</a:t>
            </a:r>
            <a:endParaRPr sz="2200">
              <a:latin typeface="Roboto Condensed"/>
              <a:ea typeface="Roboto Condensed"/>
              <a:cs typeface="Roboto Condensed"/>
              <a:sym typeface="Roboto Condensed"/>
            </a:endParaRPr>
          </a:p>
        </p:txBody>
      </p:sp>
      <p:sp>
        <p:nvSpPr>
          <p:cNvPr id="349" name="Google Shape;349;p3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350" name="Google Shape;350;p39"/>
          <p:cNvSpPr/>
          <p:nvPr/>
        </p:nvSpPr>
        <p:spPr>
          <a:xfrm>
            <a:off x="451735" y="670650"/>
            <a:ext cx="362540" cy="204790"/>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0"/>
          <p:cNvSpPr txBox="1"/>
          <p:nvPr>
            <p:ph type="ctrTitle"/>
          </p:nvPr>
        </p:nvSpPr>
        <p:spPr>
          <a:xfrm>
            <a:off x="101950" y="3517610"/>
            <a:ext cx="508635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RESULTS</a:t>
            </a:r>
            <a:endParaRPr sz="4000"/>
          </a:p>
        </p:txBody>
      </p:sp>
      <p:sp>
        <p:nvSpPr>
          <p:cNvPr id="356" name="Google Shape;356;p4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357" name="Google Shape;357;p40"/>
          <p:cNvSpPr txBox="1"/>
          <p:nvPr/>
        </p:nvSpPr>
        <p:spPr>
          <a:xfrm>
            <a:off x="463525" y="-7144"/>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 sz="12000" u="none" cap="none" strike="noStrike">
                <a:solidFill>
                  <a:srgbClr val="3F5378"/>
                </a:solidFill>
                <a:latin typeface="Roboto Condensed"/>
                <a:ea typeface="Roboto Condensed"/>
                <a:cs typeface="Roboto Condensed"/>
                <a:sym typeface="Roboto Condensed"/>
              </a:rPr>
              <a:t>7</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Results</a:t>
            </a:r>
            <a:endParaRPr/>
          </a:p>
        </p:txBody>
      </p:sp>
      <p:sp>
        <p:nvSpPr>
          <p:cNvPr id="363" name="Google Shape;363;p4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64" name="Google Shape;364;p41"/>
          <p:cNvPicPr preferRelativeResize="0"/>
          <p:nvPr/>
        </p:nvPicPr>
        <p:blipFill rotWithShape="1">
          <a:blip r:embed="rId3">
            <a:alphaModFix/>
          </a:blip>
          <a:srcRect b="0" l="0" r="0" t="0"/>
          <a:stretch/>
        </p:blipFill>
        <p:spPr>
          <a:xfrm>
            <a:off x="28575" y="1158775"/>
            <a:ext cx="9086850" cy="3320356"/>
          </a:xfrm>
          <a:prstGeom prst="rect">
            <a:avLst/>
          </a:prstGeom>
          <a:noFill/>
          <a:ln>
            <a:noFill/>
          </a:ln>
        </p:spPr>
      </p:pic>
      <p:grpSp>
        <p:nvGrpSpPr>
          <p:cNvPr id="365" name="Google Shape;365;p41"/>
          <p:cNvGrpSpPr/>
          <p:nvPr/>
        </p:nvGrpSpPr>
        <p:grpSpPr>
          <a:xfrm>
            <a:off x="481259" y="654825"/>
            <a:ext cx="333016" cy="241699"/>
            <a:chOff x="4604550" y="3714775"/>
            <a:chExt cx="439625" cy="319075"/>
          </a:xfrm>
        </p:grpSpPr>
        <p:sp>
          <p:nvSpPr>
            <p:cNvPr id="366" name="Google Shape;366;p41"/>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1"/>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Results</a:t>
            </a:r>
            <a:endParaRPr/>
          </a:p>
        </p:txBody>
      </p:sp>
      <p:sp>
        <p:nvSpPr>
          <p:cNvPr id="373" name="Google Shape;373;p4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74" name="Google Shape;374;p42"/>
          <p:cNvPicPr preferRelativeResize="0"/>
          <p:nvPr/>
        </p:nvPicPr>
        <p:blipFill rotWithShape="1">
          <a:blip r:embed="rId3">
            <a:alphaModFix/>
          </a:blip>
          <a:srcRect b="0" l="0" r="0" t="0"/>
          <a:stretch/>
        </p:blipFill>
        <p:spPr>
          <a:xfrm>
            <a:off x="142875" y="1311175"/>
            <a:ext cx="8088750" cy="3498200"/>
          </a:xfrm>
          <a:prstGeom prst="rect">
            <a:avLst/>
          </a:prstGeom>
          <a:noFill/>
          <a:ln>
            <a:noFill/>
          </a:ln>
        </p:spPr>
      </p:pic>
      <p:grpSp>
        <p:nvGrpSpPr>
          <p:cNvPr id="375" name="Google Shape;375;p42"/>
          <p:cNvGrpSpPr/>
          <p:nvPr/>
        </p:nvGrpSpPr>
        <p:grpSpPr>
          <a:xfrm>
            <a:off x="481258" y="654829"/>
            <a:ext cx="333016" cy="241699"/>
            <a:chOff x="4604550" y="3714775"/>
            <a:chExt cx="439625" cy="319075"/>
          </a:xfrm>
        </p:grpSpPr>
        <p:sp>
          <p:nvSpPr>
            <p:cNvPr id="376" name="Google Shape;376;p42"/>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2"/>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Results</a:t>
            </a:r>
            <a:endParaRPr/>
          </a:p>
        </p:txBody>
      </p:sp>
      <p:sp>
        <p:nvSpPr>
          <p:cNvPr id="383" name="Google Shape;383;p43"/>
          <p:cNvSpPr txBox="1"/>
          <p:nvPr>
            <p:ph idx="12" type="sldNum"/>
          </p:nvPr>
        </p:nvSpPr>
        <p:spPr>
          <a:xfrm>
            <a:off x="7656600" y="4669043"/>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84" name="Google Shape;384;p43"/>
          <p:cNvPicPr preferRelativeResize="0"/>
          <p:nvPr/>
        </p:nvPicPr>
        <p:blipFill rotWithShape="1">
          <a:blip r:embed="rId3">
            <a:alphaModFix/>
          </a:blip>
          <a:srcRect b="0" l="0" r="0" t="0"/>
          <a:stretch/>
        </p:blipFill>
        <p:spPr>
          <a:xfrm>
            <a:off x="42750" y="1357314"/>
            <a:ext cx="8297149" cy="3311730"/>
          </a:xfrm>
          <a:prstGeom prst="rect">
            <a:avLst/>
          </a:prstGeom>
          <a:noFill/>
          <a:ln>
            <a:noFill/>
          </a:ln>
        </p:spPr>
      </p:pic>
      <p:grpSp>
        <p:nvGrpSpPr>
          <p:cNvPr id="385" name="Google Shape;385;p43"/>
          <p:cNvGrpSpPr/>
          <p:nvPr/>
        </p:nvGrpSpPr>
        <p:grpSpPr>
          <a:xfrm>
            <a:off x="481258" y="654829"/>
            <a:ext cx="333016" cy="241699"/>
            <a:chOff x="4604550" y="3714775"/>
            <a:chExt cx="439625" cy="319075"/>
          </a:xfrm>
        </p:grpSpPr>
        <p:sp>
          <p:nvSpPr>
            <p:cNvPr id="386" name="Google Shape;386;p43"/>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3"/>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4"/>
          <p:cNvSpPr txBox="1"/>
          <p:nvPr>
            <p:ph type="ctrTitle"/>
          </p:nvPr>
        </p:nvSpPr>
        <p:spPr>
          <a:xfrm>
            <a:off x="101950" y="3517610"/>
            <a:ext cx="508635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CONCLUSION</a:t>
            </a:r>
            <a:endParaRPr sz="4000"/>
          </a:p>
        </p:txBody>
      </p:sp>
      <p:sp>
        <p:nvSpPr>
          <p:cNvPr id="393" name="Google Shape;393;p4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394" name="Google Shape;394;p44"/>
          <p:cNvSpPr txBox="1"/>
          <p:nvPr/>
        </p:nvSpPr>
        <p:spPr>
          <a:xfrm>
            <a:off x="463525" y="-7144"/>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 sz="12000" u="none" cap="none" strike="noStrike">
                <a:solidFill>
                  <a:srgbClr val="3F5378"/>
                </a:solidFill>
                <a:latin typeface="Roboto Condensed"/>
                <a:ea typeface="Roboto Condensed"/>
                <a:cs typeface="Roboto Condensed"/>
                <a:sym typeface="Roboto Condensed"/>
              </a:rPr>
              <a:t>8</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Conclusion</a:t>
            </a:r>
            <a:endParaRPr/>
          </a:p>
        </p:txBody>
      </p:sp>
      <p:sp>
        <p:nvSpPr>
          <p:cNvPr id="400" name="Google Shape;400;p45"/>
          <p:cNvSpPr txBox="1"/>
          <p:nvPr>
            <p:ph idx="1" type="body"/>
          </p:nvPr>
        </p:nvSpPr>
        <p:spPr>
          <a:xfrm>
            <a:off x="192882" y="1327350"/>
            <a:ext cx="8601074" cy="3145500"/>
          </a:xfrm>
          <a:prstGeom prst="rect">
            <a:avLst/>
          </a:prstGeom>
          <a:noFill/>
          <a:ln>
            <a:noFill/>
          </a:ln>
        </p:spPr>
        <p:txBody>
          <a:bodyPr anchorCtr="0" anchor="ctr" bIns="91425" lIns="91425" spcFirstLastPara="1" rIns="91425" wrap="square" tIns="91425">
            <a:noAutofit/>
          </a:bodyPr>
          <a:lstStyle/>
          <a:p>
            <a:pPr indent="-381000" lvl="0" marL="457200" rtl="0" algn="l">
              <a:lnSpc>
                <a:spcPct val="100000"/>
              </a:lnSpc>
              <a:spcBef>
                <a:spcPts val="600"/>
              </a:spcBef>
              <a:spcAft>
                <a:spcPts val="0"/>
              </a:spcAft>
              <a:buSzPts val="2400"/>
              <a:buFont typeface="Roboto Condensed"/>
              <a:buChar char="•"/>
            </a:pPr>
            <a:r>
              <a:rPr lang="en" sz="2200">
                <a:latin typeface="Roboto Condensed"/>
                <a:ea typeface="Roboto Condensed"/>
                <a:cs typeface="Roboto Condensed"/>
                <a:sym typeface="Roboto Condensed"/>
              </a:rPr>
              <a:t>This work provides good performance for the task of obtaining haze less image both qualitative and quantitative manner.</a:t>
            </a:r>
            <a:endParaRPr>
              <a:latin typeface="Roboto Condensed"/>
              <a:ea typeface="Roboto Condensed"/>
              <a:cs typeface="Roboto Condensed"/>
              <a:sym typeface="Roboto Condensed"/>
            </a:endParaRPr>
          </a:p>
          <a:p>
            <a:pPr indent="-381000" lvl="0" marL="457200" rtl="0" algn="l">
              <a:lnSpc>
                <a:spcPct val="100000"/>
              </a:lnSpc>
              <a:spcBef>
                <a:spcPts val="600"/>
              </a:spcBef>
              <a:spcAft>
                <a:spcPts val="0"/>
              </a:spcAft>
              <a:buSzPts val="2400"/>
              <a:buFont typeface="Roboto Condensed"/>
              <a:buChar char="•"/>
            </a:pPr>
            <a:r>
              <a:rPr lang="en" sz="2200">
                <a:latin typeface="Roboto Condensed"/>
                <a:ea typeface="Roboto Condensed"/>
                <a:cs typeface="Roboto Condensed"/>
                <a:sym typeface="Roboto Condensed"/>
              </a:rPr>
              <a:t>Experimental results show the proposed methods estimates haze accurately, the reconstruct images are more realistic and detailed information is restored.</a:t>
            </a:r>
            <a:endParaRPr>
              <a:latin typeface="Roboto Condensed"/>
              <a:ea typeface="Roboto Condensed"/>
              <a:cs typeface="Roboto Condensed"/>
              <a:sym typeface="Roboto Condensed"/>
            </a:endParaRPr>
          </a:p>
        </p:txBody>
      </p:sp>
      <p:sp>
        <p:nvSpPr>
          <p:cNvPr id="401" name="Google Shape;401;p4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402" name="Google Shape;402;p45"/>
          <p:cNvGrpSpPr/>
          <p:nvPr/>
        </p:nvGrpSpPr>
        <p:grpSpPr>
          <a:xfrm>
            <a:off x="490482" y="605928"/>
            <a:ext cx="323793" cy="339493"/>
            <a:chOff x="5961125" y="1623900"/>
            <a:chExt cx="427450" cy="448175"/>
          </a:xfrm>
        </p:grpSpPr>
        <p:sp>
          <p:nvSpPr>
            <p:cNvPr id="403" name="Google Shape;403;p45"/>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5"/>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5"/>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5"/>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5"/>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5"/>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5"/>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6"/>
          <p:cNvSpPr txBox="1"/>
          <p:nvPr>
            <p:ph type="ctrTitle"/>
          </p:nvPr>
        </p:nvSpPr>
        <p:spPr>
          <a:xfrm>
            <a:off x="101950" y="3517610"/>
            <a:ext cx="508635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REFERENCES</a:t>
            </a:r>
            <a:endParaRPr sz="4000"/>
          </a:p>
        </p:txBody>
      </p:sp>
      <p:sp>
        <p:nvSpPr>
          <p:cNvPr id="415" name="Google Shape;415;p4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416" name="Google Shape;416;p46"/>
          <p:cNvSpPr txBox="1"/>
          <p:nvPr/>
        </p:nvSpPr>
        <p:spPr>
          <a:xfrm>
            <a:off x="463525" y="-7144"/>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 sz="12000" u="none" cap="none" strike="noStrike">
                <a:solidFill>
                  <a:srgbClr val="3F5378"/>
                </a:solidFill>
                <a:latin typeface="Roboto Condensed"/>
                <a:ea typeface="Roboto Condensed"/>
                <a:cs typeface="Roboto Condensed"/>
                <a:sym typeface="Roboto Condensed"/>
              </a:rPr>
              <a:t>9</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References</a:t>
            </a:r>
            <a:endParaRPr sz="3200"/>
          </a:p>
        </p:txBody>
      </p:sp>
      <p:sp>
        <p:nvSpPr>
          <p:cNvPr id="422" name="Google Shape;422;p47"/>
          <p:cNvSpPr txBox="1"/>
          <p:nvPr>
            <p:ph idx="1" type="body"/>
          </p:nvPr>
        </p:nvSpPr>
        <p:spPr>
          <a:xfrm>
            <a:off x="-60750" y="1387125"/>
            <a:ext cx="9105300" cy="3452700"/>
          </a:xfrm>
          <a:prstGeom prst="rect">
            <a:avLst/>
          </a:prstGeom>
          <a:noFill/>
          <a:ln>
            <a:noFill/>
          </a:ln>
        </p:spPr>
        <p:txBody>
          <a:bodyPr anchorCtr="0" anchor="ctr" bIns="91425" lIns="91425" spcFirstLastPara="1" rIns="91425" wrap="square" tIns="91425">
            <a:noAutofit/>
          </a:bodyPr>
          <a:lstStyle/>
          <a:p>
            <a:pPr indent="0" lvl="0" marL="76200" rtl="0" algn="l">
              <a:lnSpc>
                <a:spcPct val="100000"/>
              </a:lnSpc>
              <a:spcBef>
                <a:spcPts val="0"/>
              </a:spcBef>
              <a:spcAft>
                <a:spcPts val="0"/>
              </a:spcAft>
              <a:buSzPts val="2400"/>
              <a:buNone/>
            </a:pPr>
            <a:r>
              <a:rPr lang="en" sz="1600">
                <a:solidFill>
                  <a:srgbClr val="595959"/>
                </a:solidFill>
                <a:latin typeface="Roboto Condensed"/>
                <a:ea typeface="Roboto Condensed"/>
                <a:cs typeface="Roboto Condensed"/>
                <a:sym typeface="Roboto Condensed"/>
              </a:rPr>
              <a:t> </a:t>
            </a:r>
            <a:r>
              <a:rPr i="0" lang="en" sz="1600" u="none" strike="noStrike">
                <a:solidFill>
                  <a:srgbClr val="595959"/>
                </a:solidFill>
                <a:latin typeface="Roboto Condensed"/>
                <a:ea typeface="Roboto Condensed"/>
                <a:cs typeface="Roboto Condensed"/>
                <a:sym typeface="Roboto Condensed"/>
              </a:rPr>
              <a:t>[1] </a:t>
            </a:r>
            <a:r>
              <a:rPr lang="en" sz="1600">
                <a:solidFill>
                  <a:srgbClr val="222222"/>
                </a:solidFill>
                <a:highlight>
                  <a:srgbClr val="FFFFFF"/>
                </a:highlight>
                <a:latin typeface="Roboto Condensed"/>
                <a:ea typeface="Roboto Condensed"/>
                <a:cs typeface="Roboto Condensed"/>
                <a:sym typeface="Roboto Condensed"/>
              </a:rPr>
              <a:t>He, Kaiming, Jian Sun, and Xiaoou Tang. "Single image haze removal using dark channel prior." </a:t>
            </a:r>
            <a:r>
              <a:rPr i="1" lang="en" sz="1600">
                <a:solidFill>
                  <a:srgbClr val="222222"/>
                </a:solidFill>
                <a:highlight>
                  <a:srgbClr val="FFFFFF"/>
                </a:highlight>
                <a:latin typeface="Roboto Condensed"/>
                <a:ea typeface="Roboto Condensed"/>
                <a:cs typeface="Roboto Condensed"/>
                <a:sym typeface="Roboto Condensed"/>
              </a:rPr>
              <a:t>IEEE transactions on pattern analysis and machine intelligence</a:t>
            </a:r>
            <a:r>
              <a:rPr lang="en" sz="1600">
                <a:solidFill>
                  <a:srgbClr val="222222"/>
                </a:solidFill>
                <a:highlight>
                  <a:srgbClr val="FFFFFF"/>
                </a:highlight>
                <a:latin typeface="Roboto Condensed"/>
                <a:ea typeface="Roboto Condensed"/>
                <a:cs typeface="Roboto Condensed"/>
                <a:sym typeface="Roboto Condensed"/>
              </a:rPr>
              <a:t> 33.12 (2010): 2341-2353.</a:t>
            </a:r>
            <a:r>
              <a:rPr i="0" lang="en" sz="1600" u="none" strike="noStrike">
                <a:solidFill>
                  <a:srgbClr val="595959"/>
                </a:solidFill>
                <a:latin typeface="Roboto Condensed"/>
                <a:ea typeface="Roboto Condensed"/>
                <a:cs typeface="Roboto Condensed"/>
                <a:sym typeface="Roboto Condensed"/>
              </a:rPr>
              <a:t>”</a:t>
            </a:r>
            <a:endParaRPr sz="2200">
              <a:latin typeface="Roboto Condensed"/>
              <a:ea typeface="Roboto Condensed"/>
              <a:cs typeface="Roboto Condensed"/>
              <a:sym typeface="Roboto Condensed"/>
            </a:endParaRPr>
          </a:p>
          <a:p>
            <a:pPr indent="0" lvl="0" marL="76200" rtl="0" algn="l">
              <a:lnSpc>
                <a:spcPct val="100000"/>
              </a:lnSpc>
              <a:spcBef>
                <a:spcPts val="1200"/>
              </a:spcBef>
              <a:spcAft>
                <a:spcPts val="0"/>
              </a:spcAft>
              <a:buSzPts val="2400"/>
              <a:buNone/>
            </a:pPr>
            <a:r>
              <a:rPr i="0" lang="en" sz="1600" u="none" strike="noStrike">
                <a:solidFill>
                  <a:srgbClr val="595959"/>
                </a:solidFill>
                <a:latin typeface="Roboto Condensed"/>
                <a:ea typeface="Roboto Condensed"/>
                <a:cs typeface="Roboto Condensed"/>
                <a:sym typeface="Roboto Condensed"/>
              </a:rPr>
              <a:t> [2] </a:t>
            </a:r>
            <a:r>
              <a:rPr lang="en" sz="1600">
                <a:solidFill>
                  <a:srgbClr val="222222"/>
                </a:solidFill>
                <a:highlight>
                  <a:srgbClr val="FFFFFF"/>
                </a:highlight>
                <a:latin typeface="Roboto Condensed"/>
                <a:ea typeface="Roboto Condensed"/>
                <a:cs typeface="Roboto Condensed"/>
                <a:sym typeface="Roboto Condensed"/>
              </a:rPr>
              <a:t>Salazar-Colores, Sebastián, et al. "Fast single image defogging with robust sky detection." </a:t>
            </a:r>
            <a:r>
              <a:rPr i="1" lang="en" sz="1600">
                <a:solidFill>
                  <a:srgbClr val="222222"/>
                </a:solidFill>
                <a:highlight>
                  <a:srgbClr val="FFFFFF"/>
                </a:highlight>
                <a:latin typeface="Roboto Condensed"/>
                <a:ea typeface="Roboto Condensed"/>
                <a:cs typeface="Roboto Condensed"/>
                <a:sym typeface="Roboto Condensed"/>
              </a:rPr>
              <a:t>IEEE access</a:t>
            </a:r>
            <a:r>
              <a:rPr lang="en" sz="1600">
                <a:solidFill>
                  <a:srgbClr val="222222"/>
                </a:solidFill>
                <a:highlight>
                  <a:srgbClr val="FFFFFF"/>
                </a:highlight>
                <a:latin typeface="Roboto Condensed"/>
                <a:ea typeface="Roboto Condensed"/>
                <a:cs typeface="Roboto Condensed"/>
                <a:sym typeface="Roboto Condensed"/>
              </a:rPr>
              <a:t> 8 (2020): 149176-149189.</a:t>
            </a:r>
            <a:endParaRPr sz="1600">
              <a:latin typeface="Roboto Condensed"/>
              <a:ea typeface="Roboto Condensed"/>
              <a:cs typeface="Roboto Condensed"/>
              <a:sym typeface="Roboto Condensed"/>
            </a:endParaRPr>
          </a:p>
          <a:p>
            <a:pPr indent="0" lvl="0" marL="76200" rtl="0" algn="l">
              <a:lnSpc>
                <a:spcPct val="100000"/>
              </a:lnSpc>
              <a:spcBef>
                <a:spcPts val="1200"/>
              </a:spcBef>
              <a:spcAft>
                <a:spcPts val="0"/>
              </a:spcAft>
              <a:buSzPts val="2400"/>
              <a:buNone/>
            </a:pPr>
            <a:r>
              <a:rPr i="0" lang="en" sz="1600" u="none" strike="noStrike">
                <a:solidFill>
                  <a:srgbClr val="595959"/>
                </a:solidFill>
                <a:latin typeface="Roboto Condensed"/>
                <a:ea typeface="Roboto Condensed"/>
                <a:cs typeface="Roboto Condensed"/>
                <a:sym typeface="Roboto Condensed"/>
              </a:rPr>
              <a:t>[3]</a:t>
            </a:r>
            <a:r>
              <a:rPr lang="en" sz="1600">
                <a:solidFill>
                  <a:srgbClr val="222222"/>
                </a:solidFill>
                <a:highlight>
                  <a:srgbClr val="FFFFFF"/>
                </a:highlight>
                <a:latin typeface="Roboto Condensed"/>
                <a:ea typeface="Roboto Condensed"/>
                <a:cs typeface="Roboto Condensed"/>
                <a:sym typeface="Roboto Condensed"/>
              </a:rPr>
              <a:t>Ancuti, Codruta O., et al. "O-haze: a dehazing benchmark with real hazy and haze-free outdoor images." </a:t>
            </a:r>
            <a:r>
              <a:rPr i="1" lang="en" sz="1600">
                <a:solidFill>
                  <a:srgbClr val="222222"/>
                </a:solidFill>
                <a:highlight>
                  <a:srgbClr val="FFFFFF"/>
                </a:highlight>
                <a:latin typeface="Roboto Condensed"/>
                <a:ea typeface="Roboto Condensed"/>
                <a:cs typeface="Roboto Condensed"/>
                <a:sym typeface="Roboto Condensed"/>
              </a:rPr>
              <a:t>Proceedings of the IEEE conference on computer vision and pattern recognition workshops</a:t>
            </a:r>
            <a:r>
              <a:rPr lang="en" sz="1600">
                <a:solidFill>
                  <a:srgbClr val="222222"/>
                </a:solidFill>
                <a:highlight>
                  <a:srgbClr val="FFFFFF"/>
                </a:highlight>
                <a:latin typeface="Roboto Condensed"/>
                <a:ea typeface="Roboto Condensed"/>
                <a:cs typeface="Roboto Condensed"/>
                <a:sym typeface="Roboto Condensed"/>
              </a:rPr>
              <a:t>. 2018.</a:t>
            </a:r>
            <a:endParaRPr sz="1600">
              <a:latin typeface="Roboto Condensed"/>
              <a:ea typeface="Roboto Condensed"/>
              <a:cs typeface="Roboto Condensed"/>
              <a:sym typeface="Roboto Condensed"/>
            </a:endParaRPr>
          </a:p>
          <a:p>
            <a:pPr indent="0" lvl="0" marL="76200" rtl="0" algn="l">
              <a:lnSpc>
                <a:spcPct val="100000"/>
              </a:lnSpc>
              <a:spcBef>
                <a:spcPts val="1200"/>
              </a:spcBef>
              <a:spcAft>
                <a:spcPts val="0"/>
              </a:spcAft>
              <a:buSzPts val="2400"/>
              <a:buNone/>
            </a:pPr>
            <a:r>
              <a:rPr i="0" lang="en" sz="1600" u="none" strike="noStrike">
                <a:solidFill>
                  <a:srgbClr val="595959"/>
                </a:solidFill>
                <a:latin typeface="Roboto Condensed"/>
                <a:ea typeface="Roboto Condensed"/>
                <a:cs typeface="Roboto Condensed"/>
                <a:sym typeface="Roboto Condensed"/>
              </a:rPr>
              <a:t>[4] </a:t>
            </a:r>
            <a:r>
              <a:rPr lang="en" sz="1600">
                <a:solidFill>
                  <a:srgbClr val="222222"/>
                </a:solidFill>
                <a:highlight>
                  <a:srgbClr val="FFFFFF"/>
                </a:highlight>
                <a:latin typeface="Roboto Condensed"/>
                <a:ea typeface="Roboto Condensed"/>
                <a:cs typeface="Roboto Condensed"/>
                <a:sym typeface="Roboto Condensed"/>
              </a:rPr>
              <a:t>Ancuti, Cosmin, et al. "I-HAZE: a dehazing benchmark with real hazy and haze-free indoor images." </a:t>
            </a:r>
            <a:r>
              <a:rPr i="1" lang="en" sz="1600">
                <a:solidFill>
                  <a:srgbClr val="222222"/>
                </a:solidFill>
                <a:highlight>
                  <a:srgbClr val="FFFFFF"/>
                </a:highlight>
                <a:latin typeface="Roboto Condensed"/>
                <a:ea typeface="Roboto Condensed"/>
                <a:cs typeface="Roboto Condensed"/>
                <a:sym typeface="Roboto Condensed"/>
              </a:rPr>
              <a:t>International Conference on Advanced Concepts for Intelligent Vision Systems</a:t>
            </a:r>
            <a:r>
              <a:rPr lang="en" sz="1600">
                <a:solidFill>
                  <a:srgbClr val="222222"/>
                </a:solidFill>
                <a:highlight>
                  <a:srgbClr val="FFFFFF"/>
                </a:highlight>
                <a:latin typeface="Roboto Condensed"/>
                <a:ea typeface="Roboto Condensed"/>
                <a:cs typeface="Roboto Condensed"/>
                <a:sym typeface="Roboto Condensed"/>
              </a:rPr>
              <a:t>. Springer, Cham, 2018.</a:t>
            </a:r>
            <a:r>
              <a:rPr i="0" lang="en" sz="1600" u="none" strike="noStrike">
                <a:solidFill>
                  <a:srgbClr val="595959"/>
                </a:solidFill>
                <a:latin typeface="Roboto Condensed"/>
                <a:ea typeface="Roboto Condensed"/>
                <a:cs typeface="Roboto Condensed"/>
                <a:sym typeface="Roboto Condensed"/>
              </a:rPr>
              <a:t> </a:t>
            </a:r>
            <a:endParaRPr sz="1600">
              <a:latin typeface="Roboto Condensed"/>
              <a:ea typeface="Roboto Condensed"/>
              <a:cs typeface="Roboto Condensed"/>
              <a:sym typeface="Roboto Condensed"/>
            </a:endParaRPr>
          </a:p>
          <a:p>
            <a:pPr indent="0" lvl="0" marL="76200" rtl="0" algn="l">
              <a:lnSpc>
                <a:spcPct val="100000"/>
              </a:lnSpc>
              <a:spcBef>
                <a:spcPts val="1200"/>
              </a:spcBef>
              <a:spcAft>
                <a:spcPts val="1200"/>
              </a:spcAft>
              <a:buSzPts val="2400"/>
              <a:buNone/>
            </a:pPr>
            <a:r>
              <a:rPr i="0" lang="en" sz="1600" u="none" strike="noStrike">
                <a:solidFill>
                  <a:srgbClr val="595959"/>
                </a:solidFill>
                <a:latin typeface="Roboto Condensed"/>
                <a:ea typeface="Roboto Condensed"/>
                <a:cs typeface="Roboto Condensed"/>
                <a:sym typeface="Roboto Condensed"/>
              </a:rPr>
              <a:t>[5] </a:t>
            </a:r>
            <a:r>
              <a:rPr lang="en" sz="1600">
                <a:solidFill>
                  <a:srgbClr val="222222"/>
                </a:solidFill>
                <a:highlight>
                  <a:srgbClr val="FFFFFF"/>
                </a:highlight>
                <a:latin typeface="Roboto Condensed"/>
                <a:ea typeface="Roboto Condensed"/>
                <a:cs typeface="Roboto Condensed"/>
                <a:sym typeface="Roboto Condensed"/>
              </a:rPr>
              <a:t>Jackson, Jehoiada, et al. "Hybrid single image dehazing with bright channel and dark channel priors." </a:t>
            </a:r>
            <a:r>
              <a:rPr i="1" lang="en" sz="1600">
                <a:solidFill>
                  <a:srgbClr val="222222"/>
                </a:solidFill>
                <a:highlight>
                  <a:srgbClr val="FFFFFF"/>
                </a:highlight>
                <a:latin typeface="Roboto Condensed"/>
                <a:ea typeface="Roboto Condensed"/>
                <a:cs typeface="Roboto Condensed"/>
                <a:sym typeface="Roboto Condensed"/>
              </a:rPr>
              <a:t>2017 2nd International Conference on Image, Vision and Computing (ICIVC)</a:t>
            </a:r>
            <a:r>
              <a:rPr lang="en" sz="1600">
                <a:solidFill>
                  <a:srgbClr val="222222"/>
                </a:solidFill>
                <a:highlight>
                  <a:srgbClr val="FFFFFF"/>
                </a:highlight>
                <a:latin typeface="Roboto Condensed"/>
                <a:ea typeface="Roboto Condensed"/>
                <a:cs typeface="Roboto Condensed"/>
                <a:sym typeface="Roboto Condensed"/>
              </a:rPr>
              <a:t>. IEEE, 2017.</a:t>
            </a:r>
            <a:r>
              <a:rPr i="0" lang="en" sz="1600" u="none" strike="noStrike">
                <a:solidFill>
                  <a:srgbClr val="595959"/>
                </a:solidFill>
                <a:latin typeface="Roboto Condensed"/>
                <a:ea typeface="Roboto Condensed"/>
                <a:cs typeface="Roboto Condensed"/>
                <a:sym typeface="Roboto Condensed"/>
              </a:rPr>
              <a:t> </a:t>
            </a:r>
            <a:endParaRPr sz="2200">
              <a:latin typeface="Roboto Condensed"/>
              <a:ea typeface="Roboto Condensed"/>
              <a:cs typeface="Roboto Condensed"/>
              <a:sym typeface="Roboto Condensed"/>
            </a:endParaRPr>
          </a:p>
        </p:txBody>
      </p:sp>
      <p:sp>
        <p:nvSpPr>
          <p:cNvPr id="423" name="Google Shape;423;p4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424" name="Google Shape;424;p47"/>
          <p:cNvGrpSpPr/>
          <p:nvPr/>
        </p:nvGrpSpPr>
        <p:grpSpPr>
          <a:xfrm>
            <a:off x="481259" y="609167"/>
            <a:ext cx="333016" cy="333016"/>
            <a:chOff x="2594050" y="1631825"/>
            <a:chExt cx="439625" cy="439625"/>
          </a:xfrm>
        </p:grpSpPr>
        <p:sp>
          <p:nvSpPr>
            <p:cNvPr id="425" name="Google Shape;425;p4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t>TABLE OF CONTENTS</a:t>
            </a:r>
            <a:endParaRPr sz="2400"/>
          </a:p>
        </p:txBody>
      </p:sp>
      <p:sp>
        <p:nvSpPr>
          <p:cNvPr id="171" name="Google Shape;171;p21"/>
          <p:cNvSpPr txBox="1"/>
          <p:nvPr>
            <p:ph idx="1" type="body"/>
          </p:nvPr>
        </p:nvSpPr>
        <p:spPr>
          <a:xfrm>
            <a:off x="128588" y="1327350"/>
            <a:ext cx="8976812" cy="3759000"/>
          </a:xfrm>
          <a:prstGeom prst="rect">
            <a:avLst/>
          </a:prstGeom>
          <a:noFill/>
          <a:ln>
            <a:noFill/>
          </a:ln>
        </p:spPr>
        <p:txBody>
          <a:bodyPr anchorCtr="0" anchor="ctr" bIns="91425" lIns="91425" spcFirstLastPara="1" rIns="91425" wrap="square" tIns="91425">
            <a:noAutofit/>
          </a:bodyPr>
          <a:lstStyle/>
          <a:p>
            <a:pPr indent="-457200" lvl="0" marL="533400" rtl="0" algn="l">
              <a:lnSpc>
                <a:spcPct val="100000"/>
              </a:lnSpc>
              <a:spcBef>
                <a:spcPts val="0"/>
              </a:spcBef>
              <a:spcAft>
                <a:spcPts val="0"/>
              </a:spcAft>
              <a:buSzPts val="2400"/>
              <a:buAutoNum type="arabicPeriod"/>
            </a:pPr>
            <a:r>
              <a:rPr lang="en"/>
              <a:t>Problem Definition         </a:t>
            </a:r>
            <a:endParaRPr/>
          </a:p>
          <a:p>
            <a:pPr indent="-457200" lvl="0" marL="533400" rtl="0" algn="l">
              <a:lnSpc>
                <a:spcPct val="100000"/>
              </a:lnSpc>
              <a:spcBef>
                <a:spcPts val="0"/>
              </a:spcBef>
              <a:spcAft>
                <a:spcPts val="0"/>
              </a:spcAft>
              <a:buSzPts val="2400"/>
              <a:buAutoNum type="arabicPeriod"/>
            </a:pPr>
            <a:r>
              <a:rPr lang="en"/>
              <a:t>Challenges                      </a:t>
            </a:r>
            <a:endParaRPr/>
          </a:p>
          <a:p>
            <a:pPr indent="-457200" lvl="0" marL="533400" rtl="0" algn="l">
              <a:lnSpc>
                <a:spcPct val="100000"/>
              </a:lnSpc>
              <a:spcBef>
                <a:spcPts val="0"/>
              </a:spcBef>
              <a:spcAft>
                <a:spcPts val="0"/>
              </a:spcAft>
              <a:buSzPts val="2400"/>
              <a:buAutoNum type="arabicPeriod"/>
            </a:pPr>
            <a:r>
              <a:rPr lang="en"/>
              <a:t>Motivation	 	          </a:t>
            </a:r>
            <a:endParaRPr/>
          </a:p>
          <a:p>
            <a:pPr indent="-457200" lvl="0" marL="533400" rtl="0" algn="l">
              <a:lnSpc>
                <a:spcPct val="100000"/>
              </a:lnSpc>
              <a:spcBef>
                <a:spcPts val="0"/>
              </a:spcBef>
              <a:spcAft>
                <a:spcPts val="0"/>
              </a:spcAft>
              <a:buSzPts val="2400"/>
              <a:buAutoNum type="arabicPeriod"/>
            </a:pPr>
            <a:r>
              <a:rPr lang="en"/>
              <a:t>Literature Survey	         </a:t>
            </a:r>
            <a:endParaRPr/>
          </a:p>
          <a:p>
            <a:pPr indent="-457200" lvl="0" marL="533400" rtl="0" algn="l">
              <a:lnSpc>
                <a:spcPct val="100000"/>
              </a:lnSpc>
              <a:spcBef>
                <a:spcPts val="0"/>
              </a:spcBef>
              <a:spcAft>
                <a:spcPts val="0"/>
              </a:spcAft>
              <a:buSzPts val="2400"/>
              <a:buAutoNum type="arabicPeriod"/>
            </a:pPr>
            <a:r>
              <a:rPr lang="en"/>
              <a:t>Methodology</a:t>
            </a:r>
            <a:endParaRPr/>
          </a:p>
          <a:p>
            <a:pPr indent="-457200" lvl="0" marL="533400" rtl="0" algn="l">
              <a:lnSpc>
                <a:spcPct val="100000"/>
              </a:lnSpc>
              <a:spcBef>
                <a:spcPts val="0"/>
              </a:spcBef>
              <a:spcAft>
                <a:spcPts val="0"/>
              </a:spcAft>
              <a:buSzPts val="2400"/>
              <a:buAutoNum type="arabicPeriod"/>
            </a:pPr>
            <a:r>
              <a:rPr lang="en"/>
              <a:t>Dataset</a:t>
            </a:r>
            <a:endParaRPr/>
          </a:p>
          <a:p>
            <a:pPr indent="-457200" lvl="0" marL="533400" rtl="0" algn="l">
              <a:lnSpc>
                <a:spcPct val="100000"/>
              </a:lnSpc>
              <a:spcBef>
                <a:spcPts val="0"/>
              </a:spcBef>
              <a:spcAft>
                <a:spcPts val="0"/>
              </a:spcAft>
              <a:buSzPts val="2400"/>
              <a:buAutoNum type="arabicPeriod"/>
            </a:pPr>
            <a:r>
              <a:rPr lang="en"/>
              <a:t>Results</a:t>
            </a:r>
            <a:endParaRPr/>
          </a:p>
          <a:p>
            <a:pPr indent="-457200" lvl="0" marL="533400" rtl="0" algn="l">
              <a:lnSpc>
                <a:spcPct val="100000"/>
              </a:lnSpc>
              <a:spcBef>
                <a:spcPts val="0"/>
              </a:spcBef>
              <a:spcAft>
                <a:spcPts val="0"/>
              </a:spcAft>
              <a:buSzPts val="2400"/>
              <a:buAutoNum type="arabicPeriod"/>
            </a:pPr>
            <a:r>
              <a:rPr lang="en"/>
              <a:t>Conclusions</a:t>
            </a:r>
            <a:endParaRPr/>
          </a:p>
          <a:p>
            <a:pPr indent="-457200" lvl="0" marL="533400" rtl="0" algn="l">
              <a:lnSpc>
                <a:spcPct val="100000"/>
              </a:lnSpc>
              <a:spcBef>
                <a:spcPts val="0"/>
              </a:spcBef>
              <a:spcAft>
                <a:spcPts val="0"/>
              </a:spcAft>
              <a:buSzPts val="2400"/>
              <a:buAutoNum type="arabicPeriod"/>
            </a:pPr>
            <a:r>
              <a:rPr lang="en"/>
              <a:t>References</a:t>
            </a:r>
            <a:endParaRPr/>
          </a:p>
        </p:txBody>
      </p:sp>
      <p:sp>
        <p:nvSpPr>
          <p:cNvPr id="172" name="Google Shape;172;p2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173" name="Google Shape;173;p21"/>
          <p:cNvGrpSpPr/>
          <p:nvPr/>
        </p:nvGrpSpPr>
        <p:grpSpPr>
          <a:xfrm>
            <a:off x="282216" y="590918"/>
            <a:ext cx="369505" cy="369505"/>
            <a:chOff x="2594050" y="1631825"/>
            <a:chExt cx="439625" cy="439625"/>
          </a:xfrm>
        </p:grpSpPr>
        <p:sp>
          <p:nvSpPr>
            <p:cNvPr id="174" name="Google Shape;174;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434" name="Google Shape;434;p48"/>
          <p:cNvSpPr txBox="1"/>
          <p:nvPr>
            <p:ph idx="4294967295" type="ctrTitle"/>
          </p:nvPr>
        </p:nvSpPr>
        <p:spPr>
          <a:xfrm>
            <a:off x="1275150" y="2364400"/>
            <a:ext cx="65937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Roboto Condensed"/>
              <a:buNone/>
            </a:pPr>
            <a:r>
              <a:rPr b="1" i="0" lang="en" sz="8800" u="none" cap="none" strike="noStrike">
                <a:solidFill>
                  <a:schemeClr val="accent5"/>
                </a:solidFill>
                <a:latin typeface="Roboto Condensed"/>
                <a:ea typeface="Roboto Condensed"/>
                <a:cs typeface="Roboto Condensed"/>
                <a:sym typeface="Roboto Condensed"/>
              </a:rPr>
              <a:t>THANKS!</a:t>
            </a:r>
            <a:endParaRPr b="1" i="0" sz="8800" u="none" cap="none" strike="noStrike">
              <a:solidFill>
                <a:schemeClr val="accent5"/>
              </a:solidFill>
              <a:latin typeface="Roboto Condensed"/>
              <a:ea typeface="Roboto Condensed"/>
              <a:cs typeface="Roboto Condensed"/>
              <a:sym typeface="Roboto Condensed"/>
            </a:endParaRPr>
          </a:p>
        </p:txBody>
      </p:sp>
      <p:grpSp>
        <p:nvGrpSpPr>
          <p:cNvPr id="435" name="Google Shape;435;p48"/>
          <p:cNvGrpSpPr/>
          <p:nvPr/>
        </p:nvGrpSpPr>
        <p:grpSpPr>
          <a:xfrm>
            <a:off x="3996210" y="966817"/>
            <a:ext cx="1197664" cy="1126777"/>
            <a:chOff x="5972700" y="2330200"/>
            <a:chExt cx="411625" cy="387275"/>
          </a:xfrm>
        </p:grpSpPr>
        <p:sp>
          <p:nvSpPr>
            <p:cNvPr id="436" name="Google Shape;436;p4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ctrTitle"/>
          </p:nvPr>
        </p:nvSpPr>
        <p:spPr>
          <a:xfrm>
            <a:off x="101950" y="3517610"/>
            <a:ext cx="508635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PROBLEM DEFINITION</a:t>
            </a:r>
            <a:endParaRPr sz="4000"/>
          </a:p>
        </p:txBody>
      </p:sp>
      <p:sp>
        <p:nvSpPr>
          <p:cNvPr id="183" name="Google Shape;183;p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84" name="Google Shape;184;p22"/>
          <p:cNvSpPr txBox="1"/>
          <p:nvPr/>
        </p:nvSpPr>
        <p:spPr>
          <a:xfrm>
            <a:off x="463525" y="-7144"/>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 sz="12000" u="none" cap="none" strike="noStrike">
                <a:solidFill>
                  <a:srgbClr val="3F5378"/>
                </a:solidFill>
                <a:latin typeface="Roboto Condensed"/>
                <a:ea typeface="Roboto Condensed"/>
                <a:cs typeface="Roboto Condensed"/>
                <a:sym typeface="Roboto Condensed"/>
              </a:rPr>
              <a:t>1</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Problem Definition</a:t>
            </a:r>
            <a:endParaRPr sz="3200"/>
          </a:p>
        </p:txBody>
      </p:sp>
      <p:sp>
        <p:nvSpPr>
          <p:cNvPr id="190" name="Google Shape;190;p23"/>
          <p:cNvSpPr txBox="1"/>
          <p:nvPr>
            <p:ph idx="1" type="body"/>
          </p:nvPr>
        </p:nvSpPr>
        <p:spPr>
          <a:xfrm>
            <a:off x="307180" y="1327350"/>
            <a:ext cx="8798219" cy="3145500"/>
          </a:xfrm>
          <a:prstGeom prst="rect">
            <a:avLst/>
          </a:prstGeom>
          <a:noFill/>
          <a:ln>
            <a:noFill/>
          </a:ln>
        </p:spPr>
        <p:txBody>
          <a:bodyPr anchorCtr="0" anchor="ctr" bIns="91425" lIns="91425" spcFirstLastPara="1" rIns="91425" wrap="square" tIns="91425">
            <a:noAutofit/>
          </a:bodyPr>
          <a:lstStyle/>
          <a:p>
            <a:pPr indent="-381000" lvl="0" marL="457200" rtl="0" algn="l">
              <a:lnSpc>
                <a:spcPct val="100000"/>
              </a:lnSpc>
              <a:spcBef>
                <a:spcPts val="0"/>
              </a:spcBef>
              <a:spcAft>
                <a:spcPts val="0"/>
              </a:spcAft>
              <a:buSzPts val="2400"/>
              <a:buFont typeface="Roboto Condensed"/>
              <a:buChar char="•"/>
            </a:pPr>
            <a:r>
              <a:rPr i="0" lang="en" sz="1800" u="none" strike="noStrike">
                <a:solidFill>
                  <a:schemeClr val="dk1"/>
                </a:solidFill>
                <a:latin typeface="Roboto Condensed"/>
                <a:ea typeface="Roboto Condensed"/>
                <a:cs typeface="Roboto Condensed"/>
                <a:sym typeface="Roboto Condensed"/>
              </a:rPr>
              <a:t>The images in outdoor scenes are generally degraded by different weather condition. Atmospheric phenomena like fog and haze may degrade the visibility of the scene significantly. </a:t>
            </a:r>
            <a:endParaRPr>
              <a:solidFill>
                <a:schemeClr val="dk1"/>
              </a:solidFill>
              <a:latin typeface="Roboto Condensed"/>
              <a:ea typeface="Roboto Condensed"/>
              <a:cs typeface="Roboto Condensed"/>
              <a:sym typeface="Roboto Condensed"/>
            </a:endParaRPr>
          </a:p>
          <a:p>
            <a:pPr indent="-381000" lvl="0" marL="457200" rtl="0" algn="l">
              <a:lnSpc>
                <a:spcPct val="100000"/>
              </a:lnSpc>
              <a:spcBef>
                <a:spcPts val="1200"/>
              </a:spcBef>
              <a:spcAft>
                <a:spcPts val="1200"/>
              </a:spcAft>
              <a:buSzPts val="2400"/>
              <a:buFont typeface="Roboto Condensed"/>
              <a:buChar char="•"/>
            </a:pPr>
            <a:r>
              <a:rPr i="0" lang="en" sz="1800" u="none" strike="noStrike">
                <a:solidFill>
                  <a:schemeClr val="dk1"/>
                </a:solidFill>
                <a:latin typeface="Roboto Condensed"/>
                <a:ea typeface="Roboto Condensed"/>
                <a:cs typeface="Roboto Condensed"/>
                <a:sym typeface="Roboto Condensed"/>
              </a:rPr>
              <a:t>We need to restore the image in the absence of the ground truth image, in a computationally inexpensive manner.</a:t>
            </a:r>
            <a:endParaRPr>
              <a:solidFill>
                <a:schemeClr val="dk1"/>
              </a:solidFill>
              <a:latin typeface="Roboto Condensed"/>
              <a:ea typeface="Roboto Condensed"/>
              <a:cs typeface="Roboto Condensed"/>
              <a:sym typeface="Roboto Condensed"/>
            </a:endParaRPr>
          </a:p>
        </p:txBody>
      </p:sp>
      <p:sp>
        <p:nvSpPr>
          <p:cNvPr id="191" name="Google Shape;191;p2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192" name="Google Shape;192;p23"/>
          <p:cNvGrpSpPr/>
          <p:nvPr/>
        </p:nvGrpSpPr>
        <p:grpSpPr>
          <a:xfrm>
            <a:off x="307180" y="603793"/>
            <a:ext cx="494250" cy="343763"/>
            <a:chOff x="1934025" y="1001650"/>
            <a:chExt cx="415300" cy="355600"/>
          </a:xfrm>
        </p:grpSpPr>
        <p:sp>
          <p:nvSpPr>
            <p:cNvPr id="193" name="Google Shape;193;p2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4" name="Google Shape;194;p2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5" name="Google Shape;195;p2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6" name="Google Shape;196;p2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The Idea…</a:t>
            </a:r>
            <a:endParaRPr sz="3200"/>
          </a:p>
        </p:txBody>
      </p:sp>
      <p:sp>
        <p:nvSpPr>
          <p:cNvPr id="202" name="Google Shape;202;p24"/>
          <p:cNvSpPr txBox="1"/>
          <p:nvPr>
            <p:ph idx="1" type="body"/>
          </p:nvPr>
        </p:nvSpPr>
        <p:spPr>
          <a:xfrm>
            <a:off x="182250" y="1489350"/>
            <a:ext cx="8626500" cy="3145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Condensed"/>
                <a:ea typeface="Roboto Condensed"/>
                <a:cs typeface="Roboto Condensed"/>
                <a:sym typeface="Roboto Condensed"/>
              </a:rPr>
              <a:t>The basic observation is that on haze-free outdoor images, most of the non-sky patches, at least one color channel has very low intensity at some pixels. The low intensities in the dark channel are mainly due to:</a:t>
            </a:r>
            <a:endParaRPr sz="1800">
              <a:latin typeface="Roboto Condensed"/>
              <a:ea typeface="Roboto Condensed"/>
              <a:cs typeface="Roboto Condensed"/>
              <a:sym typeface="Roboto Condensed"/>
            </a:endParaRPr>
          </a:p>
          <a:p>
            <a:pPr indent="-342900" lvl="0" marL="457200" rtl="0" algn="l">
              <a:lnSpc>
                <a:spcPct val="115000"/>
              </a:lnSpc>
              <a:spcBef>
                <a:spcPts val="0"/>
              </a:spcBef>
              <a:spcAft>
                <a:spcPts val="0"/>
              </a:spcAft>
              <a:buSzPts val="1800"/>
              <a:buFont typeface="Roboto Condensed"/>
              <a:buChar char="●"/>
            </a:pPr>
            <a:r>
              <a:rPr lang="en" sz="1800">
                <a:latin typeface="Roboto Condensed"/>
                <a:ea typeface="Roboto Condensed"/>
                <a:cs typeface="Roboto Condensed"/>
                <a:sym typeface="Roboto Condensed"/>
              </a:rPr>
              <a:t>Dark objects, shadows of trees and rocks.</a:t>
            </a:r>
            <a:endParaRPr sz="1800">
              <a:latin typeface="Roboto Condensed"/>
              <a:ea typeface="Roboto Condensed"/>
              <a:cs typeface="Roboto Condensed"/>
              <a:sym typeface="Roboto Condensed"/>
            </a:endParaRPr>
          </a:p>
          <a:p>
            <a:pPr indent="-342900" lvl="0" marL="457200" rtl="0" algn="l">
              <a:lnSpc>
                <a:spcPct val="115000"/>
              </a:lnSpc>
              <a:spcBef>
                <a:spcPts val="0"/>
              </a:spcBef>
              <a:spcAft>
                <a:spcPts val="0"/>
              </a:spcAft>
              <a:buSzPts val="1800"/>
              <a:buFont typeface="Roboto Condensed"/>
              <a:buChar char="●"/>
            </a:pPr>
            <a:r>
              <a:rPr lang="en" sz="1800">
                <a:latin typeface="Roboto Condensed"/>
                <a:ea typeface="Roboto Condensed"/>
                <a:cs typeface="Roboto Condensed"/>
                <a:sym typeface="Roboto Condensed"/>
              </a:rPr>
              <a:t>Colorful objects Examples - green, red, yellow, blue</a:t>
            </a:r>
            <a:endParaRPr sz="1800">
              <a:latin typeface="Roboto Condensed"/>
              <a:ea typeface="Roboto Condensed"/>
              <a:cs typeface="Roboto Condensed"/>
              <a:sym typeface="Roboto Condensed"/>
            </a:endParaRPr>
          </a:p>
          <a:p>
            <a:pPr indent="0" lvl="0" marL="0" rtl="0" algn="l">
              <a:lnSpc>
                <a:spcPct val="115000"/>
              </a:lnSpc>
              <a:spcBef>
                <a:spcPts val="1600"/>
              </a:spcBef>
              <a:spcAft>
                <a:spcPts val="0"/>
              </a:spcAft>
              <a:buNone/>
            </a:pPr>
            <a:r>
              <a:rPr lang="en" sz="1800">
                <a:latin typeface="Roboto Condensed"/>
                <a:ea typeface="Roboto Condensed"/>
                <a:cs typeface="Roboto Condensed"/>
                <a:sym typeface="Roboto Condensed"/>
              </a:rPr>
              <a:t>Since the natural outdoor images are usually colorful and full of shadows, it is reasonable to generalize the observation.</a:t>
            </a:r>
            <a:endParaRPr sz="1800">
              <a:latin typeface="Roboto Condensed"/>
              <a:ea typeface="Roboto Condensed"/>
              <a:cs typeface="Roboto Condensed"/>
              <a:sym typeface="Roboto Condensed"/>
            </a:endParaRPr>
          </a:p>
          <a:p>
            <a:pPr indent="0" lvl="0" marL="0" rtl="0" algn="l">
              <a:spcBef>
                <a:spcPts val="1600"/>
              </a:spcBef>
              <a:spcAft>
                <a:spcPts val="0"/>
              </a:spcAft>
              <a:buNone/>
            </a:pPr>
            <a:r>
              <a:t/>
            </a:r>
            <a:endParaRPr>
              <a:latin typeface="Roboto Condensed"/>
              <a:ea typeface="Roboto Condensed"/>
              <a:cs typeface="Roboto Condensed"/>
              <a:sym typeface="Roboto Condensed"/>
            </a:endParaRPr>
          </a:p>
        </p:txBody>
      </p:sp>
      <p:pic>
        <p:nvPicPr>
          <p:cNvPr id="203" name="Google Shape;203;p24"/>
          <p:cNvPicPr preferRelativeResize="0"/>
          <p:nvPr/>
        </p:nvPicPr>
        <p:blipFill>
          <a:blip r:embed="rId3">
            <a:alphaModFix/>
          </a:blip>
          <a:stretch>
            <a:fillRect/>
          </a:stretch>
        </p:blipFill>
        <p:spPr>
          <a:xfrm>
            <a:off x="301725" y="546850"/>
            <a:ext cx="457650" cy="45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ctrTitle"/>
          </p:nvPr>
        </p:nvSpPr>
        <p:spPr>
          <a:xfrm>
            <a:off x="101950" y="3517610"/>
            <a:ext cx="508635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CHALLENGES</a:t>
            </a:r>
            <a:endParaRPr sz="4000"/>
          </a:p>
        </p:txBody>
      </p:sp>
      <p:sp>
        <p:nvSpPr>
          <p:cNvPr id="209" name="Google Shape;209;p2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10" name="Google Shape;210;p25"/>
          <p:cNvSpPr txBox="1"/>
          <p:nvPr/>
        </p:nvSpPr>
        <p:spPr>
          <a:xfrm>
            <a:off x="463525" y="-7144"/>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 sz="12000" u="none" cap="none" strike="noStrike">
                <a:solidFill>
                  <a:srgbClr val="3F5378"/>
                </a:solidFill>
                <a:latin typeface="Roboto Condensed"/>
                <a:ea typeface="Roboto Condensed"/>
                <a:cs typeface="Roboto Condensed"/>
                <a:sym typeface="Roboto Condensed"/>
              </a:rPr>
              <a:t>2</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200"/>
              <a:t>Challenges</a:t>
            </a:r>
            <a:endParaRPr sz="3200"/>
          </a:p>
        </p:txBody>
      </p:sp>
      <p:sp>
        <p:nvSpPr>
          <p:cNvPr id="216" name="Google Shape;216;p2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217" name="Google Shape;217;p26"/>
          <p:cNvGrpSpPr/>
          <p:nvPr/>
        </p:nvGrpSpPr>
        <p:grpSpPr>
          <a:xfrm>
            <a:off x="505253" y="617925"/>
            <a:ext cx="309022" cy="315499"/>
            <a:chOff x="3951850" y="2985350"/>
            <a:chExt cx="407950" cy="416500"/>
          </a:xfrm>
        </p:grpSpPr>
        <p:sp>
          <p:nvSpPr>
            <p:cNvPr id="218" name="Google Shape;218;p2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p26"/>
          <p:cNvSpPr txBox="1"/>
          <p:nvPr>
            <p:ph idx="1" type="body"/>
          </p:nvPr>
        </p:nvSpPr>
        <p:spPr>
          <a:xfrm>
            <a:off x="307180" y="1327350"/>
            <a:ext cx="8798100" cy="3145500"/>
          </a:xfrm>
          <a:prstGeom prst="rect">
            <a:avLst/>
          </a:prstGeom>
          <a:noFill/>
          <a:ln>
            <a:noFill/>
          </a:ln>
        </p:spPr>
        <p:txBody>
          <a:bodyPr anchorCtr="0" anchor="ctr" bIns="91425" lIns="91425" spcFirstLastPara="1" rIns="91425" wrap="square" tIns="91425">
            <a:noAutofit/>
          </a:bodyPr>
          <a:lstStyle/>
          <a:p>
            <a:pPr indent="-381000" lvl="0" marL="457200" rtl="0" algn="l">
              <a:lnSpc>
                <a:spcPct val="100000"/>
              </a:lnSpc>
              <a:spcBef>
                <a:spcPts val="1200"/>
              </a:spcBef>
              <a:spcAft>
                <a:spcPts val="0"/>
              </a:spcAft>
              <a:buClr>
                <a:schemeClr val="lt2"/>
              </a:buClr>
              <a:buSzPts val="2400"/>
              <a:buFont typeface="Roboto Condensed"/>
              <a:buChar char="•"/>
            </a:pPr>
            <a:r>
              <a:rPr lang="en" sz="1800">
                <a:latin typeface="Roboto Condensed"/>
                <a:ea typeface="Roboto Condensed"/>
                <a:cs typeface="Roboto Condensed"/>
                <a:sym typeface="Roboto Condensed"/>
              </a:rPr>
              <a:t>Find a way to solve the ambiguity problem between images color and depth in dehazing.</a:t>
            </a:r>
            <a:endParaRPr sz="1800">
              <a:latin typeface="Roboto Condensed"/>
              <a:ea typeface="Roboto Condensed"/>
              <a:cs typeface="Roboto Condensed"/>
              <a:sym typeface="Roboto Condensed"/>
            </a:endParaRPr>
          </a:p>
          <a:p>
            <a:pPr indent="-381000" lvl="0" marL="457200" rtl="0" algn="l">
              <a:spcBef>
                <a:spcPts val="1200"/>
              </a:spcBef>
              <a:spcAft>
                <a:spcPts val="0"/>
              </a:spcAft>
              <a:buClr>
                <a:schemeClr val="lt2"/>
              </a:buClr>
              <a:buSzPts val="2400"/>
              <a:buFont typeface="Roboto Condensed"/>
              <a:buChar char="•"/>
            </a:pPr>
            <a:r>
              <a:rPr lang="en" sz="1800">
                <a:latin typeface="Roboto Condensed"/>
                <a:ea typeface="Roboto Condensed"/>
                <a:cs typeface="Roboto Condensed"/>
                <a:sym typeface="Roboto Condensed"/>
              </a:rPr>
              <a:t>Create a more robust model for dehazing in inhomogeneous atmosphere.</a:t>
            </a:r>
            <a:endParaRPr sz="1400">
              <a:latin typeface="Roboto Condensed"/>
              <a:ea typeface="Roboto Condensed"/>
              <a:cs typeface="Roboto Condensed"/>
              <a:sym typeface="Roboto Condensed"/>
            </a:endParaRPr>
          </a:p>
          <a:p>
            <a:pPr indent="-381000" lvl="0" marL="457200" rtl="0" algn="l">
              <a:spcBef>
                <a:spcPts val="1200"/>
              </a:spcBef>
              <a:spcAft>
                <a:spcPts val="1200"/>
              </a:spcAft>
              <a:buClr>
                <a:schemeClr val="lt2"/>
              </a:buClr>
              <a:buSzPts val="2400"/>
              <a:buFont typeface="Roboto Condensed"/>
              <a:buChar char="•"/>
            </a:pPr>
            <a:r>
              <a:rPr lang="en" sz="1800">
                <a:latin typeface="Roboto Condensed"/>
                <a:ea typeface="Roboto Condensed"/>
                <a:cs typeface="Roboto Condensed"/>
                <a:sym typeface="Roboto Condensed"/>
              </a:rPr>
              <a:t>Develop a reliable image quality </a:t>
            </a:r>
            <a:r>
              <a:rPr lang="en" sz="1800">
                <a:latin typeface="Roboto Condensed"/>
                <a:ea typeface="Roboto Condensed"/>
                <a:cs typeface="Roboto Condensed"/>
                <a:sym typeface="Roboto Condensed"/>
              </a:rPr>
              <a:t>assessment mechanism to evaluate the quality of dehazing algorithms.</a:t>
            </a:r>
            <a:endParaRPr sz="1800">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ctrTitle"/>
          </p:nvPr>
        </p:nvSpPr>
        <p:spPr>
          <a:xfrm>
            <a:off x="101950" y="3517610"/>
            <a:ext cx="5086350" cy="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MOTIVATION</a:t>
            </a:r>
            <a:endParaRPr sz="4000"/>
          </a:p>
        </p:txBody>
      </p:sp>
      <p:sp>
        <p:nvSpPr>
          <p:cNvPr id="228" name="Google Shape;228;p2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29" name="Google Shape;229;p27"/>
          <p:cNvSpPr txBox="1"/>
          <p:nvPr/>
        </p:nvSpPr>
        <p:spPr>
          <a:xfrm>
            <a:off x="463525" y="-7144"/>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 sz="12000" u="none" cap="none" strike="noStrike">
                <a:solidFill>
                  <a:srgbClr val="3F5378"/>
                </a:solidFill>
                <a:latin typeface="Roboto Condensed"/>
                <a:ea typeface="Roboto Condensed"/>
                <a:cs typeface="Roboto Condensed"/>
                <a:sym typeface="Roboto Condensed"/>
              </a:rPr>
              <a:t>3</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