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sldIdLst>
    <p:sldId id="330" r:id="rId2"/>
    <p:sldId id="394" r:id="rId3"/>
    <p:sldId id="395" r:id="rId4"/>
    <p:sldId id="396" r:id="rId5"/>
    <p:sldId id="334" r:id="rId6"/>
    <p:sldId id="338" r:id="rId7"/>
    <p:sldId id="384" r:id="rId8"/>
    <p:sldId id="337" r:id="rId9"/>
    <p:sldId id="415" r:id="rId10"/>
    <p:sldId id="339" r:id="rId11"/>
    <p:sldId id="341" r:id="rId12"/>
    <p:sldId id="389" r:id="rId13"/>
    <p:sldId id="397" r:id="rId14"/>
    <p:sldId id="343" r:id="rId15"/>
    <p:sldId id="413" r:id="rId16"/>
    <p:sldId id="340" r:id="rId17"/>
    <p:sldId id="392" r:id="rId18"/>
    <p:sldId id="412" r:id="rId19"/>
    <p:sldId id="348" r:id="rId20"/>
    <p:sldId id="398" r:id="rId21"/>
    <p:sldId id="399" r:id="rId22"/>
    <p:sldId id="400" r:id="rId23"/>
    <p:sldId id="401" r:id="rId24"/>
    <p:sldId id="370" r:id="rId25"/>
    <p:sldId id="371" r:id="rId26"/>
    <p:sldId id="372" r:id="rId27"/>
    <p:sldId id="416" r:id="rId28"/>
    <p:sldId id="417" r:id="rId2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808080"/>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9" autoAdjust="0"/>
    <p:restoredTop sz="94139" autoAdjust="0"/>
  </p:normalViewPr>
  <p:slideViewPr>
    <p:cSldViewPr>
      <p:cViewPr varScale="1">
        <p:scale>
          <a:sx n="101" d="100"/>
          <a:sy n="101" d="100"/>
        </p:scale>
        <p:origin x="36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5455"/>
          </a:xfrm>
          <a:prstGeom prst="rect">
            <a:avLst/>
          </a:prstGeom>
        </p:spPr>
        <p:txBody>
          <a:bodyPr vert="horz" lIns="93311" tIns="46657" rIns="93311" bIns="46657" rtlCol="0"/>
          <a:lstStyle>
            <a:lvl1pPr algn="l">
              <a:defRPr sz="1200"/>
            </a:lvl1pPr>
          </a:lstStyle>
          <a:p>
            <a:endParaRPr lang="en-US" dirty="0"/>
          </a:p>
        </p:txBody>
      </p:sp>
      <p:sp>
        <p:nvSpPr>
          <p:cNvPr id="3" name="Date Placeholder 2"/>
          <p:cNvSpPr>
            <a:spLocks noGrp="1"/>
          </p:cNvSpPr>
          <p:nvPr>
            <p:ph type="dt" idx="1"/>
          </p:nvPr>
        </p:nvSpPr>
        <p:spPr>
          <a:xfrm>
            <a:off x="3978133" y="0"/>
            <a:ext cx="3043343" cy="465455"/>
          </a:xfrm>
          <a:prstGeom prst="rect">
            <a:avLst/>
          </a:prstGeom>
        </p:spPr>
        <p:txBody>
          <a:bodyPr vert="horz" lIns="93311" tIns="46657" rIns="93311" bIns="46657" rtlCol="0"/>
          <a:lstStyle>
            <a:lvl1pPr algn="r">
              <a:defRPr sz="1200"/>
            </a:lvl1pPr>
          </a:lstStyle>
          <a:p>
            <a:fld id="{EDB959A4-CAF1-4355-8831-734FE9326111}" type="datetimeFigureOut">
              <a:rPr lang="en-US" smtClean="0"/>
              <a:t>10/17/2017</a:t>
            </a:fld>
            <a:endParaRPr lang="en-US" dirty="0"/>
          </a:p>
        </p:txBody>
      </p:sp>
      <p:sp>
        <p:nvSpPr>
          <p:cNvPr id="4" name="Slide Image Placeholder 3"/>
          <p:cNvSpPr>
            <a:spLocks noGrp="1" noRot="1" noChangeAspect="1"/>
          </p:cNvSpPr>
          <p:nvPr>
            <p:ph type="sldImg" idx="2"/>
          </p:nvPr>
        </p:nvSpPr>
        <p:spPr>
          <a:xfrm>
            <a:off x="409575" y="696913"/>
            <a:ext cx="6203950" cy="3490912"/>
          </a:xfrm>
          <a:prstGeom prst="rect">
            <a:avLst/>
          </a:prstGeom>
          <a:noFill/>
          <a:ln w="12700">
            <a:solidFill>
              <a:prstClr val="black"/>
            </a:solidFill>
          </a:ln>
        </p:spPr>
        <p:txBody>
          <a:bodyPr vert="horz" lIns="93311" tIns="46657" rIns="93311" bIns="46657"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1" tIns="46657" rIns="93311" bIns="4665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42030"/>
            <a:ext cx="3043343" cy="465455"/>
          </a:xfrm>
          <a:prstGeom prst="rect">
            <a:avLst/>
          </a:prstGeom>
        </p:spPr>
        <p:txBody>
          <a:bodyPr vert="horz" lIns="93311" tIns="46657" rIns="93311" bIns="4665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3" y="8842030"/>
            <a:ext cx="3043343" cy="465455"/>
          </a:xfrm>
          <a:prstGeom prst="rect">
            <a:avLst/>
          </a:prstGeom>
        </p:spPr>
        <p:txBody>
          <a:bodyPr vert="horz" lIns="93311" tIns="46657" rIns="93311" bIns="46657" rtlCol="0" anchor="b"/>
          <a:lstStyle>
            <a:lvl1pPr algn="r">
              <a:defRPr sz="1200"/>
            </a:lvl1pPr>
          </a:lstStyle>
          <a:p>
            <a:fld id="{2FB960C1-8727-4473-A091-7B776DC44A55}" type="slidenum">
              <a:rPr lang="en-US" smtClean="0"/>
              <a:t>‹#›</a:t>
            </a:fld>
            <a:endParaRPr lang="en-US" dirty="0"/>
          </a:p>
        </p:txBody>
      </p:sp>
    </p:spTree>
    <p:extLst>
      <p:ext uri="{BB962C8B-B14F-4D97-AF65-F5344CB8AC3E}">
        <p14:creationId xmlns:p14="http://schemas.microsoft.com/office/powerpoint/2010/main" val="324607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Technical reports include various types of "technical" information. For example, if you need to report why a design or piece of equipment failed, you'd write a forensic report. Or, you might have to write about a design you created. Then, you'd produce a design report. Technical reports present facts and conclusions about your designs and other projects. Typically, a technical report includes research about technical concepts as well as graphical depictions of designs and data. A technical report also follows a strict organization. This way, when other engineers read what you write, they can quickly locate the information that interests them the most.</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609145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Two</a:t>
            </a:r>
            <a:r>
              <a:rPr lang="en-US" baseline="0" dirty="0" smtClean="0"/>
              <a:t> common methods to capitalizing titles:  Sentence case and title case.  Style guides differ in which to use, so make sure to consult the style guide of your discipline or company.  It’s the little words that tend to cause the most disagreement.  This slide shows the capitalization guidelines for our class.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269928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969787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46718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823383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03720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095799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00399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 stacked</a:t>
            </a:r>
            <a:r>
              <a:rPr lang="en-US" baseline="0" dirty="0" smtClean="0"/>
              <a:t> heading is one heading followed by another with no content in between.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615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In</a:t>
            </a:r>
            <a:r>
              <a:rPr lang="en-US" baseline="0" dirty="0" smtClean="0"/>
              <a:t> order to have a second-level heading, you need to have a first-level heading before it.  In order to have a 3</a:t>
            </a:r>
            <a:r>
              <a:rPr lang="en-US" baseline="30000" dirty="0" smtClean="0"/>
              <a:t>rd</a:t>
            </a:r>
            <a:r>
              <a:rPr lang="en-US" baseline="0" dirty="0" smtClean="0"/>
              <a:t> heading, you need to have a 2</a:t>
            </a:r>
            <a:r>
              <a:rPr lang="en-US" baseline="30000" dirty="0" smtClean="0"/>
              <a:t>nd</a:t>
            </a:r>
            <a:r>
              <a:rPr lang="en-US" baseline="0" dirty="0" smtClean="0"/>
              <a:t> level before it.  You can’t skip levels.  You can, however, have multiple 2</a:t>
            </a:r>
            <a:r>
              <a:rPr lang="en-US" baseline="30000" dirty="0" smtClean="0"/>
              <a:t>nd</a:t>
            </a:r>
            <a:r>
              <a:rPr lang="en-US" baseline="0" dirty="0" smtClean="0"/>
              <a:t> and 3</a:t>
            </a:r>
            <a:r>
              <a:rPr lang="en-US" baseline="30000" dirty="0" smtClean="0"/>
              <a:t>rd</a:t>
            </a:r>
            <a:r>
              <a:rPr lang="en-US" baseline="0" dirty="0" smtClean="0"/>
              <a:t> level headings all within a 1</a:t>
            </a:r>
            <a:r>
              <a:rPr lang="en-US" baseline="30000" dirty="0" smtClean="0"/>
              <a:t>st</a:t>
            </a:r>
            <a:r>
              <a:rPr lang="en-US" baseline="0" dirty="0" smtClean="0"/>
              <a:t> level section.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076131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Conventional</a:t>
            </a:r>
            <a:r>
              <a:rPr lang="en-US" baseline="0" dirty="0" smtClean="0"/>
              <a:t> headings highlight the content in a particular section and are used for sections commonly found in reports (introduction, conclusion, discussion) and are generally read by all audiences. .  Informative (or talking) headings are more informative. They help readers navigate the text by guiding them to key parts of a document and enable the reader to decide if this is a section that pertains specifically to him or her.    One way to create an informative heading is to use a subject, a verb, and an object OR use an informative phrase.  NOTE:  informative headings are not structured as sentences.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3153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692005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395226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922225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626197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Numbered heading systems can cause</a:t>
            </a:r>
            <a:r>
              <a:rPr lang="en-US" baseline="0" dirty="0" smtClean="0"/>
              <a:t> problems.  If you want to add or remove a section, you have to renumber at least part of the report.  Unless you have used the headings function in Word, renumbering is tedious and highly susceptible to error.  In addition, your readers often have trouble following these numbering systems, especially if there are more than three levels.  If you are not required to use a numbering system, it is better not to. Instead you can show the hierarchy of heading levels with changes in type size and position.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144605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Lists</a:t>
            </a:r>
            <a:r>
              <a:rPr lang="en-US" baseline="0" dirty="0" smtClean="0"/>
              <a:t> are a hallmark of technical reports.  Almost any group of three to seven related points can be made into a bulleted or numbered listing.  What if you have more than seven items?  Consider breaking the list into two lists or use columns. They emphasize important points and provide a welcome change in format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057731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197285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205350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62843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8438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engineer in the field, the most likely audience for the technical reports you produce is other engineers with a background similar to yours. This audience is more likely to understand the terminology you use. However, you should always evaluate who your readers will be before assuming they will understand your jargon. You shouldn't always assume that your audience has a strong engineering background or is familiar with the engineering terminology you use.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97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Discuss the difference between letters and memos (the</a:t>
            </a:r>
            <a:r>
              <a:rPr lang="en-US" baseline="0" dirty="0" smtClean="0"/>
              <a:t> letter format is used when an informal report is written for audiences outside your company; the memo format is used when an informal report is written for audiences inside your company.  </a:t>
            </a:r>
            <a:r>
              <a:rPr lang="en-US" dirty="0" smtClean="0"/>
              <a:t>Proposals can be either formal or informal reports depending on whether they are solicited or unsolicited, internal or external</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146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Reports</a:t>
            </a:r>
            <a:r>
              <a:rPr lang="en-US" baseline="0" dirty="0" smtClean="0"/>
              <a:t> can either be informal or formal.  The primary differences between formal and informal reports are complexity of subject matter and length.  </a:t>
            </a:r>
            <a:r>
              <a:rPr lang="en-US" dirty="0" smtClean="0"/>
              <a:t>Discuss the difference between letters and memos (the</a:t>
            </a:r>
            <a:r>
              <a:rPr lang="en-US" baseline="0" dirty="0" smtClean="0"/>
              <a:t> letter format is used when an informal report is written for audiences outside your company; the memo format is used when an informal report is written for audiences inside your company.  </a:t>
            </a:r>
            <a:r>
              <a:rPr lang="en-US" dirty="0" smtClean="0"/>
              <a:t>Proposals can be either formal or informal reports depending on whether they are solicited or unsolicited, internal or external</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51612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6303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207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531949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3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307123863"/>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153628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9508931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152477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065132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3896678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586669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8504116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6035622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8731388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53147550"/>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96380216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9582340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784855763"/>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340560729"/>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60737920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0513881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gs>
            <a:gs pos="0">
              <a:srgbClr val="002060"/>
            </a:gs>
          </a:gsLst>
          <a:lin ang="54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E306289-F915-4AD5-B1E2-4D260ED32E0D}" type="datetimeFigureOut">
              <a:rPr lang="en-US" smtClean="0">
                <a:solidFill>
                  <a:prstClr val="white">
                    <a:tint val="75000"/>
                    <a:alpha val="60000"/>
                  </a:prstClr>
                </a:solidFill>
              </a:rPr>
              <a:pPr/>
              <a:t>10/17/2017</a:t>
            </a:fld>
            <a:endParaRPr lang="en-US" dirty="0">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647281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gif"/><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gi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57668"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685800" y="176211"/>
            <a:ext cx="10820399" cy="769441"/>
          </a:xfrm>
          <a:prstGeom prst="rect">
            <a:avLst/>
          </a:prstGeom>
          <a:noFill/>
        </p:spPr>
        <p:txBody>
          <a:bodyPr wrap="square" rtlCol="0">
            <a:spAutoFit/>
          </a:bodyPr>
          <a:lstStyle/>
          <a:p>
            <a:pPr algn="ctr"/>
            <a:r>
              <a:rPr lang="en-US" sz="4400" b="1" dirty="0" smtClean="0">
                <a:solidFill>
                  <a:prstClr val="white"/>
                </a:solidFill>
              </a:rPr>
              <a:t>Characteristics </a:t>
            </a:r>
            <a:r>
              <a:rPr lang="en-US" sz="4400" b="1" dirty="0">
                <a:solidFill>
                  <a:prstClr val="white"/>
                </a:solidFill>
              </a:rPr>
              <a:t>of Technical </a:t>
            </a:r>
            <a:r>
              <a:rPr lang="en-US" sz="4400" b="1" dirty="0" smtClean="0">
                <a:solidFill>
                  <a:prstClr val="white"/>
                </a:solidFill>
              </a:rPr>
              <a:t>Reports</a:t>
            </a:r>
            <a:endParaRPr lang="en-US" sz="4400" b="1" dirty="0">
              <a:solidFill>
                <a:prstClr val="white"/>
              </a:solidFill>
            </a:endParaRPr>
          </a:p>
        </p:txBody>
      </p:sp>
      <p:pic>
        <p:nvPicPr>
          <p:cNvPr id="5"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919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91595" y="6488668"/>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251012" y="304800"/>
            <a:ext cx="11734799" cy="769441"/>
          </a:xfrm>
          <a:prstGeom prst="rect">
            <a:avLst/>
          </a:prstGeom>
          <a:noFill/>
        </p:spPr>
        <p:txBody>
          <a:bodyPr wrap="square" rtlCol="0">
            <a:spAutoFit/>
          </a:bodyPr>
          <a:lstStyle/>
          <a:p>
            <a:pPr algn="ctr"/>
            <a:r>
              <a:rPr lang="en-US" sz="4400" b="1" dirty="0" smtClean="0">
                <a:solidFill>
                  <a:prstClr val="white"/>
                </a:solidFill>
              </a:rPr>
              <a:t>Headings:  When to Capitalize</a:t>
            </a:r>
            <a:endParaRPr lang="en-US" sz="4400" b="1" dirty="0">
              <a:solidFill>
                <a:prstClr val="white"/>
              </a:solidFill>
            </a:endParaRPr>
          </a:p>
        </p:txBody>
      </p:sp>
      <p:sp>
        <p:nvSpPr>
          <p:cNvPr id="2" name="Rectangle 1"/>
          <p:cNvSpPr/>
          <p:nvPr/>
        </p:nvSpPr>
        <p:spPr>
          <a:xfrm>
            <a:off x="685800" y="1447800"/>
            <a:ext cx="10591799" cy="2419124"/>
          </a:xfrm>
          <a:prstGeom prst="rect">
            <a:avLst/>
          </a:prstGeom>
        </p:spPr>
        <p:txBody>
          <a:bodyPr wrap="square">
            <a:spAutoFit/>
          </a:bodyPr>
          <a:lstStyle/>
          <a:p>
            <a:pPr>
              <a:lnSpc>
                <a:spcPct val="90000"/>
              </a:lnSpc>
            </a:pPr>
            <a:r>
              <a:rPr lang="en-US" altLang="en-US" sz="2800" dirty="0" smtClean="0"/>
              <a:t>General Rules:</a:t>
            </a:r>
          </a:p>
          <a:p>
            <a:pPr marL="457200" indent="-457200">
              <a:lnSpc>
                <a:spcPct val="90000"/>
              </a:lnSpc>
              <a:buFont typeface="Arial" panose="020B0604020202020204" pitchFamily="34" charset="0"/>
              <a:buChar char="•"/>
            </a:pPr>
            <a:r>
              <a:rPr lang="en-US" altLang="en-US" sz="2800" dirty="0" smtClean="0"/>
              <a:t>Capitalize the first letter of principal words and proper nouns</a:t>
            </a:r>
          </a:p>
          <a:p>
            <a:pPr marL="457200" indent="-457200">
              <a:lnSpc>
                <a:spcPct val="90000"/>
              </a:lnSpc>
              <a:buFont typeface="Arial" panose="020B0604020202020204" pitchFamily="34" charset="0"/>
              <a:buChar char="•"/>
            </a:pPr>
            <a:endParaRPr lang="en-US" altLang="en-US" sz="2800" dirty="0" smtClean="0"/>
          </a:p>
          <a:p>
            <a:pPr marL="457200" indent="-457200">
              <a:lnSpc>
                <a:spcPct val="90000"/>
              </a:lnSpc>
              <a:buFont typeface="Arial" panose="020B0604020202020204" pitchFamily="34" charset="0"/>
              <a:buChar char="•"/>
            </a:pPr>
            <a:r>
              <a:rPr lang="en-US" altLang="en-US" sz="2800" dirty="0" smtClean="0"/>
              <a:t>Don’t capitalize articles (a, an, the), coordinating conjunctions (FANBOYS), and prepositions</a:t>
            </a:r>
            <a:endParaRPr lang="en-US" altLang="en-US" sz="2800" dirty="0"/>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527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114277" y="-76200"/>
            <a:ext cx="8357090" cy="769441"/>
          </a:xfrm>
          <a:prstGeom prst="rect">
            <a:avLst/>
          </a:prstGeom>
          <a:noFill/>
        </p:spPr>
        <p:txBody>
          <a:bodyPr wrap="square" rtlCol="0">
            <a:spAutoFit/>
          </a:bodyPr>
          <a:lstStyle/>
          <a:p>
            <a:pPr algn="ctr"/>
            <a:r>
              <a:rPr lang="en-US" sz="4400" b="1" dirty="0">
                <a:solidFill>
                  <a:prstClr val="white"/>
                </a:solidFill>
              </a:rPr>
              <a:t>1</a:t>
            </a:r>
            <a:r>
              <a:rPr lang="en-US" sz="4400" b="1" baseline="30000" dirty="0">
                <a:solidFill>
                  <a:prstClr val="white"/>
                </a:solidFill>
              </a:rPr>
              <a:t>st</a:t>
            </a:r>
            <a:r>
              <a:rPr lang="en-US" sz="4400" b="1" dirty="0">
                <a:solidFill>
                  <a:prstClr val="white"/>
                </a:solidFill>
              </a:rPr>
              <a:t> Level Headings</a:t>
            </a:r>
          </a:p>
        </p:txBody>
      </p:sp>
      <p:sp>
        <p:nvSpPr>
          <p:cNvPr id="2" name="Rectangle 1"/>
          <p:cNvSpPr/>
          <p:nvPr/>
        </p:nvSpPr>
        <p:spPr>
          <a:xfrm>
            <a:off x="533400" y="990600"/>
            <a:ext cx="11353799" cy="4821320"/>
          </a:xfrm>
          <a:prstGeom prst="rect">
            <a:avLst/>
          </a:prstGeom>
        </p:spPr>
        <p:txBody>
          <a:bodyPr wrap="square">
            <a:spAutoFit/>
          </a:bodyPr>
          <a:lstStyle/>
          <a:p>
            <a:pPr marL="457200" indent="-457200">
              <a:lnSpc>
                <a:spcPct val="90000"/>
              </a:lnSpc>
              <a:buFont typeface="Arial" panose="020B0604020202020204" pitchFamily="34" charset="0"/>
              <a:buChar char="•"/>
            </a:pPr>
            <a:r>
              <a:rPr lang="en-US" altLang="en-US" sz="2700" dirty="0"/>
              <a:t>Times New Roman</a:t>
            </a:r>
          </a:p>
          <a:p>
            <a:pPr marL="914400" lvl="1" indent="-457200">
              <a:lnSpc>
                <a:spcPct val="90000"/>
              </a:lnSpc>
              <a:buFont typeface="Wingdings" panose="05000000000000000000" pitchFamily="2" charset="2"/>
              <a:buChar char="v"/>
            </a:pPr>
            <a:r>
              <a:rPr lang="en-US" altLang="en-US" sz="2700" dirty="0" smtClean="0"/>
              <a:t>either </a:t>
            </a:r>
            <a:r>
              <a:rPr lang="en-US" altLang="en-US" sz="2700" dirty="0"/>
              <a:t>14 point (first letter of major words capitalized) </a:t>
            </a:r>
            <a:r>
              <a:rPr lang="en-US" altLang="en-US" sz="2700" dirty="0" smtClean="0"/>
              <a:t>				</a:t>
            </a:r>
            <a:r>
              <a:rPr lang="en-US" altLang="en-US" sz="2700" b="1" u="sng" dirty="0" smtClean="0"/>
              <a:t>OR </a:t>
            </a:r>
            <a:endParaRPr lang="en-US" altLang="en-US" sz="2700" b="1" u="sng" dirty="0"/>
          </a:p>
          <a:p>
            <a:pPr marL="914400" indent="-457200">
              <a:lnSpc>
                <a:spcPct val="90000"/>
              </a:lnSpc>
              <a:buFont typeface="Wingdings" panose="05000000000000000000" pitchFamily="2" charset="2"/>
              <a:buChar char="v"/>
            </a:pPr>
            <a:r>
              <a:rPr lang="en-US" altLang="en-US" sz="2700" dirty="0" smtClean="0"/>
              <a:t>all </a:t>
            </a:r>
            <a:r>
              <a:rPr lang="en-US" altLang="en-US" sz="2700" dirty="0"/>
              <a:t>upper case, 12 </a:t>
            </a:r>
            <a:r>
              <a:rPr lang="en-US" altLang="en-US" sz="2700" dirty="0" smtClean="0"/>
              <a:t>point</a:t>
            </a:r>
            <a:endParaRPr lang="en-US" altLang="en-US" sz="2700" dirty="0"/>
          </a:p>
          <a:p>
            <a:pPr marL="457200" indent="-457200">
              <a:lnSpc>
                <a:spcPct val="90000"/>
              </a:lnSpc>
              <a:spcBef>
                <a:spcPts val="1200"/>
              </a:spcBef>
              <a:buFont typeface="Arial" panose="020B0604020202020204" pitchFamily="34" charset="0"/>
              <a:buChar char="•"/>
            </a:pPr>
            <a:r>
              <a:rPr lang="en-US" altLang="en-US" sz="2700" dirty="0" smtClean="0"/>
              <a:t>Center and </a:t>
            </a:r>
            <a:r>
              <a:rPr lang="en-US" altLang="en-US" sz="2700" dirty="0"/>
              <a:t>bold</a:t>
            </a:r>
          </a:p>
          <a:p>
            <a:pPr marL="457200" indent="-457200">
              <a:lnSpc>
                <a:spcPct val="90000"/>
              </a:lnSpc>
              <a:spcBef>
                <a:spcPts val="1200"/>
              </a:spcBef>
              <a:buFont typeface="Arial" panose="020B0604020202020204" pitchFamily="34" charset="0"/>
              <a:buChar char="•"/>
            </a:pPr>
            <a:r>
              <a:rPr lang="en-US" altLang="en-US" sz="2700" dirty="0"/>
              <a:t>One blank line </a:t>
            </a:r>
            <a:r>
              <a:rPr lang="en-US" altLang="en-US" sz="2700" dirty="0" smtClean="0"/>
              <a:t>below </a:t>
            </a:r>
            <a:endParaRPr lang="en-US" altLang="en-US" sz="2700" dirty="0"/>
          </a:p>
          <a:p>
            <a:pPr marL="457200" indent="-457200">
              <a:lnSpc>
                <a:spcPct val="90000"/>
              </a:lnSpc>
              <a:spcBef>
                <a:spcPts val="1200"/>
              </a:spcBef>
              <a:buFont typeface="Arial" panose="020B0604020202020204" pitchFamily="34" charset="0"/>
              <a:buChar char="•"/>
            </a:pPr>
            <a:r>
              <a:rPr lang="en-US" altLang="en-US" sz="2700" dirty="0"/>
              <a:t>Begins on a new page (hence, no need for one blank line above)</a:t>
            </a:r>
          </a:p>
          <a:p>
            <a:pPr marL="457200" indent="-457200">
              <a:lnSpc>
                <a:spcPct val="90000"/>
              </a:lnSpc>
              <a:spcBef>
                <a:spcPts val="1200"/>
              </a:spcBef>
              <a:buFont typeface="Arial" panose="020B0604020202020204" pitchFamily="34" charset="0"/>
              <a:buChar char="•"/>
            </a:pPr>
            <a:r>
              <a:rPr lang="en-US" sz="2700" dirty="0"/>
              <a:t>For </a:t>
            </a:r>
            <a:r>
              <a:rPr lang="en-US" sz="2700" dirty="0" smtClean="0"/>
              <a:t>shorter </a:t>
            </a:r>
            <a:r>
              <a:rPr lang="en-US" sz="2700" dirty="0"/>
              <a:t>documents, use a centered title </a:t>
            </a:r>
            <a:r>
              <a:rPr lang="en-US" sz="2700" dirty="0" smtClean="0"/>
              <a:t>as the 1</a:t>
            </a:r>
            <a:r>
              <a:rPr lang="en-US" sz="2700" baseline="30000" dirty="0" smtClean="0"/>
              <a:t>st</a:t>
            </a:r>
            <a:r>
              <a:rPr lang="en-US" sz="2700" dirty="0" smtClean="0"/>
              <a:t> level heading and </a:t>
            </a:r>
            <a:r>
              <a:rPr lang="en-US" sz="2700" dirty="0"/>
              <a:t>then start with a second-level heading where appropriate in the body of the </a:t>
            </a:r>
            <a:r>
              <a:rPr lang="en-US" sz="2700" dirty="0" smtClean="0"/>
              <a:t>document</a:t>
            </a:r>
            <a:endParaRPr lang="en-US" sz="2700" dirty="0"/>
          </a:p>
        </p:txBody>
      </p:sp>
      <p:sp>
        <p:nvSpPr>
          <p:cNvPr id="5" name="TextBox 4"/>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061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057400" y="23794"/>
            <a:ext cx="8357090" cy="769441"/>
          </a:xfrm>
          <a:prstGeom prst="rect">
            <a:avLst/>
          </a:prstGeom>
          <a:noFill/>
        </p:spPr>
        <p:txBody>
          <a:bodyPr wrap="square" rtlCol="0">
            <a:spAutoFit/>
          </a:bodyPr>
          <a:lstStyle/>
          <a:p>
            <a:pPr algn="ctr"/>
            <a:r>
              <a:rPr lang="en-US" sz="4400" b="1" dirty="0">
                <a:solidFill>
                  <a:prstClr val="white"/>
                </a:solidFill>
              </a:rPr>
              <a:t>1</a:t>
            </a:r>
            <a:r>
              <a:rPr lang="en-US" sz="4400" b="1" baseline="30000" dirty="0">
                <a:solidFill>
                  <a:prstClr val="white"/>
                </a:solidFill>
              </a:rPr>
              <a:t>st</a:t>
            </a:r>
            <a:r>
              <a:rPr lang="en-US" sz="4400" b="1" dirty="0">
                <a:solidFill>
                  <a:prstClr val="white"/>
                </a:solidFill>
              </a:rPr>
              <a:t> Level Headings</a:t>
            </a:r>
          </a:p>
        </p:txBody>
      </p:sp>
      <p:sp>
        <p:nvSpPr>
          <p:cNvPr id="2" name="Rectangle 1"/>
          <p:cNvSpPr/>
          <p:nvPr/>
        </p:nvSpPr>
        <p:spPr>
          <a:xfrm>
            <a:off x="533400" y="793235"/>
            <a:ext cx="10896600" cy="4807470"/>
          </a:xfrm>
          <a:prstGeom prst="rect">
            <a:avLst/>
          </a:prstGeom>
        </p:spPr>
        <p:txBody>
          <a:bodyPr wrap="square">
            <a:spAutoFit/>
          </a:bodyPr>
          <a:lstStyle/>
          <a:p>
            <a:pPr marL="457200" indent="-457200">
              <a:lnSpc>
                <a:spcPct val="90000"/>
              </a:lnSpc>
              <a:buFont typeface="Arial" panose="020B0604020202020204" pitchFamily="34" charset="0"/>
              <a:buChar char="•"/>
            </a:pPr>
            <a:endParaRPr lang="en-US" altLang="en-US" sz="2800" dirty="0"/>
          </a:p>
          <a:p>
            <a:pPr algn="ctr"/>
            <a:r>
              <a:rPr lang="en-US" sz="2800" b="1" dirty="0">
                <a:latin typeface="Times New Roman" panose="02020603050405020304" pitchFamily="18" charset="0"/>
                <a:cs typeface="Times New Roman" panose="02020603050405020304" pitchFamily="18" charset="0"/>
              </a:rPr>
              <a:t>FIRST-LEVEL HEADING </a:t>
            </a:r>
          </a:p>
          <a:p>
            <a:pPr>
              <a:spcBef>
                <a:spcPts val="1200"/>
              </a:spcBef>
            </a:pPr>
            <a:r>
              <a:rPr lang="en-US" sz="2800" dirty="0" smtClean="0">
                <a:latin typeface="Times New Roman" panose="02020603050405020304" pitchFamily="18" charset="0"/>
                <a:cs typeface="Times New Roman" panose="02020603050405020304" pitchFamily="18" charset="0"/>
              </a:rPr>
              <a:t>This is an example of a first-level heading </a:t>
            </a:r>
            <a:r>
              <a:rPr lang="en-US" sz="2800" dirty="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all capital letters, 12 point </a:t>
            </a:r>
            <a:r>
              <a:rPr lang="en-US" sz="2800" dirty="0">
                <a:latin typeface="Times New Roman" panose="02020603050405020304" pitchFamily="18" charset="0"/>
                <a:cs typeface="Times New Roman" panose="02020603050405020304" pitchFamily="18" charset="0"/>
              </a:rPr>
              <a:t>font size.  </a:t>
            </a:r>
            <a:r>
              <a:rPr lang="en-US" sz="2800" dirty="0" smtClean="0">
                <a:latin typeface="Times New Roman" panose="02020603050405020304" pitchFamily="18" charset="0"/>
                <a:cs typeface="Times New Roman" panose="02020603050405020304" pitchFamily="18" charset="0"/>
              </a:rPr>
              <a:t>Center and </a:t>
            </a:r>
            <a:r>
              <a:rPr lang="en-US" sz="2800" dirty="0">
                <a:latin typeface="Times New Roman" panose="02020603050405020304" pitchFamily="18" charset="0"/>
                <a:cs typeface="Times New Roman" panose="02020603050405020304" pitchFamily="18" charset="0"/>
              </a:rPr>
              <a:t>bold.  Separate the heading from the written material by placing </a:t>
            </a:r>
            <a:r>
              <a:rPr lang="en-US" sz="2800" dirty="0" smtClean="0">
                <a:latin typeface="Times New Roman" panose="02020603050405020304" pitchFamily="18" charset="0"/>
                <a:cs typeface="Times New Roman" panose="02020603050405020304" pitchFamily="18" charset="0"/>
              </a:rPr>
              <a:t>1 blank line </a:t>
            </a:r>
            <a:r>
              <a:rPr lang="en-US" sz="2800" dirty="0">
                <a:latin typeface="Times New Roman" panose="02020603050405020304" pitchFamily="18" charset="0"/>
                <a:cs typeface="Times New Roman" panose="02020603050405020304" pitchFamily="18" charset="0"/>
              </a:rPr>
              <a:t>after the heading.</a:t>
            </a:r>
          </a:p>
          <a:p>
            <a:pPr marL="457200" indent="-457200">
              <a:lnSpc>
                <a:spcPct val="90000"/>
              </a:lnSpc>
              <a:buFont typeface="Arial" panose="020B0604020202020204" pitchFamily="34" charset="0"/>
              <a:buChar char="•"/>
            </a:pPr>
            <a:endParaRPr lang="en-US" altLang="en-US" sz="2800" dirty="0"/>
          </a:p>
          <a:p>
            <a:pPr algn="ctr"/>
            <a:r>
              <a:rPr lang="en-US" sz="3200" b="1" dirty="0">
                <a:latin typeface="Times New Roman" panose="02020603050405020304" pitchFamily="18" charset="0"/>
                <a:cs typeface="Times New Roman" panose="02020603050405020304" pitchFamily="18" charset="0"/>
              </a:rPr>
              <a:t>First-Level Heading </a:t>
            </a:r>
            <a:endParaRPr lang="en-US" sz="3200"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is an example of a first-level </a:t>
            </a:r>
            <a:r>
              <a:rPr lang="en-US" sz="2800" dirty="0" smtClean="0">
                <a:latin typeface="Times New Roman" panose="02020603050405020304" pitchFamily="18" charset="0"/>
                <a:cs typeface="Times New Roman" panose="02020603050405020304" pitchFamily="18" charset="0"/>
              </a:rPr>
              <a:t>heading with the first letter of principal words capitalized and 14 </a:t>
            </a:r>
            <a:r>
              <a:rPr lang="en-US" sz="2800" dirty="0">
                <a:latin typeface="Times New Roman" panose="02020603050405020304" pitchFamily="18" charset="0"/>
                <a:cs typeface="Times New Roman" panose="02020603050405020304" pitchFamily="18" charset="0"/>
              </a:rPr>
              <a:t>point font size. </a:t>
            </a:r>
            <a:r>
              <a:rPr lang="en-US" sz="2800" dirty="0" smtClean="0">
                <a:latin typeface="Times New Roman" panose="02020603050405020304" pitchFamily="18" charset="0"/>
                <a:cs typeface="Times New Roman" panose="02020603050405020304" pitchFamily="18" charset="0"/>
              </a:rPr>
              <a:t>Center and </a:t>
            </a:r>
            <a:r>
              <a:rPr lang="en-US" sz="2800" dirty="0">
                <a:latin typeface="Times New Roman" panose="02020603050405020304" pitchFamily="18" charset="0"/>
                <a:cs typeface="Times New Roman" panose="02020603050405020304" pitchFamily="18" charset="0"/>
              </a:rPr>
              <a:t>bold.  Separate the heading from the written material by placing </a:t>
            </a:r>
            <a:r>
              <a:rPr lang="en-US" sz="2800"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blank </a:t>
            </a:r>
            <a:r>
              <a:rPr lang="en-US" sz="2800" dirty="0" smtClean="0">
                <a:latin typeface="Times New Roman" panose="02020603050405020304" pitchFamily="18" charset="0"/>
                <a:cs typeface="Times New Roman" panose="02020603050405020304" pitchFamily="18" charset="0"/>
              </a:rPr>
              <a:t>line </a:t>
            </a:r>
            <a:r>
              <a:rPr lang="en-US" sz="2800" dirty="0">
                <a:latin typeface="Times New Roman" panose="02020603050405020304" pitchFamily="18" charset="0"/>
                <a:cs typeface="Times New Roman" panose="02020603050405020304" pitchFamily="18" charset="0"/>
              </a:rPr>
              <a:t>after the heading.</a:t>
            </a:r>
            <a:endParaRPr lang="en-US" altLang="en-US" sz="2800" dirty="0"/>
          </a:p>
        </p:txBody>
      </p:sp>
      <p:sp>
        <p:nvSpPr>
          <p:cNvPr id="5" name="TextBox 4"/>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064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4277" y="-36443"/>
            <a:ext cx="8357090" cy="769441"/>
          </a:xfrm>
          <a:prstGeom prst="rect">
            <a:avLst/>
          </a:prstGeom>
          <a:noFill/>
        </p:spPr>
        <p:txBody>
          <a:bodyPr wrap="square" rtlCol="0">
            <a:spAutoFit/>
          </a:bodyPr>
          <a:lstStyle/>
          <a:p>
            <a:pPr algn="ctr"/>
            <a:r>
              <a:rPr lang="en-US" sz="4400" b="1" dirty="0">
                <a:solidFill>
                  <a:prstClr val="white"/>
                </a:solidFill>
              </a:rPr>
              <a:t>2</a:t>
            </a:r>
            <a:r>
              <a:rPr lang="en-US" sz="4400" b="1" baseline="30000" dirty="0">
                <a:solidFill>
                  <a:prstClr val="white"/>
                </a:solidFill>
              </a:rPr>
              <a:t>nd</a:t>
            </a:r>
            <a:r>
              <a:rPr lang="en-US" sz="4400" b="1" dirty="0">
                <a:solidFill>
                  <a:prstClr val="white"/>
                </a:solidFill>
              </a:rPr>
              <a:t> Level Headings</a:t>
            </a:r>
          </a:p>
        </p:txBody>
      </p:sp>
      <p:sp>
        <p:nvSpPr>
          <p:cNvPr id="2" name="Rectangle 1"/>
          <p:cNvSpPr/>
          <p:nvPr/>
        </p:nvSpPr>
        <p:spPr>
          <a:xfrm>
            <a:off x="914401" y="533400"/>
            <a:ext cx="10668000" cy="5626156"/>
          </a:xfrm>
          <a:prstGeom prst="rect">
            <a:avLst/>
          </a:prstGeom>
        </p:spPr>
        <p:txBody>
          <a:bodyPr wrap="square">
            <a:spAutoFit/>
          </a:bodyPr>
          <a:lstStyle/>
          <a:p>
            <a:pPr>
              <a:lnSpc>
                <a:spcPct val="90000"/>
              </a:lnSpc>
            </a:pPr>
            <a:endParaRPr lang="en-US" altLang="en-US" sz="2800" dirty="0"/>
          </a:p>
          <a:p>
            <a:pPr marL="457200" indent="-457200">
              <a:lnSpc>
                <a:spcPct val="90000"/>
              </a:lnSpc>
              <a:buFont typeface="Arial" panose="020B0604020202020204" pitchFamily="34" charset="0"/>
              <a:buChar char="•"/>
            </a:pPr>
            <a:endParaRPr lang="en-US" altLang="en-US" sz="2800" dirty="0" smtClean="0"/>
          </a:p>
          <a:p>
            <a:pPr marL="457200" indent="-457200">
              <a:lnSpc>
                <a:spcPct val="90000"/>
              </a:lnSpc>
              <a:buFont typeface="Arial" panose="020B0604020202020204" pitchFamily="34" charset="0"/>
              <a:buChar char="•"/>
            </a:pPr>
            <a:r>
              <a:rPr lang="en-US" altLang="en-US" sz="2800" dirty="0" smtClean="0"/>
              <a:t>Comes after a 1</a:t>
            </a:r>
            <a:r>
              <a:rPr lang="en-US" altLang="en-US" sz="2800" baseline="30000" dirty="0" smtClean="0"/>
              <a:t>st</a:t>
            </a:r>
            <a:r>
              <a:rPr lang="en-US" altLang="en-US" sz="2800" dirty="0" smtClean="0"/>
              <a:t> level heading</a:t>
            </a:r>
          </a:p>
          <a:p>
            <a:pPr marL="457200" indent="-457200">
              <a:lnSpc>
                <a:spcPct val="90000"/>
              </a:lnSpc>
              <a:buFont typeface="Arial" panose="020B0604020202020204" pitchFamily="34" charset="0"/>
              <a:buChar char="•"/>
            </a:pPr>
            <a:r>
              <a:rPr lang="en-US" altLang="en-US" sz="2800" dirty="0" smtClean="0"/>
              <a:t>Times </a:t>
            </a:r>
            <a:r>
              <a:rPr lang="en-US" altLang="en-US" sz="2800" dirty="0"/>
              <a:t>New Roman, 12 point</a:t>
            </a:r>
          </a:p>
          <a:p>
            <a:pPr marL="457200" indent="-457200">
              <a:lnSpc>
                <a:spcPct val="90000"/>
              </a:lnSpc>
              <a:buFont typeface="Arial" panose="020B0604020202020204" pitchFamily="34" charset="0"/>
              <a:buChar char="•"/>
            </a:pPr>
            <a:r>
              <a:rPr lang="en-US" altLang="en-US" sz="2800" dirty="0"/>
              <a:t>Left align and bold</a:t>
            </a:r>
          </a:p>
          <a:p>
            <a:pPr marL="457200" indent="-457200">
              <a:lnSpc>
                <a:spcPct val="90000"/>
              </a:lnSpc>
              <a:buFont typeface="Arial" panose="020B0604020202020204" pitchFamily="34" charset="0"/>
              <a:buChar char="•"/>
            </a:pPr>
            <a:r>
              <a:rPr lang="en-US" altLang="en-US" sz="2800" dirty="0"/>
              <a:t>One blank line before and after the heading</a:t>
            </a:r>
          </a:p>
          <a:p>
            <a:pPr marL="457200" indent="-457200">
              <a:lnSpc>
                <a:spcPct val="90000"/>
              </a:lnSpc>
              <a:buFont typeface="Arial" panose="020B0604020202020204" pitchFamily="34" charset="0"/>
              <a:buChar char="•"/>
            </a:pPr>
            <a:r>
              <a:rPr lang="en-US" altLang="en-US" sz="2800" dirty="0"/>
              <a:t>Capitalize the first letter of </a:t>
            </a:r>
            <a:r>
              <a:rPr lang="en-US" altLang="en-US" sz="2800" dirty="0" smtClean="0"/>
              <a:t>principal </a:t>
            </a:r>
            <a:r>
              <a:rPr lang="en-US" altLang="en-US" sz="2800" dirty="0"/>
              <a:t>words </a:t>
            </a:r>
          </a:p>
          <a:p>
            <a:pPr marL="457200" indent="-457200">
              <a:lnSpc>
                <a:spcPct val="90000"/>
              </a:lnSpc>
              <a:buFont typeface="Arial" panose="020B0604020202020204" pitchFamily="34" charset="0"/>
              <a:buChar char="•"/>
            </a:pPr>
            <a:r>
              <a:rPr lang="en-US" altLang="en-US" sz="2800" dirty="0" smtClean="0"/>
              <a:t>Begins on the same page</a:t>
            </a:r>
            <a:endParaRPr lang="en-US" altLang="en-US" sz="2800" dirty="0"/>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Second-Level Heading</a:t>
            </a:r>
          </a:p>
          <a:p>
            <a:pPr>
              <a:spcBef>
                <a:spcPts val="1200"/>
              </a:spcBef>
            </a:pPr>
            <a:r>
              <a:rPr lang="en-US" sz="2800" dirty="0">
                <a:latin typeface="Times New Roman" panose="02020603050405020304" pitchFamily="18" charset="0"/>
                <a:cs typeface="Times New Roman" panose="02020603050405020304" pitchFamily="18" charset="0"/>
              </a:rPr>
              <a:t>Place second-level headings flush with the left margin with at least one line space above and below, separating them from text. </a:t>
            </a:r>
            <a:r>
              <a:rPr lang="en-US" sz="2800" b="1" dirty="0">
                <a:latin typeface="Times New Roman" panose="02020603050405020304" pitchFamily="18" charset="0"/>
                <a:cs typeface="Times New Roman" panose="02020603050405020304" pitchFamily="18" charset="0"/>
              </a:rPr>
              <a:t>Capitalize only the first letter of each main word.  </a:t>
            </a:r>
            <a:endParaRPr lang="en-US" alt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46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62000" y="0"/>
            <a:ext cx="11125200" cy="6678751"/>
          </a:xfrm>
          <a:prstGeom prst="rect">
            <a:avLst/>
          </a:prstGeom>
          <a:noFill/>
        </p:spPr>
        <p:txBody>
          <a:bodyPr wrap="square" rtlCol="0">
            <a:spAutoFit/>
          </a:bodyPr>
          <a:lstStyle/>
          <a:p>
            <a:pPr algn="ctr"/>
            <a:r>
              <a:rPr lang="en-US" sz="4400" b="1" dirty="0">
                <a:solidFill>
                  <a:prstClr val="white"/>
                </a:solidFill>
              </a:rPr>
              <a:t>3</a:t>
            </a:r>
            <a:r>
              <a:rPr lang="en-US" sz="4400" b="1" baseline="30000" dirty="0">
                <a:solidFill>
                  <a:prstClr val="white"/>
                </a:solidFill>
              </a:rPr>
              <a:t>rd</a:t>
            </a:r>
            <a:r>
              <a:rPr lang="en-US" sz="4400" b="1" dirty="0">
                <a:solidFill>
                  <a:prstClr val="white"/>
                </a:solidFill>
              </a:rPr>
              <a:t> Level Headings </a:t>
            </a:r>
          </a:p>
          <a:p>
            <a:pPr algn="ctr"/>
            <a:r>
              <a:rPr lang="en-US" sz="4400" b="1" dirty="0">
                <a:solidFill>
                  <a:prstClr val="white"/>
                </a:solidFill>
              </a:rPr>
              <a:t>(Paragraph Headings)</a:t>
            </a:r>
          </a:p>
          <a:p>
            <a:pPr algn="ctr"/>
            <a:endParaRPr lang="en-US" sz="4400" b="1" dirty="0">
              <a:solidFill>
                <a:prstClr val="white"/>
              </a:solidFill>
            </a:endParaRPr>
          </a:p>
          <a:p>
            <a:pPr marL="457200" indent="-457200">
              <a:lnSpc>
                <a:spcPct val="90000"/>
              </a:lnSpc>
              <a:buFont typeface="Arial" panose="020B0604020202020204" pitchFamily="34" charset="0"/>
              <a:buChar char="•"/>
            </a:pPr>
            <a:r>
              <a:rPr lang="en-US" altLang="en-US" sz="2800" dirty="0" smtClean="0"/>
              <a:t>Begin </a:t>
            </a:r>
            <a:r>
              <a:rPr lang="en-US" altLang="en-US" sz="2800" dirty="0"/>
              <a:t>on same line as first sentence of paragraph  </a:t>
            </a:r>
          </a:p>
          <a:p>
            <a:pPr marL="457200" indent="-457200">
              <a:lnSpc>
                <a:spcPct val="90000"/>
              </a:lnSpc>
              <a:buFont typeface="Arial" panose="020B0604020202020204" pitchFamily="34" charset="0"/>
              <a:buChar char="•"/>
            </a:pPr>
            <a:r>
              <a:rPr lang="en-US" altLang="en-US" sz="2800" dirty="0"/>
              <a:t>Times New Roman; </a:t>
            </a:r>
            <a:r>
              <a:rPr lang="en-US" altLang="en-US" sz="2800" dirty="0" smtClean="0"/>
              <a:t>12 point font</a:t>
            </a:r>
            <a:endParaRPr lang="en-US" altLang="en-US" sz="2800" dirty="0"/>
          </a:p>
          <a:p>
            <a:pPr marL="457200" indent="-457200">
              <a:lnSpc>
                <a:spcPct val="90000"/>
              </a:lnSpc>
              <a:buFont typeface="Arial" panose="020B0604020202020204" pitchFamily="34" charset="0"/>
              <a:buChar char="•"/>
            </a:pPr>
            <a:r>
              <a:rPr lang="en-US" altLang="en-US" sz="2800" dirty="0"/>
              <a:t>Bold</a:t>
            </a:r>
          </a:p>
          <a:p>
            <a:pPr marL="457200" indent="-457200">
              <a:lnSpc>
                <a:spcPct val="90000"/>
              </a:lnSpc>
              <a:buFont typeface="Arial" panose="020B0604020202020204" pitchFamily="34" charset="0"/>
              <a:buChar char="•"/>
            </a:pPr>
            <a:r>
              <a:rPr lang="en-US" altLang="en-US" sz="2800" dirty="0"/>
              <a:t>Capitalize the first letter of the first word </a:t>
            </a:r>
            <a:r>
              <a:rPr lang="en-US" altLang="en-US" sz="2800" dirty="0" smtClean="0"/>
              <a:t>only (and proper nouns)</a:t>
            </a:r>
            <a:endParaRPr lang="en-US" altLang="en-US" sz="2800" dirty="0"/>
          </a:p>
          <a:p>
            <a:pPr marL="457200" indent="-457200">
              <a:lnSpc>
                <a:spcPct val="90000"/>
              </a:lnSpc>
              <a:buFont typeface="Arial" panose="020B0604020202020204" pitchFamily="34" charset="0"/>
              <a:buChar char="•"/>
            </a:pPr>
            <a:r>
              <a:rPr lang="en-US" altLang="en-US" sz="2800" dirty="0" smtClean="0"/>
              <a:t>End </a:t>
            </a:r>
            <a:r>
              <a:rPr lang="en-US" altLang="en-US" sz="2800" dirty="0"/>
              <a:t>with a period</a:t>
            </a:r>
          </a:p>
          <a:p>
            <a:pPr>
              <a:lnSpc>
                <a:spcPct val="90000"/>
              </a:lnSpc>
            </a:pPr>
            <a:endParaRPr lang="en-US" sz="2800" b="1" dirty="0">
              <a:latin typeface="Times New Roman" panose="02020603050405020304" pitchFamily="18" charset="0"/>
              <a:cs typeface="Times New Roman" panose="02020603050405020304" pitchFamily="18" charset="0"/>
            </a:endParaRPr>
          </a:p>
          <a:p>
            <a:pPr>
              <a:lnSpc>
                <a:spcPct val="90000"/>
              </a:lnSpc>
            </a:pPr>
            <a:r>
              <a:rPr lang="en-US" sz="2800" b="1" dirty="0">
                <a:latin typeface="Times New Roman" panose="02020603050405020304" pitchFamily="18" charset="0"/>
                <a:cs typeface="Times New Roman" panose="02020603050405020304" pitchFamily="18" charset="0"/>
              </a:rPr>
              <a:t>Third-level </a:t>
            </a:r>
            <a:r>
              <a:rPr lang="en-US" sz="2800" b="1" dirty="0" smtClean="0">
                <a:latin typeface="Times New Roman" panose="02020603050405020304" pitchFamily="18" charset="0"/>
                <a:cs typeface="Times New Roman" panose="02020603050405020304" pitchFamily="18" charset="0"/>
              </a:rPr>
              <a:t>headings.  </a:t>
            </a:r>
            <a:r>
              <a:rPr lang="en-US" sz="2800" dirty="0" smtClean="0">
                <a:latin typeface="Times New Roman" panose="02020603050405020304" pitchFamily="18" charset="0"/>
                <a:cs typeface="Times New Roman" panose="02020603050405020304" pitchFamily="18" charset="0"/>
              </a:rPr>
              <a:t>Place </a:t>
            </a:r>
            <a:r>
              <a:rPr lang="en-US" sz="2800" dirty="0">
                <a:latin typeface="Times New Roman" panose="02020603050405020304" pitchFamily="18" charset="0"/>
                <a:cs typeface="Times New Roman" panose="02020603050405020304" pitchFamily="18" charset="0"/>
              </a:rPr>
              <a:t>third-level headings on the same line as the text they precede. Capitalize the first letter of the first </a:t>
            </a:r>
            <a:r>
              <a:rPr lang="en-US" sz="2800" dirty="0" smtClean="0">
                <a:latin typeface="Times New Roman" panose="02020603050405020304" pitchFamily="18" charset="0"/>
                <a:cs typeface="Times New Roman" panose="02020603050405020304" pitchFamily="18" charset="0"/>
              </a:rPr>
              <a:t>word, </a:t>
            </a:r>
            <a:r>
              <a:rPr lang="en-US" sz="2800" dirty="0">
                <a:latin typeface="Times New Roman" panose="02020603050405020304" pitchFamily="18" charset="0"/>
                <a:cs typeface="Times New Roman" panose="02020603050405020304" pitchFamily="18" charset="0"/>
              </a:rPr>
              <a:t>bold the </a:t>
            </a:r>
            <a:r>
              <a:rPr lang="en-US" sz="2800" dirty="0" smtClean="0">
                <a:latin typeface="Times New Roman" panose="02020603050405020304" pitchFamily="18" charset="0"/>
                <a:cs typeface="Times New Roman" panose="02020603050405020304" pitchFamily="18" charset="0"/>
              </a:rPr>
              <a:t>heading, and end the heading with a period.</a:t>
            </a:r>
            <a:endParaRPr lang="en-US" altLang="en-US" sz="2800" dirty="0"/>
          </a:p>
          <a:p>
            <a:pPr algn="ctr"/>
            <a:endParaRPr lang="en-US" sz="4400" b="1" dirty="0">
              <a:solidFill>
                <a:prstClr val="white"/>
              </a:solidFill>
            </a:endParaRPr>
          </a:p>
        </p:txBody>
      </p:sp>
      <p:sp>
        <p:nvSpPr>
          <p:cNvPr id="5" name="TextBox 4"/>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218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371600" y="0"/>
            <a:ext cx="10515600" cy="4739759"/>
          </a:xfrm>
          <a:prstGeom prst="rect">
            <a:avLst/>
          </a:prstGeom>
          <a:noFill/>
        </p:spPr>
        <p:txBody>
          <a:bodyPr wrap="square" rtlCol="0">
            <a:spAutoFit/>
          </a:bodyPr>
          <a:lstStyle/>
          <a:p>
            <a:pPr algn="ctr"/>
            <a:r>
              <a:rPr lang="en-US" sz="4400" b="1" dirty="0" smtClean="0">
                <a:solidFill>
                  <a:prstClr val="white"/>
                </a:solidFill>
              </a:rPr>
              <a:t>4</a:t>
            </a:r>
            <a:r>
              <a:rPr lang="en-US" sz="4400" b="1" baseline="30000" dirty="0" smtClean="0">
                <a:solidFill>
                  <a:prstClr val="white"/>
                </a:solidFill>
              </a:rPr>
              <a:t>th</a:t>
            </a:r>
            <a:r>
              <a:rPr lang="en-US" sz="4400" b="1" dirty="0" smtClean="0">
                <a:solidFill>
                  <a:prstClr val="white"/>
                </a:solidFill>
              </a:rPr>
              <a:t> Level </a:t>
            </a:r>
            <a:r>
              <a:rPr lang="en-US" sz="4400" b="1" dirty="0">
                <a:solidFill>
                  <a:prstClr val="white"/>
                </a:solidFill>
              </a:rPr>
              <a:t>Headings </a:t>
            </a:r>
          </a:p>
          <a:p>
            <a:pPr algn="ctr"/>
            <a:r>
              <a:rPr lang="en-US" sz="4400" b="1" dirty="0">
                <a:solidFill>
                  <a:prstClr val="white"/>
                </a:solidFill>
              </a:rPr>
              <a:t>(Paragraph Headings)</a:t>
            </a:r>
          </a:p>
          <a:p>
            <a:pPr algn="ctr"/>
            <a:endParaRPr lang="en-US" sz="4400" b="1" dirty="0">
              <a:solidFill>
                <a:prstClr val="white"/>
              </a:solidFill>
            </a:endParaRPr>
          </a:p>
          <a:p>
            <a:pPr marL="457200" indent="-457200">
              <a:lnSpc>
                <a:spcPct val="90000"/>
              </a:lnSpc>
              <a:buFont typeface="Arial" panose="020B0604020202020204" pitchFamily="34" charset="0"/>
              <a:buChar char="•"/>
            </a:pPr>
            <a:r>
              <a:rPr lang="en-US" altLang="en-US" sz="2800" dirty="0" smtClean="0"/>
              <a:t>Same format as 3</a:t>
            </a:r>
            <a:r>
              <a:rPr lang="en-US" altLang="en-US" sz="2800" baseline="30000" dirty="0" smtClean="0"/>
              <a:t>rd</a:t>
            </a:r>
            <a:r>
              <a:rPr lang="en-US" altLang="en-US" sz="2800" dirty="0" smtClean="0"/>
              <a:t> level headings but italicized. </a:t>
            </a:r>
            <a:endParaRPr lang="en-US" altLang="en-US" sz="2800" dirty="0"/>
          </a:p>
          <a:p>
            <a:pPr>
              <a:lnSpc>
                <a:spcPct val="90000"/>
              </a:lnSpc>
            </a:pPr>
            <a:endParaRPr lang="en-US" sz="2800" b="1" dirty="0">
              <a:latin typeface="Times New Roman" panose="02020603050405020304" pitchFamily="18" charset="0"/>
              <a:cs typeface="Times New Roman" panose="02020603050405020304" pitchFamily="18" charset="0"/>
            </a:endParaRPr>
          </a:p>
          <a:p>
            <a:pPr>
              <a:lnSpc>
                <a:spcPct val="90000"/>
              </a:lnSpc>
            </a:pPr>
            <a:r>
              <a:rPr lang="en-US" sz="2800" b="1" i="1" dirty="0" smtClean="0">
                <a:latin typeface="Times New Roman" panose="02020603050405020304" pitchFamily="18" charset="0"/>
                <a:cs typeface="Times New Roman" panose="02020603050405020304" pitchFamily="18" charset="0"/>
              </a:rPr>
              <a:t>Fourth-level headings.</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Place fourth-level </a:t>
            </a:r>
            <a:r>
              <a:rPr lang="en-US" sz="2800" dirty="0">
                <a:latin typeface="Times New Roman" panose="02020603050405020304" pitchFamily="18" charset="0"/>
                <a:cs typeface="Times New Roman" panose="02020603050405020304" pitchFamily="18" charset="0"/>
              </a:rPr>
              <a:t>headings on the same line as the text they precede. Capitalize the first letter of the first </a:t>
            </a:r>
            <a:r>
              <a:rPr lang="en-US" sz="2800" dirty="0" smtClean="0">
                <a:latin typeface="Times New Roman" panose="02020603050405020304" pitchFamily="18" charset="0"/>
                <a:cs typeface="Times New Roman" panose="02020603050405020304" pitchFamily="18" charset="0"/>
              </a:rPr>
              <a:t>word, </a:t>
            </a:r>
            <a:r>
              <a:rPr lang="en-US" sz="2800" dirty="0">
                <a:latin typeface="Times New Roman" panose="02020603050405020304" pitchFamily="18" charset="0"/>
                <a:cs typeface="Times New Roman" panose="02020603050405020304" pitchFamily="18" charset="0"/>
              </a:rPr>
              <a:t>bold </a:t>
            </a:r>
            <a:r>
              <a:rPr lang="en-US" sz="2800" dirty="0" smtClean="0">
                <a:latin typeface="Times New Roman" panose="02020603050405020304" pitchFamily="18" charset="0"/>
                <a:cs typeface="Times New Roman" panose="02020603050405020304" pitchFamily="18" charset="0"/>
              </a:rPr>
              <a:t>and italicize the heading, and end the heading with a period.</a:t>
            </a:r>
            <a:endParaRPr lang="en-US" altLang="en-US" sz="2800" dirty="0"/>
          </a:p>
          <a:p>
            <a:pPr algn="ctr"/>
            <a:endParaRPr lang="en-US" sz="4400" b="1" dirty="0">
              <a:solidFill>
                <a:prstClr val="white"/>
              </a:solidFill>
            </a:endParaRPr>
          </a:p>
        </p:txBody>
      </p:sp>
      <p:sp>
        <p:nvSpPr>
          <p:cNvPr id="5" name="TextBox 4"/>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794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6037175" y="6477123"/>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2" name="Rectangle 1"/>
          <p:cNvSpPr/>
          <p:nvPr/>
        </p:nvSpPr>
        <p:spPr>
          <a:xfrm>
            <a:off x="1524003" y="3"/>
            <a:ext cx="9130145" cy="701731"/>
          </a:xfrm>
          <a:prstGeom prst="rect">
            <a:avLst/>
          </a:prstGeom>
        </p:spPr>
        <p:txBody>
          <a:bodyPr wrap="square">
            <a:spAutoFit/>
          </a:bodyPr>
          <a:lstStyle/>
          <a:p>
            <a:pPr algn="ctr">
              <a:lnSpc>
                <a:spcPct val="90000"/>
              </a:lnSpc>
            </a:pPr>
            <a:r>
              <a:rPr lang="en-US" altLang="en-US" sz="4400" dirty="0"/>
              <a:t>No </a:t>
            </a:r>
            <a:r>
              <a:rPr lang="en-US" altLang="en-US" sz="4400" dirty="0" smtClean="0"/>
              <a:t>Orphan </a:t>
            </a:r>
            <a:r>
              <a:rPr lang="en-US" altLang="en-US" sz="4400" dirty="0"/>
              <a:t>Headings</a:t>
            </a:r>
          </a:p>
        </p:txBody>
      </p:sp>
      <p:pic>
        <p:nvPicPr>
          <p:cNvPr id="10" name="Picture 9"/>
          <p:cNvPicPr>
            <a:picLocks noChangeAspect="1"/>
          </p:cNvPicPr>
          <p:nvPr/>
        </p:nvPicPr>
        <p:blipFill>
          <a:blip r:embed="rId3"/>
          <a:stretch>
            <a:fillRect/>
          </a:stretch>
        </p:blipFill>
        <p:spPr>
          <a:xfrm>
            <a:off x="2971800" y="867930"/>
            <a:ext cx="6400800" cy="5653454"/>
          </a:xfrm>
          <a:prstGeom prst="rect">
            <a:avLst/>
          </a:prstGeom>
        </p:spPr>
      </p:pic>
      <p:cxnSp>
        <p:nvCxnSpPr>
          <p:cNvPr id="4" name="Straight Arrow Connector 3"/>
          <p:cNvCxnSpPr/>
          <p:nvPr/>
        </p:nvCxnSpPr>
        <p:spPr>
          <a:xfrm flipH="1">
            <a:off x="5486400" y="5715000"/>
            <a:ext cx="4038600"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000" y="5342459"/>
            <a:ext cx="2667000" cy="923330"/>
          </a:xfrm>
          <a:prstGeom prst="rect">
            <a:avLst/>
          </a:prstGeom>
          <a:noFill/>
        </p:spPr>
        <p:txBody>
          <a:bodyPr wrap="square" rtlCol="0">
            <a:spAutoFit/>
          </a:bodyPr>
          <a:lstStyle/>
          <a:p>
            <a:r>
              <a:rPr lang="en-US" b="1" dirty="0" smtClean="0"/>
              <a:t>This is an example of an orphan/widowed heading.</a:t>
            </a:r>
            <a:endParaRPr lang="en-US" b="1" dirty="0"/>
          </a:p>
        </p:txBody>
      </p:sp>
      <p:pic>
        <p:nvPicPr>
          <p:cNvPr id="8" name="Picture 8"/>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72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75030" y="6505233"/>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2114277" y="176211"/>
            <a:ext cx="8357090" cy="769441"/>
          </a:xfrm>
          <a:prstGeom prst="rect">
            <a:avLst/>
          </a:prstGeom>
          <a:noFill/>
        </p:spPr>
        <p:txBody>
          <a:bodyPr wrap="square" rtlCol="0">
            <a:spAutoFit/>
          </a:bodyPr>
          <a:lstStyle/>
          <a:p>
            <a:pPr algn="ctr"/>
            <a:r>
              <a:rPr lang="en-US" sz="4400" b="1" dirty="0">
                <a:solidFill>
                  <a:prstClr val="white"/>
                </a:solidFill>
              </a:rPr>
              <a:t>No Stacked Headings</a:t>
            </a:r>
          </a:p>
        </p:txBody>
      </p:sp>
      <p:sp>
        <p:nvSpPr>
          <p:cNvPr id="10" name="Rectangle 9"/>
          <p:cNvSpPr/>
          <p:nvPr/>
        </p:nvSpPr>
        <p:spPr>
          <a:xfrm>
            <a:off x="1600200" y="1600200"/>
            <a:ext cx="8077200" cy="2308324"/>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FIRST-LEVEL HEADING </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Second-Level Heading</a:t>
            </a:r>
          </a:p>
          <a:p>
            <a:r>
              <a:rPr lang="en-US" sz="2400" dirty="0">
                <a:latin typeface="Times New Roman" panose="02020603050405020304" pitchFamily="18" charset="0"/>
                <a:cs typeface="Times New Roman" panose="02020603050405020304" pitchFamily="18" charset="0"/>
              </a:rPr>
              <a:t>All headings must be followed with content; otherwise, a stacked heading will occur. </a:t>
            </a:r>
          </a:p>
          <a:p>
            <a:endParaRPr lang="en-US" sz="2400" b="1" dirty="0">
              <a:latin typeface="Times New Roman" panose="02020603050405020304" pitchFamily="18" charset="0"/>
              <a:cs typeface="Times New Roman" panose="02020603050405020304" pitchFamily="18" charset="0"/>
            </a:endParaRP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230615" y="2096655"/>
            <a:ext cx="2432627" cy="369332"/>
          </a:xfrm>
          <a:prstGeom prst="rect">
            <a:avLst/>
          </a:prstGeom>
          <a:noFill/>
        </p:spPr>
        <p:txBody>
          <a:bodyPr wrap="square" rtlCol="0">
            <a:spAutoFit/>
          </a:bodyPr>
          <a:lstStyle/>
          <a:p>
            <a:r>
              <a:rPr lang="en-US" dirty="0" smtClean="0"/>
              <a:t>Stacked headings</a:t>
            </a:r>
            <a:endParaRPr lang="en-US" dirty="0"/>
          </a:p>
        </p:txBody>
      </p:sp>
      <p:cxnSp>
        <p:nvCxnSpPr>
          <p:cNvPr id="5" name="Straight Arrow Connector 4"/>
          <p:cNvCxnSpPr/>
          <p:nvPr/>
        </p:nvCxnSpPr>
        <p:spPr>
          <a:xfrm flipH="1">
            <a:off x="5981644" y="2281321"/>
            <a:ext cx="11747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282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75030" y="6505233"/>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2114277" y="176211"/>
            <a:ext cx="8357090" cy="769441"/>
          </a:xfrm>
          <a:prstGeom prst="rect">
            <a:avLst/>
          </a:prstGeom>
          <a:noFill/>
        </p:spPr>
        <p:txBody>
          <a:bodyPr wrap="square" rtlCol="0">
            <a:spAutoFit/>
          </a:bodyPr>
          <a:lstStyle/>
          <a:p>
            <a:pPr algn="ctr"/>
            <a:r>
              <a:rPr lang="en-US" sz="4400" b="1" dirty="0">
                <a:solidFill>
                  <a:prstClr val="white"/>
                </a:solidFill>
              </a:rPr>
              <a:t>No </a:t>
            </a:r>
            <a:r>
              <a:rPr lang="en-US" sz="4400" b="1" dirty="0" smtClean="0">
                <a:solidFill>
                  <a:prstClr val="white"/>
                </a:solidFill>
              </a:rPr>
              <a:t>Skipped </a:t>
            </a:r>
            <a:r>
              <a:rPr lang="en-US" sz="4400" b="1" dirty="0">
                <a:solidFill>
                  <a:prstClr val="white"/>
                </a:solidFill>
              </a:rPr>
              <a:t>Headings</a:t>
            </a:r>
          </a:p>
        </p:txBody>
      </p:sp>
      <p:sp>
        <p:nvSpPr>
          <p:cNvPr id="10" name="Rectangle 9"/>
          <p:cNvSpPr/>
          <p:nvPr/>
        </p:nvSpPr>
        <p:spPr>
          <a:xfrm>
            <a:off x="1600200" y="1600200"/>
            <a:ext cx="8077200" cy="3785652"/>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FIRST-LEVEL HEADING </a:t>
            </a:r>
          </a:p>
          <a:p>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Third-level heading.  </a:t>
            </a:r>
            <a:r>
              <a:rPr lang="en-US" sz="2400" dirty="0" smtClean="0">
                <a:latin typeface="Times New Roman" panose="02020603050405020304" pitchFamily="18" charset="0"/>
                <a:cs typeface="Times New Roman" panose="02020603050405020304" pitchFamily="18" charset="0"/>
              </a:rPr>
              <a:t>Headings must follow hierarchy.  You can’t have a third-level heading without it being part of the 2</a:t>
            </a:r>
            <a:r>
              <a:rPr lang="en-US" sz="2400" baseline="30000" dirty="0" smtClean="0">
                <a:latin typeface="Times New Roman" panose="02020603050405020304" pitchFamily="18" charset="0"/>
                <a:cs typeface="Times New Roman" panose="02020603050405020304" pitchFamily="18" charset="0"/>
              </a:rPr>
              <a:t>nd</a:t>
            </a:r>
            <a:r>
              <a:rPr lang="en-US" sz="2400" dirty="0" smtClean="0">
                <a:latin typeface="Times New Roman" panose="02020603050405020304" pitchFamily="18" charset="0"/>
                <a:cs typeface="Times New Roman" panose="02020603050405020304" pitchFamily="18" charset="0"/>
              </a:rPr>
              <a:t> level structure.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Century Gothic" panose="020B0502020202020204" pitchFamily="34" charset="0"/>
                <a:cs typeface="Times New Roman" panose="02020603050405020304" pitchFamily="18" charset="0"/>
              </a:rPr>
              <a:t>NOTE:  There are no required amount and/or level of headings in a report, but reports should be organized with first-level headings at a minimum.</a:t>
            </a:r>
            <a:endParaRPr lang="en-US" sz="2400" dirty="0">
              <a:latin typeface="Century Gothic" panose="020B0502020202020204" pitchFamily="34"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918724" y="1981200"/>
            <a:ext cx="4275585" cy="369332"/>
          </a:xfrm>
          <a:prstGeom prst="rect">
            <a:avLst/>
          </a:prstGeom>
          <a:noFill/>
        </p:spPr>
        <p:txBody>
          <a:bodyPr wrap="square" rtlCol="0">
            <a:spAutoFit/>
          </a:bodyPr>
          <a:lstStyle/>
          <a:p>
            <a:r>
              <a:rPr lang="en-US" dirty="0" smtClean="0"/>
              <a:t>Skipped second-level heading</a:t>
            </a:r>
            <a:endParaRPr lang="en-US" dirty="0"/>
          </a:p>
        </p:txBody>
      </p:sp>
      <p:cxnSp>
        <p:nvCxnSpPr>
          <p:cNvPr id="8" name="Straight Arrow Connector 7"/>
          <p:cNvCxnSpPr/>
          <p:nvPr/>
        </p:nvCxnSpPr>
        <p:spPr>
          <a:xfrm flipH="1">
            <a:off x="6686030" y="2209800"/>
            <a:ext cx="11747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274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2114277" y="176211"/>
            <a:ext cx="8357090" cy="769441"/>
          </a:xfrm>
          <a:prstGeom prst="rect">
            <a:avLst/>
          </a:prstGeom>
          <a:noFill/>
        </p:spPr>
        <p:txBody>
          <a:bodyPr wrap="square" rtlCol="0">
            <a:spAutoFit/>
          </a:bodyPr>
          <a:lstStyle/>
          <a:p>
            <a:pPr algn="ctr"/>
            <a:r>
              <a:rPr lang="en-US" sz="4400" b="1" dirty="0">
                <a:solidFill>
                  <a:prstClr val="white"/>
                </a:solidFill>
              </a:rPr>
              <a:t>Headings Should be Parallel</a:t>
            </a:r>
          </a:p>
        </p:txBody>
      </p:sp>
      <p:sp>
        <p:nvSpPr>
          <p:cNvPr id="2" name="Rectangle 1"/>
          <p:cNvSpPr/>
          <p:nvPr/>
        </p:nvSpPr>
        <p:spPr>
          <a:xfrm>
            <a:off x="1828800" y="1066800"/>
            <a:ext cx="9524999" cy="5521512"/>
          </a:xfrm>
          <a:prstGeom prst="rect">
            <a:avLst/>
          </a:prstGeom>
        </p:spPr>
        <p:txBody>
          <a:bodyPr wrap="square">
            <a:spAutoFit/>
          </a:bodyPr>
          <a:lstStyle/>
          <a:p>
            <a:pPr>
              <a:lnSpc>
                <a:spcPct val="90000"/>
              </a:lnSpc>
            </a:pPr>
            <a:endParaRPr lang="en-US" altLang="en-US" sz="2800" dirty="0"/>
          </a:p>
          <a:p>
            <a:pPr>
              <a:lnSpc>
                <a:spcPct val="90000"/>
              </a:lnSpc>
            </a:pPr>
            <a:r>
              <a:rPr lang="en-US" altLang="en-US" sz="2800" b="1" dirty="0"/>
              <a:t>Conventional Headings</a:t>
            </a:r>
          </a:p>
          <a:p>
            <a:pPr>
              <a:lnSpc>
                <a:spcPct val="90000"/>
              </a:lnSpc>
            </a:pPr>
            <a:r>
              <a:rPr lang="en-US" altLang="en-US" sz="2800" dirty="0"/>
              <a:t>Introduction</a:t>
            </a:r>
          </a:p>
          <a:p>
            <a:pPr>
              <a:lnSpc>
                <a:spcPct val="90000"/>
              </a:lnSpc>
            </a:pPr>
            <a:r>
              <a:rPr lang="en-US" altLang="en-US" sz="2800" dirty="0"/>
              <a:t>Materials and Methods</a:t>
            </a:r>
          </a:p>
          <a:p>
            <a:pPr>
              <a:lnSpc>
                <a:spcPct val="90000"/>
              </a:lnSpc>
            </a:pPr>
            <a:r>
              <a:rPr lang="en-US" altLang="en-US" sz="2800" dirty="0"/>
              <a:t>Results</a:t>
            </a:r>
          </a:p>
          <a:p>
            <a:pPr>
              <a:lnSpc>
                <a:spcPct val="90000"/>
              </a:lnSpc>
            </a:pPr>
            <a:r>
              <a:rPr lang="en-US" altLang="en-US" sz="2800" dirty="0"/>
              <a:t>Discussion</a:t>
            </a:r>
          </a:p>
          <a:p>
            <a:pPr>
              <a:lnSpc>
                <a:spcPct val="90000"/>
              </a:lnSpc>
            </a:pPr>
            <a:r>
              <a:rPr lang="en-US" altLang="en-US" sz="2800" dirty="0"/>
              <a:t>Literature Cited</a:t>
            </a:r>
          </a:p>
          <a:p>
            <a:pPr>
              <a:lnSpc>
                <a:spcPct val="90000"/>
              </a:lnSpc>
            </a:pPr>
            <a:endParaRPr lang="en-US" altLang="en-US" sz="2800" dirty="0"/>
          </a:p>
          <a:p>
            <a:pPr>
              <a:lnSpc>
                <a:spcPct val="90000"/>
              </a:lnSpc>
            </a:pPr>
            <a:r>
              <a:rPr lang="en-US" altLang="en-US" sz="2800" b="1" dirty="0"/>
              <a:t>Informative Headings</a:t>
            </a:r>
          </a:p>
          <a:p>
            <a:pPr>
              <a:lnSpc>
                <a:spcPct val="90000"/>
              </a:lnSpc>
            </a:pPr>
            <a:r>
              <a:rPr lang="en-US" altLang="en-US" sz="2800" dirty="0"/>
              <a:t>Choose a Desired College</a:t>
            </a:r>
          </a:p>
          <a:p>
            <a:pPr>
              <a:lnSpc>
                <a:spcPct val="90000"/>
              </a:lnSpc>
            </a:pPr>
            <a:r>
              <a:rPr lang="en-US" altLang="en-US" sz="2800" dirty="0"/>
              <a:t>Complete Admissions Paperwork</a:t>
            </a:r>
          </a:p>
          <a:p>
            <a:pPr>
              <a:lnSpc>
                <a:spcPct val="90000"/>
              </a:lnSpc>
            </a:pPr>
            <a:r>
              <a:rPr lang="en-US" altLang="en-US" sz="2800" i="1" dirty="0" smtClean="0"/>
              <a:t>Obtaining</a:t>
            </a:r>
            <a:r>
              <a:rPr lang="en-US" altLang="en-US" sz="2800" dirty="0" smtClean="0"/>
              <a:t> </a:t>
            </a:r>
            <a:r>
              <a:rPr lang="en-US" altLang="en-US" sz="2800" dirty="0"/>
              <a:t>Letters of Recommendation</a:t>
            </a:r>
          </a:p>
          <a:p>
            <a:pPr>
              <a:lnSpc>
                <a:spcPct val="90000"/>
              </a:lnSpc>
            </a:pPr>
            <a:r>
              <a:rPr lang="en-US" altLang="en-US" sz="2800" dirty="0"/>
              <a:t>Apply for Financial Aid</a:t>
            </a:r>
          </a:p>
          <a:p>
            <a:pPr>
              <a:lnSpc>
                <a:spcPct val="90000"/>
              </a:lnSpc>
            </a:pPr>
            <a:endParaRPr lang="en-US" altLang="en-US" sz="2800" dirty="0"/>
          </a:p>
        </p:txBody>
      </p:sp>
      <p:sp>
        <p:nvSpPr>
          <p:cNvPr id="4" name="TextBox 3"/>
          <p:cNvSpPr txBox="1"/>
          <p:nvPr/>
        </p:nvSpPr>
        <p:spPr>
          <a:xfrm>
            <a:off x="9791700" y="5257800"/>
            <a:ext cx="1981200" cy="830997"/>
          </a:xfrm>
          <a:prstGeom prst="rect">
            <a:avLst/>
          </a:prstGeom>
          <a:noFill/>
        </p:spPr>
        <p:txBody>
          <a:bodyPr wrap="square" rtlCol="0">
            <a:spAutoFit/>
          </a:bodyPr>
          <a:lstStyle/>
          <a:p>
            <a:r>
              <a:rPr lang="en-US" sz="2400" dirty="0" smtClean="0"/>
              <a:t>Not parallel with the rest</a:t>
            </a:r>
            <a:endParaRPr lang="en-US" sz="2400" dirty="0"/>
          </a:p>
        </p:txBody>
      </p:sp>
      <p:cxnSp>
        <p:nvCxnSpPr>
          <p:cNvPr id="6" name="Straight Arrow Connector 5"/>
          <p:cNvCxnSpPr/>
          <p:nvPr/>
        </p:nvCxnSpPr>
        <p:spPr>
          <a:xfrm flipH="1">
            <a:off x="8686800" y="5486399"/>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49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571717" y="644559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685800" y="381000"/>
            <a:ext cx="10363200" cy="4462760"/>
          </a:xfrm>
          <a:prstGeom prst="rect">
            <a:avLst/>
          </a:prstGeom>
          <a:noFill/>
        </p:spPr>
        <p:txBody>
          <a:bodyPr wrap="square" rtlCol="0">
            <a:spAutoFit/>
          </a:bodyPr>
          <a:lstStyle/>
          <a:p>
            <a:pPr algn="ctr"/>
            <a:r>
              <a:rPr lang="en-US" sz="4400" b="1" dirty="0">
                <a:solidFill>
                  <a:prstClr val="white"/>
                </a:solidFill>
              </a:rPr>
              <a:t>Purpose</a:t>
            </a:r>
          </a:p>
          <a:p>
            <a:endParaRPr lang="en-US" sz="2800" dirty="0" smtClean="0"/>
          </a:p>
          <a:p>
            <a:r>
              <a:rPr lang="en-US" sz="2800" dirty="0" smtClean="0"/>
              <a:t>Primary </a:t>
            </a:r>
            <a:r>
              <a:rPr lang="en-US" sz="2800" dirty="0"/>
              <a:t>Purposes:</a:t>
            </a:r>
          </a:p>
          <a:p>
            <a:pPr marL="571500" indent="-571500">
              <a:buFont typeface="Arial" panose="020B0604020202020204" pitchFamily="34" charset="0"/>
              <a:buChar char="•"/>
            </a:pPr>
            <a:r>
              <a:rPr lang="en-US" sz="2800" dirty="0"/>
              <a:t>Inform</a:t>
            </a:r>
          </a:p>
          <a:p>
            <a:pPr marL="571500" indent="-571500">
              <a:buFont typeface="Arial" panose="020B0604020202020204" pitchFamily="34" charset="0"/>
              <a:buChar char="•"/>
            </a:pPr>
            <a:r>
              <a:rPr lang="en-US" sz="2800" dirty="0"/>
              <a:t>Persuade</a:t>
            </a:r>
          </a:p>
          <a:p>
            <a:pPr marL="571500" indent="-571500">
              <a:buFont typeface="Arial" panose="020B0604020202020204" pitchFamily="34" charset="0"/>
              <a:buChar char="•"/>
            </a:pPr>
            <a:r>
              <a:rPr lang="en-US" sz="2800" dirty="0"/>
              <a:t>Recommend</a:t>
            </a:r>
          </a:p>
          <a:p>
            <a:pPr marL="571500" indent="-571500">
              <a:buFont typeface="Arial" panose="020B0604020202020204" pitchFamily="34" charset="0"/>
              <a:buChar char="•"/>
            </a:pPr>
            <a:r>
              <a:rPr lang="en-US" sz="2800" dirty="0"/>
              <a:t>Analyze</a:t>
            </a:r>
          </a:p>
          <a:p>
            <a:endParaRPr lang="en-US" sz="2800" dirty="0"/>
          </a:p>
          <a:p>
            <a:pPr algn="ctr"/>
            <a:endParaRPr lang="en-US" sz="4400" b="1" dirty="0">
              <a:solidFill>
                <a:prstClr val="white"/>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164066"/>
            <a:ext cx="3386501" cy="1636809"/>
          </a:xfrm>
          <a:prstGeom prst="rect">
            <a:avLst/>
          </a:prstGeom>
        </p:spPr>
      </p:pic>
      <p:pic>
        <p:nvPicPr>
          <p:cNvPr id="6" name="Picture 8"/>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340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58465" y="6488668"/>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457200" y="-36443"/>
            <a:ext cx="11506199" cy="769441"/>
          </a:xfrm>
          <a:prstGeom prst="rect">
            <a:avLst/>
          </a:prstGeom>
          <a:noFill/>
        </p:spPr>
        <p:txBody>
          <a:bodyPr wrap="square" rtlCol="0">
            <a:spAutoFit/>
          </a:bodyPr>
          <a:lstStyle/>
          <a:p>
            <a:pPr algn="ctr"/>
            <a:r>
              <a:rPr lang="en-US" sz="4400" b="1" dirty="0">
                <a:solidFill>
                  <a:prstClr val="white"/>
                </a:solidFill>
              </a:rPr>
              <a:t>Headings </a:t>
            </a:r>
            <a:r>
              <a:rPr lang="en-US" sz="4400" b="1" dirty="0" smtClean="0">
                <a:solidFill>
                  <a:prstClr val="white"/>
                </a:solidFill>
              </a:rPr>
              <a:t>Can Use Numbering Systems</a:t>
            </a:r>
            <a:endParaRPr lang="en-US" sz="4400" b="1" dirty="0">
              <a:solidFill>
                <a:prstClr val="white"/>
              </a:solidFill>
            </a:endParaRPr>
          </a:p>
        </p:txBody>
      </p:sp>
      <p:sp>
        <p:nvSpPr>
          <p:cNvPr id="2" name="Rectangle 1"/>
          <p:cNvSpPr/>
          <p:nvPr/>
        </p:nvSpPr>
        <p:spPr>
          <a:xfrm>
            <a:off x="2743200" y="914400"/>
            <a:ext cx="6400801" cy="6297108"/>
          </a:xfrm>
          <a:prstGeom prst="rect">
            <a:avLst/>
          </a:prstGeom>
        </p:spPr>
        <p:txBody>
          <a:bodyPr wrap="square">
            <a:spAutoFit/>
          </a:bodyPr>
          <a:lstStyle/>
          <a:p>
            <a:pPr>
              <a:lnSpc>
                <a:spcPct val="90000"/>
              </a:lnSpc>
            </a:pPr>
            <a:r>
              <a:rPr lang="en-US" altLang="en-US" sz="2800" b="1" dirty="0" smtClean="0"/>
              <a:t>Traditional Outline System</a:t>
            </a:r>
          </a:p>
          <a:p>
            <a:pPr>
              <a:lnSpc>
                <a:spcPct val="90000"/>
              </a:lnSpc>
            </a:pPr>
            <a:endParaRPr lang="en-US" altLang="en-US" sz="2800" b="1" dirty="0" smtClean="0"/>
          </a:p>
          <a:p>
            <a:pPr>
              <a:lnSpc>
                <a:spcPct val="90000"/>
              </a:lnSpc>
            </a:pPr>
            <a:r>
              <a:rPr lang="en-US" altLang="en-US" sz="2800" dirty="0" smtClean="0">
                <a:latin typeface="Times New Roman" panose="02020603050405020304" pitchFamily="18" charset="0"/>
                <a:cs typeface="Times New Roman" panose="02020603050405020304" pitchFamily="18" charset="0"/>
              </a:rPr>
              <a:t>TITLE</a:t>
            </a:r>
          </a:p>
          <a:p>
            <a:pPr marL="571500" indent="-571500">
              <a:lnSpc>
                <a:spcPct val="90000"/>
              </a:lnSpc>
              <a:buAutoNum type="romanUcPeriod"/>
            </a:pPr>
            <a:r>
              <a:rPr lang="en-US" altLang="en-US" sz="2800" dirty="0" smtClean="0">
                <a:latin typeface="Times New Roman" panose="02020603050405020304" pitchFamily="18" charset="0"/>
                <a:cs typeface="Times New Roman" panose="02020603050405020304" pitchFamily="18" charset="0"/>
              </a:rPr>
              <a:t>FIRST-LEVEL HEADING</a:t>
            </a:r>
          </a:p>
          <a:p>
            <a:pPr>
              <a:lnSpc>
                <a:spcPct val="90000"/>
              </a:lnSpc>
            </a:pPr>
            <a:r>
              <a:rPr lang="en-US" altLang="en-US" sz="2800" dirty="0" smtClean="0">
                <a:latin typeface="Times New Roman" panose="02020603050405020304" pitchFamily="18" charset="0"/>
                <a:cs typeface="Times New Roman" panose="02020603050405020304" pitchFamily="18" charset="0"/>
              </a:rPr>
              <a:t>      A.  Second-Level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1.  Third-level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2.  Third-level </a:t>
            </a:r>
            <a:r>
              <a:rPr lang="en-US" altLang="en-US" sz="2800" dirty="0">
                <a:latin typeface="Times New Roman" panose="02020603050405020304" pitchFamily="18" charset="0"/>
                <a:cs typeface="Times New Roman" panose="02020603050405020304" pitchFamily="18" charset="0"/>
              </a:rPr>
              <a:t>h</a:t>
            </a:r>
            <a:r>
              <a:rPr lang="en-US" altLang="en-US" sz="2800" dirty="0" smtClean="0">
                <a:latin typeface="Times New Roman" panose="02020603050405020304" pitchFamily="18" charset="0"/>
                <a:cs typeface="Times New Roman" panose="02020603050405020304" pitchFamily="18" charset="0"/>
              </a:rPr>
              <a:t>eading</a:t>
            </a:r>
          </a:p>
          <a:p>
            <a:pPr>
              <a:lnSpc>
                <a:spcPct val="90000"/>
              </a:lnSpc>
            </a:pPr>
            <a:r>
              <a:rPr lang="en-US" altLang="en-US" sz="2800" dirty="0" smtClean="0">
                <a:latin typeface="Times New Roman" panose="02020603050405020304" pitchFamily="18" charset="0"/>
                <a:cs typeface="Times New Roman" panose="02020603050405020304" pitchFamily="18" charset="0"/>
              </a:rPr>
              <a:t>      B.   Second-Level Heading</a:t>
            </a:r>
          </a:p>
          <a:p>
            <a:pPr>
              <a:lnSpc>
                <a:spcPct val="90000"/>
              </a:lnSpc>
            </a:pPr>
            <a:endParaRPr lang="en-US" altLang="en-US" sz="2800" dirty="0" smtClean="0">
              <a:latin typeface="Times New Roman" panose="02020603050405020304" pitchFamily="18" charset="0"/>
              <a:cs typeface="Times New Roman" panose="02020603050405020304" pitchFamily="18" charset="0"/>
            </a:endParaRPr>
          </a:p>
          <a:p>
            <a:pPr>
              <a:lnSpc>
                <a:spcPct val="90000"/>
              </a:lnSpc>
            </a:pPr>
            <a:r>
              <a:rPr lang="en-US" altLang="en-US" sz="2800" dirty="0" smtClean="0">
                <a:latin typeface="Times New Roman" panose="02020603050405020304" pitchFamily="18" charset="0"/>
                <a:cs typeface="Times New Roman" panose="02020603050405020304" pitchFamily="18" charset="0"/>
              </a:rPr>
              <a:t>II.   FIRST-LEVEL </a:t>
            </a:r>
            <a:r>
              <a:rPr lang="en-US" altLang="en-US" sz="2800" dirty="0">
                <a:latin typeface="Times New Roman" panose="02020603050405020304" pitchFamily="18" charset="0"/>
                <a:cs typeface="Times New Roman" panose="02020603050405020304" pitchFamily="18" charset="0"/>
              </a:rPr>
              <a:t>HEADING</a:t>
            </a:r>
          </a:p>
          <a:p>
            <a:pPr>
              <a:lnSpc>
                <a:spcPct val="90000"/>
              </a:lnSpc>
            </a:pPr>
            <a:r>
              <a:rPr lang="en-US" altLang="en-US" sz="2800" dirty="0">
                <a:latin typeface="Times New Roman" panose="02020603050405020304" pitchFamily="18" charset="0"/>
                <a:cs typeface="Times New Roman" panose="02020603050405020304" pitchFamily="18" charset="0"/>
              </a:rPr>
              <a:t>      A.  Second-Level Heading</a:t>
            </a:r>
          </a:p>
          <a:p>
            <a:pPr>
              <a:lnSpc>
                <a:spcPct val="90000"/>
              </a:lnSpc>
            </a:pPr>
            <a:r>
              <a:rPr lang="en-US" altLang="en-US" sz="2800" dirty="0">
                <a:latin typeface="Times New Roman" panose="02020603050405020304" pitchFamily="18" charset="0"/>
                <a:cs typeface="Times New Roman" panose="02020603050405020304" pitchFamily="18" charset="0"/>
              </a:rPr>
              <a:t>            1.  </a:t>
            </a:r>
            <a:r>
              <a:rPr lang="en-US" altLang="en-US" sz="2800" dirty="0" smtClean="0">
                <a:latin typeface="Times New Roman" panose="02020603050405020304" pitchFamily="18" charset="0"/>
                <a:cs typeface="Times New Roman" panose="02020603050405020304" pitchFamily="18" charset="0"/>
              </a:rPr>
              <a:t>Third-level </a:t>
            </a:r>
            <a:r>
              <a:rPr lang="en-US" altLang="en-US" sz="2800" dirty="0">
                <a:latin typeface="Times New Roman" panose="02020603050405020304" pitchFamily="18" charset="0"/>
                <a:cs typeface="Times New Roman" panose="02020603050405020304" pitchFamily="18" charset="0"/>
              </a:rPr>
              <a:t>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2</a:t>
            </a: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Third-level </a:t>
            </a:r>
            <a:r>
              <a:rPr lang="en-US" altLang="en-US" sz="2800" dirty="0">
                <a:latin typeface="Times New Roman" panose="02020603050405020304" pitchFamily="18" charset="0"/>
                <a:cs typeface="Times New Roman" panose="02020603050405020304" pitchFamily="18" charset="0"/>
              </a:rPr>
              <a:t>h</a:t>
            </a:r>
            <a:r>
              <a:rPr lang="en-US" altLang="en-US" sz="2800" dirty="0" smtClean="0">
                <a:latin typeface="Times New Roman" panose="02020603050405020304" pitchFamily="18" charset="0"/>
                <a:cs typeface="Times New Roman" panose="02020603050405020304" pitchFamily="18" charset="0"/>
              </a:rPr>
              <a:t>eading</a:t>
            </a:r>
            <a:endParaRPr lang="en-US" altLang="en-US" sz="2800" dirty="0">
              <a:latin typeface="Times New Roman" panose="02020603050405020304" pitchFamily="18" charset="0"/>
              <a:cs typeface="Times New Roman" panose="02020603050405020304" pitchFamily="18" charset="0"/>
            </a:endParaRPr>
          </a:p>
          <a:p>
            <a:pPr>
              <a:lnSpc>
                <a:spcPct val="90000"/>
              </a:lnSpc>
            </a:pPr>
            <a:endParaRPr lang="en-US" altLang="en-US" sz="2800" dirty="0" smtClean="0"/>
          </a:p>
          <a:p>
            <a:pPr>
              <a:lnSpc>
                <a:spcPct val="90000"/>
              </a:lnSpc>
            </a:pPr>
            <a:endParaRPr lang="en-US" altLang="en-US" sz="2800" b="1" dirty="0"/>
          </a:p>
          <a:p>
            <a:pPr>
              <a:lnSpc>
                <a:spcPct val="90000"/>
              </a:lnSpc>
            </a:pPr>
            <a:endParaRPr lang="en-US" altLang="en-US" sz="2800" dirty="0"/>
          </a:p>
        </p:txBody>
      </p:sp>
      <p:pic>
        <p:nvPicPr>
          <p:cNvPr id="7"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891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44550" y="6514068"/>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457200" y="0"/>
            <a:ext cx="11506199" cy="2308324"/>
          </a:xfrm>
          <a:prstGeom prst="rect">
            <a:avLst/>
          </a:prstGeom>
          <a:noFill/>
        </p:spPr>
        <p:txBody>
          <a:bodyPr wrap="square" rtlCol="0">
            <a:spAutoFit/>
          </a:bodyPr>
          <a:lstStyle/>
          <a:p>
            <a:pPr algn="ctr"/>
            <a:r>
              <a:rPr lang="en-US" sz="4400" b="1" dirty="0">
                <a:solidFill>
                  <a:prstClr val="white"/>
                </a:solidFill>
              </a:rPr>
              <a:t>Headings </a:t>
            </a:r>
            <a:r>
              <a:rPr lang="en-US" sz="4400" b="1" dirty="0" smtClean="0">
                <a:solidFill>
                  <a:prstClr val="white"/>
                </a:solidFill>
              </a:rPr>
              <a:t>Can Use Numbering Systems</a:t>
            </a:r>
          </a:p>
          <a:p>
            <a:pPr algn="ctr"/>
            <a:endParaRPr lang="en-US" altLang="en-US" sz="2800" b="1" dirty="0" smtClean="0"/>
          </a:p>
          <a:p>
            <a:pPr algn="ctr"/>
            <a:r>
              <a:rPr lang="en-US" altLang="en-US" sz="2800" b="1" dirty="0" smtClean="0"/>
              <a:t>Century-Decade-Unit </a:t>
            </a:r>
            <a:r>
              <a:rPr lang="en-US" altLang="en-US" sz="2800" b="1" dirty="0"/>
              <a:t>System (often called the Navy System)</a:t>
            </a:r>
          </a:p>
          <a:p>
            <a:pPr algn="ctr"/>
            <a:endParaRPr lang="en-US" sz="4400" b="1" dirty="0">
              <a:solidFill>
                <a:prstClr val="white"/>
              </a:solidFill>
            </a:endParaRPr>
          </a:p>
        </p:txBody>
      </p:sp>
      <p:sp>
        <p:nvSpPr>
          <p:cNvPr id="2" name="Rectangle 1"/>
          <p:cNvSpPr/>
          <p:nvPr/>
        </p:nvSpPr>
        <p:spPr>
          <a:xfrm>
            <a:off x="3124200" y="1502676"/>
            <a:ext cx="10896600" cy="5133713"/>
          </a:xfrm>
          <a:prstGeom prst="rect">
            <a:avLst/>
          </a:prstGeom>
        </p:spPr>
        <p:txBody>
          <a:bodyPr wrap="square">
            <a:spAutoFit/>
          </a:bodyPr>
          <a:lstStyle/>
          <a:p>
            <a:pPr>
              <a:lnSpc>
                <a:spcPct val="90000"/>
              </a:lnSpc>
            </a:pPr>
            <a:endParaRPr lang="en-US" altLang="en-US" sz="2800" dirty="0" smtClean="0">
              <a:latin typeface="Times New Roman" panose="02020603050405020304" pitchFamily="18" charset="0"/>
              <a:cs typeface="Times New Roman" panose="02020603050405020304" pitchFamily="18" charset="0"/>
            </a:endParaRPr>
          </a:p>
          <a:p>
            <a:pPr>
              <a:lnSpc>
                <a:spcPct val="90000"/>
              </a:lnSpc>
            </a:pPr>
            <a:r>
              <a:rPr lang="en-US" altLang="en-US" sz="2800" dirty="0" smtClean="0">
                <a:latin typeface="Times New Roman" panose="02020603050405020304" pitchFamily="18" charset="0"/>
                <a:cs typeface="Times New Roman" panose="02020603050405020304" pitchFamily="18" charset="0"/>
              </a:rPr>
              <a:t>TITLE</a:t>
            </a:r>
          </a:p>
          <a:p>
            <a:pPr>
              <a:lnSpc>
                <a:spcPct val="90000"/>
              </a:lnSpc>
            </a:pPr>
            <a:r>
              <a:rPr lang="en-US" altLang="en-US" sz="2800" dirty="0" smtClean="0">
                <a:latin typeface="Times New Roman" panose="02020603050405020304" pitchFamily="18" charset="0"/>
                <a:cs typeface="Times New Roman" panose="02020603050405020304" pitchFamily="18" charset="0"/>
              </a:rPr>
              <a:t>100  FIRST-LEVEL HEADING</a:t>
            </a:r>
          </a:p>
          <a:p>
            <a:pPr>
              <a:lnSpc>
                <a:spcPct val="90000"/>
              </a:lnSpc>
            </a:pPr>
            <a:r>
              <a:rPr lang="en-US" altLang="en-US" sz="2800" dirty="0" smtClean="0">
                <a:latin typeface="Times New Roman" panose="02020603050405020304" pitchFamily="18" charset="0"/>
                <a:cs typeface="Times New Roman" panose="02020603050405020304" pitchFamily="18" charset="0"/>
              </a:rPr>
              <a:t>        110  Second-Level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111  Third-level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112  Third-level </a:t>
            </a:r>
            <a:r>
              <a:rPr lang="en-US" altLang="en-US" sz="2800" dirty="0">
                <a:latin typeface="Times New Roman" panose="02020603050405020304" pitchFamily="18" charset="0"/>
                <a:cs typeface="Times New Roman" panose="02020603050405020304" pitchFamily="18" charset="0"/>
              </a:rPr>
              <a:t>h</a:t>
            </a:r>
            <a:r>
              <a:rPr lang="en-US" altLang="en-US" sz="2800" dirty="0" smtClean="0">
                <a:latin typeface="Times New Roman" panose="02020603050405020304" pitchFamily="18" charset="0"/>
                <a:cs typeface="Times New Roman" panose="02020603050405020304" pitchFamily="18" charset="0"/>
              </a:rPr>
              <a:t>eading</a:t>
            </a:r>
          </a:p>
          <a:p>
            <a:pPr>
              <a:lnSpc>
                <a:spcPct val="90000"/>
              </a:lnSpc>
            </a:pPr>
            <a:r>
              <a:rPr lang="en-US" altLang="en-US" sz="2800" dirty="0" smtClean="0">
                <a:latin typeface="Times New Roman" panose="02020603050405020304" pitchFamily="18" charset="0"/>
                <a:cs typeface="Times New Roman" panose="02020603050405020304" pitchFamily="18" charset="0"/>
              </a:rPr>
              <a:t>        120  Second-Level Heading</a:t>
            </a:r>
          </a:p>
          <a:p>
            <a:pPr>
              <a:lnSpc>
                <a:spcPct val="90000"/>
              </a:lnSpc>
            </a:pPr>
            <a:endParaRPr lang="en-US" altLang="en-US" sz="2800" dirty="0" smtClean="0">
              <a:latin typeface="Times New Roman" panose="02020603050405020304" pitchFamily="18" charset="0"/>
              <a:cs typeface="Times New Roman" panose="02020603050405020304" pitchFamily="18" charset="0"/>
            </a:endParaRPr>
          </a:p>
          <a:p>
            <a:pPr>
              <a:lnSpc>
                <a:spcPct val="90000"/>
              </a:lnSpc>
            </a:pPr>
            <a:r>
              <a:rPr lang="en-US" altLang="en-US" sz="2800" dirty="0" smtClean="0">
                <a:latin typeface="Times New Roman" panose="02020603050405020304" pitchFamily="18" charset="0"/>
                <a:cs typeface="Times New Roman" panose="02020603050405020304" pitchFamily="18" charset="0"/>
              </a:rPr>
              <a:t>200  </a:t>
            </a:r>
            <a:r>
              <a:rPr lang="en-US" altLang="en-US" sz="2800" dirty="0">
                <a:latin typeface="Times New Roman" panose="02020603050405020304" pitchFamily="18" charset="0"/>
                <a:cs typeface="Times New Roman" panose="02020603050405020304" pitchFamily="18" charset="0"/>
              </a:rPr>
              <a:t>FIRST-LEVEL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210  </a:t>
            </a:r>
            <a:r>
              <a:rPr lang="en-US" altLang="en-US" sz="2800" dirty="0">
                <a:latin typeface="Times New Roman" panose="02020603050405020304" pitchFamily="18" charset="0"/>
                <a:cs typeface="Times New Roman" panose="02020603050405020304" pitchFamily="18" charset="0"/>
              </a:rPr>
              <a:t>Second-Level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211  </a:t>
            </a:r>
            <a:r>
              <a:rPr lang="en-US" altLang="en-US" sz="2800" dirty="0">
                <a:latin typeface="Times New Roman" panose="02020603050405020304" pitchFamily="18" charset="0"/>
                <a:cs typeface="Times New Roman" panose="02020603050405020304" pitchFamily="18" charset="0"/>
              </a:rPr>
              <a:t>Third-level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212  Third-level </a:t>
            </a:r>
            <a:r>
              <a:rPr lang="en-US" altLang="en-US" sz="2800" dirty="0">
                <a:latin typeface="Times New Roman" panose="02020603050405020304" pitchFamily="18" charset="0"/>
                <a:cs typeface="Times New Roman" panose="02020603050405020304" pitchFamily="18" charset="0"/>
              </a:rPr>
              <a:t>h</a:t>
            </a:r>
            <a:r>
              <a:rPr lang="en-US" altLang="en-US" sz="2800" dirty="0" smtClean="0">
                <a:latin typeface="Times New Roman" panose="02020603050405020304" pitchFamily="18" charset="0"/>
                <a:cs typeface="Times New Roman" panose="02020603050405020304" pitchFamily="18" charset="0"/>
              </a:rPr>
              <a:t>eading</a:t>
            </a:r>
            <a:endParaRPr lang="en-US" altLang="en-US" sz="2800" dirty="0">
              <a:latin typeface="Times New Roman" panose="02020603050405020304" pitchFamily="18" charset="0"/>
              <a:cs typeface="Times New Roman" panose="02020603050405020304" pitchFamily="18" charset="0"/>
            </a:endParaRP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220  </a:t>
            </a:r>
            <a:r>
              <a:rPr lang="en-US" altLang="en-US" sz="2800" dirty="0">
                <a:latin typeface="Times New Roman" panose="02020603050405020304" pitchFamily="18" charset="0"/>
                <a:cs typeface="Times New Roman" panose="02020603050405020304" pitchFamily="18" charset="0"/>
              </a:rPr>
              <a:t>Second-Level </a:t>
            </a:r>
            <a:r>
              <a:rPr lang="en-US" altLang="en-US" sz="2800" dirty="0" smtClean="0">
                <a:latin typeface="Times New Roman" panose="02020603050405020304" pitchFamily="18" charset="0"/>
                <a:cs typeface="Times New Roman" panose="02020603050405020304" pitchFamily="18" charset="0"/>
              </a:rPr>
              <a:t>Heading</a:t>
            </a:r>
            <a:endParaRPr lang="en-US" altLang="en-US" sz="2800" dirty="0"/>
          </a:p>
        </p:txBody>
      </p:sp>
      <p:pic>
        <p:nvPicPr>
          <p:cNvPr id="7"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381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610590" y="6488668"/>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457200" y="0"/>
            <a:ext cx="11506199" cy="769441"/>
          </a:xfrm>
          <a:prstGeom prst="rect">
            <a:avLst/>
          </a:prstGeom>
          <a:noFill/>
        </p:spPr>
        <p:txBody>
          <a:bodyPr wrap="square" rtlCol="0">
            <a:spAutoFit/>
          </a:bodyPr>
          <a:lstStyle/>
          <a:p>
            <a:pPr algn="ctr"/>
            <a:r>
              <a:rPr lang="en-US" sz="4400" b="1" dirty="0">
                <a:solidFill>
                  <a:prstClr val="white"/>
                </a:solidFill>
              </a:rPr>
              <a:t>Headings </a:t>
            </a:r>
            <a:r>
              <a:rPr lang="en-US" sz="4400" b="1" dirty="0" smtClean="0">
                <a:solidFill>
                  <a:prstClr val="white"/>
                </a:solidFill>
              </a:rPr>
              <a:t>Can Use Numbering Systems</a:t>
            </a:r>
            <a:endParaRPr lang="en-US" sz="4400" b="1" dirty="0">
              <a:solidFill>
                <a:prstClr val="white"/>
              </a:solidFill>
            </a:endParaRPr>
          </a:p>
        </p:txBody>
      </p:sp>
      <p:sp>
        <p:nvSpPr>
          <p:cNvPr id="2" name="Rectangle 1"/>
          <p:cNvSpPr/>
          <p:nvPr/>
        </p:nvSpPr>
        <p:spPr>
          <a:xfrm>
            <a:off x="2362200" y="769441"/>
            <a:ext cx="5867400" cy="6684907"/>
          </a:xfrm>
          <a:prstGeom prst="rect">
            <a:avLst/>
          </a:prstGeom>
        </p:spPr>
        <p:txBody>
          <a:bodyPr wrap="square">
            <a:spAutoFit/>
          </a:bodyPr>
          <a:lstStyle/>
          <a:p>
            <a:pPr>
              <a:lnSpc>
                <a:spcPct val="90000"/>
              </a:lnSpc>
            </a:pPr>
            <a:r>
              <a:rPr lang="en-US" altLang="en-US" sz="2800" b="1" dirty="0" smtClean="0"/>
              <a:t>Multiple Decimal System</a:t>
            </a:r>
          </a:p>
          <a:p>
            <a:pPr>
              <a:lnSpc>
                <a:spcPct val="90000"/>
              </a:lnSpc>
            </a:pPr>
            <a:endParaRPr lang="en-US" altLang="en-US" sz="2800" dirty="0" smtClean="0">
              <a:latin typeface="Times New Roman" panose="02020603050405020304" pitchFamily="18" charset="0"/>
              <a:cs typeface="Times New Roman" panose="02020603050405020304" pitchFamily="18" charset="0"/>
            </a:endParaRPr>
          </a:p>
          <a:p>
            <a:pPr>
              <a:lnSpc>
                <a:spcPct val="90000"/>
              </a:lnSpc>
            </a:pPr>
            <a:r>
              <a:rPr lang="en-US" altLang="en-US" sz="2800" dirty="0" smtClean="0">
                <a:latin typeface="Times New Roman" panose="02020603050405020304" pitchFamily="18" charset="0"/>
                <a:cs typeface="Times New Roman" panose="02020603050405020304" pitchFamily="18" charset="0"/>
              </a:rPr>
              <a:t>TITLE</a:t>
            </a:r>
          </a:p>
          <a:p>
            <a:pPr>
              <a:lnSpc>
                <a:spcPct val="90000"/>
              </a:lnSpc>
            </a:pPr>
            <a:r>
              <a:rPr lang="en-US" altLang="en-US" sz="2800" dirty="0" smtClean="0">
                <a:latin typeface="Times New Roman" panose="02020603050405020304" pitchFamily="18" charset="0"/>
                <a:cs typeface="Times New Roman" panose="02020603050405020304" pitchFamily="18" charset="0"/>
              </a:rPr>
              <a:t>1  FIRST-LEVEL HEADING</a:t>
            </a:r>
          </a:p>
          <a:p>
            <a:pPr>
              <a:lnSpc>
                <a:spcPct val="90000"/>
              </a:lnSpc>
            </a:pPr>
            <a:r>
              <a:rPr lang="en-US" altLang="en-US" sz="2800" dirty="0" smtClean="0">
                <a:latin typeface="Times New Roman" panose="02020603050405020304" pitchFamily="18" charset="0"/>
                <a:cs typeface="Times New Roman" panose="02020603050405020304" pitchFamily="18" charset="0"/>
              </a:rPr>
              <a:t>        1.1  Second-Level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1.1.1  Third-level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1.1.2  Third-level </a:t>
            </a:r>
            <a:r>
              <a:rPr lang="en-US" altLang="en-US" sz="2800" dirty="0">
                <a:latin typeface="Times New Roman" panose="02020603050405020304" pitchFamily="18" charset="0"/>
                <a:cs typeface="Times New Roman" panose="02020603050405020304" pitchFamily="18" charset="0"/>
              </a:rPr>
              <a:t>h</a:t>
            </a:r>
            <a:r>
              <a:rPr lang="en-US" altLang="en-US" sz="2800" dirty="0" smtClean="0">
                <a:latin typeface="Times New Roman" panose="02020603050405020304" pitchFamily="18" charset="0"/>
                <a:cs typeface="Times New Roman" panose="02020603050405020304" pitchFamily="18" charset="0"/>
              </a:rPr>
              <a:t>eading</a:t>
            </a:r>
          </a:p>
          <a:p>
            <a:pPr>
              <a:lnSpc>
                <a:spcPct val="90000"/>
              </a:lnSpc>
            </a:pPr>
            <a:r>
              <a:rPr lang="en-US" altLang="en-US" sz="2800" dirty="0" smtClean="0">
                <a:latin typeface="Times New Roman" panose="02020603050405020304" pitchFamily="18" charset="0"/>
                <a:cs typeface="Times New Roman" panose="02020603050405020304" pitchFamily="18" charset="0"/>
              </a:rPr>
              <a:t>        1.2  Second-Level Heading</a:t>
            </a:r>
          </a:p>
          <a:p>
            <a:pPr>
              <a:lnSpc>
                <a:spcPct val="90000"/>
              </a:lnSpc>
            </a:pPr>
            <a:endParaRPr lang="en-US" altLang="en-US" sz="2800" dirty="0" smtClean="0">
              <a:latin typeface="Times New Roman" panose="02020603050405020304" pitchFamily="18" charset="0"/>
              <a:cs typeface="Times New Roman" panose="02020603050405020304" pitchFamily="18" charset="0"/>
            </a:endParaRPr>
          </a:p>
          <a:p>
            <a:pPr>
              <a:lnSpc>
                <a:spcPct val="90000"/>
              </a:lnSpc>
            </a:pPr>
            <a:r>
              <a:rPr lang="en-US" altLang="en-US" sz="2800" dirty="0" smtClean="0">
                <a:latin typeface="Times New Roman" panose="02020603050405020304" pitchFamily="18" charset="0"/>
                <a:cs typeface="Times New Roman" panose="02020603050405020304" pitchFamily="18" charset="0"/>
              </a:rPr>
              <a:t>2  </a:t>
            </a:r>
            <a:r>
              <a:rPr lang="en-US" altLang="en-US" sz="2800" dirty="0">
                <a:latin typeface="Times New Roman" panose="02020603050405020304" pitchFamily="18" charset="0"/>
                <a:cs typeface="Times New Roman" panose="02020603050405020304" pitchFamily="18" charset="0"/>
              </a:rPr>
              <a:t>FIRST-LEVEL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2.1  </a:t>
            </a:r>
            <a:r>
              <a:rPr lang="en-US" altLang="en-US" sz="2800" dirty="0">
                <a:latin typeface="Times New Roman" panose="02020603050405020304" pitchFamily="18" charset="0"/>
                <a:cs typeface="Times New Roman" panose="02020603050405020304" pitchFamily="18" charset="0"/>
              </a:rPr>
              <a:t>Second-Level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2.1.1  </a:t>
            </a:r>
            <a:r>
              <a:rPr lang="en-US" altLang="en-US" sz="2800" dirty="0">
                <a:latin typeface="Times New Roman" panose="02020603050405020304" pitchFamily="18" charset="0"/>
                <a:cs typeface="Times New Roman" panose="02020603050405020304" pitchFamily="18" charset="0"/>
              </a:rPr>
              <a:t>Third-level heading</a:t>
            </a: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2.1.2  Third-level </a:t>
            </a:r>
            <a:r>
              <a:rPr lang="en-US" altLang="en-US" sz="2800" dirty="0">
                <a:latin typeface="Times New Roman" panose="02020603050405020304" pitchFamily="18" charset="0"/>
                <a:cs typeface="Times New Roman" panose="02020603050405020304" pitchFamily="18" charset="0"/>
              </a:rPr>
              <a:t>h</a:t>
            </a:r>
            <a:r>
              <a:rPr lang="en-US" altLang="en-US" sz="2800" dirty="0" smtClean="0">
                <a:latin typeface="Times New Roman" panose="02020603050405020304" pitchFamily="18" charset="0"/>
                <a:cs typeface="Times New Roman" panose="02020603050405020304" pitchFamily="18" charset="0"/>
              </a:rPr>
              <a:t>eading</a:t>
            </a:r>
            <a:endParaRPr lang="en-US" altLang="en-US" sz="2800" dirty="0">
              <a:latin typeface="Times New Roman" panose="02020603050405020304" pitchFamily="18" charset="0"/>
              <a:cs typeface="Times New Roman" panose="02020603050405020304" pitchFamily="18" charset="0"/>
            </a:endParaRPr>
          </a:p>
          <a:p>
            <a:pPr>
              <a:lnSpc>
                <a:spcPct val="90000"/>
              </a:lnSpc>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2.2  </a:t>
            </a:r>
            <a:r>
              <a:rPr lang="en-US" altLang="en-US" sz="2800" dirty="0">
                <a:latin typeface="Times New Roman" panose="02020603050405020304" pitchFamily="18" charset="0"/>
                <a:cs typeface="Times New Roman" panose="02020603050405020304" pitchFamily="18" charset="0"/>
              </a:rPr>
              <a:t>Second-Level Heading</a:t>
            </a:r>
          </a:p>
          <a:p>
            <a:pPr>
              <a:lnSpc>
                <a:spcPct val="90000"/>
              </a:lnSpc>
            </a:pPr>
            <a:endParaRPr lang="en-US" altLang="en-US" sz="2800" dirty="0" smtClean="0"/>
          </a:p>
          <a:p>
            <a:pPr>
              <a:lnSpc>
                <a:spcPct val="90000"/>
              </a:lnSpc>
            </a:pPr>
            <a:endParaRPr lang="en-US" altLang="en-US" sz="2800" b="1" dirty="0"/>
          </a:p>
          <a:p>
            <a:pPr>
              <a:lnSpc>
                <a:spcPct val="90000"/>
              </a:lnSpc>
            </a:pPr>
            <a:endParaRPr lang="en-US" altLang="en-US" sz="2800" dirty="0"/>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236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75030" y="6488668"/>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457200" y="152400"/>
            <a:ext cx="11506199" cy="769441"/>
          </a:xfrm>
          <a:prstGeom prst="rect">
            <a:avLst/>
          </a:prstGeom>
          <a:noFill/>
        </p:spPr>
        <p:txBody>
          <a:bodyPr wrap="square" rtlCol="0">
            <a:spAutoFit/>
          </a:bodyPr>
          <a:lstStyle/>
          <a:p>
            <a:pPr algn="ctr"/>
            <a:r>
              <a:rPr lang="en-US" sz="4400" b="1" dirty="0" smtClean="0">
                <a:solidFill>
                  <a:prstClr val="white"/>
                </a:solidFill>
              </a:rPr>
              <a:t>Which Heading System Should You Use?</a:t>
            </a:r>
            <a:endParaRPr lang="en-US" sz="4400" b="1" dirty="0">
              <a:solidFill>
                <a:prstClr val="white"/>
              </a:solidFill>
            </a:endParaRPr>
          </a:p>
        </p:txBody>
      </p:sp>
      <p:sp>
        <p:nvSpPr>
          <p:cNvPr id="2" name="Rectangle 1"/>
          <p:cNvSpPr/>
          <p:nvPr/>
        </p:nvSpPr>
        <p:spPr>
          <a:xfrm>
            <a:off x="579408" y="838200"/>
            <a:ext cx="10896600" cy="3194721"/>
          </a:xfrm>
          <a:prstGeom prst="rect">
            <a:avLst/>
          </a:prstGeom>
        </p:spPr>
        <p:txBody>
          <a:bodyPr wrap="square">
            <a:spAutoFit/>
          </a:bodyPr>
          <a:lstStyle/>
          <a:p>
            <a:pPr>
              <a:lnSpc>
                <a:spcPct val="90000"/>
              </a:lnSpc>
            </a:pPr>
            <a:endParaRPr lang="en-US" altLang="en-US" sz="2800" b="1" dirty="0" smtClean="0"/>
          </a:p>
          <a:p>
            <a:pPr marL="457200" indent="-457200">
              <a:lnSpc>
                <a:spcPct val="90000"/>
              </a:lnSpc>
              <a:buFont typeface="Arial" panose="020B0604020202020204" pitchFamily="34" charset="0"/>
              <a:buChar char="•"/>
            </a:pPr>
            <a:r>
              <a:rPr lang="en-US" altLang="en-US" sz="2800" dirty="0" smtClean="0"/>
              <a:t>Follow the style of your company, professor, journal, or client (federal government agencies typically use numbered heading systems).</a:t>
            </a:r>
          </a:p>
          <a:p>
            <a:pPr marL="457200" indent="-457200">
              <a:lnSpc>
                <a:spcPct val="90000"/>
              </a:lnSpc>
              <a:buFont typeface="Arial" panose="020B0604020202020204" pitchFamily="34" charset="0"/>
              <a:buChar char="•"/>
            </a:pPr>
            <a:endParaRPr lang="en-US" altLang="en-US" sz="2800" dirty="0" smtClean="0"/>
          </a:p>
          <a:p>
            <a:pPr marL="457200" indent="-457200">
              <a:lnSpc>
                <a:spcPct val="90000"/>
              </a:lnSpc>
              <a:buFont typeface="Arial" panose="020B0604020202020204" pitchFamily="34" charset="0"/>
              <a:buChar char="•"/>
            </a:pPr>
            <a:r>
              <a:rPr lang="en-US" altLang="en-US" sz="2800" dirty="0" smtClean="0"/>
              <a:t>Numbered headings are standard for some reports:  specifications, procedures, operating manuals.</a:t>
            </a:r>
          </a:p>
          <a:p>
            <a:pPr marL="457200" indent="-457200">
              <a:lnSpc>
                <a:spcPct val="90000"/>
              </a:lnSpc>
              <a:buFont typeface="Arial" panose="020B0604020202020204" pitchFamily="34" charset="0"/>
              <a:buChar char="•"/>
            </a:pPr>
            <a:endParaRPr lang="en-US" altLang="en-US" sz="2800" dirty="0" smtClean="0"/>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002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75030" y="6488668"/>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457200" y="176211"/>
            <a:ext cx="11125199" cy="2062103"/>
          </a:xfrm>
          <a:prstGeom prst="rect">
            <a:avLst/>
          </a:prstGeom>
          <a:noFill/>
        </p:spPr>
        <p:txBody>
          <a:bodyPr wrap="square" rtlCol="0">
            <a:spAutoFit/>
          </a:bodyPr>
          <a:lstStyle/>
          <a:p>
            <a:pPr algn="ctr"/>
            <a:r>
              <a:rPr lang="en-US" sz="4400" b="1" dirty="0">
                <a:solidFill>
                  <a:prstClr val="white"/>
                </a:solidFill>
              </a:rPr>
              <a:t>Lists</a:t>
            </a:r>
          </a:p>
          <a:p>
            <a:pPr marL="571500" indent="-571500">
              <a:buFont typeface="Arial" panose="020B0604020202020204" pitchFamily="34" charset="0"/>
              <a:buChar char="•"/>
            </a:pPr>
            <a:endParaRPr lang="en-US" sz="2800" dirty="0" smtClean="0"/>
          </a:p>
          <a:p>
            <a:pPr marL="571500" indent="-571500">
              <a:buFont typeface="Arial" panose="020B0604020202020204" pitchFamily="34" charset="0"/>
              <a:buChar char="•"/>
            </a:pPr>
            <a:r>
              <a:rPr lang="en-US" sz="2800" dirty="0" smtClean="0"/>
              <a:t>Emphasize important </a:t>
            </a:r>
            <a:r>
              <a:rPr lang="en-US" sz="2800" dirty="0"/>
              <a:t>facts</a:t>
            </a:r>
          </a:p>
          <a:p>
            <a:pPr marL="571500" indent="-571500">
              <a:buFont typeface="Arial" panose="020B0604020202020204" pitchFamily="34" charset="0"/>
              <a:buChar char="•"/>
            </a:pPr>
            <a:r>
              <a:rPr lang="en-US" sz="2800" dirty="0" smtClean="0"/>
              <a:t>Make </a:t>
            </a:r>
            <a:r>
              <a:rPr lang="en-US" sz="2800" dirty="0"/>
              <a:t>reports easier to </a:t>
            </a:r>
            <a:r>
              <a:rPr lang="en-US" sz="2800" dirty="0" smtClean="0"/>
              <a:t>read (change in format)</a:t>
            </a:r>
            <a:endParaRPr lang="en-US" sz="3600" b="1" dirty="0">
              <a:solidFill>
                <a:prstClr val="white"/>
              </a:solidFill>
            </a:endParaRPr>
          </a:p>
        </p:txBody>
      </p:sp>
      <p:sp>
        <p:nvSpPr>
          <p:cNvPr id="2" name="Rectangle 1"/>
          <p:cNvSpPr/>
          <p:nvPr/>
        </p:nvSpPr>
        <p:spPr>
          <a:xfrm>
            <a:off x="457200" y="2514600"/>
            <a:ext cx="11353800" cy="1815882"/>
          </a:xfrm>
          <a:prstGeom prst="rect">
            <a:avLst/>
          </a:prstGeom>
        </p:spPr>
        <p:txBody>
          <a:bodyPr wrap="square">
            <a:spAutoFit/>
          </a:bodyPr>
          <a:lstStyle/>
          <a:p>
            <a:r>
              <a:rPr lang="en-US" sz="2800" dirty="0"/>
              <a:t>Use:</a:t>
            </a:r>
          </a:p>
          <a:p>
            <a:pPr marL="1028700" lvl="1" indent="-571500">
              <a:buFont typeface="Arial" panose="020B0604020202020204" pitchFamily="34" charset="0"/>
              <a:buChar char="•"/>
            </a:pPr>
            <a:r>
              <a:rPr lang="en-US" sz="2800" dirty="0"/>
              <a:t>numbered lists when emphasizing the importance of order</a:t>
            </a:r>
          </a:p>
          <a:p>
            <a:pPr marL="1028700" lvl="1" indent="-571500">
              <a:buFont typeface="Arial" panose="020B0604020202020204" pitchFamily="34" charset="0"/>
              <a:buChar char="•"/>
            </a:pPr>
            <a:r>
              <a:rPr lang="en-US" sz="2800" dirty="0"/>
              <a:t>check box lists to indicate all items are necessary</a:t>
            </a:r>
          </a:p>
          <a:p>
            <a:pPr marL="1028700" lvl="1" indent="-571500">
              <a:buFont typeface="Arial" panose="020B0604020202020204" pitchFamily="34" charset="0"/>
              <a:buChar char="•"/>
            </a:pPr>
            <a:r>
              <a:rPr lang="en-US" sz="2800" dirty="0"/>
              <a:t>bulleted lists when the items are in no particular order</a:t>
            </a: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354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91595" y="6505201"/>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228601" y="26504"/>
            <a:ext cx="11811000" cy="5647700"/>
          </a:xfrm>
          <a:prstGeom prst="rect">
            <a:avLst/>
          </a:prstGeom>
          <a:noFill/>
        </p:spPr>
        <p:txBody>
          <a:bodyPr wrap="square" rtlCol="0">
            <a:spAutoFit/>
          </a:bodyPr>
          <a:lstStyle/>
          <a:p>
            <a:pPr algn="ctr"/>
            <a:r>
              <a:rPr lang="en-US" sz="4400" b="1" dirty="0">
                <a:solidFill>
                  <a:prstClr val="white"/>
                </a:solidFill>
              </a:rPr>
              <a:t>Lists</a:t>
            </a:r>
          </a:p>
          <a:p>
            <a:pPr marL="1485900" lvl="2" indent="-571500">
              <a:buFont typeface="Arial" panose="020B0604020202020204" pitchFamily="34" charset="0"/>
              <a:buChar char="•"/>
            </a:pPr>
            <a:r>
              <a:rPr lang="en-US" sz="2800" dirty="0" smtClean="0"/>
              <a:t>Items should be related</a:t>
            </a:r>
          </a:p>
          <a:p>
            <a:pPr marL="1485900" lvl="2" indent="-571500">
              <a:spcBef>
                <a:spcPts val="1200"/>
              </a:spcBef>
              <a:buFont typeface="Arial" panose="020B0604020202020204" pitchFamily="34" charset="0"/>
              <a:buChar char="•"/>
            </a:pPr>
            <a:r>
              <a:rPr lang="en-US" sz="2800" dirty="0" smtClean="0"/>
              <a:t>Not too many, not too few</a:t>
            </a:r>
          </a:p>
          <a:p>
            <a:pPr marL="1485900" lvl="2" indent="-571500">
              <a:spcBef>
                <a:spcPts val="1200"/>
              </a:spcBef>
              <a:buFont typeface="Arial" panose="020B0604020202020204" pitchFamily="34" charset="0"/>
              <a:buChar char="•"/>
            </a:pPr>
            <a:r>
              <a:rPr lang="en-US" sz="2800" dirty="0" smtClean="0"/>
              <a:t>All </a:t>
            </a:r>
            <a:r>
              <a:rPr lang="en-US" sz="2800" dirty="0"/>
              <a:t>lists should begin with a lead-in </a:t>
            </a:r>
            <a:r>
              <a:rPr lang="en-US" sz="2800" dirty="0" smtClean="0"/>
              <a:t>sentence</a:t>
            </a:r>
            <a:r>
              <a:rPr lang="en-US" sz="2800" dirty="0"/>
              <a:t> </a:t>
            </a:r>
            <a:r>
              <a:rPr lang="en-US" sz="2800" dirty="0" smtClean="0"/>
              <a:t>ending with a colon</a:t>
            </a:r>
          </a:p>
          <a:p>
            <a:pPr marL="1485900" lvl="2" indent="-571500">
              <a:spcBef>
                <a:spcPts val="1200"/>
              </a:spcBef>
              <a:buFont typeface="Arial" panose="020B0604020202020204" pitchFamily="34" charset="0"/>
              <a:buChar char="•"/>
            </a:pPr>
            <a:r>
              <a:rPr lang="en-US" sz="2800" dirty="0" smtClean="0"/>
              <a:t>Should be parallel (constructed similarly)</a:t>
            </a:r>
            <a:endParaRPr lang="en-US" sz="2800" dirty="0"/>
          </a:p>
          <a:p>
            <a:pPr marL="1485900" lvl="2" indent="-571500">
              <a:spcBef>
                <a:spcPts val="1200"/>
              </a:spcBef>
              <a:buFont typeface="Arial" panose="020B0604020202020204" pitchFamily="34" charset="0"/>
              <a:buChar char="•"/>
            </a:pPr>
            <a:r>
              <a:rPr lang="en-US" sz="2800" dirty="0" smtClean="0"/>
              <a:t>Capitalization optional for </a:t>
            </a:r>
            <a:r>
              <a:rPr lang="en-US" sz="2800" dirty="0"/>
              <a:t>the first letter </a:t>
            </a:r>
            <a:r>
              <a:rPr lang="en-US" sz="2800" dirty="0" smtClean="0"/>
              <a:t>in </a:t>
            </a:r>
            <a:r>
              <a:rPr lang="en-US" sz="2800" dirty="0"/>
              <a:t>the </a:t>
            </a:r>
            <a:r>
              <a:rPr lang="en-US" sz="2800" dirty="0" smtClean="0"/>
              <a:t>list</a:t>
            </a:r>
            <a:endParaRPr lang="en-US" sz="2800" dirty="0"/>
          </a:p>
          <a:p>
            <a:pPr marL="1485900" lvl="2" indent="-571500">
              <a:spcBef>
                <a:spcPts val="1200"/>
              </a:spcBef>
              <a:buFont typeface="Arial" panose="020B0604020202020204" pitchFamily="34" charset="0"/>
              <a:buChar char="•"/>
            </a:pPr>
            <a:r>
              <a:rPr lang="en-US" sz="2800" dirty="0" smtClean="0"/>
              <a:t>Items typically contain no punctuation after </a:t>
            </a:r>
          </a:p>
          <a:p>
            <a:pPr marL="1485900" lvl="2" indent="-571500">
              <a:spcBef>
                <a:spcPts val="1200"/>
              </a:spcBef>
              <a:buFont typeface="Arial" panose="020B0604020202020204" pitchFamily="34" charset="0"/>
              <a:buChar char="•"/>
            </a:pPr>
            <a:r>
              <a:rPr lang="en-US" sz="2800" dirty="0" smtClean="0"/>
              <a:t>Indent the list from the left margin</a:t>
            </a:r>
            <a:endParaRPr lang="en-US" sz="2800" dirty="0"/>
          </a:p>
          <a:p>
            <a:pPr marL="1485900" lvl="2" indent="-571500">
              <a:spcBef>
                <a:spcPts val="600"/>
              </a:spcBef>
              <a:buFont typeface="Arial" panose="020B0604020202020204" pitchFamily="34" charset="0"/>
              <a:buChar char="•"/>
            </a:pPr>
            <a:r>
              <a:rPr lang="en-US" sz="2800" dirty="0"/>
              <a:t>Set off </a:t>
            </a:r>
            <a:r>
              <a:rPr lang="en-US" sz="2800" dirty="0" smtClean="0"/>
              <a:t>with a blank </a:t>
            </a:r>
            <a:r>
              <a:rPr lang="en-US" sz="2800" dirty="0"/>
              <a:t>space above and </a:t>
            </a:r>
            <a:r>
              <a:rPr lang="en-US" sz="2800" dirty="0" smtClean="0"/>
              <a:t>below</a:t>
            </a:r>
            <a:endParaRPr lang="en-US" sz="3600" b="1" dirty="0">
              <a:solidFill>
                <a:prstClr val="white"/>
              </a:solidFill>
            </a:endParaRPr>
          </a:p>
        </p:txBody>
      </p:sp>
      <p:pic>
        <p:nvPicPr>
          <p:cNvPr id="4"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459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838200" y="-36195"/>
            <a:ext cx="10972800" cy="6894195"/>
          </a:xfrm>
          <a:prstGeom prst="rect">
            <a:avLst/>
          </a:prstGeom>
          <a:noFill/>
        </p:spPr>
        <p:txBody>
          <a:bodyPr wrap="square" rtlCol="0">
            <a:spAutoFit/>
          </a:bodyPr>
          <a:lstStyle/>
          <a:p>
            <a:pPr algn="ctr"/>
            <a:r>
              <a:rPr lang="en-US" sz="4400" b="1" dirty="0">
                <a:solidFill>
                  <a:prstClr val="white"/>
                </a:solidFill>
              </a:rPr>
              <a:t>Example</a:t>
            </a:r>
          </a:p>
          <a:p>
            <a:endParaRPr lang="en-US" sz="2200" dirty="0"/>
          </a:p>
          <a:p>
            <a:r>
              <a:rPr lang="en-US" sz="2800" dirty="0" smtClean="0"/>
              <a:t>This is a discussion of characteristics of technical reports.  Lists are often used in technical reports.  </a:t>
            </a:r>
            <a:r>
              <a:rPr lang="en-US" sz="2800" b="1" dirty="0" smtClean="0"/>
              <a:t>Common problems </a:t>
            </a:r>
            <a:r>
              <a:rPr lang="en-US" sz="2800" b="1" dirty="0"/>
              <a:t>with lists </a:t>
            </a:r>
            <a:r>
              <a:rPr lang="en-US" sz="2800" b="1" dirty="0" smtClean="0"/>
              <a:t>include the following:</a:t>
            </a:r>
            <a:endParaRPr lang="en-US" sz="2800" b="1" dirty="0"/>
          </a:p>
          <a:p>
            <a:endParaRPr lang="en-US" sz="2800" dirty="0"/>
          </a:p>
          <a:p>
            <a:pPr marL="800100" lvl="1" indent="-342900">
              <a:buFont typeface="Arial" panose="020B0604020202020204" pitchFamily="34" charset="0"/>
              <a:buChar char="•"/>
            </a:pPr>
            <a:r>
              <a:rPr lang="en-US" sz="2800" dirty="0" smtClean="0"/>
              <a:t>Using </a:t>
            </a:r>
            <a:r>
              <a:rPr lang="en-US" sz="2800" dirty="0"/>
              <a:t>n</a:t>
            </a:r>
            <a:r>
              <a:rPr lang="en-US" sz="2800" dirty="0" smtClean="0"/>
              <a:t>umbered </a:t>
            </a:r>
            <a:r>
              <a:rPr lang="en-US" sz="2800" dirty="0"/>
              <a:t>and b</a:t>
            </a:r>
            <a:r>
              <a:rPr lang="en-US" sz="2800" dirty="0" smtClean="0"/>
              <a:t>ulleted lists incorrectly</a:t>
            </a:r>
            <a:endParaRPr lang="en-US" sz="2800" dirty="0"/>
          </a:p>
          <a:p>
            <a:pPr marL="800100" lvl="1" indent="-342900">
              <a:spcBef>
                <a:spcPts val="1200"/>
              </a:spcBef>
              <a:buFont typeface="Arial" panose="020B0604020202020204" pitchFamily="34" charset="0"/>
              <a:buChar char="•"/>
            </a:pPr>
            <a:r>
              <a:rPr lang="en-US" sz="2800" dirty="0"/>
              <a:t>Lack of parallel phrasing in the list items</a:t>
            </a:r>
          </a:p>
          <a:p>
            <a:pPr marL="800100" lvl="1" indent="-342900">
              <a:spcBef>
                <a:spcPts val="600"/>
              </a:spcBef>
              <a:buFont typeface="Arial" panose="020B0604020202020204" pitchFamily="34" charset="0"/>
              <a:buChar char="•"/>
            </a:pPr>
            <a:r>
              <a:rPr lang="en-US" sz="2800" dirty="0"/>
              <a:t>Run-over lines not aligned with the text </a:t>
            </a:r>
            <a:r>
              <a:rPr lang="en-US" sz="2800" dirty="0" smtClean="0"/>
              <a:t>of </a:t>
            </a:r>
          </a:p>
          <a:p>
            <a:pPr lvl="1">
              <a:spcBef>
                <a:spcPts val="600"/>
              </a:spcBef>
            </a:pPr>
            <a:r>
              <a:rPr lang="en-US" sz="2800" dirty="0" smtClean="0"/>
              <a:t>list items </a:t>
            </a:r>
            <a:endParaRPr lang="en-US" sz="2800" dirty="0"/>
          </a:p>
          <a:p>
            <a:pPr marL="800100" lvl="1" indent="-342900">
              <a:spcBef>
                <a:spcPts val="600"/>
              </a:spcBef>
              <a:buFont typeface="Arial" panose="020B0604020202020204" pitchFamily="34" charset="0"/>
              <a:buChar char="•"/>
            </a:pPr>
            <a:r>
              <a:rPr lang="en-US" sz="2800" dirty="0"/>
              <a:t>Lack of a </a:t>
            </a:r>
            <a:r>
              <a:rPr lang="en-US" sz="2800" dirty="0" smtClean="0"/>
              <a:t>lead-in </a:t>
            </a:r>
            <a:r>
              <a:rPr lang="en-US" sz="2800" dirty="0"/>
              <a:t>sentence </a:t>
            </a:r>
            <a:r>
              <a:rPr lang="en-US" sz="2800" dirty="0" smtClean="0"/>
              <a:t>and colon </a:t>
            </a:r>
          </a:p>
          <a:p>
            <a:pPr marL="800100" lvl="1" indent="-342900">
              <a:spcBef>
                <a:spcPts val="600"/>
              </a:spcBef>
              <a:buFont typeface="Arial" panose="020B0604020202020204" pitchFamily="34" charset="0"/>
              <a:buChar char="•"/>
            </a:pPr>
            <a:r>
              <a:rPr lang="en-US" sz="2800" dirty="0"/>
              <a:t>i</a:t>
            </a:r>
            <a:r>
              <a:rPr lang="en-US" sz="2800" dirty="0" smtClean="0"/>
              <a:t>nconsistent </a:t>
            </a:r>
            <a:r>
              <a:rPr lang="en-US" sz="2800" dirty="0"/>
              <a:t>caps style in list </a:t>
            </a:r>
            <a:r>
              <a:rPr lang="en-US" sz="2800" dirty="0" smtClean="0"/>
              <a:t>items</a:t>
            </a:r>
          </a:p>
          <a:p>
            <a:pPr marL="800100" lvl="1" indent="-342900">
              <a:spcBef>
                <a:spcPts val="600"/>
              </a:spcBef>
              <a:buFont typeface="Arial" panose="020B0604020202020204" pitchFamily="34" charset="0"/>
              <a:buChar char="•"/>
            </a:pPr>
            <a:r>
              <a:rPr lang="en-US" sz="2800" dirty="0" smtClean="0"/>
              <a:t>inconsistent punctuation after items;</a:t>
            </a:r>
            <a:endParaRPr lang="en-US" sz="2800" dirty="0"/>
          </a:p>
          <a:p>
            <a:pPr marL="800100" lvl="1" indent="-342900">
              <a:spcBef>
                <a:spcPts val="600"/>
              </a:spcBef>
              <a:buFont typeface="Arial" panose="020B0604020202020204" pitchFamily="34" charset="0"/>
              <a:buChar char="•"/>
            </a:pPr>
            <a:r>
              <a:rPr lang="en-US" sz="2800" dirty="0"/>
              <a:t>Lists that have too many </a:t>
            </a:r>
            <a:r>
              <a:rPr lang="en-US" sz="2800" dirty="0" smtClean="0"/>
              <a:t>items</a:t>
            </a:r>
            <a:endParaRPr lang="en-US" sz="2800" b="1" dirty="0">
              <a:solidFill>
                <a:prstClr val="white"/>
              </a:solidFill>
            </a:endParaRPr>
          </a:p>
        </p:txBody>
      </p:sp>
      <p:sp>
        <p:nvSpPr>
          <p:cNvPr id="5" name="TextBox 4"/>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987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1447800" y="2855"/>
            <a:ext cx="8146781" cy="769441"/>
          </a:xfrm>
          <a:prstGeom prst="rect">
            <a:avLst/>
          </a:prstGeom>
        </p:spPr>
        <p:txBody>
          <a:bodyPr wrap="square">
            <a:spAutoFit/>
          </a:bodyPr>
          <a:lstStyle/>
          <a:p>
            <a:pPr algn="ctr"/>
            <a:r>
              <a:rPr lang="en-US" sz="4400" b="1" dirty="0" smtClean="0">
                <a:solidFill>
                  <a:prstClr val="white"/>
                </a:solidFill>
              </a:rPr>
              <a:t>Equations</a:t>
            </a:r>
            <a:endParaRPr lang="en-US" sz="4400" i="1" dirty="0"/>
          </a:p>
        </p:txBody>
      </p:sp>
      <p:sp>
        <p:nvSpPr>
          <p:cNvPr id="4" name="Rectangle 3"/>
          <p:cNvSpPr/>
          <p:nvPr/>
        </p:nvSpPr>
        <p:spPr>
          <a:xfrm>
            <a:off x="990600" y="1053903"/>
            <a:ext cx="11049000" cy="6032421"/>
          </a:xfrm>
          <a:prstGeom prst="rect">
            <a:avLst/>
          </a:prstGeom>
        </p:spPr>
        <p:txBody>
          <a:bodyPr wrap="square">
            <a:spAutoFit/>
          </a:bodyPr>
          <a:lstStyle/>
          <a:p>
            <a:pPr marL="457200" indent="-457200">
              <a:spcBef>
                <a:spcPts val="1200"/>
              </a:spcBef>
              <a:buFont typeface="Arial" panose="020B0604020202020204" pitchFamily="34" charset="0"/>
              <a:buChar char="•"/>
            </a:pPr>
            <a:r>
              <a:rPr lang="en-US" sz="2800" dirty="0"/>
              <a:t>Number equations sequentially and refer to that equation by its </a:t>
            </a:r>
            <a:r>
              <a:rPr lang="en-US" sz="2800" dirty="0" smtClean="0"/>
              <a:t>number in the document.</a:t>
            </a:r>
            <a:endParaRPr lang="en-US" sz="2800" dirty="0"/>
          </a:p>
          <a:p>
            <a:pPr marL="457200" indent="-457200">
              <a:spcBef>
                <a:spcPts val="1200"/>
              </a:spcBef>
              <a:buFont typeface="Arial" panose="020B0604020202020204" pitchFamily="34" charset="0"/>
              <a:buChar char="•"/>
            </a:pPr>
            <a:r>
              <a:rPr lang="en-US" sz="2800" dirty="0"/>
              <a:t>Place a blank line before and after the equation</a:t>
            </a:r>
            <a:r>
              <a:rPr lang="en-US" sz="2800" dirty="0" smtClean="0"/>
              <a:t>.</a:t>
            </a:r>
          </a:p>
          <a:p>
            <a:pPr marL="457200" indent="-457200">
              <a:spcBef>
                <a:spcPts val="1200"/>
              </a:spcBef>
              <a:buFont typeface="Arial" panose="020B0604020202020204" pitchFamily="34" charset="0"/>
              <a:buChar char="•"/>
            </a:pPr>
            <a:r>
              <a:rPr lang="en-US" sz="2800" dirty="0" smtClean="0"/>
              <a:t>Indent from the left margin.</a:t>
            </a:r>
            <a:endParaRPr lang="en-US" sz="2800" dirty="0"/>
          </a:p>
          <a:p>
            <a:pPr marL="457200" indent="-457200">
              <a:spcBef>
                <a:spcPts val="1200"/>
              </a:spcBef>
              <a:buFont typeface="Arial" panose="020B0604020202020204" pitchFamily="34" charset="0"/>
              <a:buChar char="•"/>
            </a:pPr>
            <a:r>
              <a:rPr lang="en-US" sz="2800" dirty="0"/>
              <a:t>When several equations are used together in a report, </a:t>
            </a:r>
            <a:r>
              <a:rPr lang="en-US" sz="2800" dirty="0" smtClean="0"/>
              <a:t>add a blank space between the equations.</a:t>
            </a:r>
            <a:endParaRPr lang="en-US" sz="2800" dirty="0"/>
          </a:p>
          <a:p>
            <a:pPr marL="457200" indent="-457200">
              <a:spcBef>
                <a:spcPts val="1200"/>
              </a:spcBef>
              <a:buFont typeface="Arial" panose="020B0604020202020204" pitchFamily="34" charset="0"/>
              <a:buChar char="•"/>
            </a:pPr>
            <a:r>
              <a:rPr lang="en-US" sz="2800" dirty="0" smtClean="0"/>
              <a:t>Place the </a:t>
            </a:r>
            <a:r>
              <a:rPr lang="en-US" sz="2800" dirty="0"/>
              <a:t>equation number at the right margin of the text.  </a:t>
            </a:r>
            <a:endParaRPr lang="en-US" sz="2800" dirty="0" smtClean="0"/>
          </a:p>
          <a:p>
            <a:pPr marL="457200" indent="-457200">
              <a:spcBef>
                <a:spcPts val="1200"/>
              </a:spcBef>
              <a:buFont typeface="Arial" panose="020B0604020202020204" pitchFamily="34" charset="0"/>
              <a:buChar char="•"/>
            </a:pPr>
            <a:r>
              <a:rPr lang="en-US" sz="2800" dirty="0"/>
              <a:t>Define all variables immediately after they are used.</a:t>
            </a:r>
          </a:p>
          <a:p>
            <a:pPr marL="457200" indent="-457200">
              <a:spcBef>
                <a:spcPts val="1200"/>
              </a:spcBef>
              <a:buFont typeface="Arial" panose="020B0604020202020204" pitchFamily="34" charset="0"/>
              <a:buChar char="•"/>
            </a:pPr>
            <a:endParaRPr lang="en-US" sz="2800" dirty="0" smtClean="0"/>
          </a:p>
          <a:p>
            <a:endParaRPr lang="en-US" dirty="0"/>
          </a:p>
          <a:p>
            <a:pPr marL="457200" indent="-457200">
              <a:spcBef>
                <a:spcPts val="1200"/>
              </a:spcBef>
              <a:buFont typeface="Arial" panose="020B0604020202020204" pitchFamily="34" charset="0"/>
              <a:buChar char="•"/>
            </a:pPr>
            <a:endParaRPr lang="en-US" dirty="0"/>
          </a:p>
          <a:p>
            <a:pPr marL="457200" indent="-457200">
              <a:spcBef>
                <a:spcPts val="1200"/>
              </a:spcBef>
              <a:buFont typeface="Arial" panose="020B0604020202020204" pitchFamily="34" charset="0"/>
              <a:buChar char="•"/>
            </a:pPr>
            <a:endParaRPr lang="en-US" dirty="0"/>
          </a:p>
        </p:txBody>
      </p:sp>
      <p:sp>
        <p:nvSpPr>
          <p:cNvPr id="6" name="TextBox 5"/>
          <p:cNvSpPr txBox="1"/>
          <p:nvPr/>
        </p:nvSpPr>
        <p:spPr>
          <a:xfrm>
            <a:off x="6242935" y="6435385"/>
            <a:ext cx="5949065" cy="369332"/>
          </a:xfrm>
          <a:prstGeom prst="rect">
            <a:avLst/>
          </a:prstGeom>
          <a:noFill/>
        </p:spPr>
        <p:txBody>
          <a:bodyPr wrap="none" rtlCol="0">
            <a:spAutoFit/>
          </a:bodyPr>
          <a:lstStyle/>
          <a:p>
            <a:pPr algn="r"/>
            <a:r>
              <a:rPr lang="en-US" b="1" dirty="0">
                <a:solidFill>
                  <a:schemeClr val="tx2">
                    <a:lumMod val="75000"/>
                  </a:schemeClr>
                </a:solidFill>
              </a:rPr>
              <a:t>ENGR 3080, Technical Communication for Engineers</a:t>
            </a:r>
          </a:p>
        </p:txBody>
      </p:sp>
      <p:pic>
        <p:nvPicPr>
          <p:cNvPr id="7"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 y="5943600"/>
            <a:ext cx="1057431" cy="91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130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mc:AlternateContent xmlns:mc="http://schemas.openxmlformats.org/markup-compatibility/2006">
        <mc:Choice xmlns:a14="http://schemas.microsoft.com/office/drawing/2010/main" Requires="a14">
          <p:sp>
            <p:nvSpPr>
              <p:cNvPr id="5" name="Rectangle 4"/>
              <p:cNvSpPr/>
              <p:nvPr/>
            </p:nvSpPr>
            <p:spPr>
              <a:xfrm>
                <a:off x="685800" y="228600"/>
                <a:ext cx="10668000" cy="6186309"/>
              </a:xfrm>
              <a:prstGeom prst="rect">
                <a:avLst/>
              </a:prstGeom>
            </p:spPr>
            <p:txBody>
              <a:bodyPr wrap="square">
                <a:spAutoFit/>
              </a:bodyPr>
              <a:lstStyle/>
              <a:p>
                <a:pPr algn="ctr"/>
                <a:r>
                  <a:rPr lang="en-US" sz="4400" b="1" dirty="0" smtClean="0"/>
                  <a:t>Example:</a:t>
                </a:r>
              </a:p>
              <a:p>
                <a:endParaRPr lang="en-US" sz="2400" dirty="0"/>
              </a:p>
              <a:p>
                <a:r>
                  <a:rPr lang="en-US" sz="2400" dirty="0"/>
                  <a:t>One well-established relationship is the stress-strain relationship for a linear-elastic member in uniaxial tension.  This relationship is defined </a:t>
                </a:r>
                <a:r>
                  <a:rPr lang="en-US" sz="2400" dirty="0" smtClean="0"/>
                  <a:t>in Equation 1.  </a:t>
                </a:r>
              </a:p>
              <a:p>
                <a:endParaRPr lang="en-US" sz="2400" dirty="0"/>
              </a:p>
              <a:p>
                <a:r>
                  <a:rPr lang="en-US" sz="2400" dirty="0"/>
                  <a:t>	</a:t>
                </a:r>
                <a:r>
                  <a:rPr lang="en-US" sz="2400" dirty="0" smtClean="0"/>
                  <a:t>    </a:t>
                </a:r>
                <a14:m>
                  <m:oMath xmlns:m="http://schemas.openxmlformats.org/officeDocument/2006/math">
                    <m:r>
                      <m:rPr>
                        <m:sty m:val="p"/>
                      </m:rPr>
                      <a:rPr lang="en-US" sz="2400" i="0">
                        <a:latin typeface="Cambria Math" panose="02040503050406030204" pitchFamily="18" charset="0"/>
                      </a:rPr>
                      <m:t>σ</m:t>
                    </m:r>
                    <m:r>
                      <a:rPr lang="en-US" sz="2400" i="0">
                        <a:latin typeface="Cambria Math" panose="02040503050406030204" pitchFamily="18" charset="0"/>
                      </a:rPr>
                      <m:t>=</m:t>
                    </m:r>
                    <m:r>
                      <m:rPr>
                        <m:sty m:val="p"/>
                      </m:rPr>
                      <a:rPr lang="en-US" sz="2400" i="0">
                        <a:latin typeface="Cambria Math" panose="02040503050406030204" pitchFamily="18" charset="0"/>
                      </a:rPr>
                      <m:t>Eε</m:t>
                    </m:r>
                  </m:oMath>
                </a14:m>
                <a:r>
                  <a:rPr lang="en-US" sz="2400" dirty="0"/>
                  <a:t> </a:t>
                </a:r>
                <a:r>
                  <a:rPr lang="en-US" sz="2400" dirty="0" smtClean="0"/>
                  <a:t>       							        </a:t>
                </a:r>
                <a:r>
                  <a:rPr lang="en-US" sz="2000" dirty="0" smtClean="0"/>
                  <a:t>(</a:t>
                </a:r>
                <a:r>
                  <a:rPr lang="en-US" sz="2000" dirty="0"/>
                  <a:t>1)	</a:t>
                </a:r>
                <a:r>
                  <a:rPr lang="en-US" sz="2000" dirty="0" smtClean="0"/>
                  <a:t>         </a:t>
                </a:r>
                <a:r>
                  <a:rPr lang="en-US" sz="2000" dirty="0"/>
                  <a:t>						</a:t>
                </a:r>
                <a:r>
                  <a:rPr lang="en-US" sz="2000" dirty="0" smtClean="0"/>
                  <a:t>      	                   (</a:t>
                </a:r>
                <a:r>
                  <a:rPr lang="en-US" sz="2000" dirty="0"/>
                  <a:t>Equation 1</a:t>
                </a:r>
                <a:r>
                  <a:rPr lang="en-US" sz="2000" dirty="0" smtClean="0"/>
                  <a:t>)  						       				   (EQ 1)</a:t>
                </a:r>
              </a:p>
              <a:p>
                <a:r>
                  <a:rPr lang="en-US" sz="2400" dirty="0"/>
                  <a:t>where 					</a:t>
                </a:r>
                <a:r>
                  <a:rPr lang="en-US" sz="2400" dirty="0" smtClean="0"/>
                  <a:t>	</a:t>
                </a:r>
              </a:p>
              <a:p>
                <a14:m>
                  <m:oMath xmlns:m="http://schemas.openxmlformats.org/officeDocument/2006/math">
                    <m:r>
                      <m:rPr>
                        <m:sty m:val="p"/>
                      </m:rPr>
                      <a:rPr lang="en-US" sz="2400" i="0">
                        <a:latin typeface="Cambria Math" panose="02040503050406030204" pitchFamily="18" charset="0"/>
                      </a:rPr>
                      <m:t>σ</m:t>
                    </m:r>
                  </m:oMath>
                </a14:m>
                <a:r>
                  <a:rPr lang="en-US" sz="2400" dirty="0"/>
                  <a:t> is the stress </a:t>
                </a:r>
              </a:p>
              <a:p>
                <a14:m>
                  <m:oMath xmlns:m="http://schemas.openxmlformats.org/officeDocument/2006/math">
                    <m:r>
                      <m:rPr>
                        <m:sty m:val="p"/>
                      </m:rPr>
                      <a:rPr lang="en-US" sz="2400" i="0">
                        <a:latin typeface="Cambria Math" panose="02040503050406030204" pitchFamily="18" charset="0"/>
                      </a:rPr>
                      <m:t>E</m:t>
                    </m:r>
                  </m:oMath>
                </a14:m>
                <a:r>
                  <a:rPr lang="en-US" sz="2400" dirty="0"/>
                  <a:t> is Young’s modulus </a:t>
                </a:r>
              </a:p>
              <a:p>
                <a14:m>
                  <m:oMath xmlns:m="http://schemas.openxmlformats.org/officeDocument/2006/math">
                    <m:r>
                      <m:rPr>
                        <m:sty m:val="p"/>
                      </m:rPr>
                      <a:rPr lang="en-US" sz="2400" i="0">
                        <a:latin typeface="Cambria Math" panose="02040503050406030204" pitchFamily="18" charset="0"/>
                      </a:rPr>
                      <m:t>ε</m:t>
                    </m:r>
                  </m:oMath>
                </a14:m>
                <a:r>
                  <a:rPr lang="en-US" sz="2400" dirty="0"/>
                  <a:t> is the strain.  </a:t>
                </a:r>
                <a:endParaRPr lang="en-US" sz="2400" dirty="0" smtClean="0"/>
              </a:p>
              <a:p>
                <a:r>
                  <a:rPr lang="en-US" sz="2400" b="1" dirty="0" smtClean="0"/>
                  <a:t>OR</a:t>
                </a:r>
              </a:p>
              <a:p>
                <a:r>
                  <a:rPr lang="en-US" sz="2400" dirty="0" smtClean="0"/>
                  <a:t>Where </a:t>
                </a:r>
                <a14:m>
                  <m:oMath xmlns:m="http://schemas.openxmlformats.org/officeDocument/2006/math">
                    <m:r>
                      <m:rPr>
                        <m:sty m:val="p"/>
                      </m:rPr>
                      <a:rPr lang="en-US" sz="2400">
                        <a:latin typeface="Cambria Math" panose="02040503050406030204" pitchFamily="18" charset="0"/>
                      </a:rPr>
                      <m:t>σ</m:t>
                    </m:r>
                  </m:oMath>
                </a14:m>
                <a:r>
                  <a:rPr lang="en-US" sz="2400" dirty="0"/>
                  <a:t> is the </a:t>
                </a:r>
                <a:r>
                  <a:rPr lang="en-US" sz="2400" dirty="0" smtClean="0"/>
                  <a:t>stress, </a:t>
                </a:r>
                <a14:m>
                  <m:oMath xmlns:m="http://schemas.openxmlformats.org/officeDocument/2006/math">
                    <m:r>
                      <m:rPr>
                        <m:sty m:val="p"/>
                      </m:rPr>
                      <a:rPr lang="en-US" sz="2400">
                        <a:latin typeface="Cambria Math" panose="02040503050406030204" pitchFamily="18" charset="0"/>
                      </a:rPr>
                      <m:t>E</m:t>
                    </m:r>
                  </m:oMath>
                </a14:m>
                <a:r>
                  <a:rPr lang="en-US" sz="2400" dirty="0"/>
                  <a:t> is Young’s </a:t>
                </a:r>
                <a:r>
                  <a:rPr lang="en-US" sz="2400" dirty="0" smtClean="0"/>
                  <a:t>modulus, </a:t>
                </a:r>
                <a14:m>
                  <m:oMath xmlns:m="http://schemas.openxmlformats.org/officeDocument/2006/math">
                    <m:r>
                      <m:rPr>
                        <m:sty m:val="p"/>
                      </m:rPr>
                      <a:rPr lang="en-US" sz="2400">
                        <a:latin typeface="Cambria Math" panose="02040503050406030204" pitchFamily="18" charset="0"/>
                      </a:rPr>
                      <m:t>ε</m:t>
                    </m:r>
                  </m:oMath>
                </a14:m>
                <a:r>
                  <a:rPr lang="en-US" sz="2400" dirty="0"/>
                  <a:t> is the strain.  </a:t>
                </a:r>
              </a:p>
              <a:p>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685800" y="228600"/>
                <a:ext cx="10668000" cy="6186309"/>
              </a:xfrm>
              <a:prstGeom prst="rect">
                <a:avLst/>
              </a:prstGeom>
              <a:blipFill>
                <a:blip r:embed="rId3"/>
                <a:stretch>
                  <a:fillRect l="-914" t="-2071"/>
                </a:stretch>
              </a:blipFill>
            </p:spPr>
            <p:txBody>
              <a:bodyPr/>
              <a:lstStyle/>
              <a:p>
                <a:r>
                  <a:rPr lang="en-US">
                    <a:noFill/>
                  </a:rPr>
                  <a:t> </a:t>
                </a:r>
              </a:p>
            </p:txBody>
          </p:sp>
        </mc:Fallback>
      </mc:AlternateContent>
      <p:sp>
        <p:nvSpPr>
          <p:cNvPr id="6" name="TextBox 5"/>
          <p:cNvSpPr txBox="1"/>
          <p:nvPr/>
        </p:nvSpPr>
        <p:spPr>
          <a:xfrm>
            <a:off x="6242935" y="6435385"/>
            <a:ext cx="5949065" cy="369332"/>
          </a:xfrm>
          <a:prstGeom prst="rect">
            <a:avLst/>
          </a:prstGeom>
          <a:noFill/>
        </p:spPr>
        <p:txBody>
          <a:bodyPr wrap="none" rtlCol="0">
            <a:spAutoFit/>
          </a:bodyPr>
          <a:lstStyle/>
          <a:p>
            <a:pPr algn="r"/>
            <a:r>
              <a:rPr lang="en-US" b="1" dirty="0">
                <a:solidFill>
                  <a:schemeClr val="tx2">
                    <a:lumMod val="75000"/>
                  </a:schemeClr>
                </a:solidFill>
              </a:rPr>
              <a:t>ENGR 3080, Technical Communication for Engineers</a:t>
            </a:r>
          </a:p>
        </p:txBody>
      </p:sp>
      <p:pic>
        <p:nvPicPr>
          <p:cNvPr id="7" name="Picture 8"/>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 y="5943600"/>
            <a:ext cx="1057431" cy="91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303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467600" y="6485355"/>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685800" y="75141"/>
            <a:ext cx="10058400" cy="5986254"/>
          </a:xfrm>
          <a:prstGeom prst="rect">
            <a:avLst/>
          </a:prstGeom>
          <a:noFill/>
        </p:spPr>
        <p:txBody>
          <a:bodyPr wrap="square" rtlCol="0">
            <a:spAutoFit/>
          </a:bodyPr>
          <a:lstStyle/>
          <a:p>
            <a:pPr algn="ctr"/>
            <a:r>
              <a:rPr lang="en-US" sz="4400" b="1" dirty="0" smtClean="0">
                <a:solidFill>
                  <a:prstClr val="white"/>
                </a:solidFill>
              </a:rPr>
              <a:t>Multiple Audiences</a:t>
            </a:r>
            <a:endParaRPr lang="en-US" sz="4400" b="1" dirty="0">
              <a:solidFill>
                <a:prstClr val="white"/>
              </a:solidFill>
            </a:endParaRPr>
          </a:p>
          <a:p>
            <a:endParaRPr lang="en-US" sz="2800" dirty="0"/>
          </a:p>
          <a:p>
            <a:r>
              <a:rPr lang="en-US" sz="2800" dirty="0"/>
              <a:t>High-Tech</a:t>
            </a:r>
          </a:p>
          <a:p>
            <a:r>
              <a:rPr lang="en-US" sz="2800" dirty="0" smtClean="0"/>
              <a:t>Managerial</a:t>
            </a:r>
            <a:r>
              <a:rPr lang="en-US" sz="2800" dirty="0"/>
              <a:t> </a:t>
            </a:r>
            <a:endParaRPr lang="en-US" sz="2800" dirty="0" smtClean="0"/>
          </a:p>
          <a:p>
            <a:r>
              <a:rPr lang="en-US" sz="2800" dirty="0" smtClean="0"/>
              <a:t>Low-Tech</a:t>
            </a:r>
          </a:p>
          <a:p>
            <a:pPr marL="571500" indent="-571500">
              <a:buFont typeface="Arial" panose="020B0604020202020204" pitchFamily="34" charset="0"/>
              <a:buChar char="•"/>
            </a:pPr>
            <a:endParaRPr lang="en-US" sz="2800" dirty="0" smtClean="0"/>
          </a:p>
          <a:p>
            <a:pPr marL="571500" indent="-571500">
              <a:buFont typeface="Arial" panose="020B0604020202020204" pitchFamily="34" charset="0"/>
              <a:buChar char="•"/>
            </a:pPr>
            <a:r>
              <a:rPr lang="en-US" sz="2800" dirty="0" smtClean="0"/>
              <a:t>What </a:t>
            </a:r>
            <a:r>
              <a:rPr lang="en-US" sz="2800" dirty="0"/>
              <a:t>do they know?  </a:t>
            </a:r>
          </a:p>
          <a:p>
            <a:pPr marL="571500" indent="-571500">
              <a:spcBef>
                <a:spcPts val="600"/>
              </a:spcBef>
              <a:buFont typeface="Arial" panose="020B0604020202020204" pitchFamily="34" charset="0"/>
              <a:buChar char="•"/>
            </a:pPr>
            <a:r>
              <a:rPr lang="en-US" sz="2800" dirty="0"/>
              <a:t>What do they need to know?</a:t>
            </a:r>
          </a:p>
          <a:p>
            <a:pPr marL="571500" indent="-571500">
              <a:spcBef>
                <a:spcPts val="600"/>
              </a:spcBef>
              <a:buFont typeface="Arial" panose="020B0604020202020204" pitchFamily="34" charset="0"/>
              <a:buChar char="•"/>
            </a:pPr>
            <a:r>
              <a:rPr lang="en-US" sz="2800" dirty="0"/>
              <a:t>Will they skim the document or read from beginning to end</a:t>
            </a:r>
            <a:r>
              <a:rPr lang="en-US" sz="2800" dirty="0" smtClean="0"/>
              <a:t>?</a:t>
            </a:r>
          </a:p>
          <a:p>
            <a:pPr marL="571500" indent="-571500">
              <a:spcBef>
                <a:spcPts val="600"/>
              </a:spcBef>
              <a:buFont typeface="Arial" panose="020B0604020202020204" pitchFamily="34" charset="0"/>
              <a:buChar char="•"/>
            </a:pPr>
            <a:r>
              <a:rPr lang="en-US" sz="2800" dirty="0" smtClean="0"/>
              <a:t>What do you want them to do with the information?</a:t>
            </a:r>
            <a:endParaRPr lang="en-US" sz="3600" dirty="0"/>
          </a:p>
          <a:p>
            <a:pPr algn="ctr"/>
            <a:endParaRPr lang="en-US" sz="4400" b="1" dirty="0">
              <a:solidFill>
                <a:prstClr val="white"/>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5273" y="1295400"/>
            <a:ext cx="3239176" cy="2429382"/>
          </a:xfrm>
          <a:prstGeom prst="rect">
            <a:avLst/>
          </a:prstGeom>
        </p:spPr>
      </p:pic>
      <p:pic>
        <p:nvPicPr>
          <p:cNvPr id="6" name="Picture 8"/>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422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88282"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381001" y="6626"/>
            <a:ext cx="11582400" cy="6370975"/>
          </a:xfrm>
          <a:prstGeom prst="rect">
            <a:avLst/>
          </a:prstGeom>
          <a:noFill/>
        </p:spPr>
        <p:txBody>
          <a:bodyPr wrap="square" rtlCol="0">
            <a:spAutoFit/>
          </a:bodyPr>
          <a:lstStyle/>
          <a:p>
            <a:pPr algn="ctr"/>
            <a:r>
              <a:rPr lang="en-US" sz="4400" b="1" dirty="0" smtClean="0">
                <a:solidFill>
                  <a:prstClr val="white"/>
                </a:solidFill>
              </a:rPr>
              <a:t>Genres for Formal Reports </a:t>
            </a:r>
            <a:endParaRPr lang="en-US" sz="4400" b="1" dirty="0">
              <a:solidFill>
                <a:prstClr val="white"/>
              </a:solidFill>
            </a:endParaRPr>
          </a:p>
          <a:p>
            <a:pPr marL="457200" indent="-457200">
              <a:buFont typeface="Arial" panose="020B0604020202020204" pitchFamily="34" charset="0"/>
              <a:buChar char="•"/>
            </a:pPr>
            <a:endParaRPr lang="en-US" sz="2800" dirty="0" smtClean="0">
              <a:solidFill>
                <a:prstClr val="white"/>
              </a:solidFill>
            </a:endParaRPr>
          </a:p>
          <a:p>
            <a:pPr marL="457200" indent="-457200">
              <a:buFont typeface="Arial" panose="020B0604020202020204" pitchFamily="34" charset="0"/>
              <a:buChar char="•"/>
            </a:pPr>
            <a:r>
              <a:rPr lang="en-US" sz="2800" dirty="0" smtClean="0">
                <a:solidFill>
                  <a:prstClr val="white"/>
                </a:solidFill>
              </a:rPr>
              <a:t>Uses the ABC approach</a:t>
            </a:r>
          </a:p>
          <a:p>
            <a:pPr marL="457200" indent="-457200">
              <a:buFont typeface="Arial" panose="020B0604020202020204" pitchFamily="34" charset="0"/>
              <a:buChar char="•"/>
            </a:pPr>
            <a:r>
              <a:rPr lang="en-US" sz="2800" dirty="0" smtClean="0">
                <a:solidFill>
                  <a:prstClr val="white"/>
                </a:solidFill>
              </a:rPr>
              <a:t>Usually covers more complicated projects</a:t>
            </a:r>
          </a:p>
          <a:p>
            <a:pPr marL="457200" indent="-457200">
              <a:buFont typeface="Arial" panose="020B0604020202020204" pitchFamily="34" charset="0"/>
              <a:buChar char="•"/>
            </a:pPr>
            <a:r>
              <a:rPr lang="en-US" sz="2800" dirty="0" smtClean="0">
                <a:solidFill>
                  <a:prstClr val="white"/>
                </a:solidFill>
              </a:rPr>
              <a:t>Are typically multiple pages</a:t>
            </a:r>
          </a:p>
          <a:p>
            <a:pPr marL="457200" indent="-457200">
              <a:buFont typeface="Arial" panose="020B0604020202020204" pitchFamily="34" charset="0"/>
              <a:buChar char="•"/>
            </a:pPr>
            <a:r>
              <a:rPr lang="en-US" sz="2800" dirty="0" smtClean="0">
                <a:solidFill>
                  <a:prstClr val="white"/>
                </a:solidFill>
              </a:rPr>
              <a:t>Contains special elements (table of contents, appendix, etc.)</a:t>
            </a:r>
          </a:p>
          <a:p>
            <a:pPr marL="457200" indent="-457200">
              <a:buFont typeface="Arial" panose="020B0604020202020204" pitchFamily="34" charset="0"/>
              <a:buChar char="•"/>
            </a:pPr>
            <a:r>
              <a:rPr lang="en-US" sz="2800" dirty="0" smtClean="0">
                <a:solidFill>
                  <a:prstClr val="white"/>
                </a:solidFill>
              </a:rPr>
              <a:t>May have a more diverse set of readers (a status report may go to one audience type; a proposal to several audience types)</a:t>
            </a:r>
          </a:p>
          <a:p>
            <a:endParaRPr lang="en-US" sz="2800" dirty="0">
              <a:solidFill>
                <a:prstClr val="white"/>
              </a:solidFill>
            </a:endParaRPr>
          </a:p>
          <a:p>
            <a:r>
              <a:rPr lang="en-US" sz="2800" dirty="0" smtClean="0">
                <a:solidFill>
                  <a:prstClr val="white"/>
                </a:solidFill>
              </a:rPr>
              <a:t>Types </a:t>
            </a:r>
            <a:r>
              <a:rPr lang="en-US" sz="2800" dirty="0">
                <a:solidFill>
                  <a:prstClr val="white"/>
                </a:solidFill>
              </a:rPr>
              <a:t>of </a:t>
            </a:r>
            <a:r>
              <a:rPr lang="en-US" sz="2800" dirty="0" smtClean="0">
                <a:solidFill>
                  <a:prstClr val="white"/>
                </a:solidFill>
              </a:rPr>
              <a:t>Formal </a:t>
            </a:r>
            <a:r>
              <a:rPr lang="en-US" sz="2800" dirty="0">
                <a:solidFill>
                  <a:prstClr val="white"/>
                </a:solidFill>
              </a:rPr>
              <a:t>Reports</a:t>
            </a:r>
          </a:p>
          <a:p>
            <a:pPr marL="914400" lvl="1" indent="-457200">
              <a:buFont typeface="Arial" panose="020B0604020202020204" pitchFamily="34" charset="0"/>
              <a:buChar char="•"/>
            </a:pPr>
            <a:r>
              <a:rPr lang="en-US" sz="2800" dirty="0" smtClean="0">
                <a:solidFill>
                  <a:prstClr val="white"/>
                </a:solidFill>
              </a:rPr>
              <a:t>Research or design reports</a:t>
            </a:r>
          </a:p>
          <a:p>
            <a:pPr marL="914400" lvl="1" indent="-457200">
              <a:buFont typeface="Arial" panose="020B0604020202020204" pitchFamily="34" charset="0"/>
              <a:buChar char="•"/>
            </a:pPr>
            <a:r>
              <a:rPr lang="en-US" sz="2800" dirty="0" smtClean="0">
                <a:solidFill>
                  <a:prstClr val="white"/>
                </a:solidFill>
              </a:rPr>
              <a:t>Journal publications</a:t>
            </a:r>
          </a:p>
          <a:p>
            <a:pPr marL="914400" lvl="1" indent="-457200">
              <a:buFont typeface="Arial" panose="020B0604020202020204" pitchFamily="34" charset="0"/>
              <a:buChar char="•"/>
            </a:pPr>
            <a:r>
              <a:rPr lang="en-US" sz="2800" dirty="0" smtClean="0">
                <a:solidFill>
                  <a:prstClr val="white"/>
                </a:solidFill>
              </a:rPr>
              <a:t>Proposals</a:t>
            </a:r>
            <a:endParaRPr lang="en-US" sz="2800" dirty="0">
              <a:solidFill>
                <a:prstClr val="white"/>
              </a:solidFill>
            </a:endParaRPr>
          </a:p>
        </p:txBody>
      </p:sp>
      <p:sp>
        <p:nvSpPr>
          <p:cNvPr id="2" name="TextBox 1"/>
          <p:cNvSpPr txBox="1"/>
          <p:nvPr/>
        </p:nvSpPr>
        <p:spPr>
          <a:xfrm>
            <a:off x="6920886" y="4419600"/>
            <a:ext cx="5029197" cy="1107996"/>
          </a:xfrm>
          <a:prstGeom prst="rect">
            <a:avLst/>
          </a:prstGeom>
          <a:noFill/>
          <a:ln w="57150">
            <a:solidFill>
              <a:schemeClr val="tx1"/>
            </a:solidFill>
          </a:ln>
        </p:spPr>
        <p:txBody>
          <a:bodyPr wrap="square" rtlCol="0">
            <a:spAutoFit/>
          </a:bodyPr>
          <a:lstStyle/>
          <a:p>
            <a:r>
              <a:rPr lang="en-US" sz="2400" dirty="0"/>
              <a:t>Remember:  Genre consists of both format and function.</a:t>
            </a:r>
            <a:endParaRPr lang="en-US" dirty="0"/>
          </a:p>
          <a:p>
            <a:endParaRPr lang="en-US" dirty="0"/>
          </a:p>
        </p:txBody>
      </p:sp>
      <p:pic>
        <p:nvPicPr>
          <p:cNvPr id="8"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also today is the 1st of the month remember t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7600" y="4840458"/>
            <a:ext cx="581025" cy="652171"/>
          </a:xfrm>
          <a:prstGeom prst="rect">
            <a:avLst/>
          </a:prstGeom>
        </p:spPr>
      </p:pic>
    </p:spTree>
    <p:extLst>
      <p:ext uri="{BB962C8B-B14F-4D97-AF65-F5344CB8AC3E}">
        <p14:creationId xmlns:p14="http://schemas.microsoft.com/office/powerpoint/2010/main" val="818712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609600" y="110402"/>
            <a:ext cx="11430000" cy="5355312"/>
          </a:xfrm>
          <a:prstGeom prst="rect">
            <a:avLst/>
          </a:prstGeom>
          <a:noFill/>
        </p:spPr>
        <p:txBody>
          <a:bodyPr wrap="square" rtlCol="0">
            <a:spAutoFit/>
          </a:bodyPr>
          <a:lstStyle/>
          <a:p>
            <a:pPr algn="ctr"/>
            <a:r>
              <a:rPr lang="en-US" sz="4400" b="1" dirty="0" smtClean="0">
                <a:solidFill>
                  <a:prstClr val="white"/>
                </a:solidFill>
              </a:rPr>
              <a:t>Genres for Informal Reports </a:t>
            </a:r>
            <a:endParaRPr lang="en-US" sz="4400" b="1" dirty="0">
              <a:solidFill>
                <a:prstClr val="white"/>
              </a:solidFill>
            </a:endParaRPr>
          </a:p>
          <a:p>
            <a:endParaRPr lang="en-US" sz="2800" dirty="0" smtClean="0">
              <a:solidFill>
                <a:prstClr val="white"/>
              </a:solidFill>
            </a:endParaRPr>
          </a:p>
          <a:p>
            <a:pPr marL="457200" indent="-457200">
              <a:buFont typeface="Arial" panose="020B0604020202020204" pitchFamily="34" charset="0"/>
              <a:buChar char="•"/>
            </a:pPr>
            <a:r>
              <a:rPr lang="en-US" sz="2800" dirty="0" smtClean="0">
                <a:solidFill>
                  <a:prstClr val="white"/>
                </a:solidFill>
              </a:rPr>
              <a:t>Use the ABC format design</a:t>
            </a:r>
          </a:p>
          <a:p>
            <a:pPr marL="457200" indent="-457200">
              <a:buFont typeface="Arial" panose="020B0604020202020204" pitchFamily="34" charset="0"/>
              <a:buChar char="•"/>
            </a:pPr>
            <a:r>
              <a:rPr lang="en-US" sz="2800" dirty="0" smtClean="0">
                <a:solidFill>
                  <a:prstClr val="white"/>
                </a:solidFill>
              </a:rPr>
              <a:t>Can be formatted as a </a:t>
            </a:r>
            <a:r>
              <a:rPr lang="en-US" sz="2800" b="1" u="sng" dirty="0" smtClean="0">
                <a:solidFill>
                  <a:prstClr val="white"/>
                </a:solidFill>
              </a:rPr>
              <a:t>business letter or memo</a:t>
            </a:r>
            <a:r>
              <a:rPr lang="en-US" sz="2800" dirty="0" smtClean="0">
                <a:solidFill>
                  <a:prstClr val="white"/>
                </a:solidFill>
              </a:rPr>
              <a:t> (review business correspondence slides</a:t>
            </a:r>
            <a:r>
              <a:rPr lang="en-US" sz="2800" dirty="0">
                <a:solidFill>
                  <a:prstClr val="white"/>
                </a:solidFill>
              </a:rPr>
              <a:t> </a:t>
            </a:r>
            <a:r>
              <a:rPr lang="en-US" sz="2800" dirty="0" smtClean="0">
                <a:solidFill>
                  <a:prstClr val="white"/>
                </a:solidFill>
              </a:rPr>
              <a:t>in Canvas)</a:t>
            </a:r>
          </a:p>
          <a:p>
            <a:endParaRPr lang="en-US" sz="2800" dirty="0">
              <a:solidFill>
                <a:prstClr val="white"/>
              </a:solidFill>
            </a:endParaRPr>
          </a:p>
          <a:p>
            <a:r>
              <a:rPr lang="en-US" sz="2800" dirty="0" smtClean="0">
                <a:solidFill>
                  <a:prstClr val="white"/>
                </a:solidFill>
              </a:rPr>
              <a:t>Types of Informal Reports</a:t>
            </a:r>
          </a:p>
          <a:p>
            <a:pPr marL="914400" lvl="1" indent="-457200">
              <a:buFont typeface="Arial" panose="020B0604020202020204" pitchFamily="34" charset="0"/>
              <a:buChar char="•"/>
            </a:pPr>
            <a:r>
              <a:rPr lang="en-US" sz="2800" dirty="0" smtClean="0">
                <a:solidFill>
                  <a:prstClr val="white"/>
                </a:solidFill>
              </a:rPr>
              <a:t>Progress/status reports</a:t>
            </a:r>
          </a:p>
          <a:p>
            <a:pPr marL="914400" lvl="1" indent="-457200">
              <a:buFont typeface="Arial" panose="020B0604020202020204" pitchFamily="34" charset="0"/>
              <a:buChar char="•"/>
            </a:pPr>
            <a:r>
              <a:rPr lang="en-US" sz="2800" dirty="0" smtClean="0">
                <a:solidFill>
                  <a:prstClr val="white"/>
                </a:solidFill>
              </a:rPr>
              <a:t>Safety reports</a:t>
            </a:r>
          </a:p>
          <a:p>
            <a:pPr marL="914400" lvl="1" indent="-457200">
              <a:buFont typeface="Arial" panose="020B0604020202020204" pitchFamily="34" charset="0"/>
              <a:buChar char="•"/>
            </a:pPr>
            <a:r>
              <a:rPr lang="en-US" sz="2800" dirty="0" smtClean="0">
                <a:solidFill>
                  <a:prstClr val="white"/>
                </a:solidFill>
              </a:rPr>
              <a:t>Site visit reports</a:t>
            </a:r>
          </a:p>
          <a:p>
            <a:pPr marL="914400" lvl="1" indent="-457200">
              <a:buFont typeface="Arial" panose="020B0604020202020204" pitchFamily="34" charset="0"/>
              <a:buChar char="•"/>
            </a:pPr>
            <a:r>
              <a:rPr lang="en-US" sz="2800" dirty="0" smtClean="0">
                <a:solidFill>
                  <a:prstClr val="white"/>
                </a:solidFill>
              </a:rPr>
              <a:t>Proposals</a:t>
            </a:r>
          </a:p>
          <a:p>
            <a:r>
              <a:rPr lang="en-US" dirty="0" smtClean="0">
                <a:solidFill>
                  <a:prstClr val="white"/>
                </a:solidFill>
              </a:rPr>
              <a:t>	(proposals can be both formal and informal)</a:t>
            </a:r>
            <a:endParaRPr lang="en-US" dirty="0">
              <a:solidFill>
                <a:prstClr val="white"/>
              </a:solidFill>
            </a:endParaRPr>
          </a:p>
        </p:txBody>
      </p:sp>
      <p:sp>
        <p:nvSpPr>
          <p:cNvPr id="2" name="TextBox 1"/>
          <p:cNvSpPr txBox="1"/>
          <p:nvPr/>
        </p:nvSpPr>
        <p:spPr>
          <a:xfrm>
            <a:off x="6858000" y="3447835"/>
            <a:ext cx="4952997" cy="2215991"/>
          </a:xfrm>
          <a:prstGeom prst="rect">
            <a:avLst/>
          </a:prstGeom>
          <a:noFill/>
          <a:ln w="57150">
            <a:solidFill>
              <a:schemeClr val="tx1"/>
            </a:solidFill>
          </a:ln>
        </p:spPr>
        <p:txBody>
          <a:bodyPr wrap="square" rtlCol="0">
            <a:spAutoFit/>
          </a:bodyPr>
          <a:lstStyle/>
          <a:p>
            <a:pPr algn="ctr"/>
            <a:endParaRPr lang="en-US" sz="2400" dirty="0" smtClean="0"/>
          </a:p>
          <a:p>
            <a:pPr algn="ctr"/>
            <a:r>
              <a:rPr lang="en-US" sz="2400" dirty="0" smtClean="0"/>
              <a:t>Remember</a:t>
            </a:r>
            <a:r>
              <a:rPr lang="en-US" sz="2400" dirty="0"/>
              <a:t>:  </a:t>
            </a:r>
            <a:r>
              <a:rPr lang="en-US" sz="2400" dirty="0" smtClean="0"/>
              <a:t>Consult the style manual of your company or discipline for format guidelines.</a:t>
            </a:r>
          </a:p>
          <a:p>
            <a:pPr algn="ctr"/>
            <a:endParaRPr lang="en-US" sz="2400" dirty="0"/>
          </a:p>
          <a:p>
            <a:pPr algn="ctr"/>
            <a:endParaRPr lang="en-US" dirty="0"/>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lso today is the 1st of the month remember t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1125200" y="5029200"/>
            <a:ext cx="473824" cy="626488"/>
          </a:xfrm>
          <a:prstGeom prst="rect">
            <a:avLst/>
          </a:prstGeom>
        </p:spPr>
      </p:pic>
    </p:spTree>
    <p:extLst>
      <p:ext uri="{BB962C8B-B14F-4D97-AF65-F5344CB8AC3E}">
        <p14:creationId xmlns:p14="http://schemas.microsoft.com/office/powerpoint/2010/main" val="255218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85801" y="176211"/>
            <a:ext cx="11125200" cy="4847481"/>
          </a:xfrm>
          <a:prstGeom prst="rect">
            <a:avLst/>
          </a:prstGeom>
          <a:noFill/>
        </p:spPr>
        <p:txBody>
          <a:bodyPr wrap="square" rtlCol="0">
            <a:spAutoFit/>
          </a:bodyPr>
          <a:lstStyle/>
          <a:p>
            <a:pPr algn="ctr"/>
            <a:r>
              <a:rPr lang="en-US" sz="4400" b="1" dirty="0">
                <a:solidFill>
                  <a:prstClr val="white"/>
                </a:solidFill>
              </a:rPr>
              <a:t>Basic Format Guidelines</a:t>
            </a:r>
          </a:p>
          <a:p>
            <a:pPr marL="571500" indent="-571500">
              <a:spcBef>
                <a:spcPts val="600"/>
              </a:spcBef>
              <a:buFont typeface="Arial" panose="020B0604020202020204" pitchFamily="34" charset="0"/>
              <a:buChar char="•"/>
            </a:pPr>
            <a:endParaRPr lang="en-US" sz="2400" dirty="0"/>
          </a:p>
          <a:p>
            <a:pPr marL="571500" indent="-571500">
              <a:spcBef>
                <a:spcPts val="600"/>
              </a:spcBef>
              <a:buFont typeface="Arial" panose="020B0604020202020204" pitchFamily="34" charset="0"/>
              <a:buChar char="•"/>
            </a:pPr>
            <a:r>
              <a:rPr lang="en-US" sz="2800" dirty="0"/>
              <a:t>Single-spaced, left justify content, </a:t>
            </a:r>
            <a:r>
              <a:rPr lang="en-US" sz="2800" dirty="0" smtClean="0"/>
              <a:t>1” margins</a:t>
            </a:r>
          </a:p>
          <a:p>
            <a:pPr marL="571500" indent="-571500">
              <a:spcBef>
                <a:spcPts val="600"/>
              </a:spcBef>
              <a:buFont typeface="Arial" panose="020B0604020202020204" pitchFamily="34" charset="0"/>
              <a:buChar char="•"/>
            </a:pPr>
            <a:r>
              <a:rPr lang="en-US" sz="2800" dirty="0"/>
              <a:t>Formal reports are usually spiral bound (adjust left margin to 1.25” if binding)</a:t>
            </a:r>
          </a:p>
          <a:p>
            <a:pPr marL="571500" indent="-571500">
              <a:spcBef>
                <a:spcPts val="600"/>
              </a:spcBef>
              <a:buFont typeface="Arial" panose="020B0604020202020204" pitchFamily="34" charset="0"/>
              <a:buChar char="•"/>
            </a:pPr>
            <a:r>
              <a:rPr lang="en-US" sz="2800" dirty="0" smtClean="0"/>
              <a:t>Times </a:t>
            </a:r>
            <a:r>
              <a:rPr lang="en-US" sz="2800" dirty="0"/>
              <a:t>New Roman (12 pt. font</a:t>
            </a:r>
            <a:r>
              <a:rPr lang="en-US" sz="2800" dirty="0" smtClean="0"/>
              <a:t>)</a:t>
            </a:r>
          </a:p>
          <a:p>
            <a:pPr marL="571500" indent="-571500">
              <a:spcBef>
                <a:spcPts val="600"/>
              </a:spcBef>
              <a:buFont typeface="Arial" panose="020B0604020202020204" pitchFamily="34" charset="0"/>
              <a:buChar char="•"/>
            </a:pPr>
            <a:r>
              <a:rPr lang="en-US" sz="2800" dirty="0" smtClean="0"/>
              <a:t>Use headings to organize content</a:t>
            </a:r>
            <a:endParaRPr lang="en-US" sz="2800" dirty="0"/>
          </a:p>
          <a:p>
            <a:pPr marL="571500" indent="-571500">
              <a:spcBef>
                <a:spcPts val="1200"/>
              </a:spcBef>
              <a:buFont typeface="Arial" panose="020B0604020202020204" pitchFamily="34" charset="0"/>
              <a:buChar char="•"/>
            </a:pPr>
            <a:r>
              <a:rPr lang="en-US" sz="2800" dirty="0" smtClean="0"/>
              <a:t>One </a:t>
            </a:r>
            <a:r>
              <a:rPr lang="en-US" sz="2800" dirty="0"/>
              <a:t>blank line between </a:t>
            </a:r>
            <a:r>
              <a:rPr lang="en-US" sz="2800" dirty="0" smtClean="0"/>
              <a:t>paragraphs</a:t>
            </a:r>
            <a:endParaRPr lang="en-US" sz="2800" dirty="0"/>
          </a:p>
          <a:p>
            <a:pPr marL="571500" indent="-571500">
              <a:spcBef>
                <a:spcPts val="1200"/>
              </a:spcBef>
              <a:buFont typeface="Arial" panose="020B0604020202020204" pitchFamily="34" charset="0"/>
              <a:buChar char="•"/>
            </a:pPr>
            <a:r>
              <a:rPr lang="en-US" sz="2800" dirty="0" smtClean="0"/>
              <a:t>No paragraph indentation</a:t>
            </a:r>
            <a:endParaRPr lang="en-US" sz="2800" dirty="0"/>
          </a:p>
        </p:txBody>
      </p:sp>
      <p:sp>
        <p:nvSpPr>
          <p:cNvPr id="5" name="TextBox 4"/>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8334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62000" y="228600"/>
            <a:ext cx="10744197" cy="7017306"/>
          </a:xfrm>
          <a:prstGeom prst="rect">
            <a:avLst/>
          </a:prstGeom>
          <a:noFill/>
        </p:spPr>
        <p:txBody>
          <a:bodyPr wrap="square" rtlCol="0">
            <a:spAutoFit/>
          </a:bodyPr>
          <a:lstStyle/>
          <a:p>
            <a:pPr algn="ctr"/>
            <a:r>
              <a:rPr lang="en-US" sz="4400" b="1" dirty="0">
                <a:solidFill>
                  <a:prstClr val="white"/>
                </a:solidFill>
              </a:rPr>
              <a:t>Basic Format Guidelines, cont.</a:t>
            </a:r>
          </a:p>
          <a:p>
            <a:endParaRPr lang="en-US" sz="2800" b="1" dirty="0">
              <a:solidFill>
                <a:prstClr val="white"/>
              </a:solidFill>
            </a:endParaRPr>
          </a:p>
          <a:p>
            <a:pPr marL="457200" indent="-457200">
              <a:spcBef>
                <a:spcPts val="1200"/>
              </a:spcBef>
              <a:buFont typeface="Arial" panose="020B0604020202020204" pitchFamily="34" charset="0"/>
              <a:buChar char="•"/>
            </a:pPr>
            <a:r>
              <a:rPr lang="en-US" sz="2800" dirty="0" smtClean="0"/>
              <a:t>Contain page </a:t>
            </a:r>
            <a:r>
              <a:rPr lang="en-US" sz="2800" dirty="0"/>
              <a:t>numbers </a:t>
            </a:r>
            <a:r>
              <a:rPr lang="en-US" sz="2800" dirty="0" smtClean="0"/>
              <a:t>(check style guides to identify location of page number on page) </a:t>
            </a:r>
          </a:p>
          <a:p>
            <a:pPr marL="457200" indent="-457200">
              <a:spcBef>
                <a:spcPts val="1200"/>
              </a:spcBef>
              <a:buFont typeface="Arial" panose="020B0604020202020204" pitchFamily="34" charset="0"/>
              <a:buChar char="•"/>
            </a:pPr>
            <a:r>
              <a:rPr lang="en-US" sz="2800" dirty="0" smtClean="0"/>
              <a:t>Printed </a:t>
            </a:r>
            <a:r>
              <a:rPr lang="en-US" sz="2800" dirty="0"/>
              <a:t>on one side of the </a:t>
            </a:r>
            <a:r>
              <a:rPr lang="en-US" sz="2800" dirty="0" smtClean="0"/>
              <a:t>paper</a:t>
            </a:r>
          </a:p>
          <a:p>
            <a:pPr marL="457200" indent="-457200">
              <a:spcBef>
                <a:spcPts val="1200"/>
              </a:spcBef>
              <a:buFont typeface="Arial" panose="020B0604020202020204" pitchFamily="34" charset="0"/>
              <a:buChar char="•"/>
            </a:pPr>
            <a:r>
              <a:rPr lang="en-US" sz="2800" dirty="0" smtClean="0"/>
              <a:t>Written </a:t>
            </a:r>
            <a:r>
              <a:rPr lang="en-US" sz="2800" dirty="0"/>
              <a:t>in active voice (unless genre dictates otherwise:  lab report</a:t>
            </a:r>
            <a:r>
              <a:rPr lang="en-US" sz="2800" dirty="0" smtClean="0"/>
              <a:t>)</a:t>
            </a:r>
          </a:p>
          <a:p>
            <a:pPr marL="457200" indent="-457200">
              <a:spcBef>
                <a:spcPts val="1200"/>
              </a:spcBef>
              <a:buFont typeface="Arial" panose="020B0604020202020204" pitchFamily="34" charset="0"/>
              <a:buChar char="•"/>
            </a:pPr>
            <a:r>
              <a:rPr lang="en-US" sz="2800" dirty="0" smtClean="0"/>
              <a:t>Can be written in first, second, or third person</a:t>
            </a:r>
            <a:endParaRPr lang="en-US" sz="2800" dirty="0"/>
          </a:p>
          <a:p>
            <a:pPr>
              <a:spcBef>
                <a:spcPts val="1200"/>
              </a:spcBef>
            </a:pPr>
            <a:r>
              <a:rPr lang="en-US" sz="2800" dirty="0" smtClean="0"/>
              <a:t> </a:t>
            </a:r>
            <a:endParaRPr lang="en-US" sz="2800" dirty="0"/>
          </a:p>
          <a:p>
            <a:pPr algn="ctr">
              <a:spcBef>
                <a:spcPts val="1200"/>
              </a:spcBef>
            </a:pPr>
            <a:endParaRPr lang="en-US" sz="2800" dirty="0">
              <a:solidFill>
                <a:prstClr val="white"/>
              </a:solidFill>
            </a:endParaRPr>
          </a:p>
          <a:p>
            <a:pPr algn="ctr">
              <a:spcBef>
                <a:spcPts val="1200"/>
              </a:spcBef>
            </a:pPr>
            <a:endParaRPr lang="en-US" sz="2800" dirty="0">
              <a:solidFill>
                <a:prstClr val="white"/>
              </a:solidFill>
            </a:endParaRPr>
          </a:p>
          <a:p>
            <a:pPr marL="457200" indent="-457200">
              <a:buFont typeface="Arial" panose="020B0604020202020204" pitchFamily="34" charset="0"/>
              <a:buChar char="•"/>
            </a:pPr>
            <a:endParaRPr lang="en-US" sz="2800" dirty="0">
              <a:solidFill>
                <a:prstClr val="white"/>
              </a:solidFill>
            </a:endParaRPr>
          </a:p>
          <a:p>
            <a:pPr marL="457200" indent="-457200">
              <a:buFont typeface="Arial" panose="020B0604020202020204" pitchFamily="34" charset="0"/>
              <a:buChar char="•"/>
            </a:pPr>
            <a:endParaRPr lang="en-US" sz="2800" dirty="0">
              <a:solidFill>
                <a:prstClr val="white"/>
              </a:solidFill>
            </a:endParaRPr>
          </a:p>
        </p:txBody>
      </p:sp>
      <p:sp>
        <p:nvSpPr>
          <p:cNvPr id="5" name="TextBox 4"/>
          <p:cNvSpPr txBox="1"/>
          <p:nvPr/>
        </p:nvSpPr>
        <p:spPr>
          <a:xfrm>
            <a:off x="7575030" y="6478729"/>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24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75030" y="6466957"/>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762000" y="-15356"/>
            <a:ext cx="10896600" cy="7294305"/>
          </a:xfrm>
          <a:prstGeom prst="rect">
            <a:avLst/>
          </a:prstGeom>
          <a:noFill/>
        </p:spPr>
        <p:txBody>
          <a:bodyPr wrap="square" rtlCol="0">
            <a:spAutoFit/>
          </a:bodyPr>
          <a:lstStyle/>
          <a:p>
            <a:pPr algn="ctr"/>
            <a:r>
              <a:rPr lang="en-US" sz="4400" b="1" dirty="0">
                <a:solidFill>
                  <a:prstClr val="white"/>
                </a:solidFill>
              </a:rPr>
              <a:t>Unique Features of </a:t>
            </a:r>
          </a:p>
          <a:p>
            <a:pPr algn="ctr"/>
            <a:r>
              <a:rPr lang="en-US" sz="4400" b="1" dirty="0">
                <a:solidFill>
                  <a:prstClr val="white"/>
                </a:solidFill>
              </a:rPr>
              <a:t>Technical Reports</a:t>
            </a:r>
          </a:p>
          <a:p>
            <a:endParaRPr lang="en-US" sz="2800" dirty="0">
              <a:solidFill>
                <a:prstClr val="white"/>
              </a:solidFill>
            </a:endParaRPr>
          </a:p>
          <a:p>
            <a:pPr marL="571500" indent="-571500">
              <a:buFont typeface="Arial" panose="020B0604020202020204" pitchFamily="34" charset="0"/>
              <a:buChar char="•"/>
            </a:pPr>
            <a:r>
              <a:rPr lang="en-US" sz="2800" dirty="0" smtClean="0">
                <a:solidFill>
                  <a:prstClr val="white"/>
                </a:solidFill>
              </a:rPr>
              <a:t>Headings</a:t>
            </a:r>
            <a:endParaRPr lang="en-US" sz="2800" dirty="0">
              <a:solidFill>
                <a:prstClr val="white"/>
              </a:solidFill>
            </a:endParaRPr>
          </a:p>
          <a:p>
            <a:pPr marL="571500" indent="-571500">
              <a:buFont typeface="Arial" panose="020B0604020202020204" pitchFamily="34" charset="0"/>
              <a:buChar char="•"/>
            </a:pPr>
            <a:endParaRPr lang="en-US" sz="2800" dirty="0" smtClean="0">
              <a:solidFill>
                <a:prstClr val="white"/>
              </a:solidFill>
            </a:endParaRPr>
          </a:p>
          <a:p>
            <a:pPr marL="571500" indent="-571500">
              <a:buFont typeface="Arial" panose="020B0604020202020204" pitchFamily="34" charset="0"/>
              <a:buChar char="•"/>
            </a:pPr>
            <a:r>
              <a:rPr lang="en-US" sz="2800" dirty="0" smtClean="0">
                <a:solidFill>
                  <a:prstClr val="white"/>
                </a:solidFill>
              </a:rPr>
              <a:t>Lists</a:t>
            </a:r>
          </a:p>
          <a:p>
            <a:pPr marL="571500" indent="-571500">
              <a:buFont typeface="Arial" panose="020B0604020202020204" pitchFamily="34" charset="0"/>
              <a:buChar char="•"/>
            </a:pPr>
            <a:endParaRPr lang="en-US" sz="2800" dirty="0" smtClean="0">
              <a:solidFill>
                <a:prstClr val="white"/>
              </a:solidFill>
            </a:endParaRPr>
          </a:p>
          <a:p>
            <a:pPr marL="571500" indent="-571500">
              <a:buFont typeface="Arial" panose="020B0604020202020204" pitchFamily="34" charset="0"/>
              <a:buChar char="•"/>
            </a:pPr>
            <a:r>
              <a:rPr lang="en-US" sz="2800" dirty="0" smtClean="0">
                <a:solidFill>
                  <a:prstClr val="white"/>
                </a:solidFill>
              </a:rPr>
              <a:t>Technical definitions and descriptions</a:t>
            </a:r>
          </a:p>
          <a:p>
            <a:pPr marL="571500" indent="-571500">
              <a:buFont typeface="Arial" panose="020B0604020202020204" pitchFamily="34" charset="0"/>
              <a:buChar char="•"/>
            </a:pPr>
            <a:endParaRPr lang="en-US" sz="2800" dirty="0">
              <a:solidFill>
                <a:prstClr val="white"/>
              </a:solidFill>
            </a:endParaRPr>
          </a:p>
          <a:p>
            <a:pPr marL="571500" indent="-571500">
              <a:buFont typeface="Arial" panose="020B0604020202020204" pitchFamily="34" charset="0"/>
              <a:buChar char="•"/>
            </a:pPr>
            <a:r>
              <a:rPr lang="en-US" sz="2800" dirty="0" smtClean="0">
                <a:solidFill>
                  <a:prstClr val="white"/>
                </a:solidFill>
              </a:rPr>
              <a:t>Graphs</a:t>
            </a:r>
            <a:r>
              <a:rPr lang="en-US" sz="2800" dirty="0">
                <a:solidFill>
                  <a:prstClr val="white"/>
                </a:solidFill>
              </a:rPr>
              <a:t>, charts, illustrations, pictures, tables, </a:t>
            </a:r>
            <a:r>
              <a:rPr lang="en-US" sz="2800" dirty="0" smtClean="0">
                <a:solidFill>
                  <a:prstClr val="white"/>
                </a:solidFill>
              </a:rPr>
              <a:t>figures, and equations</a:t>
            </a:r>
          </a:p>
          <a:p>
            <a:pPr marL="571500" indent="-571500">
              <a:buFont typeface="Arial" panose="020B0604020202020204" pitchFamily="34" charset="0"/>
              <a:buChar char="•"/>
            </a:pPr>
            <a:endParaRPr lang="en-US" sz="2800" dirty="0" smtClean="0">
              <a:solidFill>
                <a:prstClr val="white"/>
              </a:solidFill>
            </a:endParaRPr>
          </a:p>
          <a:p>
            <a:pPr marL="571500" indent="-571500">
              <a:buFont typeface="Arial" panose="020B0604020202020204" pitchFamily="34" charset="0"/>
              <a:buChar char="•"/>
            </a:pPr>
            <a:r>
              <a:rPr lang="en-US" sz="2800" dirty="0" smtClean="0">
                <a:solidFill>
                  <a:prstClr val="white"/>
                </a:solidFill>
              </a:rPr>
              <a:t>Tables of content, appendices, title pages (formal reports)</a:t>
            </a:r>
            <a:endParaRPr lang="en-US" sz="2800" dirty="0">
              <a:solidFill>
                <a:prstClr val="white"/>
              </a:solidFill>
            </a:endParaRPr>
          </a:p>
          <a:p>
            <a:pPr marL="571500" indent="-571500">
              <a:buFont typeface="Arial" panose="020B0604020202020204" pitchFamily="34" charset="0"/>
              <a:buChar char="•"/>
            </a:pPr>
            <a:endParaRPr lang="en-US" sz="3600" dirty="0">
              <a:solidFill>
                <a:prstClr val="white"/>
              </a:solidFill>
            </a:endParaRPr>
          </a:p>
          <a:p>
            <a:endParaRPr lang="en-US" sz="3600" dirty="0">
              <a:solidFill>
                <a:prstClr val="white"/>
              </a:solidFill>
            </a:endParaRPr>
          </a:p>
        </p:txBody>
      </p:sp>
      <p:pic>
        <p:nvPicPr>
          <p:cNvPr id="5"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879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591595" y="6488668"/>
            <a:ext cx="4616970" cy="369332"/>
          </a:xfrm>
          <a:prstGeom prst="rect">
            <a:avLst/>
          </a:prstGeom>
          <a:noFill/>
        </p:spPr>
        <p:txBody>
          <a:bodyPr wrap="none" rtlCol="0">
            <a:spAutoFit/>
          </a:bodyPr>
          <a:lstStyle/>
          <a:p>
            <a:pPr algn="r"/>
            <a:r>
              <a:rPr lang="en-US" b="1" dirty="0">
                <a:solidFill>
                  <a:srgbClr val="EBEBEB">
                    <a:lumMod val="75000"/>
                  </a:srgbClr>
                </a:solidFill>
              </a:rPr>
              <a:t>Technical Communication for Engineers</a:t>
            </a:r>
          </a:p>
        </p:txBody>
      </p:sp>
      <p:sp>
        <p:nvSpPr>
          <p:cNvPr id="3" name="TextBox 2"/>
          <p:cNvSpPr txBox="1"/>
          <p:nvPr/>
        </p:nvSpPr>
        <p:spPr>
          <a:xfrm>
            <a:off x="1981200" y="-339294"/>
            <a:ext cx="8357090" cy="769441"/>
          </a:xfrm>
          <a:prstGeom prst="rect">
            <a:avLst/>
          </a:prstGeom>
          <a:noFill/>
        </p:spPr>
        <p:txBody>
          <a:bodyPr wrap="square" rtlCol="0">
            <a:spAutoFit/>
          </a:bodyPr>
          <a:lstStyle/>
          <a:p>
            <a:pPr algn="ctr"/>
            <a:endParaRPr lang="en-US" sz="4400" b="1" dirty="0">
              <a:solidFill>
                <a:prstClr val="white"/>
              </a:solidFill>
            </a:endParaRPr>
          </a:p>
        </p:txBody>
      </p:sp>
      <p:sp>
        <p:nvSpPr>
          <p:cNvPr id="2" name="Rectangle 1"/>
          <p:cNvSpPr/>
          <p:nvPr/>
        </p:nvSpPr>
        <p:spPr>
          <a:xfrm>
            <a:off x="762000" y="40567"/>
            <a:ext cx="11201400" cy="6112443"/>
          </a:xfrm>
          <a:prstGeom prst="rect">
            <a:avLst/>
          </a:prstGeom>
        </p:spPr>
        <p:txBody>
          <a:bodyPr wrap="square">
            <a:spAutoFit/>
          </a:bodyPr>
          <a:lstStyle/>
          <a:p>
            <a:pPr algn="ctr">
              <a:lnSpc>
                <a:spcPct val="90000"/>
              </a:lnSpc>
            </a:pPr>
            <a:r>
              <a:rPr lang="en-US" sz="4400" b="1" dirty="0" smtClean="0">
                <a:solidFill>
                  <a:prstClr val="white"/>
                </a:solidFill>
              </a:rPr>
              <a:t>Headings</a:t>
            </a:r>
          </a:p>
          <a:p>
            <a:pPr algn="ctr">
              <a:lnSpc>
                <a:spcPct val="90000"/>
              </a:lnSpc>
            </a:pPr>
            <a:endParaRPr lang="en-US" altLang="en-US" sz="4400" dirty="0" smtClean="0"/>
          </a:p>
          <a:p>
            <a:pPr>
              <a:lnSpc>
                <a:spcPct val="90000"/>
              </a:lnSpc>
            </a:pPr>
            <a:r>
              <a:rPr lang="en-US" altLang="en-US" sz="2800" dirty="0" smtClean="0"/>
              <a:t>Headings </a:t>
            </a:r>
            <a:r>
              <a:rPr lang="en-US" altLang="en-US" sz="2800" dirty="0"/>
              <a:t>identify key topics in a report and </a:t>
            </a:r>
            <a:r>
              <a:rPr lang="en-US" altLang="en-US" sz="2800" dirty="0" smtClean="0"/>
              <a:t>should:</a:t>
            </a:r>
          </a:p>
          <a:p>
            <a:pPr>
              <a:lnSpc>
                <a:spcPct val="90000"/>
              </a:lnSpc>
            </a:pPr>
            <a:endParaRPr lang="en-US" altLang="en-US" sz="2800" dirty="0"/>
          </a:p>
          <a:p>
            <a:pPr marL="457200" indent="-457200">
              <a:lnSpc>
                <a:spcPct val="90000"/>
              </a:lnSpc>
              <a:buFont typeface="Arial" panose="020B0604020202020204" pitchFamily="34" charset="0"/>
              <a:buChar char="•"/>
            </a:pPr>
            <a:r>
              <a:rPr lang="en-US" altLang="en-US" sz="2800" dirty="0"/>
              <a:t>help organize information and act as signposts for readers</a:t>
            </a:r>
          </a:p>
          <a:p>
            <a:pPr marL="457200" indent="-457200">
              <a:lnSpc>
                <a:spcPct val="90000"/>
              </a:lnSpc>
              <a:spcBef>
                <a:spcPts val="1200"/>
              </a:spcBef>
              <a:buFont typeface="Arial" panose="020B0604020202020204" pitchFamily="34" charset="0"/>
              <a:buChar char="•"/>
            </a:pPr>
            <a:r>
              <a:rPr lang="en-US" altLang="en-US" sz="2800" dirty="0"/>
              <a:t>identify the main topics of your report (will be skimmed by readers)</a:t>
            </a:r>
          </a:p>
          <a:p>
            <a:pPr marL="457200" indent="-457200">
              <a:lnSpc>
                <a:spcPct val="90000"/>
              </a:lnSpc>
              <a:spcBef>
                <a:spcPts val="1200"/>
              </a:spcBef>
              <a:buFont typeface="Arial" panose="020B0604020202020204" pitchFamily="34" charset="0"/>
              <a:buChar char="•"/>
            </a:pPr>
            <a:r>
              <a:rPr lang="en-US" altLang="en-US" sz="2800" dirty="0"/>
              <a:t>be descriptive and parallel in construction</a:t>
            </a:r>
          </a:p>
          <a:p>
            <a:pPr marL="457200" indent="-457200">
              <a:lnSpc>
                <a:spcPct val="90000"/>
              </a:lnSpc>
              <a:spcBef>
                <a:spcPts val="1200"/>
              </a:spcBef>
              <a:buFont typeface="Arial" panose="020B0604020202020204" pitchFamily="34" charset="0"/>
              <a:buChar char="•"/>
            </a:pPr>
            <a:r>
              <a:rPr lang="en-US" altLang="en-US" sz="2800" dirty="0" smtClean="0"/>
              <a:t>match </a:t>
            </a:r>
            <a:r>
              <a:rPr lang="en-US" altLang="en-US" sz="2800" dirty="0"/>
              <a:t>the table of contents (if there is one)</a:t>
            </a:r>
          </a:p>
          <a:p>
            <a:pPr marL="457200" indent="-457200">
              <a:lnSpc>
                <a:spcPct val="90000"/>
              </a:lnSpc>
              <a:spcBef>
                <a:spcPts val="1200"/>
              </a:spcBef>
              <a:buFont typeface="Arial" panose="020B0604020202020204" pitchFamily="34" charset="0"/>
              <a:buChar char="•"/>
            </a:pPr>
            <a:r>
              <a:rPr lang="en-US" altLang="en-US" sz="2800" dirty="0"/>
              <a:t>be organized by </a:t>
            </a:r>
            <a:r>
              <a:rPr lang="en-US" altLang="en-US" sz="2800" dirty="0" smtClean="0"/>
              <a:t>level (1</a:t>
            </a:r>
            <a:r>
              <a:rPr lang="en-US" altLang="en-US" sz="2800" baseline="30000" dirty="0" smtClean="0"/>
              <a:t>st</a:t>
            </a:r>
            <a:r>
              <a:rPr lang="en-US" altLang="en-US" sz="2800" dirty="0" smtClean="0"/>
              <a:t>, 2</a:t>
            </a:r>
            <a:r>
              <a:rPr lang="en-US" altLang="en-US" sz="2800" baseline="30000" dirty="0" smtClean="0"/>
              <a:t>nd</a:t>
            </a:r>
            <a:r>
              <a:rPr lang="en-US" altLang="en-US" sz="2800" dirty="0" smtClean="0"/>
              <a:t>, 3</a:t>
            </a:r>
            <a:r>
              <a:rPr lang="en-US" altLang="en-US" sz="2800" baseline="30000" dirty="0" smtClean="0"/>
              <a:t>rd</a:t>
            </a:r>
            <a:r>
              <a:rPr lang="en-US" altLang="en-US" sz="2800" dirty="0" smtClean="0"/>
              <a:t>, 4</a:t>
            </a:r>
            <a:r>
              <a:rPr lang="en-US" altLang="en-US" sz="2800" baseline="30000" dirty="0" smtClean="0"/>
              <a:t>th</a:t>
            </a:r>
            <a:r>
              <a:rPr lang="en-US" altLang="en-US" sz="2800" dirty="0"/>
              <a:t>)</a:t>
            </a:r>
          </a:p>
          <a:p>
            <a:pPr marL="457200" indent="-457200">
              <a:lnSpc>
                <a:spcPct val="90000"/>
              </a:lnSpc>
              <a:spcBef>
                <a:spcPts val="1200"/>
              </a:spcBef>
              <a:buFont typeface="Arial" panose="020B0604020202020204" pitchFamily="34" charset="0"/>
              <a:buChar char="•"/>
            </a:pPr>
            <a:r>
              <a:rPr lang="en-US" altLang="en-US" sz="2800" dirty="0"/>
              <a:t>be set off with white </a:t>
            </a:r>
            <a:r>
              <a:rPr lang="en-US" altLang="en-US" sz="2800" dirty="0" smtClean="0"/>
              <a:t>space</a:t>
            </a:r>
          </a:p>
          <a:p>
            <a:pPr marL="457200" indent="-457200">
              <a:lnSpc>
                <a:spcPct val="90000"/>
              </a:lnSpc>
              <a:spcBef>
                <a:spcPts val="1200"/>
              </a:spcBef>
              <a:buFont typeface="Arial" panose="020B0604020202020204" pitchFamily="34" charset="0"/>
              <a:buChar char="•"/>
            </a:pPr>
            <a:r>
              <a:rPr lang="en-US" altLang="en-US" sz="2800" dirty="0" smtClean="0"/>
              <a:t>be consistent in capitalization of words</a:t>
            </a:r>
            <a:endParaRPr lang="en-US" altLang="en-US" sz="2800" dirty="0"/>
          </a:p>
        </p:txBody>
      </p:sp>
      <p:pic>
        <p:nvPicPr>
          <p:cNvPr id="6"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6201" y="5943600"/>
            <a:ext cx="1045936" cy="90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51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23558</TotalTime>
  <Words>2165</Words>
  <Application>Microsoft Office PowerPoint</Application>
  <PresentationFormat>Widescreen</PresentationFormat>
  <Paragraphs>330</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 Math</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Iverson</dc:creator>
  <cp:lastModifiedBy>Melissa Scheaffer</cp:lastModifiedBy>
  <cp:revision>477</cp:revision>
  <cp:lastPrinted>2014-01-10T17:31:52Z</cp:lastPrinted>
  <dcterms:created xsi:type="dcterms:W3CDTF">2012-11-28T17:29:41Z</dcterms:created>
  <dcterms:modified xsi:type="dcterms:W3CDTF">2017-10-23T18:38:07Z</dcterms:modified>
</cp:coreProperties>
</file>