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429" r:id="rId3"/>
    <p:sldId id="361" r:id="rId4"/>
    <p:sldId id="413" r:id="rId5"/>
    <p:sldId id="410" r:id="rId6"/>
    <p:sldId id="405" r:id="rId7"/>
    <p:sldId id="412" r:id="rId8"/>
    <p:sldId id="367" r:id="rId9"/>
    <p:sldId id="366" r:id="rId10"/>
    <p:sldId id="349" r:id="rId11"/>
    <p:sldId id="352" r:id="rId12"/>
    <p:sldId id="364" r:id="rId13"/>
    <p:sldId id="396" r:id="rId14"/>
    <p:sldId id="360" r:id="rId15"/>
    <p:sldId id="399" r:id="rId16"/>
    <p:sldId id="414" r:id="rId17"/>
    <p:sldId id="368" r:id="rId18"/>
    <p:sldId id="428" r:id="rId19"/>
    <p:sldId id="406" r:id="rId20"/>
    <p:sldId id="369" r:id="rId21"/>
    <p:sldId id="395" r:id="rId22"/>
    <p:sldId id="423" r:id="rId23"/>
    <p:sldId id="370" r:id="rId24"/>
    <p:sldId id="422" r:id="rId25"/>
    <p:sldId id="430" r:id="rId26"/>
    <p:sldId id="372" r:id="rId27"/>
    <p:sldId id="403" r:id="rId28"/>
    <p:sldId id="404" r:id="rId29"/>
    <p:sldId id="407" r:id="rId30"/>
    <p:sldId id="401" r:id="rId31"/>
    <p:sldId id="416" r:id="rId32"/>
    <p:sldId id="425" r:id="rId33"/>
    <p:sldId id="400" r:id="rId34"/>
    <p:sldId id="420" r:id="rId35"/>
    <p:sldId id="424" r:id="rId36"/>
    <p:sldId id="398" r:id="rId37"/>
    <p:sldId id="426" r:id="rId38"/>
    <p:sldId id="427" r:id="rId39"/>
    <p:sldId id="408" r:id="rId40"/>
    <p:sldId id="409" r:id="rId41"/>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029" autoAdjust="0"/>
  </p:normalViewPr>
  <p:slideViewPr>
    <p:cSldViewPr>
      <p:cViewPr varScale="1">
        <p:scale>
          <a:sx n="100" d="100"/>
          <a:sy n="100" d="100"/>
        </p:scale>
        <p:origin x="300"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343" cy="465455"/>
          </a:xfrm>
          <a:prstGeom prst="rect">
            <a:avLst/>
          </a:prstGeom>
        </p:spPr>
        <p:txBody>
          <a:bodyPr vert="horz" lIns="93311" tIns="46657" rIns="93311" bIns="46657" rtlCol="0"/>
          <a:lstStyle>
            <a:lvl1pPr algn="l">
              <a:defRPr sz="1200"/>
            </a:lvl1pPr>
          </a:lstStyle>
          <a:p>
            <a:endParaRPr lang="en-US"/>
          </a:p>
        </p:txBody>
      </p:sp>
      <p:sp>
        <p:nvSpPr>
          <p:cNvPr id="3" name="Date Placeholder 2"/>
          <p:cNvSpPr>
            <a:spLocks noGrp="1"/>
          </p:cNvSpPr>
          <p:nvPr>
            <p:ph type="dt" idx="1"/>
          </p:nvPr>
        </p:nvSpPr>
        <p:spPr>
          <a:xfrm>
            <a:off x="3978133" y="0"/>
            <a:ext cx="3043343" cy="465455"/>
          </a:xfrm>
          <a:prstGeom prst="rect">
            <a:avLst/>
          </a:prstGeom>
        </p:spPr>
        <p:txBody>
          <a:bodyPr vert="horz" lIns="93311" tIns="46657" rIns="93311" bIns="46657" rtlCol="0"/>
          <a:lstStyle>
            <a:lvl1pPr algn="r">
              <a:defRPr sz="1200"/>
            </a:lvl1pPr>
          </a:lstStyle>
          <a:p>
            <a:fld id="{EDB959A4-CAF1-4355-8831-734FE9326111}" type="datetimeFigureOut">
              <a:rPr lang="en-US" smtClean="0"/>
              <a:t>3/15/2018</a:t>
            </a:fld>
            <a:endParaRPr lang="en-US"/>
          </a:p>
        </p:txBody>
      </p:sp>
      <p:sp>
        <p:nvSpPr>
          <p:cNvPr id="4" name="Slide Image Placeholder 3"/>
          <p:cNvSpPr>
            <a:spLocks noGrp="1" noRot="1" noChangeAspect="1"/>
          </p:cNvSpPr>
          <p:nvPr>
            <p:ph type="sldImg" idx="2"/>
          </p:nvPr>
        </p:nvSpPr>
        <p:spPr>
          <a:xfrm>
            <a:off x="409575" y="696913"/>
            <a:ext cx="6203950" cy="3490912"/>
          </a:xfrm>
          <a:prstGeom prst="rect">
            <a:avLst/>
          </a:prstGeom>
          <a:noFill/>
          <a:ln w="12700">
            <a:solidFill>
              <a:prstClr val="black"/>
            </a:solidFill>
          </a:ln>
        </p:spPr>
        <p:txBody>
          <a:bodyPr vert="horz" lIns="93311" tIns="46657" rIns="93311" bIns="46657"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11" tIns="46657" rIns="93311" bIns="4665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42030"/>
            <a:ext cx="3043343" cy="465455"/>
          </a:xfrm>
          <a:prstGeom prst="rect">
            <a:avLst/>
          </a:prstGeom>
        </p:spPr>
        <p:txBody>
          <a:bodyPr vert="horz" lIns="93311" tIns="46657" rIns="93311" bIns="46657" rtlCol="0" anchor="b"/>
          <a:lstStyle>
            <a:lvl1pPr algn="l">
              <a:defRPr sz="1200"/>
            </a:lvl1pPr>
          </a:lstStyle>
          <a:p>
            <a:endParaRPr lang="en-US"/>
          </a:p>
        </p:txBody>
      </p:sp>
      <p:sp>
        <p:nvSpPr>
          <p:cNvPr id="7" name="Slide Number Placeholder 6"/>
          <p:cNvSpPr>
            <a:spLocks noGrp="1"/>
          </p:cNvSpPr>
          <p:nvPr>
            <p:ph type="sldNum" sz="quarter" idx="5"/>
          </p:nvPr>
        </p:nvSpPr>
        <p:spPr>
          <a:xfrm>
            <a:off x="3978133" y="8842030"/>
            <a:ext cx="3043343" cy="465455"/>
          </a:xfrm>
          <a:prstGeom prst="rect">
            <a:avLst/>
          </a:prstGeom>
        </p:spPr>
        <p:txBody>
          <a:bodyPr vert="horz" lIns="93311" tIns="46657" rIns="93311" bIns="46657" rtlCol="0" anchor="b"/>
          <a:lstStyle>
            <a:lvl1pPr algn="r">
              <a:defRPr sz="1200"/>
            </a:lvl1pPr>
          </a:lstStyle>
          <a:p>
            <a:fld id="{2FB960C1-8727-4473-A091-7B776DC44A55}" type="slidenum">
              <a:rPr lang="en-US" smtClean="0"/>
              <a:t>‹#›</a:t>
            </a:fld>
            <a:endParaRPr lang="en-US"/>
          </a:p>
        </p:txBody>
      </p:sp>
    </p:spTree>
    <p:extLst>
      <p:ext uri="{BB962C8B-B14F-4D97-AF65-F5344CB8AC3E}">
        <p14:creationId xmlns:p14="http://schemas.microsoft.com/office/powerpoint/2010/main" val="324607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All</a:t>
            </a:r>
            <a:r>
              <a:rPr lang="en-US" baseline="0" dirty="0" smtClean="0"/>
              <a:t> engineers and computer scientists will make technical presentations either formally or informally.  A presentation is a technical </a:t>
            </a:r>
            <a:r>
              <a:rPr lang="en-US" baseline="0" smtClean="0"/>
              <a:t>report—presented verbally.  </a:t>
            </a:r>
            <a:r>
              <a:rPr lang="en-US" baseline="0" dirty="0" smtClean="0"/>
              <a:t>All of the rules for writing technically apply to speaking technically.</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a:t>
            </a:fld>
            <a:endParaRPr lang="en-US" dirty="0"/>
          </a:p>
        </p:txBody>
      </p:sp>
    </p:spTree>
    <p:extLst>
      <p:ext uri="{BB962C8B-B14F-4D97-AF65-F5344CB8AC3E}">
        <p14:creationId xmlns:p14="http://schemas.microsoft.com/office/powerpoint/2010/main" val="2286960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The purpose of your presentation will be similar to the purpose of a</a:t>
            </a:r>
            <a:r>
              <a:rPr lang="en-US" baseline="0" dirty="0" smtClean="0"/>
              <a:t> technical document.  Think carefully about what you want to accomplish in your presentation.  Your credibility as a professional can be affected (either negatively or positively) by the impression you make in your presentation.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10</a:t>
            </a:fld>
            <a:endParaRPr lang="en-US" dirty="0"/>
          </a:p>
        </p:txBody>
      </p:sp>
    </p:spTree>
    <p:extLst>
      <p:ext uri="{BB962C8B-B14F-4D97-AF65-F5344CB8AC3E}">
        <p14:creationId xmlns:p14="http://schemas.microsoft.com/office/powerpoint/2010/main" val="2343753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Fortunately, the audience for most presentations can</a:t>
            </a:r>
            <a:r>
              <a:rPr lang="en-US" baseline="0" dirty="0" smtClean="0"/>
              <a:t> quantified.  If you don’t know the composition of your audience for a presentation, try and find out.  If you are making a presentation to a proposal review team, call the company and ask who will be in that audience.  If you are not sure who your audience is or if there are multiple audience types, remember to speak to the lowest tech audience.  </a:t>
            </a:r>
          </a:p>
          <a:p>
            <a:r>
              <a:rPr lang="en-US" baseline="0" dirty="0" smtClean="0"/>
              <a:t>A presentation to a team of engineers from Russia is very different to a presentation to a team of engineers from the U.S.</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11</a:t>
            </a:fld>
            <a:endParaRPr lang="en-US" dirty="0"/>
          </a:p>
        </p:txBody>
      </p:sp>
    </p:spTree>
    <p:extLst>
      <p:ext uri="{BB962C8B-B14F-4D97-AF65-F5344CB8AC3E}">
        <p14:creationId xmlns:p14="http://schemas.microsoft.com/office/powerpoint/2010/main" val="583598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The format of a presentation follows the format of a written</a:t>
            </a:r>
            <a:r>
              <a:rPr lang="en-US" baseline="0" dirty="0" smtClean="0"/>
              <a:t> document and has three distinct parts:  a beginning, a middle, and an end.  Presentations can be formal or informal but regardless of the purpose or audience, they should always be professional and speakers should always be prepared.</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12</a:t>
            </a:fld>
            <a:endParaRPr lang="en-US" dirty="0"/>
          </a:p>
        </p:txBody>
      </p:sp>
    </p:spTree>
    <p:extLst>
      <p:ext uri="{BB962C8B-B14F-4D97-AF65-F5344CB8AC3E}">
        <p14:creationId xmlns:p14="http://schemas.microsoft.com/office/powerpoint/2010/main" val="881806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In creating the presentation, it’s important to evaluate</a:t>
            </a:r>
            <a:r>
              <a:rPr lang="en-US" baseline="0" dirty="0" smtClean="0"/>
              <a:t> the delivery method.  There are typically four delivery methods.  (Ask for advantages and disadvantages of each)</a:t>
            </a:r>
          </a:p>
          <a:p>
            <a:pPr marL="228600" indent="-228600">
              <a:buAutoNum type="arabicPeriod"/>
            </a:pPr>
            <a:r>
              <a:rPr lang="en-US" baseline="0" dirty="0" smtClean="0"/>
              <a:t>Memorized.  </a:t>
            </a:r>
          </a:p>
          <a:p>
            <a:pPr marL="228600" indent="-228600">
              <a:buAutoNum type="arabicPeriod"/>
            </a:pPr>
            <a:r>
              <a:rPr lang="en-US" baseline="0" dirty="0" smtClean="0"/>
              <a:t>Impromptu (not a good idea unless you are Carl Sagan—or a recognized expert in your field).</a:t>
            </a:r>
          </a:p>
          <a:p>
            <a:pPr marL="228600" indent="-228600">
              <a:buAutoNum type="arabicPeriod"/>
            </a:pPr>
            <a:r>
              <a:rPr lang="en-US" baseline="0" dirty="0" smtClean="0"/>
              <a:t>Manuscript</a:t>
            </a:r>
          </a:p>
          <a:p>
            <a:pPr marL="228600" indent="-228600">
              <a:buAutoNum type="arabicPeriod"/>
            </a:pPr>
            <a:r>
              <a:rPr lang="en-US" baseline="0" dirty="0" smtClean="0"/>
              <a:t>Extemporaneous (outlined).  This type of presentation is very planned and prepared.  You have an outline of the entire presentation and know what you’re going to say.  This, however, gives you flexibility and allows you to react to and interact with your audience more effectively.  </a:t>
            </a:r>
          </a:p>
          <a:p>
            <a:pPr marL="171450" indent="-171450">
              <a:buFont typeface="Arial" panose="020B0604020202020204" pitchFamily="34" charset="0"/>
              <a:buChar char="•"/>
            </a:pPr>
            <a:r>
              <a:rPr lang="en-US" baseline="0" dirty="0" smtClean="0"/>
              <a:t>Make sure you think carefully about the introduction, body, and this is a detailed outline that not only contains the introduction, main points, and conclusion, but also key supporting details you want to include in the body.  </a:t>
            </a:r>
          </a:p>
          <a:p>
            <a:pPr marL="171450" indent="-171450">
              <a:buFont typeface="Arial" panose="020B0604020202020204" pitchFamily="34" charset="0"/>
              <a:buChar char="•"/>
            </a:pPr>
            <a:r>
              <a:rPr lang="en-US" baseline="0" dirty="0" smtClean="0"/>
              <a:t>Research shows that people are more likely to pay attention to and remember 3-5 main points.  More than that and your audience gets lost.</a:t>
            </a:r>
          </a:p>
          <a:p>
            <a:pPr marL="171450" indent="-171450">
              <a:buFont typeface="Arial" panose="020B0604020202020204" pitchFamily="34" charset="0"/>
              <a:buChar char="•"/>
            </a:pPr>
            <a:r>
              <a:rPr lang="en-US" baseline="0" dirty="0" smtClean="0"/>
              <a:t>The key words when it comes to slide design are “visually and engaging.”  We will talk about technical slide design later in the semester. </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13</a:t>
            </a:fld>
            <a:endParaRPr lang="en-US" dirty="0"/>
          </a:p>
        </p:txBody>
      </p:sp>
    </p:spTree>
    <p:extLst>
      <p:ext uri="{BB962C8B-B14F-4D97-AF65-F5344CB8AC3E}">
        <p14:creationId xmlns:p14="http://schemas.microsoft.com/office/powerpoint/2010/main" val="834574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best place and most logical place to establish credibility</a:t>
            </a:r>
            <a:r>
              <a:rPr lang="en-US" baseline="0" dirty="0" smtClean="0"/>
              <a:t> is in your introduction. This is a statement that assures your audience you have the qualifications to accomplish your purpose.</a:t>
            </a:r>
          </a:p>
          <a:p>
            <a:pPr marL="171450" indent="-171450">
              <a:buFont typeface="Arial" panose="020B0604020202020204" pitchFamily="34" charset="0"/>
              <a:buChar char="•"/>
            </a:pPr>
            <a:r>
              <a:rPr lang="en-US" baseline="0" dirty="0" smtClean="0"/>
              <a:t>Although your audience may generally know why they are there, stating the purpose of the presentation orients your audience and reiterates the importance of your topic.</a:t>
            </a:r>
          </a:p>
          <a:p>
            <a:pPr marL="171450" indent="-171450">
              <a:buFont typeface="Arial" panose="020B0604020202020204" pitchFamily="34" charset="0"/>
              <a:buChar char="•"/>
            </a:pPr>
            <a:r>
              <a:rPr lang="en-US" baseline="0" dirty="0" smtClean="0"/>
              <a:t>The entry point is the element that often engages your audiences most quickly.  This is something intended to get the audience’s attention and include a question, scenario, fact, or SHORT video.  The key is that it needs to be related to your topic and appropriate for the audience.</a:t>
            </a:r>
          </a:p>
          <a:p>
            <a:pPr marL="171450" indent="-171450">
              <a:buFont typeface="Arial" panose="020B0604020202020204" pitchFamily="34" charset="0"/>
              <a:buChar char="•"/>
            </a:pPr>
            <a:r>
              <a:rPr lang="en-US" baseline="0" dirty="0" smtClean="0"/>
              <a:t>Previewing your main points is like creating a signpost for your audience.  Because the body is lengthy (just as in a written report), these are audio cues to your audience regarding movement from one key point to the next.</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14</a:t>
            </a:fld>
            <a:endParaRPr lang="en-US" dirty="0"/>
          </a:p>
        </p:txBody>
      </p:sp>
    </p:spTree>
    <p:extLst>
      <p:ext uri="{BB962C8B-B14F-4D97-AF65-F5344CB8AC3E}">
        <p14:creationId xmlns:p14="http://schemas.microsoft.com/office/powerpoint/2010/main" val="129921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Watch this presenter carefully for the four specific elements of the introduction.  </a:t>
            </a:r>
          </a:p>
          <a:p>
            <a:pPr marL="228600" indent="-228600">
              <a:buAutoNum type="arabicPeriod"/>
            </a:pPr>
            <a:r>
              <a:rPr lang="en-US" dirty="0" smtClean="0"/>
              <a:t>What was his entry point?</a:t>
            </a:r>
          </a:p>
          <a:p>
            <a:pPr marL="228600" indent="-228600">
              <a:buAutoNum type="arabicPeriod"/>
            </a:pPr>
            <a:r>
              <a:rPr lang="en-US" dirty="0" smtClean="0"/>
              <a:t>What was his purpose statement?</a:t>
            </a:r>
          </a:p>
          <a:p>
            <a:pPr marL="228600" indent="-228600">
              <a:buAutoNum type="arabicPeriod"/>
            </a:pPr>
            <a:r>
              <a:rPr lang="en-US" dirty="0" smtClean="0"/>
              <a:t>How</a:t>
            </a:r>
            <a:r>
              <a:rPr lang="en-US" baseline="0" dirty="0" smtClean="0"/>
              <a:t> did he establish credibility?</a:t>
            </a:r>
          </a:p>
          <a:p>
            <a:pPr marL="228600" indent="-228600">
              <a:buAutoNum type="arabicPeriod"/>
            </a:pPr>
            <a:r>
              <a:rPr lang="en-US" baseline="0" dirty="0" smtClean="0"/>
              <a:t>How did he preview his main points?</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15</a:t>
            </a:fld>
            <a:endParaRPr lang="en-US" dirty="0"/>
          </a:p>
        </p:txBody>
      </p:sp>
    </p:spTree>
    <p:extLst>
      <p:ext uri="{BB962C8B-B14F-4D97-AF65-F5344CB8AC3E}">
        <p14:creationId xmlns:p14="http://schemas.microsoft.com/office/powerpoint/2010/main" val="3981872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16</a:t>
            </a:fld>
            <a:endParaRPr lang="en-US" dirty="0"/>
          </a:p>
        </p:txBody>
      </p:sp>
    </p:spTree>
    <p:extLst>
      <p:ext uri="{BB962C8B-B14F-4D97-AF65-F5344CB8AC3E}">
        <p14:creationId xmlns:p14="http://schemas.microsoft.com/office/powerpoint/2010/main" val="2625932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Depending on the technical background of your audience, you may need to build a foundation on which to present your technology.  The more technical the topic, the more the need to provide a technical foundation</a:t>
            </a:r>
            <a:r>
              <a:rPr lang="en-US" baseline="0" dirty="0" smtClean="0"/>
              <a:t> on the topic.  Analogies, examples, and stories are effective tools to help “anchor” the content to something the audience likely knows.  These tools also help keep your audience’s attention and help your audience remember your presentation.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17</a:t>
            </a:fld>
            <a:endParaRPr lang="en-US" dirty="0"/>
          </a:p>
        </p:txBody>
      </p:sp>
    </p:spTree>
    <p:extLst>
      <p:ext uri="{BB962C8B-B14F-4D97-AF65-F5344CB8AC3E}">
        <p14:creationId xmlns:p14="http://schemas.microsoft.com/office/powerpoint/2010/main" val="4145302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Watch this presenter carefully for the four specific elements of the introduction.  </a:t>
            </a:r>
          </a:p>
        </p:txBody>
      </p:sp>
      <p:sp>
        <p:nvSpPr>
          <p:cNvPr id="4" name="Slide Number Placeholder 3"/>
          <p:cNvSpPr>
            <a:spLocks noGrp="1"/>
          </p:cNvSpPr>
          <p:nvPr>
            <p:ph type="sldNum" sz="quarter" idx="10"/>
          </p:nvPr>
        </p:nvSpPr>
        <p:spPr/>
        <p:txBody>
          <a:bodyPr/>
          <a:lstStyle/>
          <a:p>
            <a:fld id="{2FB960C1-8727-4473-A091-7B776DC44A55}" type="slidenum">
              <a:rPr lang="en-US" smtClean="0"/>
              <a:t>18</a:t>
            </a:fld>
            <a:endParaRPr lang="en-US" dirty="0"/>
          </a:p>
        </p:txBody>
      </p:sp>
    </p:spTree>
    <p:extLst>
      <p:ext uri="{BB962C8B-B14F-4D97-AF65-F5344CB8AC3E}">
        <p14:creationId xmlns:p14="http://schemas.microsoft.com/office/powerpoint/2010/main" val="717261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The</a:t>
            </a:r>
            <a:r>
              <a:rPr lang="en-US" baseline="0" dirty="0" smtClean="0"/>
              <a:t> body of the presentation tends to be the longest part of the presentation.  It also tends to be the part where your audience can become lost or distracted.  Two types of transitions typically occur in the presentation.  The first includes major transitions:  from the introduction to the middle and from the middle to the end.  The second type of transition is between each segment of the middle.  Make clear when you are transitioning from one segment—main point—to the next.  You can make it clear through your speech, through your slides, and through your non-verbal signals when you are moving from one point to the next.</a:t>
            </a:r>
          </a:p>
          <a:p>
            <a:r>
              <a:rPr lang="en-US" baseline="0" dirty="0" smtClean="0"/>
              <a:t>One sure way to lose your audience is to drown them in detail.  To effectively present your work, you don’t present everything about your work.  Provide details the audience needs to understand your purpose and leave out those details the audience doesn’t absolutely need.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19</a:t>
            </a:fld>
            <a:endParaRPr lang="en-US" dirty="0"/>
          </a:p>
        </p:txBody>
      </p:sp>
    </p:spTree>
    <p:extLst>
      <p:ext uri="{BB962C8B-B14F-4D97-AF65-F5344CB8AC3E}">
        <p14:creationId xmlns:p14="http://schemas.microsoft.com/office/powerpoint/2010/main" val="2538878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All</a:t>
            </a:r>
            <a:r>
              <a:rPr lang="en-US" baseline="0" dirty="0" smtClean="0"/>
              <a:t> engineers and computer scientists will make technical presentations either formally or informally.  A presentation is a technical </a:t>
            </a:r>
            <a:r>
              <a:rPr lang="en-US" baseline="0" smtClean="0"/>
              <a:t>report—presented verbally.  </a:t>
            </a:r>
            <a:r>
              <a:rPr lang="en-US" baseline="0" dirty="0" smtClean="0"/>
              <a:t>All of the rules for writing technically apply to speaking technically.</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a:t>
            </a:fld>
            <a:endParaRPr lang="en-US" dirty="0"/>
          </a:p>
        </p:txBody>
      </p:sp>
    </p:spTree>
    <p:extLst>
      <p:ext uri="{BB962C8B-B14F-4D97-AF65-F5344CB8AC3E}">
        <p14:creationId xmlns:p14="http://schemas.microsoft.com/office/powerpoint/2010/main" val="1424508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The conclusion in a presentation is much like the conclusion in a written</a:t>
            </a:r>
            <a:r>
              <a:rPr lang="en-US" baseline="0" dirty="0" smtClean="0"/>
              <a:t> document.  In addition to reviewing your main points, you make your final appeal, ask for questions, and most importantly, say “thank you.”</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20</a:t>
            </a:fld>
            <a:endParaRPr lang="en-US" dirty="0"/>
          </a:p>
        </p:txBody>
      </p:sp>
    </p:spTree>
    <p:extLst>
      <p:ext uri="{BB962C8B-B14F-4D97-AF65-F5344CB8AC3E}">
        <p14:creationId xmlns:p14="http://schemas.microsoft.com/office/powerpoint/2010/main" val="203754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21</a:t>
            </a:fld>
            <a:endParaRPr lang="en-US" dirty="0"/>
          </a:p>
        </p:txBody>
      </p:sp>
    </p:spTree>
    <p:extLst>
      <p:ext uri="{BB962C8B-B14F-4D97-AF65-F5344CB8AC3E}">
        <p14:creationId xmlns:p14="http://schemas.microsoft.com/office/powerpoint/2010/main" val="2547732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22</a:t>
            </a:fld>
            <a:endParaRPr lang="en-US" dirty="0"/>
          </a:p>
        </p:txBody>
      </p:sp>
    </p:spTree>
    <p:extLst>
      <p:ext uri="{BB962C8B-B14F-4D97-AF65-F5344CB8AC3E}">
        <p14:creationId xmlns:p14="http://schemas.microsoft.com/office/powerpoint/2010/main" val="3202345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Lack of practice</a:t>
            </a:r>
            <a:r>
              <a:rPr lang="en-US" baseline="0" dirty="0" smtClean="0"/>
              <a:t> spells doom for a presentation.  The more practiced you are as a presenter, the more confident you tend to be.  Some presenters think that because they are very familiar with their content, they don’t need to practice.  Words sound different coming out of your mouth.  </a:t>
            </a:r>
          </a:p>
          <a:p>
            <a:endParaRPr lang="en-US" baseline="0" dirty="0" smtClean="0"/>
          </a:p>
          <a:p>
            <a:r>
              <a:rPr lang="en-US" baseline="0" dirty="0" smtClean="0"/>
              <a:t>A painful but honest way to evaluate your presentation skills is to evaluate yourself.  Watching yourself present can give you clues as to what you present and how you present.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23</a:t>
            </a:fld>
            <a:endParaRPr lang="en-US" dirty="0"/>
          </a:p>
        </p:txBody>
      </p:sp>
    </p:spTree>
    <p:extLst>
      <p:ext uri="{BB962C8B-B14F-4D97-AF65-F5344CB8AC3E}">
        <p14:creationId xmlns:p14="http://schemas.microsoft.com/office/powerpoint/2010/main" val="2624536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Lack of practice</a:t>
            </a:r>
            <a:r>
              <a:rPr lang="en-US" baseline="0" dirty="0" smtClean="0"/>
              <a:t> spells doom for a presentation.  The more practiced you are as a presenter, the more confident you tend to be.  Some presenters think that because they are very familiar with their content, they don’t need to practice.  Words sound different coming out of your mouth.  </a:t>
            </a:r>
          </a:p>
          <a:p>
            <a:endParaRPr lang="en-US" baseline="0" dirty="0" smtClean="0"/>
          </a:p>
          <a:p>
            <a:r>
              <a:rPr lang="en-US" baseline="0" dirty="0" smtClean="0"/>
              <a:t>A painful but honest way to evaluate your presentation skills is to evaluate yourself.  Watching yourself present can give you clues as to what you present and how you present.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24</a:t>
            </a:fld>
            <a:endParaRPr lang="en-US" dirty="0"/>
          </a:p>
        </p:txBody>
      </p:sp>
    </p:spTree>
    <p:extLst>
      <p:ext uri="{BB962C8B-B14F-4D97-AF65-F5344CB8AC3E}">
        <p14:creationId xmlns:p14="http://schemas.microsoft.com/office/powerpoint/2010/main" val="2577231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Lack of practice</a:t>
            </a:r>
            <a:r>
              <a:rPr lang="en-US" baseline="0" dirty="0" smtClean="0"/>
              <a:t> spells doom for a presentation.  The more practiced you are as a presenter, the more confident you tend to be.  Some presenters think that because they are very familiar with their content, they don’t need to practice.  Words sound different coming out of your mouth.  </a:t>
            </a:r>
          </a:p>
          <a:p>
            <a:endParaRPr lang="en-US" baseline="0" dirty="0" smtClean="0"/>
          </a:p>
          <a:p>
            <a:r>
              <a:rPr lang="en-US" baseline="0" dirty="0" smtClean="0"/>
              <a:t>A painful but honest way to evaluate your presentation skills is to evaluate yourself.  Watching yourself present can give you clues as to what you present and how you present.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25</a:t>
            </a:fld>
            <a:endParaRPr lang="en-US" dirty="0"/>
          </a:p>
        </p:txBody>
      </p:sp>
    </p:spTree>
    <p:extLst>
      <p:ext uri="{BB962C8B-B14F-4D97-AF65-F5344CB8AC3E}">
        <p14:creationId xmlns:p14="http://schemas.microsoft.com/office/powerpoint/2010/main" val="3132262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Delivery</a:t>
            </a:r>
            <a:r>
              <a:rPr lang="en-US" baseline="0" dirty="0" smtClean="0"/>
              <a:t> is your interaction with the audience and with the room.  Voice, gestures, eye contact, stance, movement—all contribute to delivery.  No matter what your subject is, the audience will be engaged only if the speaker delivers that subject in an engaging and professional way.  </a:t>
            </a:r>
          </a:p>
          <a:p>
            <a:pPr marL="228600" indent="-228600">
              <a:buAutoNum type="arabicPeriod"/>
            </a:pPr>
            <a:r>
              <a:rPr lang="en-US" baseline="0" dirty="0" smtClean="0"/>
              <a:t>Voice.  Change the speed and the loudness helps emphasize key details and keep your audience awake.  </a:t>
            </a:r>
          </a:p>
          <a:p>
            <a:pPr marL="228600" indent="-228600">
              <a:buAutoNum type="arabicPeriod"/>
            </a:pPr>
            <a:r>
              <a:rPr lang="en-US" baseline="0" dirty="0" smtClean="0"/>
              <a:t>Equally important is the use of movement.  Find a stance that is comfortable and confident.  Avoid anchoring yourself to a podium.  The best presenters move during their presentations.  For instance, walking toward the audience can be a powerful movement that helps emphasize a point.  Beware, however, distracting movements.  Try not to play with your watch, sway back and forth, or pace like a caged lion.  </a:t>
            </a:r>
            <a:br>
              <a:rPr lang="en-US" baseline="0" dirty="0" smtClean="0"/>
            </a:br>
            <a:r>
              <a:rPr lang="en-US" baseline="0" dirty="0" smtClean="0"/>
              <a:t>3.  A different type of movement is eye contact.  If you look at the floor, so will your audience.  If you look out the window, so will your audience.  If you engage the audience with your eyes, the audience will concentrate more on what you have to say.  When you are looking at an audience member, they are thinking, “I better pay attention because this speaker is looking at me.”</a:t>
            </a:r>
          </a:p>
          <a:p>
            <a:pPr marL="228600" indent="-228600">
              <a:buAutoNum type="arabicPeriod"/>
            </a:pPr>
            <a:endParaRPr lang="en-US" baseline="0" dirty="0" smtClean="0"/>
          </a:p>
          <a:p>
            <a:pPr marL="0" indent="0">
              <a:buNone/>
            </a:pPr>
            <a:r>
              <a:rPr lang="en-US" baseline="0" dirty="0" smtClean="0"/>
              <a:t>Looking at your audience also helps you gauge your audience’s interest level and knowledge level.  You can tell if you are losing your audience, if they don’t understand something, or if they don’t agree with you.</a:t>
            </a:r>
          </a:p>
          <a:p>
            <a:pPr marL="0" indent="0">
              <a:buNone/>
            </a:pPr>
            <a:endParaRPr lang="en-US" baseline="0" dirty="0" smtClean="0"/>
          </a:p>
          <a:p>
            <a:pPr marL="0" indent="0">
              <a:buNone/>
            </a:pPr>
            <a:r>
              <a:rPr lang="en-US" baseline="0" dirty="0" smtClean="0"/>
              <a:t>Important:  although you should be sensitive to the “mood” of the entire audience, try not to overreact to the reaction of one or two individuals.  It’s all to easy, however, to focus on those one or two individuals who aren’t paying attention, are sleeping, are talking, or are surfing the Internet.  </a:t>
            </a:r>
          </a:p>
          <a:p>
            <a:pPr marL="0" indent="0">
              <a:buNone/>
            </a:pPr>
            <a:endParaRPr lang="en-US" baseline="0" dirty="0" smtClean="0"/>
          </a:p>
          <a:p>
            <a:pPr marL="0" indent="0">
              <a:buNone/>
            </a:pPr>
            <a:r>
              <a:rPr lang="en-US" baseline="0" dirty="0" smtClean="0"/>
              <a:t>Remember, it’s natural to be nervous before a presentation.  Most of that nervousness “burns off” once you are into your presentation.  Sometimes, being nervous is a sign that you aren’t prepared.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26</a:t>
            </a:fld>
            <a:endParaRPr lang="en-US" dirty="0"/>
          </a:p>
        </p:txBody>
      </p:sp>
    </p:spTree>
    <p:extLst>
      <p:ext uri="{BB962C8B-B14F-4D97-AF65-F5344CB8AC3E}">
        <p14:creationId xmlns:p14="http://schemas.microsoft.com/office/powerpoint/2010/main" val="1991467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Walk through some of the things</a:t>
            </a:r>
            <a:r>
              <a:rPr lang="en-US" baseline="0" dirty="0" smtClean="0"/>
              <a:t> that can weaken a presentation.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27</a:t>
            </a:fld>
            <a:endParaRPr lang="en-US" dirty="0"/>
          </a:p>
        </p:txBody>
      </p:sp>
    </p:spTree>
    <p:extLst>
      <p:ext uri="{BB962C8B-B14F-4D97-AF65-F5344CB8AC3E}">
        <p14:creationId xmlns:p14="http://schemas.microsoft.com/office/powerpoint/2010/main" val="840840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The most important visual aid is you.  Your audience will form an impression of you before you ever open your mouth.  To a certain extent,</a:t>
            </a:r>
            <a:r>
              <a:rPr lang="en-US" baseline="0" dirty="0" smtClean="0"/>
              <a:t> your credibility is build on the first impression you make with your audience  Nikola Tesla wore a white tie and tails to make his presentations.  Dress to make an impression.</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28</a:t>
            </a:fld>
            <a:endParaRPr lang="en-US" dirty="0"/>
          </a:p>
        </p:txBody>
      </p:sp>
    </p:spTree>
    <p:extLst>
      <p:ext uri="{BB962C8B-B14F-4D97-AF65-F5344CB8AC3E}">
        <p14:creationId xmlns:p14="http://schemas.microsoft.com/office/powerpoint/2010/main" val="2052451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Consider Murphy’s Law:  if something can go wrong, it will go wrong.</a:t>
            </a:r>
            <a:r>
              <a:rPr lang="en-US" baseline="0" dirty="0" smtClean="0"/>
              <a:t>  Make sure you arrive early to check the room and the technology.  If possible, practicing presenting in the room you will be in.  Practice with the technology and know how to use it.  Set your technology up before your presentation.  Always have a back-up plan:  how would you deliver your presentation if your technology fails?</a:t>
            </a:r>
          </a:p>
          <a:p>
            <a:endParaRPr lang="en-US" baseline="0" dirty="0" smtClean="0"/>
          </a:p>
          <a:p>
            <a:r>
              <a:rPr lang="en-US" baseline="0" dirty="0" smtClean="0"/>
              <a:t>Many presenters mistakenly assume that when the formal part of the presentation has been given that the presentation is over.  Good presenters try to anticipate the questions of their audience.  </a:t>
            </a:r>
          </a:p>
          <a:p>
            <a:endParaRPr lang="en-US" baseline="0" dirty="0" smtClean="0"/>
          </a:p>
          <a:p>
            <a:r>
              <a:rPr lang="en-US" baseline="0" dirty="0" smtClean="0"/>
              <a:t>It’s a good idea to give some instruction about when questions will be answered.  Typically, it’s best to encourage your audience to hold their questions until the end.  When answering questions, it’s always a good idea to repeat the question for the benefit of the rest of the audience.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don’t understand the question, don’t hesitate to ask for clarification.  What if you don’t know the answer to a question?  Don’t try to bluff an answer.  If you don’t have a complete answer, admit that you don’t have a complete answer but then state what you do know about the point questioned.  If the question is something you should know, but have forgotten, let the audience member know you will look up the answer after the presentation and get back to them.  Make sure you do so—otherwise, your credibility is impacted. </a:t>
            </a:r>
            <a:r>
              <a:rPr lang="en-US" sz="1200" dirty="0" smtClean="0">
                <a:solidFill>
                  <a:schemeClr val="bg1"/>
                </a:solidFill>
              </a:rPr>
              <a:t>Remember:  You can re-write reports, but you can’t re-do presentations.</a:t>
            </a:r>
          </a:p>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29</a:t>
            </a:fld>
            <a:endParaRPr lang="en-US" dirty="0"/>
          </a:p>
        </p:txBody>
      </p:sp>
    </p:spTree>
    <p:extLst>
      <p:ext uri="{BB962C8B-B14F-4D97-AF65-F5344CB8AC3E}">
        <p14:creationId xmlns:p14="http://schemas.microsoft.com/office/powerpoint/2010/main" val="2810307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Speaking in front of an audience strikes fear in the</a:t>
            </a:r>
            <a:r>
              <a:rPr lang="en-US" baseline="0" dirty="0" smtClean="0"/>
              <a:t> hearts of most people.  For as long as I can remember, public speaking has always ranked as one of the “top personal fears.”</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a:t>
            </a:fld>
            <a:endParaRPr lang="en-US" dirty="0"/>
          </a:p>
        </p:txBody>
      </p:sp>
    </p:spTree>
    <p:extLst>
      <p:ext uri="{BB962C8B-B14F-4D97-AF65-F5344CB8AC3E}">
        <p14:creationId xmlns:p14="http://schemas.microsoft.com/office/powerpoint/2010/main" val="2423414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Visual aids—slides, demonstrations, short videos,</a:t>
            </a:r>
            <a:r>
              <a:rPr lang="en-US" baseline="0" dirty="0" smtClean="0"/>
              <a:t> objects—can convey images, sounds, textures, etc., more effectively than spoken words can.  </a:t>
            </a:r>
          </a:p>
          <a:p>
            <a:endParaRPr lang="en-US" baseline="0" dirty="0" smtClean="0"/>
          </a:p>
          <a:p>
            <a:r>
              <a:rPr lang="en-US" baseline="0" dirty="0" smtClean="0"/>
              <a:t>Slides can show the arrangement of a complex image such as the gas turbine engine more effectively than trying to describe a gas turbine engine.  Demonstrations can show the audience with a simulation of the real thing.  Objects can allow audience’s to touch and feel objects.  Through the use of visual aids, you are appealing not just to the audience’s sense of hearing.</a:t>
            </a:r>
          </a:p>
          <a:p>
            <a:endParaRPr lang="en-US" baseline="0" dirty="0" smtClean="0"/>
          </a:p>
          <a:p>
            <a:r>
              <a:rPr lang="en-US" baseline="0" dirty="0" smtClean="0"/>
              <a:t>Visual images also provide a break.  People can listen only so long before they need a break from the words.  When using visual aids, consider their effect on the audience.  (Show first part of My Stroke of Insight)</a:t>
            </a:r>
          </a:p>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30</a:t>
            </a:fld>
            <a:endParaRPr lang="en-US" dirty="0"/>
          </a:p>
        </p:txBody>
      </p:sp>
    </p:spTree>
    <p:extLst>
      <p:ext uri="{BB962C8B-B14F-4D97-AF65-F5344CB8AC3E}">
        <p14:creationId xmlns:p14="http://schemas.microsoft.com/office/powerpoint/2010/main" val="1462292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31</a:t>
            </a:fld>
            <a:endParaRPr lang="en-US" dirty="0"/>
          </a:p>
        </p:txBody>
      </p:sp>
    </p:spTree>
    <p:extLst>
      <p:ext uri="{BB962C8B-B14F-4D97-AF65-F5344CB8AC3E}">
        <p14:creationId xmlns:p14="http://schemas.microsoft.com/office/powerpoint/2010/main" val="4199071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32</a:t>
            </a:fld>
            <a:endParaRPr lang="en-US" dirty="0"/>
          </a:p>
        </p:txBody>
      </p:sp>
    </p:spTree>
    <p:extLst>
      <p:ext uri="{BB962C8B-B14F-4D97-AF65-F5344CB8AC3E}">
        <p14:creationId xmlns:p14="http://schemas.microsoft.com/office/powerpoint/2010/main" val="9844197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This is one of the best presentations I’ve seen in terms of delivery, credibility, audience awareness, etc.</a:t>
            </a:r>
            <a:r>
              <a:rPr lang="en-US" baseline="0" dirty="0" smtClean="0"/>
              <a:t>  We will only watch a portion of this presentation, but you can access the full presentation via the slides in Canvas.</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33</a:t>
            </a:fld>
            <a:endParaRPr lang="en-US" dirty="0"/>
          </a:p>
        </p:txBody>
      </p:sp>
    </p:spTree>
    <p:extLst>
      <p:ext uri="{BB962C8B-B14F-4D97-AF65-F5344CB8AC3E}">
        <p14:creationId xmlns:p14="http://schemas.microsoft.com/office/powerpoint/2010/main" val="5779744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34</a:t>
            </a:fld>
            <a:endParaRPr lang="en-US" dirty="0"/>
          </a:p>
        </p:txBody>
      </p:sp>
    </p:spTree>
    <p:extLst>
      <p:ext uri="{BB962C8B-B14F-4D97-AF65-F5344CB8AC3E}">
        <p14:creationId xmlns:p14="http://schemas.microsoft.com/office/powerpoint/2010/main" val="1226458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35</a:t>
            </a:fld>
            <a:endParaRPr lang="en-US" dirty="0"/>
          </a:p>
        </p:txBody>
      </p:sp>
    </p:spTree>
    <p:extLst>
      <p:ext uri="{BB962C8B-B14F-4D97-AF65-F5344CB8AC3E}">
        <p14:creationId xmlns:p14="http://schemas.microsoft.com/office/powerpoint/2010/main" val="36870817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Once you have finished your presentation, you will have a “gut” feeling as to</a:t>
            </a:r>
            <a:r>
              <a:rPr lang="en-US" baseline="0" dirty="0" smtClean="0"/>
              <a:t> how you did.  Take a moment and think about what went well and what didn’t go so well.  Make notes and fix slides in the moment.  </a:t>
            </a:r>
          </a:p>
          <a:p>
            <a:endParaRPr lang="en-US" baseline="0" dirty="0" smtClean="0"/>
          </a:p>
          <a:p>
            <a:r>
              <a:rPr lang="en-US" baseline="0" dirty="0" smtClean="0"/>
              <a:t>In addition to practicing, one of the best ways to improve your presentation skills is to watch other people present.  You will be able to pick out effective and ineffective elements of their presentations.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36</a:t>
            </a:fld>
            <a:endParaRPr lang="en-US" dirty="0"/>
          </a:p>
        </p:txBody>
      </p:sp>
    </p:spTree>
    <p:extLst>
      <p:ext uri="{BB962C8B-B14F-4D97-AF65-F5344CB8AC3E}">
        <p14:creationId xmlns:p14="http://schemas.microsoft.com/office/powerpoint/2010/main" val="237268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37</a:t>
            </a:fld>
            <a:endParaRPr lang="en-US" dirty="0"/>
          </a:p>
        </p:txBody>
      </p:sp>
    </p:spTree>
    <p:extLst>
      <p:ext uri="{BB962C8B-B14F-4D97-AF65-F5344CB8AC3E}">
        <p14:creationId xmlns:p14="http://schemas.microsoft.com/office/powerpoint/2010/main" val="42439985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38</a:t>
            </a:fld>
            <a:endParaRPr lang="en-US" dirty="0"/>
          </a:p>
        </p:txBody>
      </p:sp>
    </p:spTree>
    <p:extLst>
      <p:ext uri="{BB962C8B-B14F-4D97-AF65-F5344CB8AC3E}">
        <p14:creationId xmlns:p14="http://schemas.microsoft.com/office/powerpoint/2010/main" val="27888655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39</a:t>
            </a:fld>
            <a:endParaRPr lang="en-US" dirty="0"/>
          </a:p>
        </p:txBody>
      </p:sp>
    </p:spTree>
    <p:extLst>
      <p:ext uri="{BB962C8B-B14F-4D97-AF65-F5344CB8AC3E}">
        <p14:creationId xmlns:p14="http://schemas.microsoft.com/office/powerpoint/2010/main" val="354585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How many of your presentations have been before friendly audiences (church, </a:t>
            </a:r>
            <a:r>
              <a:rPr lang="en-US" dirty="0" err="1" smtClean="0"/>
              <a:t>etc</a:t>
            </a:r>
            <a:r>
              <a:rPr lang="en-US" dirty="0" smtClean="0"/>
              <a:t>?).</a:t>
            </a:r>
            <a:r>
              <a:rPr lang="en-US" baseline="0" dirty="0" smtClean="0"/>
              <a:t>  With technical presentations, much more is at stake.  The good news is:  the more you practice the better you get.  Speaking in front of people is a skill and it gets easier every time you do it.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4</a:t>
            </a:fld>
            <a:endParaRPr lang="en-US" dirty="0"/>
          </a:p>
        </p:txBody>
      </p:sp>
    </p:spTree>
    <p:extLst>
      <p:ext uri="{BB962C8B-B14F-4D97-AF65-F5344CB8AC3E}">
        <p14:creationId xmlns:p14="http://schemas.microsoft.com/office/powerpoint/2010/main" val="6187438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40</a:t>
            </a:fld>
            <a:endParaRPr lang="en-US" dirty="0"/>
          </a:p>
        </p:txBody>
      </p:sp>
    </p:spTree>
    <p:extLst>
      <p:ext uri="{BB962C8B-B14F-4D97-AF65-F5344CB8AC3E}">
        <p14:creationId xmlns:p14="http://schemas.microsoft.com/office/powerpoint/2010/main" val="601843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As engineers and computer scientists, these are the types of presentations you are likely to make.  Walk through</a:t>
            </a:r>
            <a:r>
              <a:rPr lang="en-US" baseline="0" dirty="0" smtClean="0"/>
              <a:t> several of these.  Most common types are briefings and proposals.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5</a:t>
            </a:fld>
            <a:endParaRPr lang="en-US" dirty="0"/>
          </a:p>
        </p:txBody>
      </p:sp>
    </p:spTree>
    <p:extLst>
      <p:ext uri="{BB962C8B-B14F-4D97-AF65-F5344CB8AC3E}">
        <p14:creationId xmlns:p14="http://schemas.microsoft.com/office/powerpoint/2010/main" val="3267511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pPr marL="228600" indent="-228600">
              <a:buAutoNum type="arabicPeriod"/>
            </a:pPr>
            <a:r>
              <a:rPr lang="en-US" dirty="0" smtClean="0"/>
              <a:t>With written communication, you have very little control over how</a:t>
            </a:r>
            <a:r>
              <a:rPr lang="en-US" baseline="0" dirty="0" smtClean="0"/>
              <a:t> the audience feels, what time of day they read, if they are reading when sick, if their office is too hot/cold, if they are reading on the subway, etc.  With a presentation, however, you have control over a lot of these factors.  </a:t>
            </a:r>
            <a:br>
              <a:rPr lang="en-US" baseline="0" dirty="0" smtClean="0"/>
            </a:br>
            <a:r>
              <a:rPr lang="en-US" baseline="0" dirty="0" smtClean="0"/>
              <a:t>2.  The feedback you receive as a speaker tends to be more immediate—both verbal and non-verbal feedback can occur.</a:t>
            </a:r>
          </a:p>
          <a:p>
            <a:pPr marL="228600" indent="-228600">
              <a:buAutoNum type="arabicPeriod" startAt="3"/>
            </a:pPr>
            <a:r>
              <a:rPr lang="en-US" baseline="0" dirty="0" smtClean="0"/>
              <a:t>Through this feedback, you can also gauge level of understanding.  </a:t>
            </a:r>
          </a:p>
          <a:p>
            <a:pPr marL="228600" indent="-228600">
              <a:buAutoNum type="arabicPeriod" startAt="3"/>
            </a:pPr>
            <a:r>
              <a:rPr lang="en-US" baseline="0" dirty="0" smtClean="0"/>
              <a:t>All things being equal, presentations are typically more interesting and can be made more interesting by the interaction that occurs.</a:t>
            </a:r>
          </a:p>
          <a:p>
            <a:pPr marL="0" indent="0">
              <a:buNone/>
            </a:pP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6</a:t>
            </a:fld>
            <a:endParaRPr lang="en-US" dirty="0"/>
          </a:p>
        </p:txBody>
      </p:sp>
    </p:spTree>
    <p:extLst>
      <p:ext uri="{BB962C8B-B14F-4D97-AF65-F5344CB8AC3E}">
        <p14:creationId xmlns:p14="http://schemas.microsoft.com/office/powerpoint/2010/main" val="3244587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pPr marL="0" indent="0">
              <a:buNone/>
            </a:pPr>
            <a:r>
              <a:rPr lang="en-US" dirty="0" smtClean="0"/>
              <a:t>All</a:t>
            </a:r>
            <a:r>
              <a:rPr lang="en-US" baseline="0" dirty="0" smtClean="0"/>
              <a:t> of these disadvantages can be overcome by the speaker.</a:t>
            </a:r>
            <a:endParaRPr lang="en-US" dirty="0" smtClean="0"/>
          </a:p>
          <a:p>
            <a:pPr marL="228600" indent="-228600">
              <a:buAutoNum type="arabicPeriod"/>
            </a:pPr>
            <a:r>
              <a:rPr lang="en-US" dirty="0" smtClean="0"/>
              <a:t>Level of preparedness is the biggest disadvantage of a presentation.</a:t>
            </a:r>
            <a:r>
              <a:rPr lang="en-US" baseline="0" dirty="0" smtClean="0"/>
              <a:t>  Fortunately, this is one area that can be prevented.  The danger here is that you can have the most innovative, cost-effective proposal but if your presentation isn’t well done, your proposal may not be chosen.  Conversely, I have seen presentations that have resulted in contracts for what were fairly average proposals</a:t>
            </a:r>
          </a:p>
          <a:p>
            <a:pPr marL="228600" indent="-228600">
              <a:buAutoNum type="arabicPeriod"/>
            </a:pPr>
            <a:r>
              <a:rPr lang="en-US" baseline="0" dirty="0" smtClean="0"/>
              <a:t>All presenters are not created equally.  There are some presenters who are more naturally gifted, but this is a skill that—like writing—can be developed with practice.</a:t>
            </a:r>
          </a:p>
          <a:p>
            <a:pPr marL="228600" indent="-228600">
              <a:buAutoNum type="arabicPeriod"/>
            </a:pPr>
            <a:r>
              <a:rPr lang="en-US" baseline="0" dirty="0" smtClean="0"/>
              <a:t>Technical difficulties can derail a presentation.  Most presentations rely on some sort of technology—check that technology and always have a back-up plan.</a:t>
            </a:r>
          </a:p>
          <a:p>
            <a:pPr marL="228600" indent="-228600">
              <a:buAutoNum type="arabicPeriod"/>
            </a:pPr>
            <a:r>
              <a:rPr lang="en-US" baseline="0" dirty="0" smtClean="0"/>
              <a:t>PowerPoint is the most commonly used presentation software tool in business.  Like Excel, the defaults in PP are usually not what you want.  We will talk about how to design a technical slide in a later discussion.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7</a:t>
            </a:fld>
            <a:endParaRPr lang="en-US" dirty="0"/>
          </a:p>
        </p:txBody>
      </p:sp>
    </p:spTree>
    <p:extLst>
      <p:ext uri="{BB962C8B-B14F-4D97-AF65-F5344CB8AC3E}">
        <p14:creationId xmlns:p14="http://schemas.microsoft.com/office/powerpoint/2010/main" val="1326617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This slide represents</a:t>
            </a:r>
            <a:r>
              <a:rPr lang="en-US" baseline="0" dirty="0" smtClean="0"/>
              <a:t> the various stages of a presentation.  We will discuss each of these.</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8</a:t>
            </a:fld>
            <a:endParaRPr lang="en-US" dirty="0"/>
          </a:p>
        </p:txBody>
      </p:sp>
    </p:spTree>
    <p:extLst>
      <p:ext uri="{BB962C8B-B14F-4D97-AF65-F5344CB8AC3E}">
        <p14:creationId xmlns:p14="http://schemas.microsoft.com/office/powerpoint/2010/main" val="3862743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As with any written</a:t>
            </a:r>
            <a:r>
              <a:rPr lang="en-US" baseline="0" dirty="0" smtClean="0"/>
              <a:t> document, the pre-writing stage consists of thinking about your purpose, audience, and genre.</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9</a:t>
            </a:fld>
            <a:endParaRPr lang="en-US" dirty="0"/>
          </a:p>
        </p:txBody>
      </p:sp>
    </p:spTree>
    <p:extLst>
      <p:ext uri="{BB962C8B-B14F-4D97-AF65-F5344CB8AC3E}">
        <p14:creationId xmlns:p14="http://schemas.microsoft.com/office/powerpoint/2010/main" val="102735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306289-F915-4AD5-B1E2-4D260ED32E0D}"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588081697"/>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06289-F915-4AD5-B1E2-4D260ED32E0D}"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2087351847"/>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06289-F915-4AD5-B1E2-4D260ED32E0D}"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2303382797"/>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06289-F915-4AD5-B1E2-4D260ED32E0D}"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3514966288"/>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306289-F915-4AD5-B1E2-4D260ED32E0D}"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3049362435"/>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306289-F915-4AD5-B1E2-4D260ED32E0D}"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1729373456"/>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06289-F915-4AD5-B1E2-4D260ED32E0D}" type="datetimeFigureOut">
              <a:rPr lang="en-US" smtClean="0"/>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2679497675"/>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306289-F915-4AD5-B1E2-4D260ED32E0D}" type="datetimeFigureOut">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1243078706"/>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06289-F915-4AD5-B1E2-4D260ED32E0D}" type="datetimeFigureOut">
              <a:rPr lang="en-US" smtClean="0"/>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3939758938"/>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06289-F915-4AD5-B1E2-4D260ED32E0D}"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2078622689"/>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06289-F915-4AD5-B1E2-4D260ED32E0D}"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2633110781"/>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06289-F915-4AD5-B1E2-4D260ED32E0D}" type="datetimeFigureOut">
              <a:rPr lang="en-US" smtClean="0"/>
              <a:t>3/15/2018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4F434-BE32-4C49-AEE8-2233DDC6C182}" type="slidenum">
              <a:rPr lang="en-US" smtClean="0"/>
              <a:t>‹#›</a:t>
            </a:fld>
            <a:endParaRPr lang="en-US"/>
          </a:p>
        </p:txBody>
      </p:sp>
    </p:spTree>
    <p:extLst>
      <p:ext uri="{BB962C8B-B14F-4D97-AF65-F5344CB8AC3E}">
        <p14:creationId xmlns:p14="http://schemas.microsoft.com/office/powerpoint/2010/main" val="2190709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hyperlink" Target="http://www.assertion-evidence.com/models.htm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8S0FDjFBj8o"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hyperlink" Target="http://www.youtube.com/watch?v=bd6dQmN-mPw"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hyperlink" Target="http://www.theguardian.com/film/2014/jan/07/michael-bay-walks-out-ces-samsung-presentation"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http://www.youtube.com/watch?v=xiSBSXrQ8D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http://www.ted.com/talks/jill_bolte_taylor_s_powerful_stroke_of_insight"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http://www.ted.com/talks/brian_cox_on_cern_s_supercollider"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http://www.assertion-evidence.com/models.html"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5161" y="279554"/>
            <a:ext cx="8553723" cy="2123658"/>
          </a:xfrm>
          <a:prstGeom prst="rect">
            <a:avLst/>
          </a:prstGeom>
          <a:noFill/>
        </p:spPr>
        <p:txBody>
          <a:bodyPr wrap="square" rtlCol="0">
            <a:spAutoFit/>
          </a:bodyPr>
          <a:lstStyle/>
          <a:p>
            <a:pPr algn="ctr"/>
            <a:r>
              <a:rPr lang="en-US" sz="4400" b="1" dirty="0">
                <a:solidFill>
                  <a:schemeClr val="bg1"/>
                </a:solidFill>
              </a:rPr>
              <a:t>Creating Effective Technical Presentations</a:t>
            </a:r>
          </a:p>
          <a:p>
            <a:pPr marL="571500" indent="-571500">
              <a:buFont typeface="Arial" panose="020B0604020202020204" pitchFamily="34" charset="0"/>
              <a:buChar char="•"/>
            </a:pPr>
            <a:endParaRPr lang="en-US" sz="4400" b="1" dirty="0">
              <a:solidFill>
                <a:schemeClr val="bg1"/>
              </a:solidFill>
            </a:endParaRPr>
          </a:p>
        </p:txBody>
      </p:sp>
      <p:sp>
        <p:nvSpPr>
          <p:cNvPr id="8" name="Rectangle 7"/>
          <p:cNvSpPr/>
          <p:nvPr/>
        </p:nvSpPr>
        <p:spPr>
          <a:xfrm>
            <a:off x="1524000" y="2209800"/>
            <a:ext cx="9677400" cy="2308324"/>
          </a:xfrm>
          <a:prstGeom prst="rect">
            <a:avLst/>
          </a:prstGeom>
          <a:noFill/>
        </p:spPr>
        <p:txBody>
          <a:bodyPr wrap="square">
            <a:spAutoFit/>
          </a:bodyPr>
          <a:lstStyle/>
          <a:p>
            <a:pPr algn="ctr"/>
            <a:r>
              <a:rPr lang="en-US" sz="3600" b="1" i="1" dirty="0">
                <a:solidFill>
                  <a:schemeClr val="bg1"/>
                </a:solidFill>
              </a:rPr>
              <a:t>“There are always three presentations for every one you actually gave:  </a:t>
            </a:r>
            <a:r>
              <a:rPr lang="en-US" sz="3600" b="1" i="1" dirty="0" smtClean="0">
                <a:solidFill>
                  <a:schemeClr val="bg1"/>
                </a:solidFill>
              </a:rPr>
              <a:t>the </a:t>
            </a:r>
            <a:r>
              <a:rPr lang="en-US" sz="3600" b="1" i="1" dirty="0">
                <a:solidFill>
                  <a:schemeClr val="bg1"/>
                </a:solidFill>
              </a:rPr>
              <a:t>one you practiced, the one you gave, and the one you wish you gave.”</a:t>
            </a:r>
            <a:br>
              <a:rPr lang="en-US" sz="3600" b="1" i="1" dirty="0">
                <a:solidFill>
                  <a:schemeClr val="bg1"/>
                </a:solidFill>
              </a:rPr>
            </a:br>
            <a:r>
              <a:rPr lang="en-US" sz="3600" b="1" dirty="0">
                <a:solidFill>
                  <a:schemeClr val="bg1"/>
                </a:solidFill>
              </a:rPr>
              <a:t>				</a:t>
            </a:r>
            <a:r>
              <a:rPr lang="en-US" sz="3200" b="1" dirty="0">
                <a:solidFill>
                  <a:schemeClr val="bg1"/>
                </a:solidFill>
              </a:rPr>
              <a:t>Dale Carnegie</a:t>
            </a:r>
          </a:p>
        </p:txBody>
      </p:sp>
      <p:pic>
        <p:nvPicPr>
          <p:cNvPr id="9"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392745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07518"/>
            <a:ext cx="10972800" cy="5324535"/>
          </a:xfrm>
          <a:prstGeom prst="rect">
            <a:avLst/>
          </a:prstGeom>
          <a:noFill/>
        </p:spPr>
        <p:txBody>
          <a:bodyPr wrap="square" rtlCol="0">
            <a:spAutoFit/>
          </a:bodyPr>
          <a:lstStyle/>
          <a:p>
            <a:pPr algn="ctr"/>
            <a:r>
              <a:rPr lang="en-US" sz="4400" b="1" dirty="0" smtClean="0">
                <a:solidFill>
                  <a:schemeClr val="bg1"/>
                </a:solidFill>
              </a:rPr>
              <a:t>Step </a:t>
            </a:r>
            <a:r>
              <a:rPr lang="en-US" sz="4400" b="1" dirty="0">
                <a:solidFill>
                  <a:schemeClr val="bg1"/>
                </a:solidFill>
              </a:rPr>
              <a:t>1:  </a:t>
            </a:r>
            <a:r>
              <a:rPr lang="en-US" sz="4400" b="1" dirty="0" smtClean="0">
                <a:solidFill>
                  <a:schemeClr val="bg1"/>
                </a:solidFill>
              </a:rPr>
              <a:t>Plan</a:t>
            </a:r>
            <a:endParaRPr lang="en-US" sz="4400" b="1" dirty="0">
              <a:solidFill>
                <a:schemeClr val="bg1"/>
              </a:solidFill>
            </a:endParaRPr>
          </a:p>
          <a:p>
            <a:pPr algn="ctr"/>
            <a:r>
              <a:rPr lang="en-US" sz="4400" b="1" dirty="0">
                <a:solidFill>
                  <a:schemeClr val="bg1"/>
                </a:solidFill>
              </a:rPr>
              <a:t> </a:t>
            </a:r>
          </a:p>
          <a:p>
            <a:r>
              <a:rPr lang="en-US" sz="3600" dirty="0" smtClean="0">
                <a:solidFill>
                  <a:schemeClr val="bg1"/>
                </a:solidFill>
              </a:rPr>
              <a:t>What is your purpose?  Are you presenting to:</a:t>
            </a:r>
            <a:endParaRPr lang="en-US" sz="3600" dirty="0">
              <a:solidFill>
                <a:schemeClr val="bg1"/>
              </a:solidFill>
            </a:endParaRPr>
          </a:p>
          <a:p>
            <a:pPr marL="571500" indent="-571500">
              <a:buFont typeface="Arial" panose="020B0604020202020204" pitchFamily="34" charset="0"/>
              <a:buChar char="•"/>
            </a:pPr>
            <a:r>
              <a:rPr lang="en-US" sz="3600" dirty="0" smtClean="0">
                <a:solidFill>
                  <a:schemeClr val="bg1"/>
                </a:solidFill>
              </a:rPr>
              <a:t>inform</a:t>
            </a:r>
            <a:endParaRPr lang="en-US" sz="3600" dirty="0">
              <a:solidFill>
                <a:schemeClr val="bg1"/>
              </a:solidFill>
            </a:endParaRPr>
          </a:p>
          <a:p>
            <a:pPr marL="571500" indent="-571500">
              <a:buFont typeface="Arial" panose="020B0604020202020204" pitchFamily="34" charset="0"/>
              <a:buChar char="•"/>
            </a:pPr>
            <a:r>
              <a:rPr lang="en-US" sz="3600" dirty="0" smtClean="0">
                <a:solidFill>
                  <a:schemeClr val="bg1"/>
                </a:solidFill>
              </a:rPr>
              <a:t>educate</a:t>
            </a:r>
            <a:endParaRPr lang="en-US" sz="3600" dirty="0">
              <a:solidFill>
                <a:schemeClr val="bg1"/>
              </a:solidFill>
            </a:endParaRPr>
          </a:p>
          <a:p>
            <a:pPr marL="571500" indent="-571500">
              <a:buFont typeface="Arial" panose="020B0604020202020204" pitchFamily="34" charset="0"/>
              <a:buChar char="•"/>
            </a:pPr>
            <a:r>
              <a:rPr lang="en-US" sz="3600" dirty="0" smtClean="0">
                <a:solidFill>
                  <a:schemeClr val="bg1"/>
                </a:solidFill>
              </a:rPr>
              <a:t>persuade</a:t>
            </a:r>
            <a:endParaRPr lang="en-US" sz="3600" dirty="0">
              <a:solidFill>
                <a:schemeClr val="bg1"/>
              </a:solidFill>
            </a:endParaRPr>
          </a:p>
          <a:p>
            <a:endParaRPr lang="en-US" sz="3600" dirty="0">
              <a:solidFill>
                <a:schemeClr val="bg1"/>
              </a:solidFill>
            </a:endParaRPr>
          </a:p>
          <a:p>
            <a:r>
              <a:rPr lang="en-US" sz="3600" dirty="0" smtClean="0">
                <a:solidFill>
                  <a:schemeClr val="bg1"/>
                </a:solidFill>
              </a:rPr>
              <a:t>Secondary purpose: establish your credibility </a:t>
            </a:r>
            <a:endParaRPr lang="en-US" sz="3600" dirty="0">
              <a:solidFill>
                <a:schemeClr val="bg1"/>
              </a:solidFill>
            </a:endParaRPr>
          </a:p>
          <a:p>
            <a:r>
              <a:rPr lang="en-US" sz="3600" dirty="0" smtClean="0"/>
              <a:t> </a:t>
            </a:r>
            <a:endParaRPr lang="en-US" sz="3600" dirty="0"/>
          </a:p>
        </p:txBody>
      </p:sp>
      <p:pic>
        <p:nvPicPr>
          <p:cNvPr id="6" name="Picture 5"/>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290056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152400"/>
            <a:ext cx="11430000" cy="7078861"/>
          </a:xfrm>
          <a:prstGeom prst="rect">
            <a:avLst/>
          </a:prstGeom>
          <a:noFill/>
        </p:spPr>
        <p:txBody>
          <a:bodyPr wrap="square" rtlCol="0">
            <a:spAutoFit/>
          </a:bodyPr>
          <a:lstStyle/>
          <a:p>
            <a:pPr algn="ctr"/>
            <a:r>
              <a:rPr lang="en-US" sz="4400" b="1" dirty="0" smtClean="0">
                <a:solidFill>
                  <a:schemeClr val="bg1"/>
                </a:solidFill>
              </a:rPr>
              <a:t>Step </a:t>
            </a:r>
            <a:r>
              <a:rPr lang="en-US" sz="4400" b="1" dirty="0">
                <a:solidFill>
                  <a:schemeClr val="bg1"/>
                </a:solidFill>
              </a:rPr>
              <a:t>1:  </a:t>
            </a:r>
            <a:r>
              <a:rPr lang="en-US" sz="4400" b="1" dirty="0" smtClean="0">
                <a:solidFill>
                  <a:schemeClr val="bg1"/>
                </a:solidFill>
              </a:rPr>
              <a:t>Plan</a:t>
            </a:r>
            <a:endParaRPr lang="en-US" sz="4400" b="1" dirty="0">
              <a:solidFill>
                <a:schemeClr val="bg1"/>
              </a:solidFill>
            </a:endParaRPr>
          </a:p>
          <a:p>
            <a:pPr marL="0" lvl="1"/>
            <a:r>
              <a:rPr lang="en-US" sz="3200" b="1" dirty="0" smtClean="0">
                <a:solidFill>
                  <a:schemeClr val="bg1"/>
                </a:solidFill>
              </a:rPr>
              <a:t>Who is your audience?</a:t>
            </a:r>
          </a:p>
          <a:p>
            <a:pPr marL="574675" lvl="1" indent="-574675">
              <a:buFont typeface="Arial" panose="020B0604020202020204" pitchFamily="34" charset="0"/>
              <a:buChar char="•"/>
            </a:pPr>
            <a:r>
              <a:rPr lang="en-US" sz="3000" dirty="0" smtClean="0">
                <a:solidFill>
                  <a:schemeClr val="bg1"/>
                </a:solidFill>
              </a:rPr>
              <a:t>Who </a:t>
            </a:r>
            <a:r>
              <a:rPr lang="en-US" sz="3000" dirty="0">
                <a:solidFill>
                  <a:schemeClr val="bg1"/>
                </a:solidFill>
              </a:rPr>
              <a:t>are they? Are they co-workers, clients, technicians, managers, the general public, etc.</a:t>
            </a:r>
          </a:p>
          <a:p>
            <a:pPr marL="574675" lvl="1" indent="-574675">
              <a:spcBef>
                <a:spcPts val="1200"/>
              </a:spcBef>
              <a:buFont typeface="Arial" panose="020B0604020202020204" pitchFamily="34" charset="0"/>
              <a:buChar char="•"/>
            </a:pPr>
            <a:r>
              <a:rPr lang="en-US" sz="3000" dirty="0">
                <a:solidFill>
                  <a:schemeClr val="bg1"/>
                </a:solidFill>
              </a:rPr>
              <a:t>What do they know? </a:t>
            </a:r>
          </a:p>
          <a:p>
            <a:pPr marL="574675" lvl="1" indent="-574675">
              <a:spcBef>
                <a:spcPts val="1200"/>
              </a:spcBef>
              <a:buFont typeface="Arial" panose="020B0604020202020204" pitchFamily="34" charset="0"/>
              <a:buChar char="•"/>
            </a:pPr>
            <a:r>
              <a:rPr lang="en-US" sz="3000" dirty="0">
                <a:solidFill>
                  <a:schemeClr val="bg1"/>
                </a:solidFill>
              </a:rPr>
              <a:t>What do they need to know?</a:t>
            </a:r>
          </a:p>
          <a:p>
            <a:pPr marL="574675" lvl="1" indent="-574675">
              <a:spcBef>
                <a:spcPts val="1200"/>
              </a:spcBef>
              <a:buFont typeface="Arial" panose="020B0604020202020204" pitchFamily="34" charset="0"/>
              <a:buChar char="•"/>
            </a:pPr>
            <a:r>
              <a:rPr lang="en-US" sz="3000" dirty="0" smtClean="0">
                <a:solidFill>
                  <a:schemeClr val="bg1"/>
                </a:solidFill>
              </a:rPr>
              <a:t>Why </a:t>
            </a:r>
            <a:r>
              <a:rPr lang="en-US" sz="3000" dirty="0">
                <a:solidFill>
                  <a:schemeClr val="bg1"/>
                </a:solidFill>
              </a:rPr>
              <a:t>are they there?  Do they HAVE to be there?</a:t>
            </a:r>
          </a:p>
          <a:p>
            <a:pPr marL="574675" lvl="1" indent="-574675">
              <a:spcBef>
                <a:spcPts val="1200"/>
              </a:spcBef>
              <a:buFont typeface="Arial" panose="020B0604020202020204" pitchFamily="34" charset="0"/>
              <a:buChar char="•"/>
            </a:pPr>
            <a:r>
              <a:rPr lang="en-US" sz="3000" dirty="0" smtClean="0">
                <a:solidFill>
                  <a:schemeClr val="bg1"/>
                </a:solidFill>
              </a:rPr>
              <a:t>What </a:t>
            </a:r>
            <a:r>
              <a:rPr lang="en-US" sz="3000" dirty="0">
                <a:solidFill>
                  <a:schemeClr val="bg1"/>
                </a:solidFill>
              </a:rPr>
              <a:t>will they do with the information</a:t>
            </a:r>
            <a:r>
              <a:rPr lang="en-US" sz="3000" dirty="0" smtClean="0">
                <a:solidFill>
                  <a:schemeClr val="bg1"/>
                </a:solidFill>
              </a:rPr>
              <a:t>?  Are they decision makers?</a:t>
            </a:r>
            <a:endParaRPr lang="en-US" sz="3000" dirty="0">
              <a:solidFill>
                <a:schemeClr val="bg1"/>
              </a:solidFill>
            </a:endParaRPr>
          </a:p>
          <a:p>
            <a:pPr marL="574675" lvl="1" indent="-574675">
              <a:spcBef>
                <a:spcPts val="1200"/>
              </a:spcBef>
              <a:buFont typeface="Arial" panose="020B0604020202020204" pitchFamily="34" charset="0"/>
              <a:buChar char="•"/>
            </a:pPr>
            <a:r>
              <a:rPr lang="en-US" sz="3000" dirty="0">
                <a:solidFill>
                  <a:schemeClr val="bg1"/>
                </a:solidFill>
              </a:rPr>
              <a:t>What are their attitudes regarding </a:t>
            </a:r>
            <a:r>
              <a:rPr lang="en-US" sz="3000" dirty="0" smtClean="0">
                <a:solidFill>
                  <a:schemeClr val="bg1"/>
                </a:solidFill>
              </a:rPr>
              <a:t>the topic?  </a:t>
            </a:r>
            <a:endParaRPr lang="en-US" sz="3000" dirty="0">
              <a:solidFill>
                <a:schemeClr val="bg1"/>
              </a:solidFill>
            </a:endParaRPr>
          </a:p>
          <a:p>
            <a:pPr marL="574675" lvl="1" indent="-574675">
              <a:spcBef>
                <a:spcPts val="1200"/>
              </a:spcBef>
              <a:buFont typeface="Arial" panose="020B0604020202020204" pitchFamily="34" charset="0"/>
              <a:buChar char="•"/>
            </a:pPr>
            <a:r>
              <a:rPr lang="en-US" sz="3000" dirty="0">
                <a:solidFill>
                  <a:schemeClr val="bg1"/>
                </a:solidFill>
              </a:rPr>
              <a:t>What kinds of questions are they likely to ask</a:t>
            </a:r>
            <a:r>
              <a:rPr lang="en-US" sz="3000" dirty="0" smtClean="0">
                <a:solidFill>
                  <a:schemeClr val="bg1"/>
                </a:solidFill>
              </a:rPr>
              <a:t>?</a:t>
            </a:r>
          </a:p>
          <a:p>
            <a:endParaRPr lang="en-US" sz="3000" dirty="0">
              <a:solidFill>
                <a:schemeClr val="bg1"/>
              </a:solidFill>
            </a:endParaRPr>
          </a:p>
          <a:p>
            <a:pPr marL="571500" indent="-571500">
              <a:buFont typeface="Arial" panose="020B0604020202020204" pitchFamily="34" charset="0"/>
              <a:buChar char="•"/>
            </a:pPr>
            <a:endParaRPr lang="en-US" sz="2600" dirty="0"/>
          </a:p>
          <a:p>
            <a:pPr marL="571500" indent="-571500">
              <a:buFont typeface="Arial" panose="020B0604020202020204" pitchFamily="34" charset="0"/>
              <a:buChar char="•"/>
            </a:pPr>
            <a:endParaRPr lang="en-US" sz="2600" dirty="0"/>
          </a:p>
        </p:txBody>
      </p:sp>
      <p:pic>
        <p:nvPicPr>
          <p:cNvPr id="5" name="Picture 4"/>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777352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07517"/>
            <a:ext cx="11201400" cy="5755422"/>
          </a:xfrm>
          <a:prstGeom prst="rect">
            <a:avLst/>
          </a:prstGeom>
          <a:noFill/>
        </p:spPr>
        <p:txBody>
          <a:bodyPr wrap="square" rtlCol="0">
            <a:spAutoFit/>
          </a:bodyPr>
          <a:lstStyle/>
          <a:p>
            <a:pPr algn="ctr"/>
            <a:r>
              <a:rPr lang="en-US" sz="4400" b="1" dirty="0">
                <a:solidFill>
                  <a:schemeClr val="bg1"/>
                </a:solidFill>
              </a:rPr>
              <a:t>Step 1:  </a:t>
            </a:r>
            <a:r>
              <a:rPr lang="en-US" sz="4400" b="1" dirty="0" smtClean="0">
                <a:solidFill>
                  <a:schemeClr val="bg1"/>
                </a:solidFill>
              </a:rPr>
              <a:t>Plan</a:t>
            </a:r>
            <a:endParaRPr lang="en-US" sz="4400" b="1" dirty="0">
              <a:solidFill>
                <a:schemeClr val="bg1"/>
              </a:solidFill>
            </a:endParaRP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smtClean="0">
                <a:solidFill>
                  <a:schemeClr val="bg1"/>
                </a:solidFill>
              </a:rPr>
              <a:t>Follow the genre you </a:t>
            </a:r>
            <a:r>
              <a:rPr lang="en-US" sz="3600" dirty="0">
                <a:solidFill>
                  <a:schemeClr val="bg1"/>
                </a:solidFill>
              </a:rPr>
              <a:t>already know.</a:t>
            </a:r>
          </a:p>
          <a:p>
            <a:r>
              <a:rPr lang="en-US" sz="3600" dirty="0">
                <a:solidFill>
                  <a:schemeClr val="bg1"/>
                </a:solidFill>
              </a:rPr>
              <a:t>	</a:t>
            </a:r>
            <a:r>
              <a:rPr lang="en-US" sz="3600" dirty="0" smtClean="0">
                <a:solidFill>
                  <a:schemeClr val="bg1"/>
                </a:solidFill>
              </a:rPr>
              <a:t>Abstract (Introduction)</a:t>
            </a:r>
            <a:endParaRPr lang="en-US" sz="3600" dirty="0">
              <a:solidFill>
                <a:schemeClr val="bg1"/>
              </a:solidFill>
            </a:endParaRPr>
          </a:p>
          <a:p>
            <a:r>
              <a:rPr lang="en-US" sz="3600" dirty="0">
                <a:solidFill>
                  <a:schemeClr val="bg1"/>
                </a:solidFill>
              </a:rPr>
              <a:t>	Body</a:t>
            </a:r>
          </a:p>
          <a:p>
            <a:r>
              <a:rPr lang="en-US" sz="3600" dirty="0">
                <a:solidFill>
                  <a:schemeClr val="bg1"/>
                </a:solidFill>
              </a:rPr>
              <a:t>	Conclusion </a:t>
            </a:r>
          </a:p>
          <a:p>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Can be formal </a:t>
            </a:r>
            <a:r>
              <a:rPr lang="en-US" sz="3600" dirty="0" smtClean="0">
                <a:solidFill>
                  <a:schemeClr val="bg1"/>
                </a:solidFill>
              </a:rPr>
              <a:t>(proposal presentation ) or informal (team meeting) </a:t>
            </a:r>
            <a:r>
              <a:rPr lang="en-US" sz="3600" dirty="0">
                <a:solidFill>
                  <a:schemeClr val="bg1"/>
                </a:solidFill>
              </a:rPr>
              <a:t>BUT should always be professional</a:t>
            </a:r>
            <a:r>
              <a:rPr lang="en-US" sz="3600" dirty="0" smtClean="0">
                <a:solidFill>
                  <a:schemeClr val="bg1"/>
                </a:solidFill>
              </a:rPr>
              <a:t>.</a:t>
            </a:r>
          </a:p>
          <a:p>
            <a:r>
              <a:rPr lang="en-US" sz="3600" dirty="0" smtClean="0">
                <a:solidFill>
                  <a:schemeClr val="bg1"/>
                </a:solidFill>
              </a:rPr>
              <a:t>			Example:  SDL “daily stand-up”</a:t>
            </a:r>
            <a:endParaRPr lang="en-US" sz="3600" dirty="0">
              <a:solidFill>
                <a:schemeClr val="bg1"/>
              </a:solidFill>
            </a:endParaRPr>
          </a:p>
        </p:txBody>
      </p:sp>
      <p:pic>
        <p:nvPicPr>
          <p:cNvPr id="6" name="Picture 5"/>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66916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52400"/>
            <a:ext cx="12573000" cy="7971413"/>
          </a:xfrm>
          <a:prstGeom prst="rect">
            <a:avLst/>
          </a:prstGeom>
          <a:noFill/>
        </p:spPr>
        <p:txBody>
          <a:bodyPr wrap="square" rtlCol="0">
            <a:spAutoFit/>
          </a:bodyPr>
          <a:lstStyle/>
          <a:p>
            <a:r>
              <a:rPr lang="en-US" sz="4400" b="1" dirty="0" smtClean="0">
                <a:solidFill>
                  <a:schemeClr val="bg1"/>
                </a:solidFill>
              </a:rPr>
              <a:t>                             Step </a:t>
            </a:r>
            <a:r>
              <a:rPr lang="en-US" sz="4400" b="1" dirty="0">
                <a:solidFill>
                  <a:schemeClr val="bg1"/>
                </a:solidFill>
              </a:rPr>
              <a:t>2.  Create</a:t>
            </a:r>
          </a:p>
          <a:p>
            <a:endParaRPr lang="en-US" sz="3600" dirty="0">
              <a:solidFill>
                <a:schemeClr val="bg1"/>
              </a:solidFill>
            </a:endParaRPr>
          </a:p>
          <a:p>
            <a:r>
              <a:rPr lang="en-US" sz="3600" dirty="0" smtClean="0">
                <a:solidFill>
                  <a:schemeClr val="bg1"/>
                </a:solidFill>
              </a:rPr>
              <a:t>1.  Select </a:t>
            </a:r>
            <a:r>
              <a:rPr lang="en-US" sz="3600" dirty="0">
                <a:solidFill>
                  <a:schemeClr val="bg1"/>
                </a:solidFill>
              </a:rPr>
              <a:t>the right delivery </a:t>
            </a:r>
            <a:r>
              <a:rPr lang="en-US" sz="3600" dirty="0" smtClean="0">
                <a:solidFill>
                  <a:schemeClr val="bg1"/>
                </a:solidFill>
              </a:rPr>
              <a:t>method </a:t>
            </a:r>
          </a:p>
          <a:p>
            <a:pPr marL="973138">
              <a:buFont typeface="Arial" panose="020B0604020202020204" pitchFamily="34" charset="0"/>
              <a:buChar char="•"/>
            </a:pPr>
            <a:r>
              <a:rPr lang="en-US" sz="3600" dirty="0">
                <a:solidFill>
                  <a:schemeClr val="bg1"/>
                </a:solidFill>
              </a:rPr>
              <a:t> </a:t>
            </a:r>
            <a:r>
              <a:rPr lang="en-US" sz="3600" dirty="0" smtClean="0">
                <a:solidFill>
                  <a:schemeClr val="bg1"/>
                </a:solidFill>
              </a:rPr>
              <a:t>Extemporaneous (rehearsed) </a:t>
            </a:r>
          </a:p>
          <a:p>
            <a:pPr marL="973138">
              <a:buFont typeface="Arial" panose="020B0604020202020204" pitchFamily="34" charset="0"/>
              <a:buChar char="•"/>
            </a:pPr>
            <a:r>
              <a:rPr lang="en-US" sz="3600" dirty="0" smtClean="0">
                <a:solidFill>
                  <a:schemeClr val="bg1"/>
                </a:solidFill>
              </a:rPr>
              <a:t> Memorized</a:t>
            </a:r>
          </a:p>
          <a:p>
            <a:pPr marL="973138">
              <a:buFont typeface="Arial" panose="020B0604020202020204" pitchFamily="34" charset="0"/>
              <a:buChar char="•"/>
            </a:pPr>
            <a:r>
              <a:rPr lang="en-US" sz="3600" dirty="0" smtClean="0">
                <a:solidFill>
                  <a:schemeClr val="bg1"/>
                </a:solidFill>
              </a:rPr>
              <a:t> Read</a:t>
            </a:r>
          </a:p>
          <a:p>
            <a:pPr marL="742950" indent="-742950">
              <a:buAutoNum type="arabicPeriod" startAt="2"/>
            </a:pPr>
            <a:r>
              <a:rPr lang="en-US" sz="3600" dirty="0" smtClean="0">
                <a:solidFill>
                  <a:schemeClr val="bg1"/>
                </a:solidFill>
              </a:rPr>
              <a:t>Outline your presentation </a:t>
            </a:r>
          </a:p>
          <a:p>
            <a:pPr marL="973138">
              <a:buFont typeface="Arial" panose="020B0604020202020204" pitchFamily="34" charset="0"/>
              <a:buChar char="•"/>
            </a:pPr>
            <a:r>
              <a:rPr lang="en-US" sz="3600" dirty="0">
                <a:solidFill>
                  <a:schemeClr val="bg1"/>
                </a:solidFill>
              </a:rPr>
              <a:t> </a:t>
            </a:r>
            <a:r>
              <a:rPr lang="en-US" sz="3600" dirty="0" smtClean="0">
                <a:solidFill>
                  <a:schemeClr val="bg1"/>
                </a:solidFill>
              </a:rPr>
              <a:t>Abstract/introduction  </a:t>
            </a:r>
          </a:p>
          <a:p>
            <a:pPr marL="973138">
              <a:buFont typeface="Arial" panose="020B0604020202020204" pitchFamily="34" charset="0"/>
              <a:buChar char="•"/>
            </a:pPr>
            <a:r>
              <a:rPr lang="en-US" sz="3600" dirty="0">
                <a:solidFill>
                  <a:schemeClr val="bg1"/>
                </a:solidFill>
              </a:rPr>
              <a:t> </a:t>
            </a:r>
            <a:r>
              <a:rPr lang="en-US" sz="3600" dirty="0" smtClean="0">
                <a:solidFill>
                  <a:schemeClr val="bg1"/>
                </a:solidFill>
              </a:rPr>
              <a:t>Body </a:t>
            </a:r>
          </a:p>
          <a:p>
            <a:pPr marL="973138">
              <a:buFont typeface="Arial" panose="020B0604020202020204" pitchFamily="34" charset="0"/>
              <a:buChar char="•"/>
            </a:pPr>
            <a:r>
              <a:rPr lang="en-US" sz="3600" dirty="0" smtClean="0">
                <a:solidFill>
                  <a:schemeClr val="bg1"/>
                </a:solidFill>
              </a:rPr>
              <a:t> Conclusion</a:t>
            </a:r>
            <a:endParaRPr lang="en-US" sz="3600" dirty="0">
              <a:solidFill>
                <a:schemeClr val="bg1"/>
              </a:solidFill>
            </a:endParaRPr>
          </a:p>
          <a:p>
            <a:r>
              <a:rPr lang="en-US" sz="3600" dirty="0" smtClean="0">
                <a:solidFill>
                  <a:schemeClr val="bg1"/>
                </a:solidFill>
              </a:rPr>
              <a:t>3.  Choose </a:t>
            </a:r>
            <a:r>
              <a:rPr lang="en-US" sz="3600" dirty="0">
                <a:solidFill>
                  <a:schemeClr val="bg1"/>
                </a:solidFill>
              </a:rPr>
              <a:t>3-5 main points </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a:p>
            <a:r>
              <a:rPr lang="en-US" sz="3600" dirty="0"/>
              <a:t> </a:t>
            </a:r>
          </a:p>
        </p:txBody>
      </p:sp>
      <p:pic>
        <p:nvPicPr>
          <p:cNvPr id="6" name="Picture 5"/>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4012382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1" y="117765"/>
            <a:ext cx="11734800" cy="5878532"/>
          </a:xfrm>
          <a:prstGeom prst="rect">
            <a:avLst/>
          </a:prstGeom>
          <a:noFill/>
        </p:spPr>
        <p:txBody>
          <a:bodyPr wrap="square" rtlCol="0">
            <a:spAutoFit/>
          </a:bodyPr>
          <a:lstStyle/>
          <a:p>
            <a:pPr algn="ctr"/>
            <a:r>
              <a:rPr lang="en-US" sz="4400" b="1" dirty="0">
                <a:solidFill>
                  <a:schemeClr val="bg1"/>
                </a:solidFill>
              </a:rPr>
              <a:t>Step 2:  </a:t>
            </a:r>
            <a:r>
              <a:rPr lang="en-US" sz="4400" b="1" dirty="0" smtClean="0">
                <a:solidFill>
                  <a:schemeClr val="bg1"/>
                </a:solidFill>
              </a:rPr>
              <a:t>Create</a:t>
            </a:r>
          </a:p>
          <a:p>
            <a:endParaRPr lang="en-US" sz="2400" b="1" dirty="0">
              <a:solidFill>
                <a:schemeClr val="bg1"/>
              </a:solidFill>
            </a:endParaRPr>
          </a:p>
          <a:p>
            <a:pPr marL="176212"/>
            <a:r>
              <a:rPr lang="en-US" sz="3600" dirty="0" smtClean="0">
                <a:solidFill>
                  <a:schemeClr val="bg1"/>
                </a:solidFill>
              </a:rPr>
              <a:t>The Introduction/Abstract</a:t>
            </a:r>
          </a:p>
          <a:p>
            <a:pPr marL="739775" indent="-563563">
              <a:buFont typeface="Arial" panose="020B0604020202020204" pitchFamily="34" charset="0"/>
              <a:buChar char="•"/>
            </a:pPr>
            <a:r>
              <a:rPr lang="en-US" sz="3600" dirty="0" smtClean="0">
                <a:solidFill>
                  <a:schemeClr val="bg1"/>
                </a:solidFill>
              </a:rPr>
              <a:t>*Provide </a:t>
            </a:r>
            <a:r>
              <a:rPr lang="en-US" sz="3600" dirty="0">
                <a:solidFill>
                  <a:schemeClr val="bg1"/>
                </a:solidFill>
              </a:rPr>
              <a:t>an </a:t>
            </a:r>
            <a:r>
              <a:rPr lang="en-US" sz="3600" b="1" dirty="0">
                <a:solidFill>
                  <a:schemeClr val="bg1"/>
                </a:solidFill>
              </a:rPr>
              <a:t>entry point </a:t>
            </a:r>
            <a:r>
              <a:rPr lang="en-US" sz="3600" dirty="0">
                <a:solidFill>
                  <a:schemeClr val="bg1"/>
                </a:solidFill>
              </a:rPr>
              <a:t>that gets the audience’s attention (story, question, scenario, fact).  </a:t>
            </a:r>
          </a:p>
          <a:p>
            <a:pPr marL="739775" indent="-563563">
              <a:buFont typeface="Arial" panose="020B0604020202020204" pitchFamily="34" charset="0"/>
              <a:buChar char="•"/>
            </a:pPr>
            <a:r>
              <a:rPr lang="en-US" sz="3600" dirty="0" smtClean="0">
                <a:solidFill>
                  <a:schemeClr val="bg1"/>
                </a:solidFill>
              </a:rPr>
              <a:t>Introduce </a:t>
            </a:r>
            <a:r>
              <a:rPr lang="en-US" sz="3600" dirty="0">
                <a:solidFill>
                  <a:schemeClr val="bg1"/>
                </a:solidFill>
              </a:rPr>
              <a:t>yourself/team and </a:t>
            </a:r>
            <a:r>
              <a:rPr lang="en-US" sz="3600" b="1" dirty="0">
                <a:solidFill>
                  <a:schemeClr val="bg1"/>
                </a:solidFill>
              </a:rPr>
              <a:t>establish credibility</a:t>
            </a:r>
          </a:p>
          <a:p>
            <a:pPr marL="739775" indent="-563563">
              <a:buFont typeface="Arial" panose="020B0604020202020204" pitchFamily="34" charset="0"/>
              <a:buChar char="•"/>
            </a:pPr>
            <a:r>
              <a:rPr lang="en-US" sz="3600" dirty="0">
                <a:solidFill>
                  <a:schemeClr val="bg1"/>
                </a:solidFill>
              </a:rPr>
              <a:t>State your </a:t>
            </a:r>
            <a:r>
              <a:rPr lang="en-US" sz="3600" dirty="0" smtClean="0">
                <a:solidFill>
                  <a:schemeClr val="bg1"/>
                </a:solidFill>
              </a:rPr>
              <a:t>purpose and your main topic</a:t>
            </a:r>
            <a:endParaRPr lang="en-US" sz="3600" b="1" dirty="0">
              <a:solidFill>
                <a:schemeClr val="bg1"/>
              </a:solidFill>
            </a:endParaRPr>
          </a:p>
          <a:p>
            <a:pPr marL="739775" indent="-563563">
              <a:buFont typeface="Arial" panose="020B0604020202020204" pitchFamily="34" charset="0"/>
              <a:buChar char="•"/>
            </a:pPr>
            <a:r>
              <a:rPr lang="en-US" sz="3600" dirty="0" smtClean="0">
                <a:solidFill>
                  <a:schemeClr val="bg1"/>
                </a:solidFill>
              </a:rPr>
              <a:t>Preview </a:t>
            </a:r>
            <a:r>
              <a:rPr lang="en-US" sz="3600" dirty="0">
                <a:solidFill>
                  <a:schemeClr val="bg1"/>
                </a:solidFill>
              </a:rPr>
              <a:t>your </a:t>
            </a:r>
            <a:r>
              <a:rPr lang="en-US" sz="3600" b="1" dirty="0">
                <a:solidFill>
                  <a:schemeClr val="bg1"/>
                </a:solidFill>
              </a:rPr>
              <a:t>main points </a:t>
            </a:r>
            <a:r>
              <a:rPr lang="en-US" sz="3600" dirty="0">
                <a:solidFill>
                  <a:schemeClr val="bg1"/>
                </a:solidFill>
              </a:rPr>
              <a:t>(discuss in order of importance</a:t>
            </a:r>
            <a:r>
              <a:rPr lang="en-US" sz="3600" dirty="0" smtClean="0">
                <a:solidFill>
                  <a:schemeClr val="bg1"/>
                </a:solidFill>
              </a:rPr>
              <a:t>)</a:t>
            </a:r>
          </a:p>
          <a:p>
            <a:pPr marL="739775" indent="-563563">
              <a:buFont typeface="Arial" panose="020B0604020202020204" pitchFamily="34" charset="0"/>
              <a:buChar char="•"/>
            </a:pPr>
            <a:r>
              <a:rPr lang="en-US" sz="3600" dirty="0" smtClean="0">
                <a:solidFill>
                  <a:schemeClr val="bg1"/>
                </a:solidFill>
              </a:rPr>
              <a:t>Provide background information (if needed)</a:t>
            </a:r>
            <a:endParaRPr lang="en-US" sz="3600" dirty="0">
              <a:solidFill>
                <a:schemeClr val="bg1"/>
              </a:solidFill>
            </a:endParaRPr>
          </a:p>
          <a:p>
            <a:r>
              <a:rPr lang="en-US" sz="2800" i="1" dirty="0">
                <a:solidFill>
                  <a:schemeClr val="bg1"/>
                </a:solidFill>
              </a:rPr>
              <a:t>	</a:t>
            </a:r>
            <a:endParaRPr lang="en-US" sz="2800" i="1" dirty="0" smtClean="0">
              <a:solidFill>
                <a:schemeClr val="bg1"/>
              </a:solidFill>
            </a:endParaRPr>
          </a:p>
          <a:p>
            <a:r>
              <a:rPr lang="en-US" sz="2800" i="1" dirty="0" smtClean="0">
                <a:solidFill>
                  <a:schemeClr val="bg1"/>
                </a:solidFill>
              </a:rPr>
              <a:t>*The type of presentation will determine whether an entry point is used</a:t>
            </a:r>
            <a:endParaRPr lang="en-US" sz="2800" i="1" dirty="0">
              <a:solidFill>
                <a:schemeClr val="bg1"/>
              </a:solidFill>
            </a:endParaRPr>
          </a:p>
        </p:txBody>
      </p:sp>
      <p:pic>
        <p:nvPicPr>
          <p:cNvPr id="6" name="Picture 5"/>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288082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9943" y="10886"/>
            <a:ext cx="8553723" cy="769441"/>
          </a:xfrm>
          <a:prstGeom prst="rect">
            <a:avLst/>
          </a:prstGeom>
          <a:noFill/>
        </p:spPr>
        <p:txBody>
          <a:bodyPr wrap="square" rtlCol="0">
            <a:spAutoFit/>
          </a:bodyPr>
          <a:lstStyle/>
          <a:p>
            <a:pPr algn="ctr"/>
            <a:r>
              <a:rPr lang="en-US" sz="4400" b="1" dirty="0" smtClean="0">
                <a:solidFill>
                  <a:schemeClr val="bg1"/>
                </a:solidFill>
              </a:rPr>
              <a:t>How </a:t>
            </a:r>
            <a:r>
              <a:rPr lang="en-US" sz="4400" b="1" dirty="0">
                <a:solidFill>
                  <a:schemeClr val="bg1"/>
                </a:solidFill>
              </a:rPr>
              <a:t>It’s Done</a:t>
            </a:r>
            <a:endParaRPr lang="en-US" sz="3600" dirty="0">
              <a:solidFill>
                <a:schemeClr val="bg1"/>
              </a:solidFill>
            </a:endParaRPr>
          </a:p>
        </p:txBody>
      </p:sp>
      <p:sp>
        <p:nvSpPr>
          <p:cNvPr id="2" name="TextBox 1"/>
          <p:cNvSpPr txBox="1"/>
          <p:nvPr/>
        </p:nvSpPr>
        <p:spPr>
          <a:xfrm>
            <a:off x="3276600" y="1108139"/>
            <a:ext cx="5562600" cy="646331"/>
          </a:xfrm>
          <a:prstGeom prst="rect">
            <a:avLst/>
          </a:prstGeom>
          <a:noFill/>
        </p:spPr>
        <p:txBody>
          <a:bodyPr wrap="square" rtlCol="0">
            <a:spAutoFit/>
          </a:bodyPr>
          <a:lstStyle/>
          <a:p>
            <a:pPr algn="ctr"/>
            <a:r>
              <a:rPr lang="en-US" sz="3600" b="1" dirty="0" smtClean="0">
                <a:solidFill>
                  <a:schemeClr val="bg1"/>
                </a:solidFill>
                <a:hlinkClick r:id="rId3"/>
              </a:rPr>
              <a:t>The Introduction</a:t>
            </a:r>
            <a:endParaRPr lang="en-US" sz="3600" b="1" dirty="0">
              <a:solidFill>
                <a:schemeClr val="bg1"/>
              </a:solidFill>
            </a:endParaRPr>
          </a:p>
        </p:txBody>
      </p:sp>
      <p:pic>
        <p:nvPicPr>
          <p:cNvPr id="5" name="Picture 4"/>
          <p:cNvPicPr>
            <a:picLocks noChangeAspect="1"/>
          </p:cNvPicPr>
          <p:nvPr/>
        </p:nvPicPr>
        <p:blipFill>
          <a:blip r:embed="rId4"/>
          <a:stretch>
            <a:fillRect/>
          </a:stretch>
        </p:blipFill>
        <p:spPr>
          <a:xfrm>
            <a:off x="3408385" y="2057400"/>
            <a:ext cx="5176837" cy="3488495"/>
          </a:xfrm>
          <a:prstGeom prst="rect">
            <a:avLst/>
          </a:prstGeom>
        </p:spPr>
      </p:pic>
      <p:pic>
        <p:nvPicPr>
          <p:cNvPr id="7" name="Picture 6"/>
          <p:cNvPicPr>
            <a:picLocks noChangeAspect="1" noChangeArrowheads="1"/>
          </p:cNvPicPr>
          <p:nvPr/>
        </p:nvPicPr>
        <p:blipFill rotWithShape="1">
          <a:blip r:embed="rId5"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6">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022176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7400" y="0"/>
            <a:ext cx="8553723" cy="769441"/>
          </a:xfrm>
          <a:prstGeom prst="rect">
            <a:avLst/>
          </a:prstGeom>
          <a:noFill/>
        </p:spPr>
        <p:txBody>
          <a:bodyPr wrap="square" rtlCol="0">
            <a:spAutoFit/>
          </a:bodyPr>
          <a:lstStyle/>
          <a:p>
            <a:pPr algn="ctr"/>
            <a:r>
              <a:rPr lang="en-US" sz="4400" b="1" dirty="0" smtClean="0">
                <a:solidFill>
                  <a:schemeClr val="bg1"/>
                </a:solidFill>
              </a:rPr>
              <a:t>    How </a:t>
            </a:r>
            <a:r>
              <a:rPr lang="en-US" sz="4400" b="1" dirty="0">
                <a:solidFill>
                  <a:schemeClr val="bg1"/>
                </a:solidFill>
              </a:rPr>
              <a:t>It’s Done</a:t>
            </a:r>
            <a:endParaRPr lang="en-US" sz="3600" dirty="0">
              <a:solidFill>
                <a:schemeClr val="bg1"/>
              </a:solidFill>
            </a:endParaRPr>
          </a:p>
        </p:txBody>
      </p:sp>
      <p:sp>
        <p:nvSpPr>
          <p:cNvPr id="5" name="TextBox 4"/>
          <p:cNvSpPr txBox="1"/>
          <p:nvPr/>
        </p:nvSpPr>
        <p:spPr>
          <a:xfrm>
            <a:off x="685800" y="609600"/>
            <a:ext cx="11887200" cy="6463308"/>
          </a:xfrm>
          <a:prstGeom prst="rect">
            <a:avLst/>
          </a:prstGeom>
          <a:noFill/>
        </p:spPr>
        <p:txBody>
          <a:bodyPr wrap="square" rtlCol="0">
            <a:spAutoFit/>
          </a:bodyPr>
          <a:lstStyle/>
          <a:p>
            <a:pPr algn="ctr"/>
            <a:r>
              <a:rPr lang="en-US" sz="2600" b="1" dirty="0" smtClean="0">
                <a:solidFill>
                  <a:schemeClr val="bg1"/>
                </a:solidFill>
              </a:rPr>
              <a:t>Electric Vehicles</a:t>
            </a:r>
          </a:p>
          <a:p>
            <a:r>
              <a:rPr lang="en-US" sz="2600" u="sng" dirty="0" smtClean="0">
                <a:solidFill>
                  <a:schemeClr val="bg1"/>
                </a:solidFill>
              </a:rPr>
              <a:t>Entry Point:</a:t>
            </a:r>
            <a:r>
              <a:rPr lang="en-US" sz="2600" dirty="0" smtClean="0">
                <a:solidFill>
                  <a:schemeClr val="bg1"/>
                </a:solidFill>
              </a:rPr>
              <a:t>  </a:t>
            </a:r>
          </a:p>
          <a:p>
            <a:pPr marL="457200" indent="-457200">
              <a:buFont typeface="Arial" panose="020B0604020202020204" pitchFamily="34" charset="0"/>
              <a:buChar char="•"/>
            </a:pPr>
            <a:r>
              <a:rPr lang="en-US" sz="2600" dirty="0" smtClean="0">
                <a:solidFill>
                  <a:schemeClr val="bg1"/>
                </a:solidFill>
              </a:rPr>
              <a:t>Question about electric cars</a:t>
            </a:r>
          </a:p>
          <a:p>
            <a:endParaRPr lang="en-US" sz="2600" dirty="0" smtClean="0">
              <a:solidFill>
                <a:schemeClr val="bg1"/>
              </a:solidFill>
            </a:endParaRPr>
          </a:p>
          <a:p>
            <a:r>
              <a:rPr lang="en-US" sz="2600" u="sng" dirty="0" smtClean="0">
                <a:solidFill>
                  <a:schemeClr val="bg1"/>
                </a:solidFill>
              </a:rPr>
              <a:t>Credibility:</a:t>
            </a:r>
            <a:r>
              <a:rPr lang="en-US" sz="2600" dirty="0" smtClean="0">
                <a:solidFill>
                  <a:schemeClr val="bg1"/>
                </a:solidFill>
              </a:rPr>
              <a:t>  </a:t>
            </a:r>
          </a:p>
          <a:p>
            <a:pPr marL="457200" indent="-457200">
              <a:buFont typeface="Arial" panose="020B0604020202020204" pitchFamily="34" charset="0"/>
              <a:buChar char="•"/>
            </a:pPr>
            <a:r>
              <a:rPr lang="en-US" sz="2600" dirty="0" smtClean="0">
                <a:solidFill>
                  <a:schemeClr val="bg1"/>
                </a:solidFill>
              </a:rPr>
              <a:t>Research from the Royal Academy of Engineering and the US Department </a:t>
            </a:r>
          </a:p>
          <a:p>
            <a:r>
              <a:rPr lang="en-US" sz="2600" dirty="0" smtClean="0">
                <a:solidFill>
                  <a:schemeClr val="bg1"/>
                </a:solidFill>
              </a:rPr>
              <a:t>      of Energy regarding benefits</a:t>
            </a:r>
          </a:p>
          <a:p>
            <a:pPr>
              <a:spcBef>
                <a:spcPts val="1200"/>
              </a:spcBef>
            </a:pPr>
            <a:r>
              <a:rPr lang="en-US" sz="2600" u="sng" dirty="0">
                <a:solidFill>
                  <a:schemeClr val="bg1"/>
                </a:solidFill>
              </a:rPr>
              <a:t>Purpose:</a:t>
            </a:r>
            <a:r>
              <a:rPr lang="en-US" sz="2600" dirty="0">
                <a:solidFill>
                  <a:schemeClr val="bg1"/>
                </a:solidFill>
              </a:rPr>
              <a:t>  </a:t>
            </a:r>
            <a:endParaRPr lang="en-US" sz="2600" dirty="0" smtClean="0">
              <a:solidFill>
                <a:schemeClr val="bg1"/>
              </a:solidFill>
            </a:endParaRPr>
          </a:p>
          <a:p>
            <a:pPr marL="457200" indent="-457200">
              <a:spcBef>
                <a:spcPts val="1200"/>
              </a:spcBef>
              <a:buFont typeface="Arial" panose="020B0604020202020204" pitchFamily="34" charset="0"/>
              <a:buChar char="•"/>
            </a:pPr>
            <a:r>
              <a:rPr lang="en-US" sz="2600" dirty="0" smtClean="0">
                <a:solidFill>
                  <a:schemeClr val="bg1"/>
                </a:solidFill>
              </a:rPr>
              <a:t>“I’m here today to talk about how one company, Tesla Motors, is pioneering the way to create a larger market share for electric vehicles.”</a:t>
            </a:r>
            <a:endParaRPr lang="en-US" sz="2600" dirty="0">
              <a:solidFill>
                <a:schemeClr val="bg1"/>
              </a:solidFill>
            </a:endParaRPr>
          </a:p>
          <a:p>
            <a:pPr>
              <a:spcBef>
                <a:spcPts val="1200"/>
              </a:spcBef>
            </a:pPr>
            <a:r>
              <a:rPr lang="en-US" sz="2600" u="sng" dirty="0" smtClean="0">
                <a:solidFill>
                  <a:schemeClr val="bg1"/>
                </a:solidFill>
              </a:rPr>
              <a:t>Preview of Topics:</a:t>
            </a:r>
            <a:r>
              <a:rPr lang="en-US" sz="2600" dirty="0" smtClean="0">
                <a:solidFill>
                  <a:schemeClr val="bg1"/>
                </a:solidFill>
              </a:rPr>
              <a:t>  </a:t>
            </a:r>
          </a:p>
          <a:p>
            <a:pPr marL="457200" indent="-457200">
              <a:spcBef>
                <a:spcPts val="1200"/>
              </a:spcBef>
              <a:buFont typeface="Arial" panose="020B0604020202020204" pitchFamily="34" charset="0"/>
              <a:buChar char="•"/>
            </a:pPr>
            <a:r>
              <a:rPr lang="en-US" sz="2600" dirty="0" smtClean="0">
                <a:solidFill>
                  <a:schemeClr val="bg1"/>
                </a:solidFill>
              </a:rPr>
              <a:t>What Tesla is doing to keep the cost down, the performance of the car, and the main concerns people have.</a:t>
            </a:r>
          </a:p>
          <a:p>
            <a:pPr>
              <a:spcBef>
                <a:spcPts val="1200"/>
              </a:spcBef>
            </a:pPr>
            <a:endParaRPr lang="en-US" sz="2600" dirty="0" smtClean="0">
              <a:solidFill>
                <a:schemeClr val="bg1"/>
              </a:solidFill>
            </a:endParaRPr>
          </a:p>
        </p:txBody>
      </p:sp>
      <p:pic>
        <p:nvPicPr>
          <p:cNvPr id="7" name="Picture 6"/>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2393771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1" y="124496"/>
            <a:ext cx="11506200" cy="6186309"/>
          </a:xfrm>
          <a:prstGeom prst="rect">
            <a:avLst/>
          </a:prstGeom>
          <a:noFill/>
        </p:spPr>
        <p:txBody>
          <a:bodyPr wrap="square" rtlCol="0">
            <a:spAutoFit/>
          </a:bodyPr>
          <a:lstStyle/>
          <a:p>
            <a:pPr algn="ctr"/>
            <a:r>
              <a:rPr lang="en-US" sz="4400" b="1" dirty="0">
                <a:solidFill>
                  <a:schemeClr val="bg1"/>
                </a:solidFill>
              </a:rPr>
              <a:t>Step 2:  Create the Body</a:t>
            </a:r>
          </a:p>
          <a:p>
            <a:pPr marL="571500" indent="-571500">
              <a:buFont typeface="Arial" panose="020B0604020202020204" pitchFamily="34" charset="0"/>
              <a:buChar char="•"/>
            </a:pPr>
            <a:endParaRPr lang="en-US" sz="3200" dirty="0">
              <a:solidFill>
                <a:schemeClr val="bg1"/>
              </a:solidFill>
            </a:endParaRPr>
          </a:p>
          <a:p>
            <a:pPr marL="571500" indent="-571500">
              <a:buFont typeface="Arial" panose="020B0604020202020204" pitchFamily="34" charset="0"/>
              <a:buChar char="•"/>
            </a:pPr>
            <a:r>
              <a:rPr lang="en-US" sz="3200" dirty="0" smtClean="0">
                <a:solidFill>
                  <a:schemeClr val="bg1"/>
                </a:solidFill>
              </a:rPr>
              <a:t>Discuss main points/topics in order presented</a:t>
            </a:r>
          </a:p>
          <a:p>
            <a:pPr marL="571500" indent="-571500">
              <a:buFont typeface="Arial" panose="020B0604020202020204" pitchFamily="34" charset="0"/>
              <a:buChar char="•"/>
            </a:pPr>
            <a:r>
              <a:rPr lang="en-US" sz="3200" dirty="0" smtClean="0">
                <a:solidFill>
                  <a:schemeClr val="bg1"/>
                </a:solidFill>
              </a:rPr>
              <a:t>Give </a:t>
            </a:r>
            <a:r>
              <a:rPr lang="en-US" sz="3200" dirty="0">
                <a:solidFill>
                  <a:schemeClr val="bg1"/>
                </a:solidFill>
              </a:rPr>
              <a:t>sufficient supporting data </a:t>
            </a:r>
          </a:p>
          <a:p>
            <a:pPr marL="571500" indent="-571500">
              <a:buFont typeface="Arial" panose="020B0604020202020204" pitchFamily="34" charset="0"/>
              <a:buChar char="•"/>
            </a:pPr>
            <a:r>
              <a:rPr lang="en-US" sz="3200" dirty="0">
                <a:solidFill>
                  <a:schemeClr val="bg1"/>
                </a:solidFill>
              </a:rPr>
              <a:t>Provide </a:t>
            </a:r>
            <a:r>
              <a:rPr lang="en-US" sz="3200" b="1" dirty="0">
                <a:solidFill>
                  <a:schemeClr val="bg1"/>
                </a:solidFill>
              </a:rPr>
              <a:t>transitions</a:t>
            </a:r>
            <a:r>
              <a:rPr lang="en-US" sz="3200" dirty="0">
                <a:solidFill>
                  <a:schemeClr val="bg1"/>
                </a:solidFill>
              </a:rPr>
              <a:t> between main points</a:t>
            </a:r>
          </a:p>
          <a:p>
            <a:pPr marL="571500" indent="-571500">
              <a:buFont typeface="Arial" panose="020B0604020202020204" pitchFamily="34" charset="0"/>
              <a:buChar char="•"/>
            </a:pPr>
            <a:r>
              <a:rPr lang="en-US" sz="3200" dirty="0" smtClean="0">
                <a:solidFill>
                  <a:schemeClr val="bg1"/>
                </a:solidFill>
              </a:rPr>
              <a:t>Remember the tech writing standards (use </a:t>
            </a:r>
            <a:r>
              <a:rPr lang="en-US" sz="3200" dirty="0">
                <a:solidFill>
                  <a:schemeClr val="bg1"/>
                </a:solidFill>
              </a:rPr>
              <a:t>analogies, examples, and </a:t>
            </a:r>
            <a:r>
              <a:rPr lang="en-US" sz="3200" dirty="0" smtClean="0">
                <a:solidFill>
                  <a:schemeClr val="bg1"/>
                </a:solidFill>
              </a:rPr>
              <a:t>stories; define key terms/acronyms; use gender neutral language) </a:t>
            </a:r>
          </a:p>
          <a:p>
            <a:pPr marL="571500" indent="-571500">
              <a:buFont typeface="Arial" panose="020B0604020202020204" pitchFamily="34" charset="0"/>
              <a:buChar char="•"/>
            </a:pPr>
            <a:r>
              <a:rPr lang="en-US" sz="3200" b="1" dirty="0">
                <a:solidFill>
                  <a:schemeClr val="bg1"/>
                </a:solidFill>
              </a:rPr>
              <a:t>Repeat</a:t>
            </a:r>
            <a:r>
              <a:rPr lang="en-US" sz="3200" dirty="0">
                <a:solidFill>
                  <a:schemeClr val="bg1"/>
                </a:solidFill>
              </a:rPr>
              <a:t> key words/concepts—strategic repetition</a:t>
            </a:r>
          </a:p>
          <a:p>
            <a:pPr marL="571500" indent="-571500">
              <a:buFont typeface="Arial" panose="020B0604020202020204" pitchFamily="34" charset="0"/>
              <a:buChar char="•"/>
            </a:pPr>
            <a:r>
              <a:rPr lang="en-US" sz="3200" dirty="0" smtClean="0">
                <a:solidFill>
                  <a:schemeClr val="bg1"/>
                </a:solidFill>
              </a:rPr>
              <a:t>Don’t </a:t>
            </a:r>
            <a:r>
              <a:rPr lang="en-US" sz="3200" dirty="0">
                <a:solidFill>
                  <a:schemeClr val="bg1"/>
                </a:solidFill>
              </a:rPr>
              <a:t>try to cover too much </a:t>
            </a:r>
            <a:r>
              <a:rPr lang="en-US" sz="3200" dirty="0" smtClean="0">
                <a:solidFill>
                  <a:schemeClr val="bg1"/>
                </a:solidFill>
              </a:rPr>
              <a:t>information</a:t>
            </a:r>
          </a:p>
          <a:p>
            <a:pPr marL="571500" indent="-571500">
              <a:buFont typeface="Arial" panose="020B0604020202020204" pitchFamily="34" charset="0"/>
              <a:buChar char="•"/>
            </a:pPr>
            <a:r>
              <a:rPr lang="en-US" sz="3200" dirty="0" smtClean="0">
                <a:solidFill>
                  <a:schemeClr val="bg1"/>
                </a:solidFill>
              </a:rPr>
              <a:t>Provide audience “pulse checks”</a:t>
            </a:r>
            <a:endParaRPr lang="en-US" sz="3200" dirty="0">
              <a:solidFill>
                <a:schemeClr val="bg1"/>
              </a:solidFill>
            </a:endParaRPr>
          </a:p>
          <a:p>
            <a:pPr marL="571500" indent="-571500">
              <a:buFont typeface="Arial" panose="020B0604020202020204" pitchFamily="34" charset="0"/>
              <a:buChar char="•"/>
            </a:pPr>
            <a:endParaRPr lang="en-US" sz="3200" dirty="0">
              <a:solidFill>
                <a:schemeClr val="bg1"/>
              </a:solidFill>
            </a:endParaRPr>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447712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9943" y="10886"/>
            <a:ext cx="8553723" cy="769441"/>
          </a:xfrm>
          <a:prstGeom prst="rect">
            <a:avLst/>
          </a:prstGeom>
          <a:noFill/>
        </p:spPr>
        <p:txBody>
          <a:bodyPr wrap="square" rtlCol="0">
            <a:spAutoFit/>
          </a:bodyPr>
          <a:lstStyle/>
          <a:p>
            <a:pPr algn="ctr"/>
            <a:r>
              <a:rPr lang="en-US" sz="4400" b="1" dirty="0" smtClean="0">
                <a:solidFill>
                  <a:schemeClr val="bg1"/>
                </a:solidFill>
              </a:rPr>
              <a:t>    How </a:t>
            </a:r>
            <a:r>
              <a:rPr lang="en-US" sz="4400" b="1" dirty="0">
                <a:solidFill>
                  <a:schemeClr val="bg1"/>
                </a:solidFill>
              </a:rPr>
              <a:t>It’s Done</a:t>
            </a:r>
            <a:endParaRPr lang="en-US" sz="3600" dirty="0">
              <a:solidFill>
                <a:schemeClr val="bg1"/>
              </a:solidFill>
            </a:endParaRPr>
          </a:p>
        </p:txBody>
      </p:sp>
      <p:sp>
        <p:nvSpPr>
          <p:cNvPr id="5" name="TextBox 4"/>
          <p:cNvSpPr txBox="1"/>
          <p:nvPr/>
        </p:nvSpPr>
        <p:spPr>
          <a:xfrm>
            <a:off x="304800" y="609600"/>
            <a:ext cx="11887200" cy="1446550"/>
          </a:xfrm>
          <a:prstGeom prst="rect">
            <a:avLst/>
          </a:prstGeom>
          <a:noFill/>
        </p:spPr>
        <p:txBody>
          <a:bodyPr wrap="square" rtlCol="0">
            <a:spAutoFit/>
          </a:bodyPr>
          <a:lstStyle/>
          <a:p>
            <a:pPr algn="ctr"/>
            <a:r>
              <a:rPr lang="en-US" sz="2600" b="1" dirty="0" smtClean="0">
                <a:solidFill>
                  <a:schemeClr val="bg1"/>
                </a:solidFill>
              </a:rPr>
              <a:t>Electric Vehicles</a:t>
            </a:r>
          </a:p>
          <a:p>
            <a:endParaRPr lang="en-US" sz="2600" dirty="0" smtClean="0">
              <a:solidFill>
                <a:schemeClr val="bg1"/>
              </a:solidFill>
            </a:endParaRPr>
          </a:p>
          <a:p>
            <a:pPr>
              <a:spcBef>
                <a:spcPts val="1200"/>
              </a:spcBef>
            </a:pPr>
            <a:endParaRPr lang="en-US" sz="2600" dirty="0" smtClean="0">
              <a:solidFill>
                <a:schemeClr val="bg1"/>
              </a:solidFill>
            </a:endParaRPr>
          </a:p>
        </p:txBody>
      </p:sp>
      <p:pic>
        <p:nvPicPr>
          <p:cNvPr id="6" name="Picture 5"/>
          <p:cNvPicPr>
            <a:picLocks noChangeAspect="1"/>
          </p:cNvPicPr>
          <p:nvPr/>
        </p:nvPicPr>
        <p:blipFill>
          <a:blip r:embed="rId3"/>
          <a:stretch>
            <a:fillRect/>
          </a:stretch>
        </p:blipFill>
        <p:spPr>
          <a:xfrm>
            <a:off x="3505200" y="1447800"/>
            <a:ext cx="5176837" cy="3488495"/>
          </a:xfrm>
          <a:prstGeom prst="rect">
            <a:avLst/>
          </a:prstGeom>
        </p:spPr>
      </p:pic>
      <p:pic>
        <p:nvPicPr>
          <p:cNvPr id="7" name="Picture 6"/>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703730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696" y="76200"/>
            <a:ext cx="11658600" cy="6986528"/>
          </a:xfrm>
          <a:prstGeom prst="rect">
            <a:avLst/>
          </a:prstGeom>
          <a:noFill/>
        </p:spPr>
        <p:txBody>
          <a:bodyPr wrap="square" rtlCol="0">
            <a:spAutoFit/>
          </a:bodyPr>
          <a:lstStyle/>
          <a:p>
            <a:endParaRPr lang="en-US" sz="3200" dirty="0" smtClean="0">
              <a:solidFill>
                <a:schemeClr val="bg1"/>
              </a:solidFill>
            </a:endParaRPr>
          </a:p>
          <a:p>
            <a:r>
              <a:rPr lang="en-US" sz="3200" dirty="0" smtClean="0">
                <a:solidFill>
                  <a:schemeClr val="bg1"/>
                </a:solidFill>
              </a:rPr>
              <a:t>What did the speaker do to keep his audience engaged?</a:t>
            </a:r>
          </a:p>
          <a:p>
            <a:pPr marL="457200" indent="-457200">
              <a:buFont typeface="Arial" panose="020B0604020202020204" pitchFamily="34" charset="0"/>
              <a:buChar char="•"/>
            </a:pPr>
            <a:r>
              <a:rPr lang="en-US" sz="3200" dirty="0" smtClean="0">
                <a:solidFill>
                  <a:schemeClr val="bg1"/>
                </a:solidFill>
              </a:rPr>
              <a:t>Movement</a:t>
            </a:r>
          </a:p>
          <a:p>
            <a:pPr marL="457200" indent="-457200">
              <a:buFont typeface="Arial" panose="020B0604020202020204" pitchFamily="34" charset="0"/>
              <a:buChar char="•"/>
            </a:pPr>
            <a:r>
              <a:rPr lang="en-US" sz="3200" dirty="0" smtClean="0">
                <a:solidFill>
                  <a:schemeClr val="bg1"/>
                </a:solidFill>
              </a:rPr>
              <a:t>Gestures</a:t>
            </a:r>
          </a:p>
          <a:p>
            <a:pPr marL="457200" indent="-457200">
              <a:buFont typeface="Arial" panose="020B0604020202020204" pitchFamily="34" charset="0"/>
              <a:buChar char="•"/>
            </a:pPr>
            <a:r>
              <a:rPr lang="en-US" sz="3200" dirty="0" smtClean="0">
                <a:solidFill>
                  <a:schemeClr val="bg1"/>
                </a:solidFill>
              </a:rPr>
              <a:t>Transition to next point: “Next, we are going to talk about performance.”</a:t>
            </a:r>
          </a:p>
          <a:p>
            <a:pPr marL="457200" indent="-457200">
              <a:buFont typeface="Arial" panose="020B0604020202020204" pitchFamily="34" charset="0"/>
              <a:buChar char="•"/>
            </a:pPr>
            <a:r>
              <a:rPr lang="en-US" sz="3200" dirty="0" smtClean="0">
                <a:solidFill>
                  <a:schemeClr val="bg1"/>
                </a:solidFill>
              </a:rPr>
              <a:t>Audience pulse check:  “Close your eyes for a second….”</a:t>
            </a:r>
          </a:p>
          <a:p>
            <a:pPr marL="457200" indent="-457200">
              <a:buFont typeface="Arial" panose="020B0604020202020204" pitchFamily="34" charset="0"/>
              <a:buChar char="•"/>
            </a:pPr>
            <a:r>
              <a:rPr lang="en-US" sz="3200" dirty="0" smtClean="0">
                <a:solidFill>
                  <a:schemeClr val="bg1"/>
                </a:solidFill>
              </a:rPr>
              <a:t>Definition of technical term:  “crumple zone”</a:t>
            </a:r>
          </a:p>
          <a:p>
            <a:pPr marL="457200" indent="-457200">
              <a:buFont typeface="Arial" panose="020B0604020202020204" pitchFamily="34" charset="0"/>
              <a:buChar char="•"/>
            </a:pPr>
            <a:r>
              <a:rPr lang="en-US" sz="3200" dirty="0" smtClean="0">
                <a:solidFill>
                  <a:schemeClr val="bg1"/>
                </a:solidFill>
              </a:rPr>
              <a:t>Supported points with surveys, research, examples, and advantages of technology</a:t>
            </a:r>
          </a:p>
          <a:p>
            <a:pPr marL="457200" indent="-457200">
              <a:buFont typeface="Arial" panose="020B0604020202020204" pitchFamily="34" charset="0"/>
              <a:buChar char="•"/>
            </a:pPr>
            <a:endParaRPr lang="en-US" sz="3200" dirty="0">
              <a:solidFill>
                <a:schemeClr val="bg1"/>
              </a:solidFill>
            </a:endParaRPr>
          </a:p>
          <a:p>
            <a:pPr marL="571500" indent="-571500">
              <a:buFont typeface="Arial" panose="020B0604020202020204" pitchFamily="34" charset="0"/>
              <a:buChar char="•"/>
            </a:pPr>
            <a:endParaRPr lang="en-US" sz="3200" dirty="0" smtClean="0">
              <a:solidFill>
                <a:schemeClr val="bg1"/>
              </a:solidFill>
            </a:endParaRPr>
          </a:p>
          <a:p>
            <a:endParaRPr lang="en-US" sz="3200" dirty="0">
              <a:solidFill>
                <a:schemeClr val="bg1"/>
              </a:solidFill>
            </a:endParaRPr>
          </a:p>
          <a:p>
            <a:pPr marL="571500" indent="-571500">
              <a:buFont typeface="Arial" panose="020B0604020202020204" pitchFamily="34" charset="0"/>
              <a:buChar char="•"/>
            </a:pPr>
            <a:endParaRPr lang="en-US" sz="3200" dirty="0"/>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857874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par>
                          <p:cTn id="27" fill="hold">
                            <p:stCondLst>
                              <p:cond delay="0"/>
                            </p:stCondLst>
                            <p:childTnLst>
                              <p:par>
                                <p:cTn id="28" presetID="10" presetClass="entr" presetSubtype="0"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5160" y="28575"/>
            <a:ext cx="8553723" cy="1446550"/>
          </a:xfrm>
          <a:prstGeom prst="rect">
            <a:avLst/>
          </a:prstGeom>
          <a:noFill/>
        </p:spPr>
        <p:txBody>
          <a:bodyPr wrap="square" rtlCol="0">
            <a:spAutoFit/>
          </a:bodyPr>
          <a:lstStyle/>
          <a:p>
            <a:pPr algn="ctr"/>
            <a:r>
              <a:rPr lang="en-US" sz="4400" b="1" dirty="0" smtClean="0">
                <a:solidFill>
                  <a:schemeClr val="bg1"/>
                </a:solidFill>
              </a:rPr>
              <a:t>One Student’s Experience</a:t>
            </a:r>
            <a:endParaRPr lang="en-US" sz="4400" b="1" dirty="0">
              <a:solidFill>
                <a:schemeClr val="bg1"/>
              </a:solidFill>
            </a:endParaRPr>
          </a:p>
          <a:p>
            <a:pPr marL="571500" indent="-571500">
              <a:buFont typeface="Arial" panose="020B0604020202020204" pitchFamily="34" charset="0"/>
              <a:buChar char="•"/>
            </a:pPr>
            <a:endParaRPr lang="en-US" sz="4400" b="1" dirty="0">
              <a:solidFill>
                <a:schemeClr val="bg1"/>
              </a:solidFill>
            </a:endParaRPr>
          </a:p>
        </p:txBody>
      </p:sp>
      <p:sp>
        <p:nvSpPr>
          <p:cNvPr id="8" name="Rectangle 7"/>
          <p:cNvSpPr/>
          <p:nvPr/>
        </p:nvSpPr>
        <p:spPr>
          <a:xfrm>
            <a:off x="851483" y="751850"/>
            <a:ext cx="9677400" cy="5940088"/>
          </a:xfrm>
          <a:prstGeom prst="rect">
            <a:avLst/>
          </a:prstGeom>
          <a:noFill/>
        </p:spPr>
        <p:txBody>
          <a:bodyPr wrap="square">
            <a:spAutoFit/>
          </a:bodyPr>
          <a:lstStyle/>
          <a:p>
            <a:r>
              <a:rPr lang="en-US" sz="2000" dirty="0">
                <a:solidFill>
                  <a:schemeClr val="bg1"/>
                </a:solidFill>
              </a:rPr>
              <a:t>Professor Scheaffer,</a:t>
            </a:r>
          </a:p>
          <a:p>
            <a:r>
              <a:rPr lang="en-US" sz="2000" dirty="0">
                <a:solidFill>
                  <a:schemeClr val="bg1"/>
                </a:solidFill>
              </a:rPr>
              <a:t> </a:t>
            </a:r>
          </a:p>
          <a:p>
            <a:r>
              <a:rPr lang="en-US" sz="2000" dirty="0">
                <a:solidFill>
                  <a:schemeClr val="bg1"/>
                </a:solidFill>
              </a:rPr>
              <a:t>I'm not sure if you remember me, but my name </a:t>
            </a:r>
            <a:r>
              <a:rPr lang="en-US" sz="2000">
                <a:solidFill>
                  <a:schemeClr val="bg1"/>
                </a:solidFill>
              </a:rPr>
              <a:t>is </a:t>
            </a:r>
            <a:r>
              <a:rPr lang="en-US" sz="2000" smtClean="0">
                <a:solidFill>
                  <a:schemeClr val="bg1"/>
                </a:solidFill>
              </a:rPr>
              <a:t>XXXXX.  </a:t>
            </a:r>
            <a:r>
              <a:rPr lang="en-US" sz="2000" dirty="0">
                <a:solidFill>
                  <a:schemeClr val="bg1"/>
                </a:solidFill>
              </a:rPr>
              <a:t>I was in </a:t>
            </a:r>
            <a:r>
              <a:rPr lang="en-US" sz="2000" dirty="0" smtClean="0">
                <a:solidFill>
                  <a:schemeClr val="bg1"/>
                </a:solidFill>
              </a:rPr>
              <a:t>your </a:t>
            </a:r>
            <a:r>
              <a:rPr lang="en-US" sz="2000" dirty="0">
                <a:solidFill>
                  <a:schemeClr val="bg1"/>
                </a:solidFill>
              </a:rPr>
              <a:t>technical communication class last semester. I just wanted to thank you for the skills that you taught us, especially the process of an effective presentation. </a:t>
            </a:r>
          </a:p>
          <a:p>
            <a:r>
              <a:rPr lang="en-US" sz="2000" dirty="0">
                <a:solidFill>
                  <a:schemeClr val="bg1"/>
                </a:solidFill>
              </a:rPr>
              <a:t> </a:t>
            </a:r>
          </a:p>
          <a:p>
            <a:r>
              <a:rPr lang="en-US" sz="2000" dirty="0">
                <a:solidFill>
                  <a:schemeClr val="bg1"/>
                </a:solidFill>
              </a:rPr>
              <a:t>I had the opportunity to have an internship this last summer with </a:t>
            </a:r>
            <a:r>
              <a:rPr lang="en-US" sz="2000" dirty="0" smtClean="0">
                <a:solidFill>
                  <a:schemeClr val="bg1"/>
                </a:solidFill>
              </a:rPr>
              <a:t>(name of company).  They flew </a:t>
            </a:r>
            <a:r>
              <a:rPr lang="en-US" sz="2000" dirty="0">
                <a:solidFill>
                  <a:schemeClr val="bg1"/>
                </a:solidFill>
              </a:rPr>
              <a:t>all </a:t>
            </a:r>
            <a:r>
              <a:rPr lang="en-US" sz="2000" dirty="0" smtClean="0">
                <a:solidFill>
                  <a:schemeClr val="bg1"/>
                </a:solidFill>
              </a:rPr>
              <a:t>interns </a:t>
            </a:r>
            <a:r>
              <a:rPr lang="en-US" sz="2000" dirty="0">
                <a:solidFill>
                  <a:schemeClr val="bg1"/>
                </a:solidFill>
              </a:rPr>
              <a:t>to their headquarters in Kansas at the end of the summer to present on what we did for the company. There was a huge difference in the quality of </a:t>
            </a:r>
            <a:r>
              <a:rPr lang="en-US" sz="2000" dirty="0" smtClean="0">
                <a:solidFill>
                  <a:schemeClr val="bg1"/>
                </a:solidFill>
              </a:rPr>
              <a:t>presentations, </a:t>
            </a:r>
            <a:r>
              <a:rPr lang="en-US" sz="2000" dirty="0">
                <a:solidFill>
                  <a:schemeClr val="bg1"/>
                </a:solidFill>
              </a:rPr>
              <a:t>and I was shown first hand how effective your methods were! I ended up being chosen out of all the interns to receive a scholarship for my presentation and accomplishments. </a:t>
            </a:r>
          </a:p>
          <a:p>
            <a:r>
              <a:rPr lang="en-US" sz="2000" dirty="0">
                <a:solidFill>
                  <a:schemeClr val="bg1"/>
                </a:solidFill>
              </a:rPr>
              <a:t> </a:t>
            </a:r>
          </a:p>
          <a:p>
            <a:r>
              <a:rPr lang="en-US" sz="2000" dirty="0">
                <a:solidFill>
                  <a:schemeClr val="bg1"/>
                </a:solidFill>
              </a:rPr>
              <a:t>I felt like I </a:t>
            </a:r>
            <a:r>
              <a:rPr lang="en-US" sz="2000" dirty="0" smtClean="0">
                <a:solidFill>
                  <a:schemeClr val="bg1"/>
                </a:solidFill>
              </a:rPr>
              <a:t>owe </a:t>
            </a:r>
            <a:r>
              <a:rPr lang="en-US" sz="2000" dirty="0">
                <a:solidFill>
                  <a:schemeClr val="bg1"/>
                </a:solidFill>
              </a:rPr>
              <a:t>thanks to you for taking the time to show me an actual skill that will be used after school. It is nice to have some reassurance that all this schooling with result in a future. Thanks again!</a:t>
            </a:r>
          </a:p>
          <a:p>
            <a:r>
              <a:rPr lang="en-US" sz="2000" dirty="0">
                <a:solidFill>
                  <a:schemeClr val="bg1"/>
                </a:solidFill>
              </a:rPr>
              <a:t> </a:t>
            </a:r>
          </a:p>
          <a:p>
            <a:r>
              <a:rPr lang="en-US" sz="2000" dirty="0">
                <a:solidFill>
                  <a:schemeClr val="bg1"/>
                </a:solidFill>
              </a:rPr>
              <a:t>Best,</a:t>
            </a:r>
          </a:p>
          <a:p>
            <a:r>
              <a:rPr lang="en-US" sz="2000" dirty="0">
                <a:solidFill>
                  <a:schemeClr val="bg1"/>
                </a:solidFill>
              </a:rPr>
              <a:t> </a:t>
            </a:r>
          </a:p>
          <a:p>
            <a:r>
              <a:rPr lang="en-US" sz="2000" dirty="0" smtClean="0">
                <a:solidFill>
                  <a:schemeClr val="bg1"/>
                </a:solidFill>
              </a:rPr>
              <a:t>Student</a:t>
            </a:r>
            <a:endParaRPr lang="en-US" sz="2000" dirty="0">
              <a:solidFill>
                <a:schemeClr val="bg1"/>
              </a:solidFill>
            </a:endParaRPr>
          </a:p>
        </p:txBody>
      </p:sp>
      <p:pic>
        <p:nvPicPr>
          <p:cNvPr id="9"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494107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6200"/>
            <a:ext cx="11658599" cy="6309420"/>
          </a:xfrm>
          <a:prstGeom prst="rect">
            <a:avLst/>
          </a:prstGeom>
          <a:noFill/>
        </p:spPr>
        <p:txBody>
          <a:bodyPr wrap="square" rtlCol="0">
            <a:spAutoFit/>
          </a:bodyPr>
          <a:lstStyle/>
          <a:p>
            <a:pPr algn="ctr"/>
            <a:r>
              <a:rPr lang="en-US" sz="4400" b="1" dirty="0">
                <a:solidFill>
                  <a:schemeClr val="bg1"/>
                </a:solidFill>
              </a:rPr>
              <a:t>Step 3:  Create the Conclusion</a:t>
            </a:r>
          </a:p>
          <a:p>
            <a:pPr marL="571500" indent="-571500">
              <a:buFont typeface="Arial" panose="020B0604020202020204" pitchFamily="34" charset="0"/>
              <a:buChar char="•"/>
            </a:pP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Review main points</a:t>
            </a:r>
          </a:p>
          <a:p>
            <a:pPr marL="571500" indent="-571500">
              <a:buFont typeface="Arial" panose="020B0604020202020204" pitchFamily="34" charset="0"/>
              <a:buChar char="•"/>
            </a:pPr>
            <a:r>
              <a:rPr lang="en-US" sz="3600" dirty="0">
                <a:solidFill>
                  <a:schemeClr val="bg1"/>
                </a:solidFill>
              </a:rPr>
              <a:t>End with </a:t>
            </a:r>
            <a:r>
              <a:rPr lang="en-US" sz="3600" dirty="0" smtClean="0">
                <a:solidFill>
                  <a:schemeClr val="bg1"/>
                </a:solidFill>
              </a:rPr>
              <a:t>impact; make </a:t>
            </a:r>
            <a:r>
              <a:rPr lang="en-US" sz="3600" dirty="0">
                <a:solidFill>
                  <a:schemeClr val="bg1"/>
                </a:solidFill>
              </a:rPr>
              <a:t>your final appeal.  What do you want your audience to do with this information?</a:t>
            </a:r>
          </a:p>
          <a:p>
            <a:pPr marL="571500" indent="-571500">
              <a:buFont typeface="Arial" panose="020B0604020202020204" pitchFamily="34" charset="0"/>
              <a:buChar char="•"/>
            </a:pPr>
            <a:r>
              <a:rPr lang="en-US" sz="3600" dirty="0">
                <a:solidFill>
                  <a:schemeClr val="bg1"/>
                </a:solidFill>
              </a:rPr>
              <a:t>Ask for questions</a:t>
            </a:r>
          </a:p>
          <a:p>
            <a:pPr marL="571500" indent="-571500">
              <a:buFont typeface="Arial" panose="020B0604020202020204" pitchFamily="34" charset="0"/>
              <a:buChar char="•"/>
            </a:pPr>
            <a:r>
              <a:rPr lang="en-US" sz="3600" dirty="0">
                <a:solidFill>
                  <a:schemeClr val="bg1"/>
                </a:solidFill>
              </a:rPr>
              <a:t>Say “thank you</a:t>
            </a:r>
            <a:r>
              <a:rPr lang="en-US" sz="3600" dirty="0" smtClean="0">
                <a:solidFill>
                  <a:schemeClr val="bg1"/>
                </a:solidFill>
              </a:rPr>
              <a:t>”</a:t>
            </a:r>
          </a:p>
          <a:p>
            <a:pPr marL="571500" indent="-571500">
              <a:buFont typeface="Arial" panose="020B0604020202020204" pitchFamily="34" charset="0"/>
              <a:buChar char="•"/>
            </a:pPr>
            <a:endParaRPr lang="en-US" sz="3600" dirty="0">
              <a:solidFill>
                <a:schemeClr val="bg1"/>
              </a:solidFill>
            </a:endParaRPr>
          </a:p>
          <a:p>
            <a:pPr lvl="1"/>
            <a:r>
              <a:rPr lang="en-US" sz="3600" dirty="0" smtClean="0">
                <a:solidFill>
                  <a:schemeClr val="bg1"/>
                </a:solidFill>
              </a:rPr>
              <a:t>		</a:t>
            </a:r>
            <a:r>
              <a:rPr lang="en-US" sz="3600" b="1" dirty="0" smtClean="0">
                <a:solidFill>
                  <a:schemeClr val="bg1"/>
                </a:solidFill>
              </a:rPr>
              <a:t>Remember, no new information is introduced</a:t>
            </a:r>
          </a:p>
          <a:p>
            <a:pPr lvl="1"/>
            <a:r>
              <a:rPr lang="en-US" sz="3600" b="1" dirty="0">
                <a:solidFill>
                  <a:schemeClr val="bg1"/>
                </a:solidFill>
              </a:rPr>
              <a:t>	</a:t>
            </a:r>
            <a:r>
              <a:rPr lang="en-US" sz="3600" b="1" dirty="0" smtClean="0">
                <a:solidFill>
                  <a:schemeClr val="bg1"/>
                </a:solidFill>
              </a:rPr>
              <a:t>	in the conclusion.</a:t>
            </a:r>
            <a:endParaRPr lang="en-US" sz="3600" b="1" dirty="0">
              <a:solidFill>
                <a:schemeClr val="bg1"/>
              </a:solidFill>
            </a:endParaRPr>
          </a:p>
          <a:p>
            <a:pPr marL="571500" indent="-571500">
              <a:buFont typeface="Arial" panose="020B0604020202020204" pitchFamily="34" charset="0"/>
              <a:buChar char="•"/>
            </a:pPr>
            <a:endParaRPr lang="en-US" sz="3600" dirty="0"/>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645339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76200"/>
            <a:ext cx="11734801" cy="6309420"/>
          </a:xfrm>
          <a:prstGeom prst="rect">
            <a:avLst/>
          </a:prstGeom>
          <a:noFill/>
        </p:spPr>
        <p:txBody>
          <a:bodyPr wrap="square" rtlCol="0">
            <a:spAutoFit/>
          </a:bodyPr>
          <a:lstStyle/>
          <a:p>
            <a:pPr algn="ctr"/>
            <a:r>
              <a:rPr lang="en-US" sz="4400" b="1" dirty="0">
                <a:solidFill>
                  <a:schemeClr val="bg1"/>
                </a:solidFill>
              </a:rPr>
              <a:t>Possible Language</a:t>
            </a:r>
          </a:p>
          <a:p>
            <a:pPr marL="457200" indent="-457200">
              <a:buFont typeface="Arial" panose="020B0604020202020204" pitchFamily="34" charset="0"/>
              <a:buChar char="•"/>
            </a:pPr>
            <a:r>
              <a:rPr lang="en-US" sz="3000" dirty="0">
                <a:solidFill>
                  <a:schemeClr val="bg1"/>
                </a:solidFill>
              </a:rPr>
              <a:t>Sum up</a:t>
            </a:r>
          </a:p>
          <a:p>
            <a:pPr lvl="1"/>
            <a:r>
              <a:rPr lang="en-US" sz="3000" i="1" dirty="0">
                <a:solidFill>
                  <a:schemeClr val="bg1"/>
                </a:solidFill>
              </a:rPr>
              <a:t>“To conclude…” OR  “In conclusion…”  OR  “As a reminder, today we </a:t>
            </a:r>
            <a:r>
              <a:rPr lang="en-US" sz="3000" i="1" dirty="0" smtClean="0">
                <a:solidFill>
                  <a:schemeClr val="bg1"/>
                </a:solidFill>
              </a:rPr>
              <a:t>discussed three key things…” </a:t>
            </a:r>
            <a:endParaRPr lang="en-US" sz="3000" i="1" dirty="0">
              <a:solidFill>
                <a:schemeClr val="bg1"/>
              </a:solidFill>
            </a:endParaRPr>
          </a:p>
          <a:p>
            <a:pPr marL="457200" indent="-457200">
              <a:spcBef>
                <a:spcPts val="1200"/>
              </a:spcBef>
              <a:buFont typeface="Arial" panose="020B0604020202020204" pitchFamily="34" charset="0"/>
              <a:buChar char="•"/>
            </a:pPr>
            <a:r>
              <a:rPr lang="en-US" sz="3000" dirty="0" smtClean="0">
                <a:solidFill>
                  <a:schemeClr val="bg1"/>
                </a:solidFill>
              </a:rPr>
              <a:t>Make your final appeal (if there is one)</a:t>
            </a:r>
            <a:endParaRPr lang="en-US" sz="3000" dirty="0">
              <a:solidFill>
                <a:schemeClr val="bg1"/>
              </a:solidFill>
            </a:endParaRPr>
          </a:p>
          <a:p>
            <a:pPr lvl="1"/>
            <a:r>
              <a:rPr lang="en-US" sz="3000" i="1" dirty="0">
                <a:solidFill>
                  <a:schemeClr val="bg1"/>
                </a:solidFill>
              </a:rPr>
              <a:t>“As a result, we recommend…..”  OR  </a:t>
            </a:r>
            <a:r>
              <a:rPr lang="en-US" sz="3000" i="1" dirty="0" smtClean="0">
                <a:solidFill>
                  <a:schemeClr val="bg1"/>
                </a:solidFill>
              </a:rPr>
              <a:t>“</a:t>
            </a:r>
            <a:r>
              <a:rPr lang="en-US" sz="3000" i="1" dirty="0">
                <a:solidFill>
                  <a:schemeClr val="bg1"/>
                </a:solidFill>
              </a:rPr>
              <a:t>We urge you to…”  OR  </a:t>
            </a:r>
            <a:r>
              <a:rPr lang="en-US" sz="3000" i="1" dirty="0" smtClean="0">
                <a:solidFill>
                  <a:schemeClr val="bg1"/>
                </a:solidFill>
              </a:rPr>
              <a:t>“We propose</a:t>
            </a:r>
            <a:r>
              <a:rPr lang="en-US" sz="3000" i="1" dirty="0">
                <a:solidFill>
                  <a:schemeClr val="bg1"/>
                </a:solidFill>
              </a:rPr>
              <a:t>…”  </a:t>
            </a:r>
          </a:p>
          <a:p>
            <a:pPr marL="457200" indent="-457200">
              <a:spcBef>
                <a:spcPts val="1200"/>
              </a:spcBef>
              <a:buFont typeface="Arial" panose="020B0604020202020204" pitchFamily="34" charset="0"/>
              <a:buChar char="•"/>
            </a:pPr>
            <a:r>
              <a:rPr lang="en-US" sz="3000" dirty="0">
                <a:solidFill>
                  <a:schemeClr val="bg1"/>
                </a:solidFill>
              </a:rPr>
              <a:t>Invite questions</a:t>
            </a:r>
          </a:p>
          <a:p>
            <a:pPr lvl="1"/>
            <a:r>
              <a:rPr lang="en-US" sz="3000" i="1" dirty="0">
                <a:solidFill>
                  <a:schemeClr val="bg1"/>
                </a:solidFill>
              </a:rPr>
              <a:t>“Are there any questions?”  </a:t>
            </a:r>
          </a:p>
          <a:p>
            <a:pPr marL="457200" indent="-457200">
              <a:spcBef>
                <a:spcPts val="1200"/>
              </a:spcBef>
              <a:buFont typeface="Arial" panose="020B0604020202020204" pitchFamily="34" charset="0"/>
              <a:buChar char="•"/>
            </a:pPr>
            <a:r>
              <a:rPr lang="en-US" sz="3000" dirty="0">
                <a:solidFill>
                  <a:schemeClr val="bg1"/>
                </a:solidFill>
              </a:rPr>
              <a:t>End professionally</a:t>
            </a:r>
          </a:p>
          <a:p>
            <a:pPr lvl="1"/>
            <a:r>
              <a:rPr lang="en-US" sz="3000" i="1" dirty="0">
                <a:solidFill>
                  <a:schemeClr val="bg1"/>
                </a:solidFill>
              </a:rPr>
              <a:t>“Thank you.”  OR  “Thank you for your time.”</a:t>
            </a:r>
          </a:p>
          <a:p>
            <a:pPr marL="571500" indent="-571500">
              <a:buFont typeface="Arial" panose="020B0604020202020204" pitchFamily="34" charset="0"/>
              <a:buChar char="•"/>
            </a:pPr>
            <a:endParaRPr lang="en-US" sz="3000" dirty="0">
              <a:solidFill>
                <a:schemeClr val="bg1"/>
              </a:solidFill>
            </a:endParaRPr>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2969261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9943" y="10886"/>
            <a:ext cx="8553723" cy="769441"/>
          </a:xfrm>
          <a:prstGeom prst="rect">
            <a:avLst/>
          </a:prstGeom>
          <a:noFill/>
        </p:spPr>
        <p:txBody>
          <a:bodyPr wrap="square" rtlCol="0">
            <a:spAutoFit/>
          </a:bodyPr>
          <a:lstStyle/>
          <a:p>
            <a:pPr algn="ctr"/>
            <a:r>
              <a:rPr lang="en-US" sz="4400" b="1" dirty="0" smtClean="0">
                <a:solidFill>
                  <a:schemeClr val="bg1"/>
                </a:solidFill>
              </a:rPr>
              <a:t>    How </a:t>
            </a:r>
            <a:r>
              <a:rPr lang="en-US" sz="4400" b="1" dirty="0">
                <a:solidFill>
                  <a:schemeClr val="bg1"/>
                </a:solidFill>
              </a:rPr>
              <a:t>It’s Done</a:t>
            </a:r>
            <a:endParaRPr lang="en-US" sz="3600" dirty="0">
              <a:solidFill>
                <a:schemeClr val="bg1"/>
              </a:solidFill>
            </a:endParaRPr>
          </a:p>
        </p:txBody>
      </p:sp>
      <p:sp>
        <p:nvSpPr>
          <p:cNvPr id="5" name="TextBox 4"/>
          <p:cNvSpPr txBox="1"/>
          <p:nvPr/>
        </p:nvSpPr>
        <p:spPr>
          <a:xfrm>
            <a:off x="304800" y="609600"/>
            <a:ext cx="11887200" cy="1446550"/>
          </a:xfrm>
          <a:prstGeom prst="rect">
            <a:avLst/>
          </a:prstGeom>
          <a:noFill/>
        </p:spPr>
        <p:txBody>
          <a:bodyPr wrap="square" rtlCol="0">
            <a:spAutoFit/>
          </a:bodyPr>
          <a:lstStyle/>
          <a:p>
            <a:pPr algn="ctr"/>
            <a:r>
              <a:rPr lang="en-US" sz="2600" b="1" dirty="0" smtClean="0">
                <a:solidFill>
                  <a:schemeClr val="bg1"/>
                </a:solidFill>
              </a:rPr>
              <a:t>Electric Vehicles</a:t>
            </a:r>
          </a:p>
          <a:p>
            <a:endParaRPr lang="en-US" sz="2600" dirty="0" smtClean="0">
              <a:solidFill>
                <a:schemeClr val="bg1"/>
              </a:solidFill>
            </a:endParaRPr>
          </a:p>
          <a:p>
            <a:pPr>
              <a:spcBef>
                <a:spcPts val="1200"/>
              </a:spcBef>
            </a:pPr>
            <a:endParaRPr lang="en-US" sz="2600" dirty="0" smtClean="0">
              <a:solidFill>
                <a:schemeClr val="bg1"/>
              </a:solidFill>
            </a:endParaRPr>
          </a:p>
        </p:txBody>
      </p:sp>
      <p:pic>
        <p:nvPicPr>
          <p:cNvPr id="6" name="Picture 5"/>
          <p:cNvPicPr>
            <a:picLocks noChangeAspect="1"/>
          </p:cNvPicPr>
          <p:nvPr/>
        </p:nvPicPr>
        <p:blipFill>
          <a:blip r:embed="rId3"/>
          <a:stretch>
            <a:fillRect/>
          </a:stretch>
        </p:blipFill>
        <p:spPr>
          <a:xfrm>
            <a:off x="3505200" y="1447800"/>
            <a:ext cx="5176837" cy="3488495"/>
          </a:xfrm>
          <a:prstGeom prst="rect">
            <a:avLst/>
          </a:prstGeom>
        </p:spPr>
      </p:pic>
      <p:pic>
        <p:nvPicPr>
          <p:cNvPr id="7" name="Picture 6"/>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688466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25862"/>
            <a:ext cx="10972800" cy="8217634"/>
          </a:xfrm>
          <a:prstGeom prst="rect">
            <a:avLst/>
          </a:prstGeom>
          <a:noFill/>
        </p:spPr>
        <p:txBody>
          <a:bodyPr wrap="square" rtlCol="0">
            <a:spAutoFit/>
          </a:bodyPr>
          <a:lstStyle/>
          <a:p>
            <a:pPr algn="ctr"/>
            <a:r>
              <a:rPr lang="en-US" sz="4400" b="1" dirty="0" smtClean="0">
                <a:solidFill>
                  <a:schemeClr val="bg1"/>
                </a:solidFill>
              </a:rPr>
              <a:t>How It’s Done</a:t>
            </a:r>
            <a:endParaRPr lang="en-US" sz="4400" b="1" dirty="0">
              <a:solidFill>
                <a:schemeClr val="bg1"/>
              </a:solidFill>
            </a:endParaRPr>
          </a:p>
          <a:p>
            <a:r>
              <a:rPr lang="en-US" sz="2800" dirty="0" smtClean="0">
                <a:solidFill>
                  <a:schemeClr val="bg1"/>
                </a:solidFill>
              </a:rPr>
              <a:t>Make transition from body to conclusion:  </a:t>
            </a:r>
          </a:p>
          <a:p>
            <a:pPr marL="571500" indent="-571500">
              <a:buFont typeface="Arial" panose="020B0604020202020204" pitchFamily="34" charset="0"/>
              <a:buChar char="•"/>
            </a:pPr>
            <a:r>
              <a:rPr lang="en-US" sz="2800" dirty="0" smtClean="0">
                <a:solidFill>
                  <a:schemeClr val="bg1"/>
                </a:solidFill>
              </a:rPr>
              <a:t>“So, in summary today…”</a:t>
            </a:r>
          </a:p>
          <a:p>
            <a:endParaRPr lang="en-US" sz="2800" dirty="0" smtClean="0">
              <a:solidFill>
                <a:schemeClr val="bg1"/>
              </a:solidFill>
            </a:endParaRPr>
          </a:p>
          <a:p>
            <a:r>
              <a:rPr lang="en-US" sz="2800" dirty="0" smtClean="0">
                <a:solidFill>
                  <a:schemeClr val="bg1"/>
                </a:solidFill>
              </a:rPr>
              <a:t>Review main points:  </a:t>
            </a:r>
          </a:p>
          <a:p>
            <a:pPr marL="571500" indent="-571500">
              <a:buFont typeface="Arial" panose="020B0604020202020204" pitchFamily="34" charset="0"/>
              <a:buChar char="•"/>
            </a:pPr>
            <a:r>
              <a:rPr lang="en-US" sz="2800" dirty="0" smtClean="0">
                <a:solidFill>
                  <a:schemeClr val="bg1"/>
                </a:solidFill>
              </a:rPr>
              <a:t>“…how Tesla is getting around the cost of the car; the performance of car and making sure it’s up to par; lastly, we talked about range of the car and how innovative technology….”</a:t>
            </a:r>
          </a:p>
          <a:p>
            <a:endParaRPr lang="en-US" sz="2800" dirty="0" smtClean="0">
              <a:solidFill>
                <a:schemeClr val="bg1"/>
              </a:solidFill>
            </a:endParaRPr>
          </a:p>
          <a:p>
            <a:r>
              <a:rPr lang="en-US" sz="2800" dirty="0" smtClean="0">
                <a:solidFill>
                  <a:schemeClr val="bg1"/>
                </a:solidFill>
              </a:rPr>
              <a:t>Call to action or emphasize purpose:</a:t>
            </a:r>
          </a:p>
          <a:p>
            <a:pPr marL="571500" indent="-571500">
              <a:buFont typeface="Arial" panose="020B0604020202020204" pitchFamily="34" charset="0"/>
              <a:buChar char="•"/>
            </a:pPr>
            <a:r>
              <a:rPr lang="en-US" sz="2800" dirty="0" smtClean="0">
                <a:solidFill>
                  <a:schemeClr val="bg1"/>
                </a:solidFill>
              </a:rPr>
              <a:t>“Hopefully by alleviating all three of these concerns, Tesla Motors is able to attain a much larger audience.”</a:t>
            </a:r>
          </a:p>
          <a:p>
            <a:endParaRPr lang="en-US" sz="2600" dirty="0" smtClean="0">
              <a:solidFill>
                <a:schemeClr val="bg1"/>
              </a:solidFill>
            </a:endParaRPr>
          </a:p>
          <a:p>
            <a:r>
              <a:rPr lang="en-US" sz="2600" dirty="0" smtClean="0">
                <a:solidFill>
                  <a:schemeClr val="bg1"/>
                </a:solidFill>
              </a:rPr>
              <a:t>End appropriately:</a:t>
            </a:r>
          </a:p>
          <a:p>
            <a:pPr marL="457200" indent="-457200">
              <a:buFont typeface="Arial" panose="020B0604020202020204" pitchFamily="34" charset="0"/>
              <a:buChar char="•"/>
            </a:pPr>
            <a:r>
              <a:rPr lang="en-US" sz="2600" dirty="0" smtClean="0">
                <a:solidFill>
                  <a:schemeClr val="bg1"/>
                </a:solidFill>
              </a:rPr>
              <a:t>“Thank you.”</a:t>
            </a:r>
          </a:p>
          <a:p>
            <a:endParaRPr lang="en-US" sz="2600" dirty="0">
              <a:solidFill>
                <a:schemeClr val="bg1"/>
              </a:solidFill>
            </a:endParaRPr>
          </a:p>
          <a:p>
            <a:r>
              <a:rPr lang="en-US" sz="3600" dirty="0" smtClean="0">
                <a:solidFill>
                  <a:schemeClr val="bg1"/>
                </a:solidFill>
              </a:rPr>
              <a:t>	</a:t>
            </a:r>
          </a:p>
          <a:p>
            <a:pPr algn="ctr"/>
            <a:r>
              <a:rPr lang="en-US" sz="3600" b="1" i="1" dirty="0">
                <a:solidFill>
                  <a:schemeClr val="bg1"/>
                </a:solidFill>
              </a:rPr>
              <a:t>	</a:t>
            </a:r>
            <a:endParaRPr lang="en-US" sz="3600" dirty="0"/>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285386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228600"/>
            <a:ext cx="10972800" cy="5201424"/>
          </a:xfrm>
          <a:prstGeom prst="rect">
            <a:avLst/>
          </a:prstGeom>
          <a:noFill/>
        </p:spPr>
        <p:txBody>
          <a:bodyPr wrap="square" rtlCol="0">
            <a:spAutoFit/>
          </a:bodyPr>
          <a:lstStyle/>
          <a:p>
            <a:pPr algn="ctr"/>
            <a:r>
              <a:rPr lang="en-US" sz="4400" b="1" dirty="0">
                <a:solidFill>
                  <a:schemeClr val="bg1"/>
                </a:solidFill>
              </a:rPr>
              <a:t>Step 3:  </a:t>
            </a:r>
            <a:r>
              <a:rPr lang="en-US" sz="4400" b="1" dirty="0" smtClean="0">
                <a:solidFill>
                  <a:schemeClr val="bg1"/>
                </a:solidFill>
              </a:rPr>
              <a:t>Practice</a:t>
            </a:r>
            <a:endParaRPr lang="en-US" sz="4400" b="1" dirty="0">
              <a:solidFill>
                <a:schemeClr val="bg1"/>
              </a:solidFill>
            </a:endParaRPr>
          </a:p>
          <a:p>
            <a:endParaRPr lang="en-US" sz="3600" dirty="0">
              <a:solidFill>
                <a:schemeClr val="bg1"/>
              </a:solidFill>
            </a:endParaRPr>
          </a:p>
          <a:p>
            <a:pPr marL="571500" indent="-571500">
              <a:buFont typeface="Arial" panose="020B0604020202020204" pitchFamily="34" charset="0"/>
              <a:buChar char="•"/>
            </a:pPr>
            <a:r>
              <a:rPr lang="en-US" sz="3600" dirty="0" smtClean="0">
                <a:solidFill>
                  <a:schemeClr val="bg1"/>
                </a:solidFill>
              </a:rPr>
              <a:t>Practice…a </a:t>
            </a:r>
            <a:r>
              <a:rPr lang="en-US" sz="3600" dirty="0">
                <a:solidFill>
                  <a:schemeClr val="bg1"/>
                </a:solidFill>
              </a:rPr>
              <a:t>lot--in front of an “audience” if </a:t>
            </a:r>
            <a:r>
              <a:rPr lang="en-US" sz="3600" dirty="0" smtClean="0">
                <a:solidFill>
                  <a:schemeClr val="bg1"/>
                </a:solidFill>
              </a:rPr>
              <a:t>possible</a:t>
            </a: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Video </a:t>
            </a:r>
            <a:r>
              <a:rPr lang="en-US" sz="3600" dirty="0" smtClean="0">
                <a:solidFill>
                  <a:schemeClr val="bg1"/>
                </a:solidFill>
              </a:rPr>
              <a:t>yourself</a:t>
            </a: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Time yourself:  never exceed your time limit</a:t>
            </a:r>
            <a:r>
              <a:rPr lang="en-US" sz="3600" dirty="0" smtClean="0">
                <a:solidFill>
                  <a:schemeClr val="bg1"/>
                </a:solidFill>
              </a:rPr>
              <a:t>.</a:t>
            </a:r>
          </a:p>
          <a:p>
            <a:pPr marL="571500" indent="-571500">
              <a:buFont typeface="Arial" panose="020B0604020202020204" pitchFamily="34" charset="0"/>
              <a:buChar char="•"/>
            </a:pPr>
            <a:r>
              <a:rPr lang="en-US" sz="3600" dirty="0" smtClean="0">
                <a:solidFill>
                  <a:schemeClr val="bg1"/>
                </a:solidFill>
              </a:rPr>
              <a:t>If </a:t>
            </a:r>
            <a:r>
              <a:rPr lang="en-US" sz="3600" dirty="0">
                <a:solidFill>
                  <a:schemeClr val="bg1"/>
                </a:solidFill>
              </a:rPr>
              <a:t>possible, </a:t>
            </a:r>
            <a:r>
              <a:rPr lang="en-US" sz="3600" dirty="0" smtClean="0">
                <a:solidFill>
                  <a:schemeClr val="bg1"/>
                </a:solidFill>
              </a:rPr>
              <a:t>practice </a:t>
            </a:r>
            <a:r>
              <a:rPr lang="en-US" sz="3600" dirty="0">
                <a:solidFill>
                  <a:schemeClr val="bg1"/>
                </a:solidFill>
              </a:rPr>
              <a:t>in the room </a:t>
            </a:r>
            <a:r>
              <a:rPr lang="en-US" sz="3600" dirty="0" smtClean="0">
                <a:solidFill>
                  <a:schemeClr val="bg1"/>
                </a:solidFill>
              </a:rPr>
              <a:t>you will </a:t>
            </a:r>
            <a:r>
              <a:rPr lang="en-US" sz="3600" dirty="0">
                <a:solidFill>
                  <a:schemeClr val="bg1"/>
                </a:solidFill>
              </a:rPr>
              <a:t>present </a:t>
            </a:r>
            <a:r>
              <a:rPr lang="en-US" sz="3600" dirty="0" smtClean="0">
                <a:solidFill>
                  <a:schemeClr val="bg1"/>
                </a:solidFill>
              </a:rPr>
              <a:t>in</a:t>
            </a:r>
          </a:p>
          <a:p>
            <a:pPr marL="571500" indent="-571500">
              <a:buFont typeface="Arial" panose="020B0604020202020204" pitchFamily="34" charset="0"/>
              <a:buChar char="•"/>
            </a:pPr>
            <a:r>
              <a:rPr lang="en-US" sz="3600" dirty="0" smtClean="0">
                <a:solidFill>
                  <a:schemeClr val="bg1"/>
                </a:solidFill>
              </a:rPr>
              <a:t>Practice using your technology</a:t>
            </a:r>
            <a:endParaRPr lang="en-US" sz="3600" dirty="0">
              <a:solidFill>
                <a:schemeClr val="bg1"/>
              </a:solidFill>
            </a:endParaRPr>
          </a:p>
          <a:p>
            <a:r>
              <a:rPr lang="en-US" sz="3600" dirty="0" smtClean="0">
                <a:solidFill>
                  <a:schemeClr val="bg1"/>
                </a:solidFill>
              </a:rPr>
              <a:t>	</a:t>
            </a:r>
          </a:p>
          <a:p>
            <a:pPr algn="ctr"/>
            <a:r>
              <a:rPr lang="en-US" sz="3600" b="1" i="1" dirty="0">
                <a:solidFill>
                  <a:schemeClr val="bg1"/>
                </a:solidFill>
              </a:rPr>
              <a:t>	</a:t>
            </a:r>
            <a:endParaRPr lang="en-US" sz="3600" dirty="0"/>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907160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228600"/>
            <a:ext cx="10972800" cy="2985433"/>
          </a:xfrm>
          <a:prstGeom prst="rect">
            <a:avLst/>
          </a:prstGeom>
          <a:noFill/>
        </p:spPr>
        <p:txBody>
          <a:bodyPr wrap="square" rtlCol="0">
            <a:spAutoFit/>
          </a:bodyPr>
          <a:lstStyle/>
          <a:p>
            <a:pPr algn="ctr"/>
            <a:r>
              <a:rPr lang="en-US" sz="4400" b="1" dirty="0" smtClean="0">
                <a:solidFill>
                  <a:schemeClr val="bg1"/>
                </a:solidFill>
              </a:rPr>
              <a:t>Step 4:  Delivery</a:t>
            </a:r>
            <a:endParaRPr lang="en-US" sz="4400" b="1" dirty="0">
              <a:solidFill>
                <a:schemeClr val="bg1"/>
              </a:solidFill>
            </a:endParaRPr>
          </a:p>
          <a:p>
            <a:endParaRPr lang="en-US" sz="3600" dirty="0">
              <a:solidFill>
                <a:schemeClr val="bg1"/>
              </a:solidFill>
            </a:endParaRPr>
          </a:p>
          <a:p>
            <a:r>
              <a:rPr lang="en-US" sz="3600" dirty="0" smtClean="0">
                <a:solidFill>
                  <a:schemeClr val="bg1"/>
                </a:solidFill>
              </a:rPr>
              <a:t>Audience Perception:  The speaker’s </a:t>
            </a:r>
            <a:r>
              <a:rPr lang="en-US" sz="3600" dirty="0" smtClean="0">
                <a:solidFill>
                  <a:schemeClr val="bg1"/>
                </a:solidFill>
                <a:hlinkClick r:id="rId3"/>
              </a:rPr>
              <a:t>delivery style </a:t>
            </a:r>
            <a:r>
              <a:rPr lang="en-US" sz="3600" dirty="0" smtClean="0">
                <a:solidFill>
                  <a:schemeClr val="bg1"/>
                </a:solidFill>
              </a:rPr>
              <a:t>can influence the audience’s perception of the content. </a:t>
            </a:r>
            <a:r>
              <a:rPr lang="en-US" sz="3600" dirty="0" smtClean="0">
                <a:solidFill>
                  <a:schemeClr val="bg1"/>
                </a:solidFill>
              </a:rPr>
              <a:t>	</a:t>
            </a:r>
          </a:p>
          <a:p>
            <a:pPr algn="ctr"/>
            <a:r>
              <a:rPr lang="en-US" sz="3600" b="1" i="1" dirty="0">
                <a:solidFill>
                  <a:schemeClr val="bg1"/>
                </a:solidFill>
              </a:rPr>
              <a:t>	</a:t>
            </a:r>
            <a:endParaRPr lang="en-US" sz="3600" dirty="0"/>
          </a:p>
        </p:txBody>
      </p:sp>
      <p:pic>
        <p:nvPicPr>
          <p:cNvPr id="4" name="Picture 3"/>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657147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52400"/>
            <a:ext cx="11395720" cy="8648521"/>
          </a:xfrm>
          <a:prstGeom prst="rect">
            <a:avLst/>
          </a:prstGeom>
          <a:noFill/>
        </p:spPr>
        <p:txBody>
          <a:bodyPr wrap="square" rtlCol="0">
            <a:spAutoFit/>
          </a:bodyPr>
          <a:lstStyle/>
          <a:p>
            <a:r>
              <a:rPr lang="en-US" sz="4400" b="1" dirty="0" smtClean="0">
                <a:solidFill>
                  <a:schemeClr val="bg1"/>
                </a:solidFill>
              </a:rPr>
              <a:t>                         Step </a:t>
            </a:r>
            <a:r>
              <a:rPr lang="en-US" sz="4400" b="1" dirty="0">
                <a:solidFill>
                  <a:schemeClr val="bg1"/>
                </a:solidFill>
              </a:rPr>
              <a:t>4:  Deliver</a:t>
            </a:r>
          </a:p>
          <a:p>
            <a:pPr marL="571500" indent="-571500">
              <a:spcBef>
                <a:spcPts val="600"/>
              </a:spcBef>
              <a:buFont typeface="Arial" panose="020B0604020202020204" pitchFamily="34" charset="0"/>
              <a:buChar char="•"/>
            </a:pPr>
            <a:r>
              <a:rPr lang="en-US" sz="3600" dirty="0" smtClean="0">
                <a:solidFill>
                  <a:schemeClr val="bg1"/>
                </a:solidFill>
              </a:rPr>
              <a:t>Remember </a:t>
            </a:r>
            <a:r>
              <a:rPr lang="en-US" sz="3600" dirty="0" smtClean="0">
                <a:solidFill>
                  <a:schemeClr val="bg1"/>
                </a:solidFill>
              </a:rPr>
              <a:t>the tech writing standards (define acronyms, use analogies, be clear/concise/concrete)</a:t>
            </a:r>
          </a:p>
          <a:p>
            <a:pPr marL="571500" indent="-571500">
              <a:spcBef>
                <a:spcPts val="600"/>
              </a:spcBef>
              <a:buFont typeface="Arial" panose="020B0604020202020204" pitchFamily="34" charset="0"/>
              <a:buChar char="•"/>
            </a:pPr>
            <a:r>
              <a:rPr lang="en-US" sz="3600" dirty="0" smtClean="0">
                <a:solidFill>
                  <a:schemeClr val="bg1"/>
                </a:solidFill>
              </a:rPr>
              <a:t>Project </a:t>
            </a:r>
            <a:r>
              <a:rPr lang="en-US" sz="3600" dirty="0">
                <a:solidFill>
                  <a:schemeClr val="bg1"/>
                </a:solidFill>
              </a:rPr>
              <a:t>energy and enthusiasm</a:t>
            </a:r>
          </a:p>
          <a:p>
            <a:pPr marL="571500" indent="-571500">
              <a:spcBef>
                <a:spcPts val="1200"/>
              </a:spcBef>
              <a:buFont typeface="Arial" panose="020B0604020202020204" pitchFamily="34" charset="0"/>
              <a:buChar char="•"/>
            </a:pPr>
            <a:r>
              <a:rPr lang="en-US" sz="3600" dirty="0">
                <a:solidFill>
                  <a:schemeClr val="bg1"/>
                </a:solidFill>
              </a:rPr>
              <a:t>Vary your inflection and </a:t>
            </a:r>
            <a:r>
              <a:rPr lang="en-US" sz="3600" dirty="0" smtClean="0">
                <a:solidFill>
                  <a:schemeClr val="bg1"/>
                </a:solidFill>
              </a:rPr>
              <a:t>pace		     	    </a:t>
            </a:r>
          </a:p>
          <a:p>
            <a:pPr marL="571500" indent="-571500">
              <a:spcBef>
                <a:spcPts val="1200"/>
              </a:spcBef>
              <a:buFont typeface="Arial" panose="020B0604020202020204" pitchFamily="34" charset="0"/>
              <a:buChar char="•"/>
            </a:pPr>
            <a:r>
              <a:rPr lang="en-US" sz="3600" dirty="0" smtClean="0">
                <a:solidFill>
                  <a:schemeClr val="bg1"/>
                </a:solidFill>
              </a:rPr>
              <a:t>Make </a:t>
            </a:r>
            <a:r>
              <a:rPr lang="en-US" sz="3600" dirty="0">
                <a:solidFill>
                  <a:schemeClr val="bg1"/>
                </a:solidFill>
              </a:rPr>
              <a:t>it </a:t>
            </a:r>
            <a:r>
              <a:rPr lang="en-US" sz="3600" dirty="0">
                <a:solidFill>
                  <a:schemeClr val="bg1"/>
                </a:solidFill>
                <a:hlinkClick r:id="rId3"/>
              </a:rPr>
              <a:t>interesting</a:t>
            </a:r>
            <a:r>
              <a:rPr lang="en-US" sz="3600" dirty="0">
                <a:solidFill>
                  <a:schemeClr val="bg1"/>
                </a:solidFill>
              </a:rPr>
              <a:t> and memorable </a:t>
            </a:r>
          </a:p>
          <a:p>
            <a:pPr marL="571500" indent="-571500">
              <a:spcBef>
                <a:spcPts val="1200"/>
              </a:spcBef>
              <a:buFont typeface="Arial" panose="020B0604020202020204" pitchFamily="34" charset="0"/>
              <a:buChar char="•"/>
            </a:pPr>
            <a:r>
              <a:rPr lang="en-US" sz="3600" dirty="0">
                <a:solidFill>
                  <a:schemeClr val="bg1"/>
                </a:solidFill>
              </a:rPr>
              <a:t>Remember the power of the pause</a:t>
            </a:r>
          </a:p>
          <a:p>
            <a:pPr marL="571500" indent="-571500">
              <a:spcBef>
                <a:spcPts val="1200"/>
              </a:spcBef>
              <a:buFont typeface="Arial" panose="020B0604020202020204" pitchFamily="34" charset="0"/>
              <a:buChar char="•"/>
            </a:pPr>
            <a:r>
              <a:rPr lang="en-US" sz="3600" dirty="0">
                <a:solidFill>
                  <a:schemeClr val="bg1"/>
                </a:solidFill>
              </a:rPr>
              <a:t>Maintain eye contact and use gestures</a:t>
            </a:r>
          </a:p>
          <a:p>
            <a:pPr marL="571500" indent="-571500">
              <a:spcBef>
                <a:spcPts val="1200"/>
              </a:spcBef>
              <a:buFont typeface="Arial" panose="020B0604020202020204" pitchFamily="34" charset="0"/>
              <a:buChar char="•"/>
            </a:pPr>
            <a:r>
              <a:rPr lang="en-US" sz="3600" dirty="0">
                <a:solidFill>
                  <a:schemeClr val="bg1"/>
                </a:solidFill>
              </a:rPr>
              <a:t>Be aware of nervous </a:t>
            </a:r>
            <a:r>
              <a:rPr lang="en-US" sz="3600" dirty="0" smtClean="0">
                <a:solidFill>
                  <a:schemeClr val="bg1"/>
                </a:solidFill>
              </a:rPr>
              <a:t>habits</a:t>
            </a:r>
          </a:p>
          <a:p>
            <a:pPr marL="571500" indent="-571500">
              <a:spcBef>
                <a:spcPts val="1200"/>
              </a:spcBef>
              <a:buFont typeface="Arial" panose="020B0604020202020204" pitchFamily="34" charset="0"/>
              <a:buChar char="•"/>
            </a:pPr>
            <a:r>
              <a:rPr lang="en-US" sz="3600" dirty="0" smtClean="0">
                <a:solidFill>
                  <a:schemeClr val="bg1"/>
                </a:solidFill>
              </a:rPr>
              <a:t>Use movement purposefully</a:t>
            </a:r>
            <a:endParaRPr lang="en-US" sz="3600" dirty="0" smtClean="0">
              <a:solidFill>
                <a:schemeClr val="bg1"/>
              </a:solidFill>
            </a:endParaRPr>
          </a:p>
          <a:p>
            <a:pPr marL="571500" indent="-571500">
              <a:buFont typeface="Arial" panose="020B0604020202020204" pitchFamily="34" charset="0"/>
              <a:buChar char="•"/>
            </a:pPr>
            <a:endParaRPr lang="en-US" sz="3600" dirty="0"/>
          </a:p>
          <a:p>
            <a:pPr marL="571500" indent="-571500">
              <a:spcBef>
                <a:spcPts val="1200"/>
              </a:spcBef>
              <a:buFont typeface="Arial" panose="020B0604020202020204" pitchFamily="34" charset="0"/>
              <a:buChar char="•"/>
            </a:pPr>
            <a:endParaRPr lang="en-US" sz="3600" dirty="0">
              <a:solidFill>
                <a:schemeClr val="bg1"/>
              </a:solidFill>
            </a:endParaRPr>
          </a:p>
          <a:p>
            <a:pPr marL="571500" indent="-571500">
              <a:buFont typeface="Arial" panose="020B0604020202020204" pitchFamily="34" charset="0"/>
              <a:buChar char="•"/>
            </a:pPr>
            <a:endParaRPr lang="en-US" sz="3600" dirty="0">
              <a:solidFill>
                <a:schemeClr val="bg1"/>
              </a:solidFill>
            </a:endParaRPr>
          </a:p>
        </p:txBody>
      </p:sp>
      <p:pic>
        <p:nvPicPr>
          <p:cNvPr id="4" name="Picture 3"/>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4077677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5335" y="16535"/>
            <a:ext cx="11049000" cy="6801862"/>
          </a:xfrm>
          <a:prstGeom prst="rect">
            <a:avLst/>
          </a:prstGeom>
          <a:noFill/>
        </p:spPr>
        <p:txBody>
          <a:bodyPr wrap="square" rtlCol="0">
            <a:spAutoFit/>
          </a:bodyPr>
          <a:lstStyle/>
          <a:p>
            <a:pPr algn="ctr"/>
            <a:r>
              <a:rPr lang="en-US" sz="4000" b="1" dirty="0">
                <a:solidFill>
                  <a:schemeClr val="bg1"/>
                </a:solidFill>
              </a:rPr>
              <a:t>Step 4:  Avoid</a:t>
            </a:r>
          </a:p>
          <a:p>
            <a:pPr marL="571500" indent="-571500">
              <a:buFont typeface="Arial" panose="020B0604020202020204" pitchFamily="34" charset="0"/>
              <a:buChar char="•"/>
            </a:pP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Speaking too softly or rapidly</a:t>
            </a:r>
          </a:p>
          <a:p>
            <a:pPr marL="571500" indent="-571500">
              <a:buFont typeface="Arial" panose="020B0604020202020204" pitchFamily="34" charset="0"/>
              <a:buChar char="•"/>
            </a:pPr>
            <a:r>
              <a:rPr lang="en-US" sz="3600" dirty="0">
                <a:solidFill>
                  <a:schemeClr val="bg1"/>
                </a:solidFill>
              </a:rPr>
              <a:t>Avoid verbal fillers (um, OK, like)</a:t>
            </a:r>
          </a:p>
          <a:p>
            <a:pPr marL="571500" indent="-571500">
              <a:buFont typeface="Arial" panose="020B0604020202020204" pitchFamily="34" charset="0"/>
              <a:buChar char="•"/>
            </a:pPr>
            <a:r>
              <a:rPr lang="en-US" sz="3600" dirty="0">
                <a:solidFill>
                  <a:schemeClr val="bg1"/>
                </a:solidFill>
              </a:rPr>
              <a:t>Becoming a statue, pendulum, or traveler</a:t>
            </a:r>
          </a:p>
          <a:p>
            <a:pPr marL="571500" indent="-571500">
              <a:buFont typeface="Arial" panose="020B0604020202020204" pitchFamily="34" charset="0"/>
              <a:buChar char="•"/>
            </a:pPr>
            <a:r>
              <a:rPr lang="en-US" sz="3600" dirty="0">
                <a:solidFill>
                  <a:schemeClr val="bg1"/>
                </a:solidFill>
              </a:rPr>
              <a:t>Blocking the screen </a:t>
            </a:r>
          </a:p>
          <a:p>
            <a:pPr marL="571500" indent="-571500">
              <a:buFont typeface="Arial" panose="020B0604020202020204" pitchFamily="34" charset="0"/>
              <a:buChar char="•"/>
            </a:pPr>
            <a:r>
              <a:rPr lang="en-US" sz="3600" dirty="0">
                <a:solidFill>
                  <a:schemeClr val="bg1"/>
                </a:solidFill>
              </a:rPr>
              <a:t>Reading from the screen or from notes</a:t>
            </a:r>
          </a:p>
          <a:p>
            <a:pPr marL="571500" indent="-571500">
              <a:buFont typeface="Arial" panose="020B0604020202020204" pitchFamily="34" charset="0"/>
              <a:buChar char="•"/>
            </a:pPr>
            <a:r>
              <a:rPr lang="en-US" sz="3600" dirty="0">
                <a:solidFill>
                  <a:schemeClr val="bg1"/>
                </a:solidFill>
              </a:rPr>
              <a:t>Turning your back to your </a:t>
            </a:r>
            <a:r>
              <a:rPr lang="en-US" sz="3600" dirty="0" smtClean="0">
                <a:solidFill>
                  <a:schemeClr val="bg1"/>
                </a:solidFill>
              </a:rPr>
              <a:t>audience or excessively looking at the screen</a:t>
            </a: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Apologizing or “winging it”</a:t>
            </a:r>
          </a:p>
          <a:p>
            <a:pPr marL="571500" indent="-571500">
              <a:buFont typeface="Arial" panose="020B0604020202020204" pitchFamily="34" charset="0"/>
              <a:buChar char="•"/>
            </a:pPr>
            <a:r>
              <a:rPr lang="en-US" sz="3600" dirty="0">
                <a:solidFill>
                  <a:schemeClr val="bg1"/>
                </a:solidFill>
              </a:rPr>
              <a:t>Using a monotone voice </a:t>
            </a:r>
          </a:p>
          <a:p>
            <a:r>
              <a:rPr lang="en-US" sz="3600" dirty="0">
                <a:solidFill>
                  <a:schemeClr val="bg1"/>
                </a:solidFill>
              </a:rPr>
              <a:t>			</a:t>
            </a:r>
            <a:r>
              <a:rPr lang="en-US" sz="3600" i="1" dirty="0">
                <a:solidFill>
                  <a:schemeClr val="bg1"/>
                </a:solidFill>
              </a:rPr>
              <a:t>    </a:t>
            </a:r>
            <a:r>
              <a:rPr lang="en-US" sz="3600" i="1" dirty="0" smtClean="0">
                <a:solidFill>
                  <a:schemeClr val="bg1"/>
                </a:solidFill>
              </a:rPr>
              <a:t>		         </a:t>
            </a:r>
            <a:r>
              <a:rPr lang="en-US" sz="2600" i="1" dirty="0" smtClean="0">
                <a:solidFill>
                  <a:schemeClr val="bg1"/>
                </a:solidFill>
              </a:rPr>
              <a:t>“</a:t>
            </a:r>
            <a:r>
              <a:rPr lang="en-US" sz="2600" i="1" dirty="0">
                <a:solidFill>
                  <a:schemeClr val="bg1"/>
                </a:solidFill>
              </a:rPr>
              <a:t>Anyone, anyone</a:t>
            </a:r>
            <a:r>
              <a:rPr lang="en-US" sz="2600" i="1" dirty="0" smtClean="0">
                <a:solidFill>
                  <a:schemeClr val="bg1"/>
                </a:solidFill>
              </a:rPr>
              <a:t>”</a:t>
            </a:r>
            <a:endParaRPr lang="en-US" sz="2600" dirty="0">
              <a:solidFill>
                <a:schemeClr val="bg1"/>
              </a:solidFill>
            </a:endParaRPr>
          </a:p>
        </p:txBody>
      </p:sp>
      <p:pic>
        <p:nvPicPr>
          <p:cNvPr id="4098" name="Picture 2" descr="http://2.bp.blogspot.com/_H5LBvaXZCWw/SabbG38i57I/AAAAAAAABpU/bLCAWCf4ANc/s400/bueller_ben_stein_2_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5029200"/>
            <a:ext cx="127498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2704691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800" y="1"/>
            <a:ext cx="8839200" cy="1877437"/>
          </a:xfrm>
          <a:prstGeom prst="rect">
            <a:avLst/>
          </a:prstGeom>
          <a:noFill/>
        </p:spPr>
        <p:txBody>
          <a:bodyPr wrap="square" rtlCol="0">
            <a:spAutoFit/>
          </a:bodyPr>
          <a:lstStyle/>
          <a:p>
            <a:pPr algn="ctr"/>
            <a:r>
              <a:rPr lang="en-US" sz="4400" b="1" dirty="0">
                <a:solidFill>
                  <a:schemeClr val="bg1"/>
                </a:solidFill>
              </a:rPr>
              <a:t>Step 4:  Deliver</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p:txBody>
      </p:sp>
      <p:pic>
        <p:nvPicPr>
          <p:cNvPr id="1026" name="Picture 2" descr="http://ejikeinfo.com/wp-content/uploads/2014/10/Firstimpressio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938719"/>
            <a:ext cx="7314365" cy="54891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86200" y="1066801"/>
            <a:ext cx="4953000" cy="646331"/>
          </a:xfrm>
          <a:prstGeom prst="rect">
            <a:avLst/>
          </a:prstGeom>
          <a:solidFill>
            <a:schemeClr val="tx1"/>
          </a:solidFill>
        </p:spPr>
        <p:txBody>
          <a:bodyPr wrap="square" rtlCol="0">
            <a:spAutoFit/>
          </a:bodyPr>
          <a:lstStyle/>
          <a:p>
            <a:r>
              <a:rPr lang="en-US" sz="3600" dirty="0">
                <a:solidFill>
                  <a:schemeClr val="bg1"/>
                </a:solidFill>
              </a:rPr>
              <a:t>Credibility is built on</a:t>
            </a:r>
          </a:p>
        </p:txBody>
      </p:sp>
      <p:sp>
        <p:nvSpPr>
          <p:cNvPr id="2" name="TextBox 1"/>
          <p:cNvSpPr txBox="1"/>
          <p:nvPr/>
        </p:nvSpPr>
        <p:spPr>
          <a:xfrm>
            <a:off x="9829800" y="1600200"/>
            <a:ext cx="2133600" cy="1569660"/>
          </a:xfrm>
          <a:prstGeom prst="rect">
            <a:avLst/>
          </a:prstGeom>
          <a:noFill/>
        </p:spPr>
        <p:txBody>
          <a:bodyPr wrap="square" rtlCol="0">
            <a:spAutoFit/>
          </a:bodyPr>
          <a:lstStyle/>
          <a:p>
            <a:r>
              <a:rPr lang="en-US" sz="2400" b="1" dirty="0" smtClean="0">
                <a:solidFill>
                  <a:schemeClr val="bg1"/>
                </a:solidFill>
              </a:rPr>
              <a:t>When does your presentation begin?</a:t>
            </a:r>
            <a:endParaRPr lang="en-US" sz="2400" b="1" dirty="0">
              <a:solidFill>
                <a:schemeClr val="bg1"/>
              </a:solidFill>
            </a:endParaRPr>
          </a:p>
        </p:txBody>
      </p:sp>
      <p:pic>
        <p:nvPicPr>
          <p:cNvPr id="7" name="Picture 6"/>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930140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53400"/>
            <a:ext cx="11201400" cy="5201424"/>
          </a:xfrm>
          <a:prstGeom prst="rect">
            <a:avLst/>
          </a:prstGeom>
          <a:noFill/>
        </p:spPr>
        <p:txBody>
          <a:bodyPr wrap="square" rtlCol="0">
            <a:spAutoFit/>
          </a:bodyPr>
          <a:lstStyle/>
          <a:p>
            <a:pPr algn="ctr"/>
            <a:r>
              <a:rPr lang="en-US" sz="4400" b="1" dirty="0">
                <a:solidFill>
                  <a:schemeClr val="bg1"/>
                </a:solidFill>
              </a:rPr>
              <a:t>Step 4:  Deliver</a:t>
            </a:r>
          </a:p>
          <a:p>
            <a:pPr marL="571500" indent="-571500">
              <a:buFont typeface="Arial" panose="020B0604020202020204" pitchFamily="34" charset="0"/>
              <a:buChar char="•"/>
            </a:pP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Arrive early to check technology and </a:t>
            </a:r>
            <a:r>
              <a:rPr lang="en-US" sz="3600" dirty="0" smtClean="0">
                <a:solidFill>
                  <a:schemeClr val="bg1"/>
                </a:solidFill>
              </a:rPr>
              <a:t>room.  Be prepared to deal with the unexpected.</a:t>
            </a:r>
            <a:endParaRPr lang="en-US" sz="3600" dirty="0">
              <a:solidFill>
                <a:schemeClr val="bg1"/>
              </a:solidFill>
            </a:endParaRPr>
          </a:p>
          <a:p>
            <a:pPr algn="ctr"/>
            <a:r>
              <a:rPr lang="en-US" sz="3600" dirty="0">
                <a:solidFill>
                  <a:schemeClr val="bg1"/>
                </a:solidFill>
                <a:hlinkClick r:id="rId3"/>
              </a:rPr>
              <a:t>not so good example </a:t>
            </a:r>
            <a:endParaRPr lang="en-US" sz="3600" dirty="0">
              <a:solidFill>
                <a:schemeClr val="bg1"/>
              </a:solidFill>
            </a:endParaRPr>
          </a:p>
          <a:p>
            <a:pPr algn="ctr"/>
            <a:r>
              <a:rPr lang="en-US" sz="3600" dirty="0">
                <a:solidFill>
                  <a:schemeClr val="bg1"/>
                </a:solidFill>
                <a:hlinkClick r:id="rId4"/>
              </a:rPr>
              <a:t>good </a:t>
            </a:r>
            <a:r>
              <a:rPr lang="en-US" sz="3600" dirty="0" smtClean="0">
                <a:solidFill>
                  <a:schemeClr val="bg1"/>
                </a:solidFill>
                <a:hlinkClick r:id="rId4"/>
              </a:rPr>
              <a:t>example</a:t>
            </a:r>
            <a:endParaRPr lang="en-US" sz="3600" dirty="0" smtClean="0">
              <a:solidFill>
                <a:schemeClr val="bg1"/>
              </a:solidFill>
            </a:endParaRPr>
          </a:p>
          <a:p>
            <a:pPr algn="ctr"/>
            <a:endParaRPr lang="en-US" sz="3600" dirty="0">
              <a:solidFill>
                <a:schemeClr val="bg1"/>
              </a:solidFill>
            </a:endParaRPr>
          </a:p>
          <a:p>
            <a:pPr marL="571500" indent="-571500">
              <a:buFont typeface="Arial" panose="020B0604020202020204" pitchFamily="34" charset="0"/>
              <a:buChar char="•"/>
            </a:pPr>
            <a:r>
              <a:rPr lang="en-US" sz="3600" dirty="0" smtClean="0">
                <a:solidFill>
                  <a:schemeClr val="bg1"/>
                </a:solidFill>
              </a:rPr>
              <a:t>Prepare for the Question and Answer session.  </a:t>
            </a:r>
            <a:endParaRPr lang="en-US" sz="3600" dirty="0">
              <a:solidFill>
                <a:schemeClr val="bg1"/>
              </a:solidFill>
            </a:endParaRPr>
          </a:p>
          <a:p>
            <a:pPr marL="571500" indent="-571500">
              <a:buFont typeface="Arial" panose="020B0604020202020204" pitchFamily="34" charset="0"/>
              <a:buChar char="•"/>
            </a:pPr>
            <a:endParaRPr lang="en-US" sz="3600" dirty="0">
              <a:solidFill>
                <a:schemeClr val="bg1"/>
              </a:solidFill>
            </a:endParaRPr>
          </a:p>
        </p:txBody>
      </p:sp>
      <p:pic>
        <p:nvPicPr>
          <p:cNvPr id="4" name="Picture 3"/>
          <p:cNvPicPr>
            <a:picLocks noChangeAspect="1" noChangeArrowheads="1"/>
          </p:cNvPicPr>
          <p:nvPr/>
        </p:nvPicPr>
        <p:blipFill rotWithShape="1">
          <a:blip r:embed="rId5"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6">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2597869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697" y="134252"/>
            <a:ext cx="10078903" cy="4062651"/>
          </a:xfrm>
          <a:prstGeom prst="rect">
            <a:avLst/>
          </a:prstGeom>
          <a:noFill/>
        </p:spPr>
        <p:txBody>
          <a:bodyPr wrap="square" rtlCol="0">
            <a:spAutoFit/>
          </a:bodyPr>
          <a:lstStyle/>
          <a:p>
            <a:pPr lvl="5" indent="571500" algn="ctr" eaLnBrk="0" fontAlgn="base" hangingPunct="0">
              <a:spcBef>
                <a:spcPct val="0"/>
              </a:spcBef>
              <a:spcAft>
                <a:spcPct val="0"/>
              </a:spcAft>
            </a:pPr>
            <a:r>
              <a:rPr lang="en-US" sz="4400" b="1" dirty="0">
                <a:solidFill>
                  <a:schemeClr val="bg1"/>
                </a:solidFill>
              </a:rPr>
              <a:t>The Top 5 Personal Fears</a:t>
            </a:r>
          </a:p>
          <a:p>
            <a:pPr indent="571500" algn="ctr" eaLnBrk="0" fontAlgn="base" hangingPunct="0">
              <a:spcBef>
                <a:spcPct val="0"/>
              </a:spcBef>
              <a:spcAft>
                <a:spcPct val="0"/>
              </a:spcAft>
            </a:pPr>
            <a:endParaRPr lang="en-US" sz="4400" b="1" dirty="0">
              <a:solidFill>
                <a:schemeClr val="bg1"/>
              </a:solidFill>
            </a:endParaRPr>
          </a:p>
          <a:p>
            <a:pPr marL="685800" lvl="2" indent="57150">
              <a:buAutoNum type="arabicPeriod"/>
            </a:pPr>
            <a:r>
              <a:rPr lang="en-US" sz="3400" dirty="0" smtClean="0">
                <a:solidFill>
                  <a:schemeClr val="bg1"/>
                </a:solidFill>
              </a:rPr>
              <a:t>  Walking </a:t>
            </a:r>
            <a:r>
              <a:rPr lang="en-US" sz="3400" dirty="0">
                <a:solidFill>
                  <a:schemeClr val="bg1"/>
                </a:solidFill>
              </a:rPr>
              <a:t>alone at night</a:t>
            </a:r>
          </a:p>
          <a:p>
            <a:pPr marL="685800" lvl="2" indent="57150">
              <a:buAutoNum type="arabicPeriod"/>
            </a:pPr>
            <a:r>
              <a:rPr lang="en-US" sz="3400" dirty="0" smtClean="0">
                <a:solidFill>
                  <a:schemeClr val="bg1"/>
                </a:solidFill>
              </a:rPr>
              <a:t>  Identity </a:t>
            </a:r>
            <a:r>
              <a:rPr lang="en-US" sz="3400" dirty="0">
                <a:solidFill>
                  <a:schemeClr val="bg1"/>
                </a:solidFill>
              </a:rPr>
              <a:t>theft</a:t>
            </a:r>
          </a:p>
          <a:p>
            <a:pPr marL="685800" lvl="2" indent="57150">
              <a:buAutoNum type="arabicPeriod"/>
            </a:pPr>
            <a:r>
              <a:rPr lang="en-US" sz="3400" dirty="0" smtClean="0">
                <a:solidFill>
                  <a:schemeClr val="bg1"/>
                </a:solidFill>
              </a:rPr>
              <a:t>  Safety </a:t>
            </a:r>
            <a:r>
              <a:rPr lang="en-US" sz="3400" dirty="0">
                <a:solidFill>
                  <a:schemeClr val="bg1"/>
                </a:solidFill>
              </a:rPr>
              <a:t>on the Internet</a:t>
            </a:r>
          </a:p>
          <a:p>
            <a:pPr marL="685800" lvl="2" indent="57150">
              <a:buAutoNum type="arabicPeriod"/>
            </a:pPr>
            <a:r>
              <a:rPr lang="en-US" sz="3400" dirty="0" smtClean="0">
                <a:solidFill>
                  <a:schemeClr val="bg1"/>
                </a:solidFill>
              </a:rPr>
              <a:t>  Victim </a:t>
            </a:r>
            <a:r>
              <a:rPr lang="en-US" sz="3400" dirty="0">
                <a:solidFill>
                  <a:schemeClr val="bg1"/>
                </a:solidFill>
              </a:rPr>
              <a:t>of mass shooting/murder</a:t>
            </a:r>
          </a:p>
          <a:p>
            <a:pPr marL="685800" lvl="2" indent="57150">
              <a:buAutoNum type="arabicPeriod"/>
            </a:pPr>
            <a:r>
              <a:rPr lang="en-US" sz="3400" dirty="0" smtClean="0">
                <a:solidFill>
                  <a:schemeClr val="bg1"/>
                </a:solidFill>
              </a:rPr>
              <a:t>  Speaking </a:t>
            </a:r>
            <a:r>
              <a:rPr lang="en-US" sz="3400" dirty="0">
                <a:solidFill>
                  <a:schemeClr val="bg1"/>
                </a:solidFill>
              </a:rPr>
              <a:t>in front of an audience</a:t>
            </a:r>
          </a:p>
        </p:txBody>
      </p:sp>
      <p:sp>
        <p:nvSpPr>
          <p:cNvPr id="2" name="TextBox 1"/>
          <p:cNvSpPr txBox="1"/>
          <p:nvPr/>
        </p:nvSpPr>
        <p:spPr>
          <a:xfrm>
            <a:off x="4495800" y="4073826"/>
            <a:ext cx="3600723" cy="369332"/>
          </a:xfrm>
          <a:prstGeom prst="rect">
            <a:avLst/>
          </a:prstGeom>
          <a:noFill/>
        </p:spPr>
        <p:txBody>
          <a:bodyPr wrap="square" rtlCol="0">
            <a:spAutoFit/>
          </a:bodyPr>
          <a:lstStyle/>
          <a:p>
            <a:r>
              <a:rPr lang="en-US" i="1" smtClean="0">
                <a:solidFill>
                  <a:schemeClr val="bg1"/>
                </a:solidFill>
              </a:rPr>
              <a:t>Chapman </a:t>
            </a:r>
            <a:r>
              <a:rPr lang="en-US" i="1" dirty="0">
                <a:solidFill>
                  <a:schemeClr val="bg1"/>
                </a:solidFill>
              </a:rPr>
              <a:t>University Survey</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1371600"/>
            <a:ext cx="3647938" cy="3733800"/>
          </a:xfrm>
          <a:prstGeom prst="rect">
            <a:avLst/>
          </a:prstGeom>
        </p:spPr>
      </p:pic>
      <p:pic>
        <p:nvPicPr>
          <p:cNvPr id="8" name="Picture 7"/>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4076066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199" y="152400"/>
            <a:ext cx="8991600" cy="1261884"/>
          </a:xfrm>
          <a:prstGeom prst="rect">
            <a:avLst/>
          </a:prstGeom>
          <a:noFill/>
        </p:spPr>
        <p:txBody>
          <a:bodyPr wrap="square" rtlCol="0">
            <a:spAutoFit/>
          </a:bodyPr>
          <a:lstStyle/>
          <a:p>
            <a:pPr algn="ctr"/>
            <a:r>
              <a:rPr lang="en-US" sz="4000" b="1" dirty="0">
                <a:solidFill>
                  <a:schemeClr val="bg1"/>
                </a:solidFill>
              </a:rPr>
              <a:t>How It’s </a:t>
            </a:r>
            <a:r>
              <a:rPr lang="en-US" sz="4000" b="1" dirty="0" smtClean="0">
                <a:solidFill>
                  <a:schemeClr val="bg1"/>
                </a:solidFill>
              </a:rPr>
              <a:t>Done</a:t>
            </a:r>
            <a:endParaRPr lang="en-US" sz="3600" dirty="0"/>
          </a:p>
          <a:p>
            <a:pPr marL="571500" indent="-571500">
              <a:buFont typeface="Arial" panose="020B0604020202020204" pitchFamily="34" charset="0"/>
              <a:buChar char="•"/>
            </a:pPr>
            <a:endParaRPr lang="en-US" sz="3600" dirty="0"/>
          </a:p>
        </p:txBody>
      </p:sp>
      <p:sp>
        <p:nvSpPr>
          <p:cNvPr id="2" name="TextBox 1"/>
          <p:cNvSpPr txBox="1"/>
          <p:nvPr/>
        </p:nvSpPr>
        <p:spPr>
          <a:xfrm>
            <a:off x="3581400" y="5079286"/>
            <a:ext cx="5486400" cy="646331"/>
          </a:xfrm>
          <a:prstGeom prst="rect">
            <a:avLst/>
          </a:prstGeom>
          <a:noFill/>
        </p:spPr>
        <p:txBody>
          <a:bodyPr wrap="square" rtlCol="0">
            <a:spAutoFit/>
          </a:bodyPr>
          <a:lstStyle/>
          <a:p>
            <a:pPr algn="ctr"/>
            <a:r>
              <a:rPr lang="en-US" sz="3600" b="1" dirty="0">
                <a:solidFill>
                  <a:schemeClr val="bg1"/>
                </a:solidFill>
                <a:hlinkClick r:id="rId3"/>
              </a:rPr>
              <a:t>My Stroke of Insight</a:t>
            </a:r>
            <a:endParaRPr lang="en-US" sz="3600" b="1" dirty="0">
              <a:solidFill>
                <a:schemeClr val="bg1"/>
              </a:solidFill>
            </a:endParaRPr>
          </a:p>
        </p:txBody>
      </p:sp>
      <p:pic>
        <p:nvPicPr>
          <p:cNvPr id="4" name="Picture 3"/>
          <p:cNvPicPr>
            <a:picLocks noChangeAspect="1"/>
          </p:cNvPicPr>
          <p:nvPr/>
        </p:nvPicPr>
        <p:blipFill>
          <a:blip r:embed="rId4"/>
          <a:stretch>
            <a:fillRect/>
          </a:stretch>
        </p:blipFill>
        <p:spPr>
          <a:xfrm>
            <a:off x="3110069" y="1752600"/>
            <a:ext cx="5957731" cy="2609850"/>
          </a:xfrm>
          <a:prstGeom prst="rect">
            <a:avLst/>
          </a:prstGeom>
        </p:spPr>
      </p:pic>
      <p:pic>
        <p:nvPicPr>
          <p:cNvPr id="6" name="Picture 5"/>
          <p:cNvPicPr>
            <a:picLocks noChangeAspect="1" noChangeArrowheads="1"/>
          </p:cNvPicPr>
          <p:nvPr/>
        </p:nvPicPr>
        <p:blipFill rotWithShape="1">
          <a:blip r:embed="rId5"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6">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862124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26894"/>
            <a:ext cx="8553723" cy="769441"/>
          </a:xfrm>
          <a:prstGeom prst="rect">
            <a:avLst/>
          </a:prstGeom>
          <a:noFill/>
        </p:spPr>
        <p:txBody>
          <a:bodyPr wrap="square" rtlCol="0">
            <a:spAutoFit/>
          </a:bodyPr>
          <a:lstStyle/>
          <a:p>
            <a:pPr algn="ctr"/>
            <a:r>
              <a:rPr lang="en-US" sz="4400" b="1" dirty="0" smtClean="0">
                <a:solidFill>
                  <a:schemeClr val="bg1"/>
                </a:solidFill>
              </a:rPr>
              <a:t>How </a:t>
            </a:r>
            <a:r>
              <a:rPr lang="en-US" sz="4400" b="1" dirty="0">
                <a:solidFill>
                  <a:schemeClr val="bg1"/>
                </a:solidFill>
              </a:rPr>
              <a:t>It’s Done</a:t>
            </a:r>
            <a:endParaRPr lang="en-US" sz="3600" dirty="0">
              <a:solidFill>
                <a:schemeClr val="bg1"/>
              </a:solidFill>
            </a:endParaRPr>
          </a:p>
        </p:txBody>
      </p:sp>
      <p:sp>
        <p:nvSpPr>
          <p:cNvPr id="5" name="TextBox 4"/>
          <p:cNvSpPr txBox="1"/>
          <p:nvPr/>
        </p:nvSpPr>
        <p:spPr>
          <a:xfrm>
            <a:off x="381000" y="487025"/>
            <a:ext cx="11811000" cy="5109091"/>
          </a:xfrm>
          <a:prstGeom prst="rect">
            <a:avLst/>
          </a:prstGeom>
          <a:noFill/>
        </p:spPr>
        <p:txBody>
          <a:bodyPr wrap="square" rtlCol="0">
            <a:spAutoFit/>
          </a:bodyPr>
          <a:lstStyle/>
          <a:p>
            <a:endParaRPr lang="en-US" sz="2600" b="1" dirty="0" smtClean="0">
              <a:solidFill>
                <a:schemeClr val="bg1"/>
              </a:solidFill>
            </a:endParaRPr>
          </a:p>
          <a:p>
            <a:r>
              <a:rPr lang="en-US" sz="2600" b="1" dirty="0" smtClean="0">
                <a:solidFill>
                  <a:schemeClr val="bg1"/>
                </a:solidFill>
              </a:rPr>
              <a:t>Stroke of Insight</a:t>
            </a:r>
          </a:p>
          <a:p>
            <a:r>
              <a:rPr lang="en-US" sz="2600" u="sng" dirty="0" smtClean="0">
                <a:solidFill>
                  <a:schemeClr val="bg1"/>
                </a:solidFill>
              </a:rPr>
              <a:t>Entry Point:</a:t>
            </a:r>
            <a:r>
              <a:rPr lang="en-US" sz="2600" dirty="0" smtClean="0">
                <a:solidFill>
                  <a:schemeClr val="bg1"/>
                </a:solidFill>
              </a:rPr>
              <a:t>  </a:t>
            </a:r>
          </a:p>
          <a:p>
            <a:pPr marL="457200" indent="-457200">
              <a:buFont typeface="Arial" panose="020B0604020202020204" pitchFamily="34" charset="0"/>
              <a:buChar char="•"/>
            </a:pPr>
            <a:r>
              <a:rPr lang="en-US" sz="2600" dirty="0" smtClean="0">
                <a:solidFill>
                  <a:schemeClr val="bg1"/>
                </a:solidFill>
              </a:rPr>
              <a:t>“Grew up to study the brain because I have a brother who has been diagnosed with schizophrenia.”  Photo of her and brother at Christmas.</a:t>
            </a:r>
          </a:p>
          <a:p>
            <a:pPr>
              <a:spcBef>
                <a:spcPts val="1200"/>
              </a:spcBef>
            </a:pPr>
            <a:r>
              <a:rPr lang="en-US" sz="2600" u="sng" dirty="0" smtClean="0">
                <a:solidFill>
                  <a:schemeClr val="bg1"/>
                </a:solidFill>
              </a:rPr>
              <a:t>Credibility:</a:t>
            </a:r>
            <a:r>
              <a:rPr lang="en-US" sz="2600" dirty="0" smtClean="0">
                <a:solidFill>
                  <a:schemeClr val="bg1"/>
                </a:solidFill>
              </a:rPr>
              <a:t>  </a:t>
            </a:r>
          </a:p>
          <a:p>
            <a:pPr marL="457200" indent="-457200">
              <a:spcBef>
                <a:spcPts val="1200"/>
              </a:spcBef>
              <a:buFont typeface="Arial" panose="020B0604020202020204" pitchFamily="34" charset="0"/>
              <a:buChar char="•"/>
            </a:pPr>
            <a:r>
              <a:rPr lang="en-US" sz="2600" dirty="0" smtClean="0">
                <a:solidFill>
                  <a:schemeClr val="bg1"/>
                </a:solidFill>
              </a:rPr>
              <a:t>Worked in the Lab of Francine Bennis at Harvard.  Personal stories.</a:t>
            </a:r>
          </a:p>
          <a:p>
            <a:pPr>
              <a:spcBef>
                <a:spcPts val="1200"/>
              </a:spcBef>
            </a:pPr>
            <a:r>
              <a:rPr lang="en-US" sz="2600" u="sng" dirty="0" smtClean="0">
                <a:solidFill>
                  <a:schemeClr val="bg1"/>
                </a:solidFill>
              </a:rPr>
              <a:t>Purpose</a:t>
            </a:r>
            <a:r>
              <a:rPr lang="en-US" sz="2600" u="sng" dirty="0">
                <a:solidFill>
                  <a:schemeClr val="bg1"/>
                </a:solidFill>
              </a:rPr>
              <a:t>:</a:t>
            </a:r>
            <a:r>
              <a:rPr lang="en-US" sz="2600" dirty="0">
                <a:solidFill>
                  <a:schemeClr val="bg1"/>
                </a:solidFill>
              </a:rPr>
              <a:t>  </a:t>
            </a:r>
            <a:endParaRPr lang="en-US" sz="2600" dirty="0" smtClean="0">
              <a:solidFill>
                <a:schemeClr val="bg1"/>
              </a:solidFill>
            </a:endParaRPr>
          </a:p>
          <a:p>
            <a:pPr marL="457200" indent="-457200">
              <a:spcBef>
                <a:spcPts val="1200"/>
              </a:spcBef>
              <a:buFont typeface="Arial" panose="020B0604020202020204" pitchFamily="34" charset="0"/>
              <a:buChar char="•"/>
            </a:pPr>
            <a:r>
              <a:rPr lang="en-US" sz="2600" dirty="0" smtClean="0">
                <a:solidFill>
                  <a:schemeClr val="bg1"/>
                </a:solidFill>
              </a:rPr>
              <a:t>“Compare the biological differences of brains of individuals who would be diagnosed as normal control as compared with the brains of individuals diagnosed with schizophrenia, etc.”</a:t>
            </a:r>
          </a:p>
        </p:txBody>
      </p:sp>
      <p:pic>
        <p:nvPicPr>
          <p:cNvPr id="6" name="Picture 5"/>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691001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163141"/>
            <a:ext cx="8553723" cy="769441"/>
          </a:xfrm>
          <a:prstGeom prst="rect">
            <a:avLst/>
          </a:prstGeom>
          <a:noFill/>
        </p:spPr>
        <p:txBody>
          <a:bodyPr wrap="square" rtlCol="0">
            <a:spAutoFit/>
          </a:bodyPr>
          <a:lstStyle/>
          <a:p>
            <a:pPr algn="ctr"/>
            <a:r>
              <a:rPr lang="en-US" sz="4400" b="1" dirty="0" smtClean="0">
                <a:solidFill>
                  <a:schemeClr val="bg1"/>
                </a:solidFill>
              </a:rPr>
              <a:t>How </a:t>
            </a:r>
            <a:r>
              <a:rPr lang="en-US" sz="4400" b="1" dirty="0">
                <a:solidFill>
                  <a:schemeClr val="bg1"/>
                </a:solidFill>
              </a:rPr>
              <a:t>It’s Done</a:t>
            </a:r>
            <a:endParaRPr lang="en-US" sz="3600" dirty="0">
              <a:solidFill>
                <a:schemeClr val="bg1"/>
              </a:solidFill>
            </a:endParaRPr>
          </a:p>
        </p:txBody>
      </p:sp>
      <p:sp>
        <p:nvSpPr>
          <p:cNvPr id="5" name="TextBox 4"/>
          <p:cNvSpPr txBox="1"/>
          <p:nvPr/>
        </p:nvSpPr>
        <p:spPr>
          <a:xfrm>
            <a:off x="304800" y="487025"/>
            <a:ext cx="11887200" cy="1046440"/>
          </a:xfrm>
          <a:prstGeom prst="rect">
            <a:avLst/>
          </a:prstGeom>
          <a:noFill/>
        </p:spPr>
        <p:txBody>
          <a:bodyPr wrap="square" rtlCol="0">
            <a:spAutoFit/>
          </a:bodyPr>
          <a:lstStyle/>
          <a:p>
            <a:r>
              <a:rPr lang="en-US" sz="2600" b="1" dirty="0" smtClean="0">
                <a:solidFill>
                  <a:schemeClr val="bg1"/>
                </a:solidFill>
              </a:rPr>
              <a:t>Stroke of Insight</a:t>
            </a:r>
          </a:p>
          <a:p>
            <a:pPr>
              <a:spcBef>
                <a:spcPts val="1200"/>
              </a:spcBef>
            </a:pPr>
            <a:r>
              <a:rPr lang="en-US" sz="2600" u="sng" dirty="0" smtClean="0">
                <a:solidFill>
                  <a:schemeClr val="bg1"/>
                </a:solidFill>
              </a:rPr>
              <a:t>Other notable elements (besides the brain</a:t>
            </a:r>
            <a:r>
              <a:rPr lang="en-US" sz="2600" u="sng" dirty="0" smtClean="0">
                <a:solidFill>
                  <a:schemeClr val="bg1"/>
                </a:solidFill>
              </a:rPr>
              <a:t>):</a:t>
            </a:r>
            <a:endParaRPr lang="en-US" sz="2600" u="sng" dirty="0" smtClean="0">
              <a:solidFill>
                <a:schemeClr val="bg1"/>
              </a:solidFill>
            </a:endParaRPr>
          </a:p>
        </p:txBody>
      </p:sp>
      <p:pic>
        <p:nvPicPr>
          <p:cNvPr id="6" name="Picture 5"/>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
        <p:nvSpPr>
          <p:cNvPr id="4" name="TextBox 3"/>
          <p:cNvSpPr txBox="1"/>
          <p:nvPr/>
        </p:nvSpPr>
        <p:spPr>
          <a:xfrm>
            <a:off x="228600" y="2897919"/>
            <a:ext cx="11125200" cy="1169551"/>
          </a:xfrm>
          <a:prstGeom prst="rect">
            <a:avLst/>
          </a:prstGeom>
          <a:noFill/>
        </p:spPr>
        <p:txBody>
          <a:bodyPr wrap="square" rtlCol="0">
            <a:spAutoFit/>
          </a:bodyPr>
          <a:lstStyle/>
          <a:p>
            <a:r>
              <a:rPr lang="en-US" sz="2600" dirty="0" smtClean="0">
                <a:solidFill>
                  <a:schemeClr val="bg1"/>
                </a:solidFill>
              </a:rPr>
              <a:t>Metaphor:  </a:t>
            </a:r>
          </a:p>
          <a:p>
            <a:r>
              <a:rPr lang="en-US" sz="2600" dirty="0" smtClean="0">
                <a:solidFill>
                  <a:schemeClr val="bg1"/>
                </a:solidFill>
              </a:rPr>
              <a:t> </a:t>
            </a:r>
            <a:r>
              <a:rPr lang="en-US" sz="2600" dirty="0">
                <a:solidFill>
                  <a:schemeClr val="bg1"/>
                </a:solidFill>
              </a:rPr>
              <a:t>(left hemisphere acts like a serial processor, right acts like a parallel processor)</a:t>
            </a:r>
          </a:p>
          <a:p>
            <a:endParaRPr lang="en-US" dirty="0"/>
          </a:p>
        </p:txBody>
      </p:sp>
      <p:sp>
        <p:nvSpPr>
          <p:cNvPr id="8" name="TextBox 7"/>
          <p:cNvSpPr txBox="1"/>
          <p:nvPr/>
        </p:nvSpPr>
        <p:spPr>
          <a:xfrm>
            <a:off x="314131" y="1651450"/>
            <a:ext cx="9906000" cy="1323439"/>
          </a:xfrm>
          <a:prstGeom prst="rect">
            <a:avLst/>
          </a:prstGeom>
          <a:noFill/>
        </p:spPr>
        <p:txBody>
          <a:bodyPr wrap="square" rtlCol="0">
            <a:spAutoFit/>
          </a:bodyPr>
          <a:lstStyle/>
          <a:p>
            <a:pPr>
              <a:spcBef>
                <a:spcPts val="1200"/>
              </a:spcBef>
            </a:pPr>
            <a:r>
              <a:rPr lang="en-US" sz="2600" dirty="0" smtClean="0">
                <a:solidFill>
                  <a:schemeClr val="bg1"/>
                </a:solidFill>
              </a:rPr>
              <a:t>Slides:</a:t>
            </a:r>
          </a:p>
          <a:p>
            <a:pPr>
              <a:spcBef>
                <a:spcPts val="1200"/>
              </a:spcBef>
            </a:pPr>
            <a:r>
              <a:rPr lang="en-US" sz="2600" dirty="0" smtClean="0">
                <a:solidFill>
                  <a:schemeClr val="bg1"/>
                </a:solidFill>
              </a:rPr>
              <a:t>(</a:t>
            </a:r>
            <a:r>
              <a:rPr lang="en-US" sz="2600" dirty="0">
                <a:solidFill>
                  <a:schemeClr val="bg1"/>
                </a:solidFill>
              </a:rPr>
              <a:t>did she really need the brain?)</a:t>
            </a:r>
          </a:p>
          <a:p>
            <a:endParaRPr lang="en-US" dirty="0"/>
          </a:p>
        </p:txBody>
      </p:sp>
      <p:sp>
        <p:nvSpPr>
          <p:cNvPr id="9" name="TextBox 8"/>
          <p:cNvSpPr txBox="1"/>
          <p:nvPr/>
        </p:nvSpPr>
        <p:spPr>
          <a:xfrm>
            <a:off x="247923" y="4086520"/>
            <a:ext cx="9906000" cy="1046440"/>
          </a:xfrm>
          <a:prstGeom prst="rect">
            <a:avLst/>
          </a:prstGeom>
          <a:noFill/>
        </p:spPr>
        <p:txBody>
          <a:bodyPr wrap="square" rtlCol="0">
            <a:spAutoFit/>
          </a:bodyPr>
          <a:lstStyle/>
          <a:p>
            <a:pPr>
              <a:spcBef>
                <a:spcPts val="1200"/>
              </a:spcBef>
            </a:pPr>
            <a:r>
              <a:rPr lang="en-US" sz="2600" dirty="0">
                <a:solidFill>
                  <a:schemeClr val="bg1"/>
                </a:solidFill>
              </a:rPr>
              <a:t>Acronym:</a:t>
            </a:r>
          </a:p>
          <a:p>
            <a:pPr>
              <a:spcBef>
                <a:spcPts val="1200"/>
              </a:spcBef>
            </a:pPr>
            <a:r>
              <a:rPr lang="en-US" sz="2600" dirty="0">
                <a:solidFill>
                  <a:schemeClr val="bg1"/>
                </a:solidFill>
              </a:rPr>
              <a:t>NAMI (National Institute of Mental Illness)</a:t>
            </a:r>
          </a:p>
        </p:txBody>
      </p:sp>
    </p:spTree>
    <p:extLst>
      <p:ext uri="{BB962C8B-B14F-4D97-AF65-F5344CB8AC3E}">
        <p14:creationId xmlns:p14="http://schemas.microsoft.com/office/powerpoint/2010/main" val="4217320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4"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3193" y="102067"/>
            <a:ext cx="8705531" cy="769441"/>
          </a:xfrm>
          <a:prstGeom prst="rect">
            <a:avLst/>
          </a:prstGeom>
          <a:noFill/>
        </p:spPr>
        <p:txBody>
          <a:bodyPr wrap="square" rtlCol="0">
            <a:spAutoFit/>
          </a:bodyPr>
          <a:lstStyle/>
          <a:p>
            <a:pPr algn="ctr"/>
            <a:r>
              <a:rPr lang="en-US" sz="4400" b="1" dirty="0">
                <a:solidFill>
                  <a:schemeClr val="bg1"/>
                </a:solidFill>
              </a:rPr>
              <a:t>How It’s Done</a:t>
            </a:r>
            <a:endParaRPr lang="en-US" sz="3200" dirty="0">
              <a:solidFill>
                <a:schemeClr val="bg1"/>
              </a:solidFill>
            </a:endParaRPr>
          </a:p>
        </p:txBody>
      </p:sp>
      <p:pic>
        <p:nvPicPr>
          <p:cNvPr id="2050" name="Picture 2" descr="http://img.tedcdn.com/r/images.ted.com/images/ted/40121_480x3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141206"/>
            <a:ext cx="4572000" cy="34290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177603" y="4839905"/>
            <a:ext cx="8458200" cy="2062103"/>
          </a:xfrm>
          <a:prstGeom prst="rect">
            <a:avLst/>
          </a:prstGeom>
          <a:noFill/>
        </p:spPr>
        <p:txBody>
          <a:bodyPr wrap="square" rtlCol="0">
            <a:spAutoFit/>
          </a:bodyPr>
          <a:lstStyle/>
          <a:p>
            <a:pPr algn="ctr"/>
            <a:r>
              <a:rPr lang="en-US" sz="3200" dirty="0">
                <a:hlinkClick r:id="rId4"/>
              </a:rPr>
              <a:t>Brian </a:t>
            </a:r>
            <a:r>
              <a:rPr lang="en-US" sz="3200" dirty="0" smtClean="0">
                <a:hlinkClick r:id="rId4"/>
              </a:rPr>
              <a:t>Cox</a:t>
            </a:r>
            <a:endParaRPr lang="en-US" sz="3200" dirty="0">
              <a:hlinkClick r:id="rId4"/>
            </a:endParaRPr>
          </a:p>
          <a:p>
            <a:pPr algn="ctr"/>
            <a:r>
              <a:rPr lang="en-US" sz="3200" b="1" dirty="0">
                <a:hlinkClick r:id="rId4"/>
              </a:rPr>
              <a:t>"An Inside Tour of the World's Biggest Supercollider“</a:t>
            </a:r>
            <a:endParaRPr lang="en-US" sz="3200" b="1" dirty="0"/>
          </a:p>
          <a:p>
            <a:endParaRPr lang="en-US" sz="3200" dirty="0"/>
          </a:p>
        </p:txBody>
      </p:sp>
      <p:pic>
        <p:nvPicPr>
          <p:cNvPr id="6" name="Picture 5"/>
          <p:cNvPicPr>
            <a:picLocks noChangeAspect="1" noChangeArrowheads="1"/>
          </p:cNvPicPr>
          <p:nvPr/>
        </p:nvPicPr>
        <p:blipFill rotWithShape="1">
          <a:blip r:embed="rId5"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6">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724561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163141"/>
            <a:ext cx="8553723" cy="769441"/>
          </a:xfrm>
          <a:prstGeom prst="rect">
            <a:avLst/>
          </a:prstGeom>
          <a:noFill/>
        </p:spPr>
        <p:txBody>
          <a:bodyPr wrap="square" rtlCol="0">
            <a:spAutoFit/>
          </a:bodyPr>
          <a:lstStyle/>
          <a:p>
            <a:pPr algn="ctr"/>
            <a:r>
              <a:rPr lang="en-US" sz="4400" b="1" dirty="0" smtClean="0">
                <a:solidFill>
                  <a:schemeClr val="bg1"/>
                </a:solidFill>
              </a:rPr>
              <a:t>How </a:t>
            </a:r>
            <a:r>
              <a:rPr lang="en-US" sz="4400" b="1" dirty="0">
                <a:solidFill>
                  <a:schemeClr val="bg1"/>
                </a:solidFill>
              </a:rPr>
              <a:t>It’s Done</a:t>
            </a:r>
            <a:endParaRPr lang="en-US" sz="3600" dirty="0">
              <a:solidFill>
                <a:schemeClr val="bg1"/>
              </a:solidFill>
            </a:endParaRPr>
          </a:p>
        </p:txBody>
      </p:sp>
      <p:sp>
        <p:nvSpPr>
          <p:cNvPr id="5" name="TextBox 4"/>
          <p:cNvSpPr txBox="1"/>
          <p:nvPr/>
        </p:nvSpPr>
        <p:spPr>
          <a:xfrm>
            <a:off x="381000" y="487025"/>
            <a:ext cx="11811000" cy="5109091"/>
          </a:xfrm>
          <a:prstGeom prst="rect">
            <a:avLst/>
          </a:prstGeom>
          <a:noFill/>
        </p:spPr>
        <p:txBody>
          <a:bodyPr wrap="square" rtlCol="0">
            <a:spAutoFit/>
          </a:bodyPr>
          <a:lstStyle/>
          <a:p>
            <a:endParaRPr lang="en-US" sz="2600" b="1" dirty="0" smtClean="0">
              <a:solidFill>
                <a:schemeClr val="bg1"/>
              </a:solidFill>
            </a:endParaRPr>
          </a:p>
          <a:p>
            <a:r>
              <a:rPr lang="en-US" sz="2600" b="1" dirty="0" smtClean="0">
                <a:solidFill>
                  <a:schemeClr val="bg1"/>
                </a:solidFill>
              </a:rPr>
              <a:t>Supercollider</a:t>
            </a:r>
          </a:p>
          <a:p>
            <a:r>
              <a:rPr lang="en-US" sz="2600" u="sng" dirty="0" smtClean="0">
                <a:solidFill>
                  <a:schemeClr val="bg1"/>
                </a:solidFill>
              </a:rPr>
              <a:t>Entry Point:</a:t>
            </a:r>
            <a:r>
              <a:rPr lang="en-US" sz="2600" dirty="0" smtClean="0">
                <a:solidFill>
                  <a:schemeClr val="bg1"/>
                </a:solidFill>
              </a:rPr>
              <a:t>  </a:t>
            </a:r>
          </a:p>
          <a:p>
            <a:pPr marL="457200" indent="-457200">
              <a:buFont typeface="Arial" panose="020B0604020202020204" pitchFamily="34" charset="0"/>
              <a:buChar char="•"/>
            </a:pPr>
            <a:r>
              <a:rPr lang="en-US" sz="2600" dirty="0" smtClean="0">
                <a:solidFill>
                  <a:schemeClr val="bg1"/>
                </a:solidFill>
              </a:rPr>
              <a:t>Picture of Hadron collider and description (99.9999 speed of light; 11,000 times/second).  Biggest scientific experiment ever attempted.</a:t>
            </a:r>
          </a:p>
          <a:p>
            <a:pPr>
              <a:spcBef>
                <a:spcPts val="1200"/>
              </a:spcBef>
            </a:pPr>
            <a:r>
              <a:rPr lang="en-US" sz="2600" u="sng" dirty="0" smtClean="0">
                <a:solidFill>
                  <a:schemeClr val="bg1"/>
                </a:solidFill>
              </a:rPr>
              <a:t>Credibility:</a:t>
            </a:r>
            <a:r>
              <a:rPr lang="en-US" sz="2600" dirty="0" smtClean="0">
                <a:solidFill>
                  <a:schemeClr val="bg1"/>
                </a:solidFill>
              </a:rPr>
              <a:t>  </a:t>
            </a:r>
          </a:p>
          <a:p>
            <a:pPr marL="457200" indent="-457200">
              <a:spcBef>
                <a:spcPts val="1200"/>
              </a:spcBef>
              <a:buFont typeface="Arial" panose="020B0604020202020204" pitchFamily="34" charset="0"/>
              <a:buChar char="•"/>
            </a:pPr>
            <a:r>
              <a:rPr lang="en-US" sz="2600" dirty="0" smtClean="0">
                <a:solidFill>
                  <a:schemeClr val="bg1"/>
                </a:solidFill>
              </a:rPr>
              <a:t>Numbers of scientists and engineers working on the project.  Didn’t have to establish—celebrity status.</a:t>
            </a:r>
          </a:p>
          <a:p>
            <a:pPr>
              <a:spcBef>
                <a:spcPts val="1200"/>
              </a:spcBef>
            </a:pPr>
            <a:r>
              <a:rPr lang="en-US" sz="2600" u="sng" dirty="0" smtClean="0">
                <a:solidFill>
                  <a:schemeClr val="bg1"/>
                </a:solidFill>
              </a:rPr>
              <a:t>Purpose</a:t>
            </a:r>
            <a:r>
              <a:rPr lang="en-US" sz="2600" u="sng" dirty="0">
                <a:solidFill>
                  <a:schemeClr val="bg1"/>
                </a:solidFill>
              </a:rPr>
              <a:t>:</a:t>
            </a:r>
            <a:r>
              <a:rPr lang="en-US" sz="2600" dirty="0">
                <a:solidFill>
                  <a:schemeClr val="bg1"/>
                </a:solidFill>
              </a:rPr>
              <a:t>  </a:t>
            </a:r>
            <a:endParaRPr lang="en-US" sz="2600" dirty="0" smtClean="0">
              <a:solidFill>
                <a:schemeClr val="bg1"/>
              </a:solidFill>
            </a:endParaRPr>
          </a:p>
          <a:p>
            <a:pPr marL="457200" indent="-457200">
              <a:spcBef>
                <a:spcPts val="1200"/>
              </a:spcBef>
              <a:buFont typeface="Arial" panose="020B0604020202020204" pitchFamily="34" charset="0"/>
              <a:buChar char="•"/>
            </a:pPr>
            <a:r>
              <a:rPr lang="en-US" sz="2600" dirty="0" smtClean="0">
                <a:solidFill>
                  <a:schemeClr val="bg1"/>
                </a:solidFill>
              </a:rPr>
              <a:t>“Re-create the conditions present less than one billionth of a second after the universe began.”</a:t>
            </a:r>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783319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163141"/>
            <a:ext cx="8553723" cy="769441"/>
          </a:xfrm>
          <a:prstGeom prst="rect">
            <a:avLst/>
          </a:prstGeom>
          <a:noFill/>
        </p:spPr>
        <p:txBody>
          <a:bodyPr wrap="square" rtlCol="0">
            <a:spAutoFit/>
          </a:bodyPr>
          <a:lstStyle/>
          <a:p>
            <a:pPr algn="ctr"/>
            <a:r>
              <a:rPr lang="en-US" sz="4400" b="1" dirty="0" smtClean="0">
                <a:solidFill>
                  <a:schemeClr val="bg1"/>
                </a:solidFill>
              </a:rPr>
              <a:t>How </a:t>
            </a:r>
            <a:r>
              <a:rPr lang="en-US" sz="4400" b="1" dirty="0">
                <a:solidFill>
                  <a:schemeClr val="bg1"/>
                </a:solidFill>
              </a:rPr>
              <a:t>It’s Done</a:t>
            </a:r>
            <a:endParaRPr lang="en-US" sz="3600" dirty="0">
              <a:solidFill>
                <a:schemeClr val="bg1"/>
              </a:solidFill>
            </a:endParaRPr>
          </a:p>
        </p:txBody>
      </p:sp>
      <p:sp>
        <p:nvSpPr>
          <p:cNvPr id="5" name="TextBox 4"/>
          <p:cNvSpPr txBox="1"/>
          <p:nvPr/>
        </p:nvSpPr>
        <p:spPr>
          <a:xfrm>
            <a:off x="381000" y="487025"/>
            <a:ext cx="11811000" cy="4708981"/>
          </a:xfrm>
          <a:prstGeom prst="rect">
            <a:avLst/>
          </a:prstGeom>
          <a:noFill/>
        </p:spPr>
        <p:txBody>
          <a:bodyPr wrap="square" rtlCol="0">
            <a:spAutoFit/>
          </a:bodyPr>
          <a:lstStyle/>
          <a:p>
            <a:endParaRPr lang="en-US" sz="2600" b="1" dirty="0" smtClean="0">
              <a:solidFill>
                <a:schemeClr val="bg1"/>
              </a:solidFill>
            </a:endParaRPr>
          </a:p>
          <a:p>
            <a:r>
              <a:rPr lang="en-US" sz="2600" b="1" dirty="0" smtClean="0">
                <a:solidFill>
                  <a:schemeClr val="bg1"/>
                </a:solidFill>
              </a:rPr>
              <a:t>Supercollider</a:t>
            </a:r>
          </a:p>
          <a:p>
            <a:pPr>
              <a:spcBef>
                <a:spcPts val="1200"/>
              </a:spcBef>
            </a:pPr>
            <a:r>
              <a:rPr lang="en-US" sz="2600" u="sng" dirty="0" smtClean="0">
                <a:solidFill>
                  <a:schemeClr val="bg1"/>
                </a:solidFill>
              </a:rPr>
              <a:t>Other notable elements:</a:t>
            </a:r>
          </a:p>
          <a:p>
            <a:pPr marL="457200" indent="-457200">
              <a:spcBef>
                <a:spcPts val="600"/>
              </a:spcBef>
              <a:buFont typeface="Arial" panose="020B0604020202020204" pitchFamily="34" charset="0"/>
              <a:buChar char="•"/>
            </a:pPr>
            <a:r>
              <a:rPr lang="en-US" sz="2600" dirty="0" smtClean="0">
                <a:solidFill>
                  <a:schemeClr val="bg1"/>
                </a:solidFill>
              </a:rPr>
              <a:t>Definition of particle </a:t>
            </a:r>
            <a:r>
              <a:rPr lang="en-US" sz="2600" dirty="0">
                <a:solidFill>
                  <a:schemeClr val="bg1"/>
                </a:solidFill>
              </a:rPr>
              <a:t>physics:  to understand how everything sticks together</a:t>
            </a:r>
          </a:p>
          <a:p>
            <a:pPr marL="457200" indent="-457200">
              <a:spcBef>
                <a:spcPts val="600"/>
              </a:spcBef>
              <a:buFont typeface="Arial" panose="020B0604020202020204" pitchFamily="34" charset="0"/>
              <a:buChar char="•"/>
            </a:pPr>
            <a:r>
              <a:rPr lang="en-US" sz="2600" dirty="0" smtClean="0">
                <a:solidFill>
                  <a:schemeClr val="bg1"/>
                </a:solidFill>
              </a:rPr>
              <a:t>Language:  used simple </a:t>
            </a:r>
            <a:r>
              <a:rPr lang="en-US" sz="2600" dirty="0" smtClean="0">
                <a:solidFill>
                  <a:schemeClr val="bg1"/>
                </a:solidFill>
              </a:rPr>
              <a:t>language to describe complicated topic (simple, understandable)</a:t>
            </a:r>
          </a:p>
          <a:p>
            <a:pPr marL="457200" indent="-457200">
              <a:spcBef>
                <a:spcPts val="600"/>
              </a:spcBef>
              <a:buFont typeface="Arial" panose="020B0604020202020204" pitchFamily="34" charset="0"/>
              <a:buChar char="•"/>
            </a:pPr>
            <a:r>
              <a:rPr lang="en-US" sz="2600" dirty="0" smtClean="0">
                <a:solidFill>
                  <a:schemeClr val="bg1"/>
                </a:solidFill>
              </a:rPr>
              <a:t>Analogies:  magnets </a:t>
            </a:r>
            <a:r>
              <a:rPr lang="en-US" sz="2600" dirty="0" smtClean="0">
                <a:solidFill>
                  <a:schemeClr val="bg1"/>
                </a:solidFill>
              </a:rPr>
              <a:t>= metal bits; giant detectors = digital cameras)</a:t>
            </a:r>
          </a:p>
          <a:p>
            <a:pPr marL="457200" indent="-457200">
              <a:spcBef>
                <a:spcPts val="600"/>
              </a:spcBef>
              <a:buFont typeface="Arial" panose="020B0604020202020204" pitchFamily="34" charset="0"/>
              <a:buChar char="•"/>
            </a:pPr>
            <a:r>
              <a:rPr lang="en-US" sz="2600" dirty="0" smtClean="0">
                <a:solidFill>
                  <a:schemeClr val="bg1"/>
                </a:solidFill>
              </a:rPr>
              <a:t>Scope and </a:t>
            </a:r>
            <a:r>
              <a:rPr lang="en-US" sz="2600" dirty="0" smtClean="0">
                <a:solidFill>
                  <a:schemeClr val="bg1"/>
                </a:solidFill>
              </a:rPr>
              <a:t>scale:  EU </a:t>
            </a:r>
            <a:r>
              <a:rPr lang="en-US" sz="2600" dirty="0" smtClean="0">
                <a:solidFill>
                  <a:schemeClr val="bg1"/>
                </a:solidFill>
              </a:rPr>
              <a:t>standard-size </a:t>
            </a:r>
            <a:r>
              <a:rPr lang="en-US" sz="2600" dirty="0" smtClean="0">
                <a:solidFill>
                  <a:schemeClr val="bg1"/>
                </a:solidFill>
              </a:rPr>
              <a:t>person </a:t>
            </a:r>
            <a:endParaRPr lang="en-US" sz="2600" dirty="0" smtClean="0">
              <a:solidFill>
                <a:schemeClr val="bg1"/>
              </a:solidFill>
            </a:endParaRPr>
          </a:p>
          <a:p>
            <a:pPr marL="457200" indent="-457200">
              <a:spcBef>
                <a:spcPts val="600"/>
              </a:spcBef>
              <a:buFont typeface="Arial" panose="020B0604020202020204" pitchFamily="34" charset="0"/>
              <a:buChar char="•"/>
            </a:pPr>
            <a:r>
              <a:rPr lang="en-US" sz="2600" dirty="0" smtClean="0">
                <a:solidFill>
                  <a:schemeClr val="bg1"/>
                </a:solidFill>
              </a:rPr>
              <a:t>Analogy:  Understand what the universe is made of (snowflake in your hand)</a:t>
            </a:r>
          </a:p>
          <a:p>
            <a:pPr marL="457200" indent="-457200">
              <a:spcBef>
                <a:spcPts val="600"/>
              </a:spcBef>
              <a:buFont typeface="Arial" panose="020B0604020202020204" pitchFamily="34" charset="0"/>
              <a:buChar char="•"/>
            </a:pPr>
            <a:r>
              <a:rPr lang="en-US" sz="2600" dirty="0" smtClean="0">
                <a:solidFill>
                  <a:schemeClr val="bg1"/>
                </a:solidFill>
              </a:rPr>
              <a:t>Wording:  “We </a:t>
            </a:r>
            <a:r>
              <a:rPr lang="en-US" sz="2600" dirty="0" smtClean="0">
                <a:solidFill>
                  <a:schemeClr val="bg1"/>
                </a:solidFill>
              </a:rPr>
              <a:t>believe, rather, we observed”</a:t>
            </a:r>
            <a:endParaRPr lang="en-US" sz="2600" dirty="0">
              <a:solidFill>
                <a:schemeClr val="bg1"/>
              </a:solidFill>
            </a:endParaRPr>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16524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52400"/>
            <a:ext cx="11201400" cy="3477875"/>
          </a:xfrm>
          <a:prstGeom prst="rect">
            <a:avLst/>
          </a:prstGeom>
          <a:noFill/>
        </p:spPr>
        <p:txBody>
          <a:bodyPr wrap="square" rtlCol="0">
            <a:spAutoFit/>
          </a:bodyPr>
          <a:lstStyle/>
          <a:p>
            <a:pPr algn="ctr"/>
            <a:r>
              <a:rPr lang="en-US" sz="4000" b="1" dirty="0">
                <a:solidFill>
                  <a:schemeClr val="bg1"/>
                </a:solidFill>
              </a:rPr>
              <a:t>Step 5:  Reflect</a:t>
            </a:r>
          </a:p>
          <a:p>
            <a:pPr marL="571500" indent="-571500">
              <a:buFont typeface="Arial" panose="020B0604020202020204" pitchFamily="34" charset="0"/>
              <a:buChar char="•"/>
            </a:pP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What went well?</a:t>
            </a:r>
          </a:p>
          <a:p>
            <a:pPr marL="571500" indent="-571500">
              <a:buFont typeface="Arial" panose="020B0604020202020204" pitchFamily="34" charset="0"/>
              <a:buChar char="•"/>
            </a:pPr>
            <a:r>
              <a:rPr lang="en-US" sz="3600" dirty="0">
                <a:solidFill>
                  <a:schemeClr val="bg1"/>
                </a:solidFill>
              </a:rPr>
              <a:t>What didn’t go so well?</a:t>
            </a:r>
          </a:p>
          <a:p>
            <a:pPr marL="571500" indent="-571500">
              <a:buFont typeface="Arial" panose="020B0604020202020204" pitchFamily="34" charset="0"/>
              <a:buChar char="•"/>
            </a:pPr>
            <a:r>
              <a:rPr lang="en-US" sz="3600" dirty="0">
                <a:solidFill>
                  <a:schemeClr val="bg1"/>
                </a:solidFill>
              </a:rPr>
              <a:t>Make notes and fix slides in the moment</a:t>
            </a:r>
          </a:p>
          <a:p>
            <a:pPr marL="571500" indent="-571500">
              <a:buFont typeface="Arial" panose="020B0604020202020204" pitchFamily="34" charset="0"/>
              <a:buChar char="•"/>
            </a:pPr>
            <a:r>
              <a:rPr lang="en-US" sz="3600" dirty="0">
                <a:solidFill>
                  <a:schemeClr val="bg1"/>
                </a:solidFill>
              </a:rPr>
              <a:t>Watch other people </a:t>
            </a:r>
            <a:r>
              <a:rPr lang="en-US" sz="3600" dirty="0" smtClean="0">
                <a:solidFill>
                  <a:schemeClr val="bg1"/>
                </a:solidFill>
              </a:rPr>
              <a:t>present</a:t>
            </a:r>
            <a:endParaRPr lang="en-US" sz="3600" dirty="0"/>
          </a:p>
        </p:txBody>
      </p:sp>
      <p:pic>
        <p:nvPicPr>
          <p:cNvPr id="4" name="Picture 3" descr="mirror by jeatz axl fan art digital art vector movies tv the mirror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3394397"/>
            <a:ext cx="2285289" cy="2870002"/>
          </a:xfrm>
          <a:prstGeom prst="rect">
            <a:avLst/>
          </a:prstGeom>
        </p:spPr>
      </p:pic>
      <p:pic>
        <p:nvPicPr>
          <p:cNvPr id="6" name="Picture 5"/>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505303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1"/>
            <a:ext cx="11506200" cy="6709529"/>
          </a:xfrm>
          <a:prstGeom prst="rect">
            <a:avLst/>
          </a:prstGeom>
          <a:noFill/>
        </p:spPr>
        <p:txBody>
          <a:bodyPr wrap="square" rtlCol="0">
            <a:spAutoFit/>
          </a:bodyPr>
          <a:lstStyle/>
          <a:p>
            <a:pPr algn="ctr"/>
            <a:r>
              <a:rPr lang="en-US" sz="4000" b="1" dirty="0" smtClean="0">
                <a:solidFill>
                  <a:schemeClr val="bg1"/>
                </a:solidFill>
              </a:rPr>
              <a:t>Tips for Team Presentations</a:t>
            </a:r>
            <a:endParaRPr lang="en-US" sz="4000" b="1" dirty="0">
              <a:solidFill>
                <a:schemeClr val="bg1"/>
              </a:solidFill>
            </a:endParaRPr>
          </a:p>
          <a:p>
            <a:pPr marL="457200" indent="-457200">
              <a:buFont typeface="Arial" panose="020B0604020202020204" pitchFamily="34" charset="0"/>
              <a:buChar char="•"/>
            </a:pPr>
            <a:endParaRPr lang="en-US" sz="2600" dirty="0" smtClean="0">
              <a:solidFill>
                <a:schemeClr val="bg1"/>
              </a:solidFill>
            </a:endParaRPr>
          </a:p>
          <a:p>
            <a:pPr marL="457200" indent="-457200">
              <a:buFont typeface="Arial" panose="020B0604020202020204" pitchFamily="34" charset="0"/>
              <a:buChar char="•"/>
            </a:pPr>
            <a:r>
              <a:rPr lang="en-US" sz="2600" dirty="0" smtClean="0">
                <a:solidFill>
                  <a:schemeClr val="bg1"/>
                </a:solidFill>
              </a:rPr>
              <a:t>Decide who will present each </a:t>
            </a:r>
            <a:r>
              <a:rPr lang="en-US" sz="2600" dirty="0">
                <a:solidFill>
                  <a:schemeClr val="bg1"/>
                </a:solidFill>
              </a:rPr>
              <a:t>portion. </a:t>
            </a:r>
            <a:r>
              <a:rPr lang="en-US" sz="2600" dirty="0" smtClean="0">
                <a:solidFill>
                  <a:schemeClr val="bg1"/>
                </a:solidFill>
              </a:rPr>
              <a:t>Keep transitions to a minimum but all should have speaking parts.</a:t>
            </a:r>
            <a:endParaRPr lang="en-US" sz="2600" dirty="0">
              <a:solidFill>
                <a:schemeClr val="bg1"/>
              </a:solidFill>
            </a:endParaRPr>
          </a:p>
          <a:p>
            <a:pPr marL="457200" indent="-457200">
              <a:buFont typeface="Arial" panose="020B0604020202020204" pitchFamily="34" charset="0"/>
              <a:buChar char="•"/>
            </a:pPr>
            <a:endParaRPr lang="en-US" sz="2600" dirty="0" smtClean="0">
              <a:solidFill>
                <a:schemeClr val="bg1"/>
              </a:solidFill>
            </a:endParaRPr>
          </a:p>
          <a:p>
            <a:pPr marL="457200" indent="-457200">
              <a:buFont typeface="Arial" panose="020B0604020202020204" pitchFamily="34" charset="0"/>
              <a:buChar char="•"/>
            </a:pPr>
            <a:r>
              <a:rPr lang="en-US" sz="2600" dirty="0" smtClean="0">
                <a:solidFill>
                  <a:schemeClr val="bg1"/>
                </a:solidFill>
              </a:rPr>
              <a:t>Rehearse as a group—even the introduction and transitions.</a:t>
            </a:r>
          </a:p>
          <a:p>
            <a:pPr marL="457200" indent="-457200">
              <a:buFont typeface="Arial" panose="020B0604020202020204" pitchFamily="34" charset="0"/>
              <a:buChar char="•"/>
            </a:pPr>
            <a:endParaRPr lang="en-US" sz="2600" dirty="0" smtClean="0">
              <a:solidFill>
                <a:schemeClr val="bg1"/>
              </a:solidFill>
            </a:endParaRPr>
          </a:p>
          <a:p>
            <a:pPr marL="457200" indent="-457200">
              <a:buFont typeface="Arial" panose="020B0604020202020204" pitchFamily="34" charset="0"/>
              <a:buChar char="•"/>
            </a:pPr>
            <a:r>
              <a:rPr lang="en-US" sz="2600" dirty="0" smtClean="0">
                <a:solidFill>
                  <a:schemeClr val="bg1"/>
                </a:solidFill>
              </a:rPr>
              <a:t>Focus on transitions.  Wrap up your segment and establish a link to the next presenter.</a:t>
            </a:r>
          </a:p>
          <a:p>
            <a:pPr marL="457200" indent="-457200">
              <a:buFont typeface="Arial" panose="020B0604020202020204" pitchFamily="34" charset="0"/>
              <a:buChar char="•"/>
            </a:pPr>
            <a:endParaRPr lang="en-US" sz="2600" dirty="0" smtClean="0">
              <a:solidFill>
                <a:schemeClr val="bg1"/>
              </a:solidFill>
            </a:endParaRPr>
          </a:p>
          <a:p>
            <a:pPr marL="457200" indent="-457200">
              <a:buFont typeface="Arial" panose="020B0604020202020204" pitchFamily="34" charset="0"/>
              <a:buChar char="•"/>
            </a:pPr>
            <a:r>
              <a:rPr lang="en-US" sz="2600" dirty="0" smtClean="0">
                <a:solidFill>
                  <a:schemeClr val="bg1"/>
                </a:solidFill>
              </a:rPr>
              <a:t>Be mindful of what you are doing when not presenting.</a:t>
            </a:r>
          </a:p>
          <a:p>
            <a:pPr marL="457200" indent="-457200">
              <a:buFont typeface="Arial" panose="020B0604020202020204" pitchFamily="34" charset="0"/>
              <a:buChar char="•"/>
            </a:pPr>
            <a:endParaRPr lang="en-US" sz="2600" dirty="0">
              <a:solidFill>
                <a:schemeClr val="bg1"/>
              </a:solidFill>
            </a:endParaRPr>
          </a:p>
          <a:p>
            <a:pPr marL="457200" indent="-457200">
              <a:buFont typeface="Arial" panose="020B0604020202020204" pitchFamily="34" charset="0"/>
              <a:buChar char="•"/>
            </a:pPr>
            <a:r>
              <a:rPr lang="en-US" sz="2600" dirty="0" smtClean="0">
                <a:solidFill>
                  <a:schemeClr val="bg1"/>
                </a:solidFill>
              </a:rPr>
              <a:t>Manage your own slides.</a:t>
            </a:r>
          </a:p>
          <a:p>
            <a:pPr marL="457200" indent="-457200">
              <a:buFont typeface="Arial" panose="020B0604020202020204" pitchFamily="34" charset="0"/>
              <a:buChar char="•"/>
            </a:pPr>
            <a:endParaRPr lang="en-US" sz="2600" dirty="0">
              <a:solidFill>
                <a:schemeClr val="bg1"/>
              </a:solidFill>
            </a:endParaRPr>
          </a:p>
          <a:p>
            <a:pPr marL="457200" indent="-457200">
              <a:buFont typeface="Arial" panose="020B0604020202020204" pitchFamily="34" charset="0"/>
              <a:buChar char="•"/>
            </a:pPr>
            <a:endParaRPr lang="en-US" sz="2600" dirty="0" smtClean="0">
              <a:solidFill>
                <a:schemeClr val="bg1"/>
              </a:solidFill>
            </a:endParaRPr>
          </a:p>
          <a:p>
            <a:pPr marL="457200" indent="-457200">
              <a:buFont typeface="Arial" panose="020B0604020202020204" pitchFamily="34" charset="0"/>
              <a:buChar char="•"/>
            </a:pPr>
            <a:endParaRPr lang="en-US" sz="2600" dirty="0">
              <a:solidFill>
                <a:schemeClr val="bg1"/>
              </a:solidFill>
            </a:endParaRPr>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2851456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1"/>
            <a:ext cx="11506200" cy="3908762"/>
          </a:xfrm>
          <a:prstGeom prst="rect">
            <a:avLst/>
          </a:prstGeom>
          <a:noFill/>
        </p:spPr>
        <p:txBody>
          <a:bodyPr wrap="square" rtlCol="0">
            <a:spAutoFit/>
          </a:bodyPr>
          <a:lstStyle/>
          <a:p>
            <a:pPr algn="ctr"/>
            <a:r>
              <a:rPr lang="en-US" sz="4000" b="1" dirty="0" smtClean="0">
                <a:solidFill>
                  <a:schemeClr val="bg1"/>
                </a:solidFill>
              </a:rPr>
              <a:t>Tips for Team Presentations</a:t>
            </a:r>
            <a:endParaRPr lang="en-US" sz="4000" b="1" dirty="0">
              <a:solidFill>
                <a:schemeClr val="bg1"/>
              </a:solidFill>
            </a:endParaRPr>
          </a:p>
          <a:p>
            <a:pPr marL="457200" indent="-457200">
              <a:buFont typeface="Arial" panose="020B0604020202020204" pitchFamily="34" charset="0"/>
              <a:buChar char="•"/>
            </a:pPr>
            <a:endParaRPr lang="en-US" sz="2600" dirty="0" smtClean="0">
              <a:solidFill>
                <a:schemeClr val="bg1"/>
              </a:solidFill>
            </a:endParaRPr>
          </a:p>
          <a:p>
            <a:pPr marL="457200" indent="-457200">
              <a:buFont typeface="Arial" panose="020B0604020202020204" pitchFamily="34" charset="0"/>
              <a:buChar char="•"/>
            </a:pPr>
            <a:endParaRPr lang="en-US" sz="2600" dirty="0" smtClean="0">
              <a:solidFill>
                <a:schemeClr val="bg1"/>
              </a:solidFill>
            </a:endParaRPr>
          </a:p>
          <a:p>
            <a:pPr marL="457200" indent="-457200">
              <a:buFont typeface="Arial" panose="020B0604020202020204" pitchFamily="34" charset="0"/>
              <a:buChar char="•"/>
            </a:pPr>
            <a:r>
              <a:rPr lang="en-US" sz="2600" dirty="0" smtClean="0">
                <a:solidFill>
                  <a:schemeClr val="bg1"/>
                </a:solidFill>
              </a:rPr>
              <a:t>Appoint a team member to coordinate the </a:t>
            </a:r>
            <a:r>
              <a:rPr lang="en-US" sz="2600" dirty="0">
                <a:solidFill>
                  <a:schemeClr val="bg1"/>
                </a:solidFill>
              </a:rPr>
              <a:t>Q and A session.  That person acknowledges the question, answers the </a:t>
            </a:r>
            <a:r>
              <a:rPr lang="en-US" sz="2600" dirty="0" smtClean="0">
                <a:solidFill>
                  <a:schemeClr val="bg1"/>
                </a:solidFill>
              </a:rPr>
              <a:t>question </a:t>
            </a:r>
            <a:r>
              <a:rPr lang="en-US" sz="2600" dirty="0">
                <a:solidFill>
                  <a:schemeClr val="bg1"/>
                </a:solidFill>
              </a:rPr>
              <a:t>or asks another team member to answer the question, and </a:t>
            </a:r>
            <a:r>
              <a:rPr lang="en-US" sz="2600" dirty="0" smtClean="0">
                <a:solidFill>
                  <a:schemeClr val="bg1"/>
                </a:solidFill>
              </a:rPr>
              <a:t>ends </a:t>
            </a:r>
            <a:r>
              <a:rPr lang="en-US" sz="2600" dirty="0">
                <a:solidFill>
                  <a:schemeClr val="bg1"/>
                </a:solidFill>
              </a:rPr>
              <a:t>the Q and A session.</a:t>
            </a:r>
          </a:p>
          <a:p>
            <a:pPr marL="457200" indent="-457200">
              <a:buFont typeface="Arial" panose="020B0604020202020204" pitchFamily="34" charset="0"/>
              <a:buChar char="•"/>
            </a:pPr>
            <a:endParaRPr lang="en-US" sz="2600" dirty="0" smtClean="0">
              <a:solidFill>
                <a:schemeClr val="bg1"/>
              </a:solidFill>
            </a:endParaRPr>
          </a:p>
          <a:p>
            <a:pPr marL="457200" indent="-457200">
              <a:buFont typeface="Arial" panose="020B0604020202020204" pitchFamily="34" charset="0"/>
              <a:buChar char="•"/>
            </a:pPr>
            <a:endParaRPr lang="en-US" sz="2600" dirty="0">
              <a:solidFill>
                <a:schemeClr val="bg1"/>
              </a:solidFill>
            </a:endParaRPr>
          </a:p>
          <a:p>
            <a:pPr marL="457200" indent="-457200">
              <a:buFont typeface="Arial" panose="020B0604020202020204" pitchFamily="34" charset="0"/>
              <a:buChar char="•"/>
            </a:pPr>
            <a:endParaRPr lang="en-US" sz="2600" dirty="0">
              <a:solidFill>
                <a:schemeClr val="bg1"/>
              </a:solidFill>
            </a:endParaRPr>
          </a:p>
        </p:txBody>
      </p:sp>
      <p:pic>
        <p:nvPicPr>
          <p:cNvPr id="2" name="Picture 1"/>
          <p:cNvPicPr>
            <a:picLocks noChangeAspect="1"/>
          </p:cNvPicPr>
          <p:nvPr/>
        </p:nvPicPr>
        <p:blipFill>
          <a:blip r:embed="rId3"/>
          <a:stretch>
            <a:fillRect/>
          </a:stretch>
        </p:blipFill>
        <p:spPr>
          <a:xfrm>
            <a:off x="4343400" y="4731783"/>
            <a:ext cx="2353093" cy="1582079"/>
          </a:xfrm>
          <a:prstGeom prst="rect">
            <a:avLst/>
          </a:prstGeom>
        </p:spPr>
      </p:pic>
      <p:sp>
        <p:nvSpPr>
          <p:cNvPr id="4" name="TextBox 3"/>
          <p:cNvSpPr txBox="1"/>
          <p:nvPr/>
        </p:nvSpPr>
        <p:spPr>
          <a:xfrm>
            <a:off x="4267200" y="6313862"/>
            <a:ext cx="2819400" cy="369332"/>
          </a:xfrm>
          <a:prstGeom prst="rect">
            <a:avLst/>
          </a:prstGeom>
          <a:noFill/>
        </p:spPr>
        <p:txBody>
          <a:bodyPr wrap="square" rtlCol="0">
            <a:spAutoFit/>
          </a:bodyPr>
          <a:lstStyle/>
          <a:p>
            <a:r>
              <a:rPr lang="en-US" dirty="0" smtClean="0">
                <a:solidFill>
                  <a:schemeClr val="bg1"/>
                </a:solidFill>
                <a:hlinkClick r:id="rId4"/>
              </a:rPr>
              <a:t>Team Presentation Example</a:t>
            </a:r>
            <a:endParaRPr lang="en-US" dirty="0">
              <a:solidFill>
                <a:schemeClr val="bg1"/>
              </a:solidFill>
            </a:endParaRPr>
          </a:p>
        </p:txBody>
      </p:sp>
      <p:pic>
        <p:nvPicPr>
          <p:cNvPr id="5" name="Picture 4"/>
          <p:cNvPicPr>
            <a:picLocks noChangeAspect="1" noChangeArrowheads="1"/>
          </p:cNvPicPr>
          <p:nvPr/>
        </p:nvPicPr>
        <p:blipFill rotWithShape="1">
          <a:blip r:embed="rId5"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6">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491732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228600"/>
            <a:ext cx="11734800" cy="2923877"/>
          </a:xfrm>
          <a:prstGeom prst="rect">
            <a:avLst/>
          </a:prstGeom>
          <a:noFill/>
        </p:spPr>
        <p:txBody>
          <a:bodyPr wrap="square" rtlCol="0">
            <a:spAutoFit/>
          </a:bodyPr>
          <a:lstStyle/>
          <a:p>
            <a:pPr algn="ctr"/>
            <a:r>
              <a:rPr lang="en-US" sz="4000" b="1" dirty="0">
                <a:solidFill>
                  <a:schemeClr val="bg1"/>
                </a:solidFill>
              </a:rPr>
              <a:t>Responsibilities of the Audience</a:t>
            </a:r>
          </a:p>
          <a:p>
            <a:pPr marL="571500" indent="-571500">
              <a:buFont typeface="Arial" panose="020B0604020202020204" pitchFamily="34" charset="0"/>
              <a:buChar char="•"/>
            </a:pPr>
            <a:endParaRPr lang="en-US" sz="3600" dirty="0">
              <a:solidFill>
                <a:schemeClr val="bg1"/>
              </a:solidFill>
            </a:endParaRPr>
          </a:p>
          <a:p>
            <a:pPr marL="1141413" indent="-627063" algn="ctr"/>
            <a:r>
              <a:rPr lang="en-US" sz="3600" dirty="0">
                <a:solidFill>
                  <a:schemeClr val="bg1"/>
                </a:solidFill>
              </a:rPr>
              <a:t>The audience has the ability to influence </a:t>
            </a:r>
            <a:endParaRPr lang="en-US" sz="3600" dirty="0" smtClean="0">
              <a:solidFill>
                <a:schemeClr val="bg1"/>
              </a:solidFill>
            </a:endParaRPr>
          </a:p>
          <a:p>
            <a:pPr marL="1141413" indent="-627063" algn="ctr"/>
            <a:r>
              <a:rPr lang="en-US" sz="3600" dirty="0" smtClean="0">
                <a:solidFill>
                  <a:schemeClr val="bg1"/>
                </a:solidFill>
              </a:rPr>
              <a:t>the </a:t>
            </a:r>
            <a:r>
              <a:rPr lang="en-US" sz="3600" dirty="0">
                <a:solidFill>
                  <a:schemeClr val="bg1"/>
                </a:solidFill>
              </a:rPr>
              <a:t>outcome of a presentation.</a:t>
            </a:r>
          </a:p>
          <a:p>
            <a:pPr marL="1141413" indent="-627063"/>
            <a:endParaRPr lang="en-US" sz="3600" dirty="0">
              <a:solidFill>
                <a:schemeClr val="bg1"/>
              </a:solidFill>
            </a:endParaRPr>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994367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mpletando a la Agenda de Congresos para 2013 publicada hace unas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676400"/>
            <a:ext cx="4596284" cy="3373080"/>
          </a:xfrm>
          <a:prstGeom prst="rect">
            <a:avLst/>
          </a:prstGeom>
        </p:spPr>
      </p:pic>
      <p:sp>
        <p:nvSpPr>
          <p:cNvPr id="5" name="TextBox 4"/>
          <p:cNvSpPr txBox="1"/>
          <p:nvPr/>
        </p:nvSpPr>
        <p:spPr>
          <a:xfrm>
            <a:off x="3124200" y="152400"/>
            <a:ext cx="6477000" cy="769441"/>
          </a:xfrm>
          <a:prstGeom prst="rect">
            <a:avLst/>
          </a:prstGeom>
          <a:noFill/>
        </p:spPr>
        <p:txBody>
          <a:bodyPr wrap="square" rtlCol="0">
            <a:spAutoFit/>
          </a:bodyPr>
          <a:lstStyle/>
          <a:p>
            <a:r>
              <a:rPr lang="en-US" sz="4400" dirty="0" smtClean="0">
                <a:solidFill>
                  <a:schemeClr val="bg1"/>
                </a:solidFill>
              </a:rPr>
              <a:t>Your First is Your Worst</a:t>
            </a:r>
            <a:endParaRPr lang="en-US" sz="4400" dirty="0">
              <a:solidFill>
                <a:schemeClr val="bg1"/>
              </a:solidFill>
            </a:endParaRPr>
          </a:p>
        </p:txBody>
      </p:sp>
      <p:pic>
        <p:nvPicPr>
          <p:cNvPr id="7" name="Picture 6"/>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879009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1"/>
            <a:ext cx="11506200" cy="5139869"/>
          </a:xfrm>
          <a:prstGeom prst="rect">
            <a:avLst/>
          </a:prstGeom>
          <a:noFill/>
        </p:spPr>
        <p:txBody>
          <a:bodyPr wrap="square" rtlCol="0">
            <a:spAutoFit/>
          </a:bodyPr>
          <a:lstStyle/>
          <a:p>
            <a:pPr algn="ctr"/>
            <a:r>
              <a:rPr lang="en-US" sz="4000" b="1" dirty="0" smtClean="0">
                <a:solidFill>
                  <a:schemeClr val="bg1"/>
                </a:solidFill>
              </a:rPr>
              <a:t>Appropriate Audience Behavior</a:t>
            </a:r>
            <a:endParaRPr lang="en-US" sz="4000" b="1" dirty="0">
              <a:solidFill>
                <a:schemeClr val="bg1"/>
              </a:solidFill>
            </a:endParaRPr>
          </a:p>
          <a:p>
            <a:pPr marL="571500" indent="-571500">
              <a:buFont typeface="Arial" panose="020B0604020202020204" pitchFamily="34" charset="0"/>
              <a:buChar char="•"/>
            </a:pPr>
            <a:endParaRPr lang="en-US" sz="3600" dirty="0">
              <a:solidFill>
                <a:schemeClr val="bg1"/>
              </a:solidFill>
            </a:endParaRPr>
          </a:p>
          <a:p>
            <a:pPr marL="1141413" indent="-627063">
              <a:buFont typeface="Arial" panose="020B0604020202020204" pitchFamily="34" charset="0"/>
              <a:buChar char="•"/>
            </a:pPr>
            <a:r>
              <a:rPr lang="en-US" sz="3600" dirty="0">
                <a:solidFill>
                  <a:schemeClr val="bg1"/>
                </a:solidFill>
              </a:rPr>
              <a:t>Pay attention—even if you aren’t </a:t>
            </a:r>
            <a:r>
              <a:rPr lang="en-US" sz="3600" dirty="0" smtClean="0">
                <a:solidFill>
                  <a:schemeClr val="bg1"/>
                </a:solidFill>
              </a:rPr>
              <a:t>interested  </a:t>
            </a:r>
            <a:endParaRPr lang="en-US" sz="3600" dirty="0">
              <a:solidFill>
                <a:schemeClr val="bg1"/>
              </a:solidFill>
            </a:endParaRPr>
          </a:p>
          <a:p>
            <a:pPr marL="1141413" indent="-627063">
              <a:buFont typeface="Arial" panose="020B0604020202020204" pitchFamily="34" charset="0"/>
              <a:buChar char="•"/>
            </a:pPr>
            <a:r>
              <a:rPr lang="en-US" sz="3600" dirty="0" smtClean="0">
                <a:solidFill>
                  <a:schemeClr val="bg1"/>
                </a:solidFill>
              </a:rPr>
              <a:t>Put away the tech</a:t>
            </a:r>
            <a:endParaRPr lang="en-US" sz="3600" dirty="0">
              <a:solidFill>
                <a:schemeClr val="bg1"/>
              </a:solidFill>
            </a:endParaRPr>
          </a:p>
          <a:p>
            <a:pPr marL="1141413" indent="-627063">
              <a:buFont typeface="Arial" panose="020B0604020202020204" pitchFamily="34" charset="0"/>
              <a:buChar char="•"/>
            </a:pPr>
            <a:r>
              <a:rPr lang="en-US" sz="3600" dirty="0">
                <a:solidFill>
                  <a:schemeClr val="bg1"/>
                </a:solidFill>
              </a:rPr>
              <a:t>Answer </a:t>
            </a:r>
            <a:r>
              <a:rPr lang="en-US" sz="3600" dirty="0" smtClean="0">
                <a:solidFill>
                  <a:schemeClr val="bg1"/>
                </a:solidFill>
              </a:rPr>
              <a:t>questions  </a:t>
            </a:r>
            <a:endParaRPr lang="en-US" sz="3600" dirty="0">
              <a:solidFill>
                <a:schemeClr val="bg1"/>
              </a:solidFill>
            </a:endParaRPr>
          </a:p>
          <a:p>
            <a:pPr marL="1141413" indent="-627063">
              <a:buFont typeface="Arial" panose="020B0604020202020204" pitchFamily="34" charset="0"/>
              <a:buChar char="•"/>
            </a:pPr>
            <a:r>
              <a:rPr lang="en-US" sz="3600" dirty="0" smtClean="0">
                <a:solidFill>
                  <a:schemeClr val="bg1"/>
                </a:solidFill>
              </a:rPr>
              <a:t>Ask questions</a:t>
            </a:r>
            <a:endParaRPr lang="en-US" sz="3600" dirty="0">
              <a:solidFill>
                <a:schemeClr val="bg1"/>
              </a:solidFill>
            </a:endParaRPr>
          </a:p>
          <a:p>
            <a:pPr marL="1141413" indent="-627063">
              <a:buFont typeface="Arial" panose="020B0604020202020204" pitchFamily="34" charset="0"/>
              <a:buChar char="•"/>
            </a:pPr>
            <a:r>
              <a:rPr lang="en-US" sz="3600" dirty="0">
                <a:solidFill>
                  <a:schemeClr val="bg1"/>
                </a:solidFill>
              </a:rPr>
              <a:t>Show up on </a:t>
            </a:r>
            <a:r>
              <a:rPr lang="en-US" sz="3600" dirty="0" smtClean="0">
                <a:solidFill>
                  <a:schemeClr val="bg1"/>
                </a:solidFill>
              </a:rPr>
              <a:t>time</a:t>
            </a:r>
            <a:endParaRPr lang="en-US" sz="3600" dirty="0">
              <a:solidFill>
                <a:schemeClr val="bg1"/>
              </a:solidFill>
            </a:endParaRPr>
          </a:p>
          <a:p>
            <a:pPr marL="1141413" indent="-627063">
              <a:buFont typeface="Arial" panose="020B0604020202020204" pitchFamily="34" charset="0"/>
              <a:buChar char="•"/>
            </a:pPr>
            <a:r>
              <a:rPr lang="en-US" sz="3600" dirty="0">
                <a:solidFill>
                  <a:schemeClr val="bg1"/>
                </a:solidFill>
              </a:rPr>
              <a:t>Be </a:t>
            </a:r>
            <a:r>
              <a:rPr lang="en-US" sz="3600" dirty="0" smtClean="0">
                <a:solidFill>
                  <a:schemeClr val="bg1"/>
                </a:solidFill>
              </a:rPr>
              <a:t>courteous</a:t>
            </a:r>
          </a:p>
          <a:p>
            <a:pPr marL="1141413" indent="-627063">
              <a:buFont typeface="Arial" panose="020B0604020202020204" pitchFamily="34" charset="0"/>
              <a:buChar char="•"/>
            </a:pPr>
            <a:r>
              <a:rPr lang="en-US" sz="3600" dirty="0" smtClean="0">
                <a:solidFill>
                  <a:schemeClr val="bg1"/>
                </a:solidFill>
              </a:rPr>
              <a:t>Don’t talk to your neighbor</a:t>
            </a:r>
            <a:r>
              <a:rPr lang="en-US" sz="3600" dirty="0">
                <a:solidFill>
                  <a:schemeClr val="bg1"/>
                </a:solidFill>
              </a:rPr>
              <a:t> </a:t>
            </a:r>
            <a:r>
              <a:rPr lang="en-US" sz="3600" dirty="0" smtClean="0">
                <a:solidFill>
                  <a:schemeClr val="bg1"/>
                </a:solidFill>
              </a:rPr>
              <a:t>or sleep</a:t>
            </a:r>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4211143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8042" y="1"/>
            <a:ext cx="8553723" cy="1323439"/>
          </a:xfrm>
          <a:prstGeom prst="rect">
            <a:avLst/>
          </a:prstGeom>
          <a:noFill/>
        </p:spPr>
        <p:txBody>
          <a:bodyPr wrap="square" rtlCol="0">
            <a:spAutoFit/>
          </a:bodyPr>
          <a:lstStyle/>
          <a:p>
            <a:pPr algn="ctr"/>
            <a:r>
              <a:rPr lang="en-US" sz="4000" b="1" dirty="0">
                <a:solidFill>
                  <a:schemeClr val="bg1"/>
                </a:solidFill>
              </a:rPr>
              <a:t>Types of Presentations Made by Technical Professionals</a:t>
            </a:r>
          </a:p>
        </p:txBody>
      </p:sp>
      <p:sp>
        <p:nvSpPr>
          <p:cNvPr id="2" name="TextBox 1"/>
          <p:cNvSpPr txBox="1"/>
          <p:nvPr/>
        </p:nvSpPr>
        <p:spPr>
          <a:xfrm>
            <a:off x="990600" y="1323440"/>
            <a:ext cx="10972800" cy="4585871"/>
          </a:xfrm>
          <a:prstGeom prst="rect">
            <a:avLst/>
          </a:prstGeom>
          <a:noFill/>
        </p:spPr>
        <p:txBody>
          <a:bodyPr wrap="square" rtlCol="0">
            <a:spAutoFit/>
          </a:bodyPr>
          <a:lstStyle/>
          <a:p>
            <a:pPr marL="285750" indent="-285750">
              <a:buFont typeface="Arial" panose="020B0604020202020204" pitchFamily="34" charset="0"/>
              <a:buChar char="•"/>
            </a:pPr>
            <a:r>
              <a:rPr lang="en-US" sz="2800" u="sng" dirty="0">
                <a:solidFill>
                  <a:schemeClr val="bg1"/>
                </a:solidFill>
              </a:rPr>
              <a:t>Briefings.</a:t>
            </a:r>
            <a:r>
              <a:rPr lang="en-US" sz="2800" dirty="0">
                <a:solidFill>
                  <a:schemeClr val="bg1"/>
                </a:solidFill>
              </a:rPr>
              <a:t>  Most common type of technical presentation.  Informs customers, clients, </a:t>
            </a:r>
            <a:r>
              <a:rPr lang="en-US" sz="2800" dirty="0" smtClean="0">
                <a:solidFill>
                  <a:schemeClr val="bg1"/>
                </a:solidFill>
              </a:rPr>
              <a:t>or managers </a:t>
            </a:r>
            <a:r>
              <a:rPr lang="en-US" sz="2800" dirty="0">
                <a:solidFill>
                  <a:schemeClr val="bg1"/>
                </a:solidFill>
              </a:rPr>
              <a:t>of project status.</a:t>
            </a:r>
          </a:p>
          <a:p>
            <a:pPr marL="285750" indent="-285750">
              <a:spcBef>
                <a:spcPts val="1200"/>
              </a:spcBef>
              <a:buFont typeface="Arial" panose="020B0604020202020204" pitchFamily="34" charset="0"/>
              <a:buChar char="•"/>
            </a:pPr>
            <a:r>
              <a:rPr lang="en-US" sz="2800" u="sng" dirty="0">
                <a:solidFill>
                  <a:schemeClr val="bg1"/>
                </a:solidFill>
              </a:rPr>
              <a:t>Proposals.</a:t>
            </a:r>
            <a:r>
              <a:rPr lang="en-US" sz="2800" dirty="0">
                <a:solidFill>
                  <a:schemeClr val="bg1"/>
                </a:solidFill>
              </a:rPr>
              <a:t>  Persuasive presentation that convinces the audience your team is qualified and your solution is workable.  </a:t>
            </a:r>
          </a:p>
          <a:p>
            <a:pPr marL="285750" indent="-285750">
              <a:spcBef>
                <a:spcPts val="1200"/>
              </a:spcBef>
              <a:buFont typeface="Arial" panose="020B0604020202020204" pitchFamily="34" charset="0"/>
              <a:buChar char="•"/>
            </a:pPr>
            <a:r>
              <a:rPr lang="en-US" sz="2800" u="sng" dirty="0">
                <a:solidFill>
                  <a:schemeClr val="bg1"/>
                </a:solidFill>
              </a:rPr>
              <a:t>Conference Papers.</a:t>
            </a:r>
            <a:r>
              <a:rPr lang="en-US" sz="2800" dirty="0">
                <a:solidFill>
                  <a:schemeClr val="bg1"/>
                </a:solidFill>
              </a:rPr>
              <a:t>  Shares research/information among colleagues.</a:t>
            </a:r>
          </a:p>
          <a:p>
            <a:pPr marL="285750" indent="-285750">
              <a:spcBef>
                <a:spcPts val="1200"/>
              </a:spcBef>
              <a:buFont typeface="Arial" panose="020B0604020202020204" pitchFamily="34" charset="0"/>
              <a:buChar char="•"/>
            </a:pPr>
            <a:r>
              <a:rPr lang="en-US" sz="2800" u="sng" dirty="0">
                <a:solidFill>
                  <a:schemeClr val="bg1"/>
                </a:solidFill>
              </a:rPr>
              <a:t>Trainings.</a:t>
            </a:r>
            <a:r>
              <a:rPr lang="en-US" sz="2800" dirty="0">
                <a:solidFill>
                  <a:schemeClr val="bg1"/>
                </a:solidFill>
              </a:rPr>
              <a:t>  Explains technical information to an audience unfamiliar with the information to show them how to do something.</a:t>
            </a:r>
          </a:p>
          <a:p>
            <a:pPr marL="285750" indent="-285750">
              <a:spcBef>
                <a:spcPts val="1200"/>
              </a:spcBef>
              <a:buFont typeface="Arial" panose="020B0604020202020204" pitchFamily="34" charset="0"/>
              <a:buChar char="•"/>
            </a:pPr>
            <a:r>
              <a:rPr lang="en-US" sz="2800" u="sng" dirty="0" smtClean="0">
                <a:solidFill>
                  <a:schemeClr val="bg1"/>
                </a:solidFill>
              </a:rPr>
              <a:t>Team </a:t>
            </a:r>
            <a:r>
              <a:rPr lang="en-US" sz="2800" u="sng" dirty="0">
                <a:solidFill>
                  <a:schemeClr val="bg1"/>
                </a:solidFill>
              </a:rPr>
              <a:t>Reviews.</a:t>
            </a:r>
            <a:r>
              <a:rPr lang="en-US" sz="2800" dirty="0">
                <a:solidFill>
                  <a:schemeClr val="bg1"/>
                </a:solidFill>
              </a:rPr>
              <a:t>  Presents team members’ contributions on a particular project.</a:t>
            </a:r>
          </a:p>
        </p:txBody>
      </p:sp>
      <p:pic>
        <p:nvPicPr>
          <p:cNvPr id="6" name="Picture 5"/>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59216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5161" y="279555"/>
            <a:ext cx="8553723" cy="769441"/>
          </a:xfrm>
          <a:prstGeom prst="rect">
            <a:avLst/>
          </a:prstGeom>
          <a:noFill/>
        </p:spPr>
        <p:txBody>
          <a:bodyPr wrap="square" rtlCol="0">
            <a:spAutoFit/>
          </a:bodyPr>
          <a:lstStyle/>
          <a:p>
            <a:pPr algn="ctr"/>
            <a:r>
              <a:rPr lang="en-US" sz="4400" b="1" dirty="0">
                <a:solidFill>
                  <a:schemeClr val="bg1"/>
                </a:solidFill>
              </a:rPr>
              <a:t>Advantages</a:t>
            </a:r>
          </a:p>
        </p:txBody>
      </p:sp>
      <p:sp>
        <p:nvSpPr>
          <p:cNvPr id="8" name="Rectangle 7"/>
          <p:cNvSpPr/>
          <p:nvPr/>
        </p:nvSpPr>
        <p:spPr>
          <a:xfrm>
            <a:off x="457200" y="1220402"/>
            <a:ext cx="10134600" cy="2308324"/>
          </a:xfrm>
          <a:prstGeom prst="rect">
            <a:avLst/>
          </a:prstGeom>
          <a:noFill/>
        </p:spPr>
        <p:txBody>
          <a:bodyPr wrap="square">
            <a:spAutoFit/>
          </a:bodyPr>
          <a:lstStyle/>
          <a:p>
            <a:pPr marL="571500" indent="-571500">
              <a:buFont typeface="Arial" panose="020B0604020202020204" pitchFamily="34" charset="0"/>
              <a:buChar char="•"/>
            </a:pPr>
            <a:r>
              <a:rPr lang="en-US" sz="3600" dirty="0">
                <a:solidFill>
                  <a:schemeClr val="bg1"/>
                </a:solidFill>
              </a:rPr>
              <a:t>Control </a:t>
            </a:r>
            <a:r>
              <a:rPr lang="en-US" sz="3600" dirty="0" smtClean="0">
                <a:solidFill>
                  <a:schemeClr val="bg1"/>
                </a:solidFill>
              </a:rPr>
              <a:t>over audience and environment</a:t>
            </a: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Immediate </a:t>
            </a:r>
            <a:r>
              <a:rPr lang="en-US" sz="3600" dirty="0" smtClean="0">
                <a:solidFill>
                  <a:schemeClr val="bg1"/>
                </a:solidFill>
              </a:rPr>
              <a:t>feedback</a:t>
            </a: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Gauge </a:t>
            </a:r>
            <a:r>
              <a:rPr lang="en-US" sz="3600" dirty="0" smtClean="0">
                <a:solidFill>
                  <a:schemeClr val="bg1"/>
                </a:solidFill>
              </a:rPr>
              <a:t>level </a:t>
            </a:r>
            <a:r>
              <a:rPr lang="en-US" sz="3600" dirty="0">
                <a:solidFill>
                  <a:schemeClr val="bg1"/>
                </a:solidFill>
              </a:rPr>
              <a:t>of </a:t>
            </a:r>
            <a:r>
              <a:rPr lang="en-US" sz="3600" dirty="0" smtClean="0">
                <a:solidFill>
                  <a:schemeClr val="bg1"/>
                </a:solidFill>
              </a:rPr>
              <a:t>understanding</a:t>
            </a:r>
            <a:endParaRPr lang="en-US" sz="3600" dirty="0">
              <a:solidFill>
                <a:schemeClr val="bg1"/>
              </a:solidFill>
            </a:endParaRPr>
          </a:p>
          <a:p>
            <a:pPr marL="571500" indent="-571500">
              <a:buFont typeface="Arial" panose="020B0604020202020204" pitchFamily="34" charset="0"/>
              <a:buChar char="•"/>
            </a:pPr>
            <a:r>
              <a:rPr lang="en-US" sz="3600" dirty="0" smtClean="0">
                <a:solidFill>
                  <a:schemeClr val="bg1"/>
                </a:solidFill>
              </a:rPr>
              <a:t>More interesting and interactive</a:t>
            </a:r>
            <a:endParaRPr lang="en-US" sz="3200" dirty="0">
              <a:solidFill>
                <a:schemeClr val="bg1"/>
              </a:solidFill>
            </a:endParaRPr>
          </a:p>
        </p:txBody>
      </p:sp>
      <p:pic>
        <p:nvPicPr>
          <p:cNvPr id="7" name="Picture 6"/>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988998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5161" y="279555"/>
            <a:ext cx="8553723" cy="769441"/>
          </a:xfrm>
          <a:prstGeom prst="rect">
            <a:avLst/>
          </a:prstGeom>
          <a:noFill/>
        </p:spPr>
        <p:txBody>
          <a:bodyPr wrap="square" rtlCol="0">
            <a:spAutoFit/>
          </a:bodyPr>
          <a:lstStyle/>
          <a:p>
            <a:pPr algn="ctr"/>
            <a:r>
              <a:rPr lang="en-US" sz="4400" b="1" dirty="0" smtClean="0">
                <a:solidFill>
                  <a:schemeClr val="bg1"/>
                </a:solidFill>
              </a:rPr>
              <a:t>Disadvantages</a:t>
            </a:r>
            <a:endParaRPr lang="en-US" sz="4400" b="1" dirty="0">
              <a:solidFill>
                <a:schemeClr val="bg1"/>
              </a:solidFill>
            </a:endParaRPr>
          </a:p>
        </p:txBody>
      </p:sp>
      <p:sp>
        <p:nvSpPr>
          <p:cNvPr id="8" name="Rectangle 7"/>
          <p:cNvSpPr/>
          <p:nvPr/>
        </p:nvSpPr>
        <p:spPr>
          <a:xfrm>
            <a:off x="457200" y="1220402"/>
            <a:ext cx="10134600" cy="2800767"/>
          </a:xfrm>
          <a:prstGeom prst="rect">
            <a:avLst/>
          </a:prstGeom>
          <a:noFill/>
        </p:spPr>
        <p:txBody>
          <a:bodyPr wrap="square">
            <a:spAutoFit/>
          </a:bodyPr>
          <a:lstStyle/>
          <a:p>
            <a:pPr marL="571500" indent="-571500">
              <a:buFont typeface="Arial" panose="020B0604020202020204" pitchFamily="34" charset="0"/>
              <a:buChar char="•"/>
            </a:pPr>
            <a:r>
              <a:rPr lang="en-US" sz="3600" dirty="0" smtClean="0">
                <a:solidFill>
                  <a:schemeClr val="bg1"/>
                </a:solidFill>
              </a:rPr>
              <a:t>Level of preparedness</a:t>
            </a:r>
          </a:p>
          <a:p>
            <a:pPr marL="571500" indent="-571500">
              <a:buFont typeface="Arial" panose="020B0604020202020204" pitchFamily="34" charset="0"/>
              <a:buChar char="•"/>
            </a:pPr>
            <a:r>
              <a:rPr lang="en-US" sz="3600" dirty="0" smtClean="0">
                <a:solidFill>
                  <a:schemeClr val="bg1"/>
                </a:solidFill>
              </a:rPr>
              <a:t>Skill of presenter(s)</a:t>
            </a:r>
          </a:p>
          <a:p>
            <a:pPr marL="571500" indent="-571500">
              <a:buFont typeface="Arial" panose="020B0604020202020204" pitchFamily="34" charset="0"/>
              <a:buChar char="•"/>
            </a:pPr>
            <a:r>
              <a:rPr lang="en-US" sz="3600" dirty="0" smtClean="0">
                <a:solidFill>
                  <a:schemeClr val="bg1"/>
                </a:solidFill>
              </a:rPr>
              <a:t>Technical difficulties</a:t>
            </a:r>
          </a:p>
          <a:p>
            <a:pPr marL="571500" indent="-571500">
              <a:buFont typeface="Arial" panose="020B0604020202020204" pitchFamily="34" charset="0"/>
              <a:buChar char="•"/>
            </a:pPr>
            <a:r>
              <a:rPr lang="en-US" sz="3600" dirty="0" smtClean="0">
                <a:solidFill>
                  <a:schemeClr val="bg1"/>
                </a:solidFill>
              </a:rPr>
              <a:t>PowerPoint defaults</a:t>
            </a:r>
          </a:p>
          <a:p>
            <a:pPr marL="571500" indent="-571500">
              <a:buFont typeface="Arial" panose="020B0604020202020204" pitchFamily="34" charset="0"/>
              <a:buChar char="•"/>
            </a:pPr>
            <a:endParaRPr lang="en-US" sz="3200" dirty="0">
              <a:solidFill>
                <a:schemeClr val="bg1"/>
              </a:solidFill>
            </a:endParaRPr>
          </a:p>
        </p:txBody>
      </p:sp>
      <p:pic>
        <p:nvPicPr>
          <p:cNvPr id="7" name="Picture 6"/>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281491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15129"/>
            <a:ext cx="10591799" cy="5047536"/>
          </a:xfrm>
          <a:prstGeom prst="rect">
            <a:avLst/>
          </a:prstGeom>
          <a:noFill/>
        </p:spPr>
        <p:txBody>
          <a:bodyPr wrap="square" rtlCol="0">
            <a:spAutoFit/>
          </a:bodyPr>
          <a:lstStyle/>
          <a:p>
            <a:pPr algn="ctr" eaLnBrk="0" fontAlgn="base" hangingPunct="0">
              <a:spcBef>
                <a:spcPct val="0"/>
              </a:spcBef>
              <a:spcAft>
                <a:spcPct val="0"/>
              </a:spcAft>
            </a:pPr>
            <a:r>
              <a:rPr lang="en-US" sz="4400" b="1" dirty="0">
                <a:solidFill>
                  <a:schemeClr val="bg1"/>
                </a:solidFill>
              </a:rPr>
              <a:t>Five </a:t>
            </a:r>
            <a:r>
              <a:rPr lang="en-US" sz="4400" b="1" dirty="0" smtClean="0">
                <a:solidFill>
                  <a:schemeClr val="bg1"/>
                </a:solidFill>
              </a:rPr>
              <a:t>Steps </a:t>
            </a:r>
            <a:r>
              <a:rPr lang="en-US" sz="4400" b="1" dirty="0">
                <a:solidFill>
                  <a:schemeClr val="bg1"/>
                </a:solidFill>
              </a:rPr>
              <a:t>of Presentations</a:t>
            </a:r>
          </a:p>
          <a:p>
            <a:endParaRPr lang="en-US" sz="4400" b="1" dirty="0">
              <a:solidFill>
                <a:schemeClr val="bg1"/>
              </a:solidFill>
            </a:endParaRPr>
          </a:p>
          <a:p>
            <a:r>
              <a:rPr lang="en-US" sz="3800" dirty="0">
                <a:solidFill>
                  <a:schemeClr val="bg1"/>
                </a:solidFill>
              </a:rPr>
              <a:t>1. Plan</a:t>
            </a:r>
          </a:p>
          <a:p>
            <a:r>
              <a:rPr lang="en-US" sz="3800" dirty="0">
                <a:solidFill>
                  <a:schemeClr val="bg1"/>
                </a:solidFill>
              </a:rPr>
              <a:t>2. Create</a:t>
            </a:r>
          </a:p>
          <a:p>
            <a:r>
              <a:rPr lang="en-US" sz="3800" dirty="0">
                <a:solidFill>
                  <a:schemeClr val="bg1"/>
                </a:solidFill>
              </a:rPr>
              <a:t>3. </a:t>
            </a:r>
            <a:r>
              <a:rPr lang="en-US" sz="3800" dirty="0" smtClean="0">
                <a:solidFill>
                  <a:schemeClr val="bg1"/>
                </a:solidFill>
              </a:rPr>
              <a:t>Practice</a:t>
            </a:r>
            <a:endParaRPr lang="en-US" sz="3800" dirty="0">
              <a:solidFill>
                <a:schemeClr val="bg1"/>
              </a:solidFill>
            </a:endParaRPr>
          </a:p>
          <a:p>
            <a:r>
              <a:rPr lang="en-US" sz="3800" dirty="0">
                <a:solidFill>
                  <a:schemeClr val="bg1"/>
                </a:solidFill>
              </a:rPr>
              <a:t>4. Deliver</a:t>
            </a:r>
          </a:p>
          <a:p>
            <a:r>
              <a:rPr lang="en-US" sz="3800" dirty="0">
                <a:solidFill>
                  <a:schemeClr val="bg1"/>
                </a:solidFill>
              </a:rPr>
              <a:t>5. Reflect</a:t>
            </a:r>
          </a:p>
          <a:p>
            <a:pPr marL="571500" indent="-571500">
              <a:buFont typeface="Arial" panose="020B0604020202020204" pitchFamily="34" charset="0"/>
              <a:buChar char="•"/>
            </a:pPr>
            <a:endParaRPr lang="en-US" sz="4400" dirty="0"/>
          </a:p>
        </p:txBody>
      </p:sp>
      <p:pic>
        <p:nvPicPr>
          <p:cNvPr id="6" name="Picture 5"/>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722422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04800"/>
            <a:ext cx="10896599" cy="4154984"/>
          </a:xfrm>
          <a:prstGeom prst="rect">
            <a:avLst/>
          </a:prstGeom>
          <a:noFill/>
        </p:spPr>
        <p:txBody>
          <a:bodyPr wrap="square" rtlCol="0">
            <a:spAutoFit/>
          </a:bodyPr>
          <a:lstStyle/>
          <a:p>
            <a:pPr algn="ctr" eaLnBrk="0" fontAlgn="base" hangingPunct="0">
              <a:spcBef>
                <a:spcPct val="0"/>
              </a:spcBef>
              <a:spcAft>
                <a:spcPct val="0"/>
              </a:spcAft>
            </a:pPr>
            <a:r>
              <a:rPr lang="en-US" sz="4400" b="1" dirty="0" smtClean="0">
                <a:solidFill>
                  <a:schemeClr val="bg1"/>
                </a:solidFill>
              </a:rPr>
              <a:t>Step </a:t>
            </a:r>
            <a:r>
              <a:rPr lang="en-US" sz="4400" b="1" dirty="0">
                <a:solidFill>
                  <a:schemeClr val="bg1"/>
                </a:solidFill>
              </a:rPr>
              <a:t>1:  </a:t>
            </a:r>
            <a:r>
              <a:rPr lang="en-US" sz="4400" b="1" dirty="0" smtClean="0">
                <a:solidFill>
                  <a:schemeClr val="bg1"/>
                </a:solidFill>
              </a:rPr>
              <a:t>Plan</a:t>
            </a:r>
          </a:p>
          <a:p>
            <a:pPr eaLnBrk="0" fontAlgn="base" hangingPunct="0">
              <a:spcBef>
                <a:spcPct val="0"/>
              </a:spcBef>
              <a:spcAft>
                <a:spcPct val="0"/>
              </a:spcAft>
            </a:pPr>
            <a:endParaRPr lang="en-US" sz="4400" b="1" dirty="0">
              <a:solidFill>
                <a:schemeClr val="bg1"/>
              </a:solidFill>
            </a:endParaRPr>
          </a:p>
          <a:p>
            <a:r>
              <a:rPr lang="en-US" sz="4400" b="1" dirty="0">
                <a:solidFill>
                  <a:schemeClr val="bg1"/>
                </a:solidFill>
              </a:rPr>
              <a:t>When Planning, Think About:</a:t>
            </a:r>
          </a:p>
          <a:p>
            <a:pPr marL="571500" indent="-571500">
              <a:buFont typeface="Arial" panose="020B0604020202020204" pitchFamily="34" charset="0"/>
              <a:buChar char="•"/>
            </a:pPr>
            <a:r>
              <a:rPr lang="en-US" sz="4400" dirty="0" smtClean="0">
                <a:solidFill>
                  <a:schemeClr val="bg1"/>
                </a:solidFill>
              </a:rPr>
              <a:t>Purpose</a:t>
            </a:r>
            <a:endParaRPr lang="en-US" sz="4400" dirty="0">
              <a:solidFill>
                <a:schemeClr val="bg1"/>
              </a:solidFill>
            </a:endParaRPr>
          </a:p>
          <a:p>
            <a:pPr marL="571500" indent="-571500">
              <a:buFont typeface="Arial" panose="020B0604020202020204" pitchFamily="34" charset="0"/>
              <a:buChar char="•"/>
            </a:pPr>
            <a:r>
              <a:rPr lang="en-US" sz="4400" dirty="0" smtClean="0">
                <a:solidFill>
                  <a:schemeClr val="bg1"/>
                </a:solidFill>
              </a:rPr>
              <a:t>Audience</a:t>
            </a:r>
            <a:r>
              <a:rPr lang="en-US" sz="4400" b="1" dirty="0">
                <a:solidFill>
                  <a:prstClr val="white"/>
                </a:solidFill>
              </a:rPr>
              <a:t> </a:t>
            </a:r>
            <a:endParaRPr lang="en-US" sz="4400" dirty="0">
              <a:solidFill>
                <a:schemeClr val="bg1"/>
              </a:solidFill>
            </a:endParaRPr>
          </a:p>
          <a:p>
            <a:pPr marL="571500" indent="-571500">
              <a:buFont typeface="Arial" panose="020B0604020202020204" pitchFamily="34" charset="0"/>
              <a:buChar char="•"/>
            </a:pPr>
            <a:r>
              <a:rPr lang="en-US" sz="4400" dirty="0">
                <a:solidFill>
                  <a:schemeClr val="bg1"/>
                </a:solidFill>
              </a:rPr>
              <a:t>Genre</a:t>
            </a:r>
          </a:p>
        </p:txBody>
      </p:sp>
      <p:pic>
        <p:nvPicPr>
          <p:cNvPr id="6" name="Picture 5"/>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903514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17891</TotalTime>
  <Words>4147</Words>
  <Application>Microsoft Office PowerPoint</Application>
  <PresentationFormat>Widescreen</PresentationFormat>
  <Paragraphs>454</Paragraphs>
  <Slides>40</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Iverson</dc:creator>
  <cp:lastModifiedBy>Melissa Scheaffer</cp:lastModifiedBy>
  <cp:revision>718</cp:revision>
  <cp:lastPrinted>2013-08-08T13:40:43Z</cp:lastPrinted>
  <dcterms:created xsi:type="dcterms:W3CDTF">2012-11-28T17:29:41Z</dcterms:created>
  <dcterms:modified xsi:type="dcterms:W3CDTF">2018-03-15T18:47:55Z</dcterms:modified>
</cp:coreProperties>
</file>