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  <p:sldMasterId id="2147483720" r:id="rId5"/>
    <p:sldMasterId id="2147483732" r:id="rId6"/>
    <p:sldMasterId id="2147483744" r:id="rId7"/>
    <p:sldMasterId id="2147483756" r:id="rId8"/>
    <p:sldMasterId id="2147483768" r:id="rId9"/>
    <p:sldMasterId id="2147483780" r:id="rId10"/>
    <p:sldMasterId id="2147483792" r:id="rId11"/>
    <p:sldMasterId id="2147483804" r:id="rId12"/>
  </p:sldMasterIdLst>
  <p:notesMasterIdLst>
    <p:notesMasterId r:id="rId34"/>
  </p:notesMasterIdLst>
  <p:sldIdLst>
    <p:sldId id="256" r:id="rId13"/>
    <p:sldId id="257" r:id="rId14"/>
    <p:sldId id="262" r:id="rId15"/>
    <p:sldId id="259" r:id="rId16"/>
    <p:sldId id="302" r:id="rId17"/>
    <p:sldId id="303" r:id="rId18"/>
    <p:sldId id="274" r:id="rId19"/>
    <p:sldId id="275" r:id="rId20"/>
    <p:sldId id="276" r:id="rId21"/>
    <p:sldId id="277" r:id="rId22"/>
    <p:sldId id="286" r:id="rId23"/>
    <p:sldId id="267" r:id="rId24"/>
    <p:sldId id="278" r:id="rId25"/>
    <p:sldId id="279" r:id="rId26"/>
    <p:sldId id="281" r:id="rId27"/>
    <p:sldId id="280" r:id="rId28"/>
    <p:sldId id="282" r:id="rId29"/>
    <p:sldId id="283" r:id="rId30"/>
    <p:sldId id="284" r:id="rId31"/>
    <p:sldId id="266" r:id="rId32"/>
    <p:sldId id="260" r:id="rId33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2" autoAdjust="0"/>
    <p:restoredTop sz="50694" autoAdjust="0"/>
  </p:normalViewPr>
  <p:slideViewPr>
    <p:cSldViewPr snapToGrid="0">
      <p:cViewPr varScale="1">
        <p:scale>
          <a:sx n="52" d="100"/>
          <a:sy n="52" d="100"/>
        </p:scale>
        <p:origin x="193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98F334E3-E5B7-4398-A245-2513F3A62635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ACE69E48-A05E-4DC2-8C66-59F59094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2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69E48-A05E-4DC2-8C66-59F5909416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8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CBB2B-E435-431B-936C-B4BC18545051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916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CBB2B-E435-431B-936C-B4BC18545051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163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D327-EDD3-487E-8871-4748F35B6BC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97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CBB2B-E435-431B-936C-B4BC18545051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574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CBB2B-E435-431B-936C-B4BC18545051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107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CBB2B-E435-431B-936C-B4BC18545051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330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CBB2B-E435-431B-936C-B4BC18545051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179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D327-EDD3-487E-8871-4748F35B6BC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32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6FE9E-C2E0-4B2A-9B3F-9845EEF69273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746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69E48-A05E-4DC2-8C66-59F5909416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31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69E48-A05E-4DC2-8C66-59F5909416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50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69E48-A05E-4DC2-8C66-59F5909416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13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46E86-52C4-4980-9EA9-605600C307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78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C9B43-98FF-458E-AEC4-0C213794DD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6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CBB2B-E435-431B-936C-B4BC18545051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777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CBB2B-E435-431B-936C-B4BC18545051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35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CBB2B-E435-431B-936C-B4BC18545051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726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73234B1-E64A-429A-BCA3-81C1AF4A4DF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5EEC6D-F6D9-4988-B1A0-50404E0A0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8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34B1-E64A-429A-BCA3-81C1AF4A4DF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EC6D-F6D9-4988-B1A0-50404E0A0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6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5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81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75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0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44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4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31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31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60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37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73234B1-E64A-429A-BCA3-81C1AF4A4DF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5EEC6D-F6D9-4988-B1A0-50404E0A0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9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90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83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07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08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56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9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07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79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10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50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88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83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50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37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49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46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3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6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86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74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20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26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21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99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71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21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62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7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11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2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34B1-E64A-429A-BCA3-81C1AF4A4DF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35EEC6D-F6D9-4988-B1A0-50404E0A0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8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40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46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11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7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20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09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0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61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4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55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73234B1-E64A-429A-BCA3-81C1AF4A4DF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5EEC6D-F6D9-4988-B1A0-50404E0A0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3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91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1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87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88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95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56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0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19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87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9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34B1-E64A-429A-BCA3-81C1AF4A4DF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EC6D-F6D9-4988-B1A0-50404E0A0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1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48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6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21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43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2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41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52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60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01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98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34B1-E64A-429A-BCA3-81C1AF4A4DF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EC6D-F6D9-4988-B1A0-50404E0A0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8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4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7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95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79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76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81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40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12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97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6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34B1-E64A-429A-BCA3-81C1AF4A4DF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EC6D-F6D9-4988-B1A0-50404E0A04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0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64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4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1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52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0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6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59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3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91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98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34B1-E64A-429A-BCA3-81C1AF4A4DF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EC6D-F6D9-4988-B1A0-50404E0A0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4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82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54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3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67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97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17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27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98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88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17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73234B1-E64A-429A-BCA3-81C1AF4A4DF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5EEC6D-F6D9-4988-B1A0-50404E0A0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4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4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06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17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8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65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4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58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44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28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8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34B1-E64A-429A-BCA3-81C1AF4A4DF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EC6D-F6D9-4988-B1A0-50404E0A0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8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5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60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7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58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6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09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05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50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590B8"/>
                </a:solidFill>
              </a:rPr>
              <a:pPr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46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2/27/2018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79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73234B1-E64A-429A-BCA3-81C1AF4A4DF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35EEC6D-F6D9-4988-B1A0-50404E0A045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2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200"/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 defTabSz="457200"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defTabSz="457200"/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srgbClr val="4590B8"/>
                </a:solidFill>
              </a:rPr>
              <a:pPr defTabSz="457200"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974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200"/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 defTabSz="457200"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defTabSz="457200"/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srgbClr val="4590B8"/>
                </a:solidFill>
              </a:rPr>
              <a:pPr defTabSz="457200"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519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200"/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 defTabSz="457200"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defTabSz="457200"/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srgbClr val="4590B8"/>
                </a:solidFill>
              </a:rPr>
              <a:pPr defTabSz="457200"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254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200"/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 defTabSz="457200"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defTabSz="457200"/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srgbClr val="4590B8"/>
                </a:solidFill>
              </a:rPr>
              <a:pPr defTabSz="457200"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944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200"/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 defTabSz="457200"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defTabSz="457200"/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srgbClr val="4590B8"/>
                </a:solidFill>
              </a:rPr>
              <a:pPr defTabSz="457200"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485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200"/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 defTabSz="457200"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defTabSz="457200"/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srgbClr val="4590B8"/>
                </a:solidFill>
              </a:rPr>
              <a:pPr defTabSz="457200"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126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200"/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 defTabSz="457200"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defTabSz="457200"/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srgbClr val="4590B8"/>
                </a:solidFill>
              </a:rPr>
              <a:pPr defTabSz="457200"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170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200"/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 defTabSz="457200"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defTabSz="457200"/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srgbClr val="4590B8"/>
                </a:solidFill>
              </a:rPr>
              <a:pPr defTabSz="457200"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349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200"/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 defTabSz="457200"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defTabSz="457200"/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srgbClr val="4590B8"/>
                </a:solidFill>
              </a:rPr>
              <a:pPr defTabSz="457200"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864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200"/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 defTabSz="457200"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defTabSz="457200"/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srgbClr val="4590B8"/>
                </a:solidFill>
              </a:rPr>
              <a:pPr defTabSz="457200"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934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200"/>
            <a:fld id="{B61BEF0D-F0BB-DE4B-95CE-6DB70DBA9567}" type="datetimeFigureOut">
              <a:rPr lang="en-US" dirty="0">
                <a:solidFill>
                  <a:srgbClr val="4590B8"/>
                </a:solidFill>
              </a:rPr>
              <a:pPr defTabSz="457200"/>
              <a:t>2/27/2018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defTabSz="457200"/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srgbClr val="4590B8"/>
                </a:solidFill>
              </a:rPr>
              <a:pPr defTabSz="457200"/>
              <a:t>‹#›</a:t>
            </a:fld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751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85" y="1017036"/>
            <a:ext cx="10993549" cy="147501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cs typeface="Tahoma" pitchFamily="34" charset="0"/>
              </a:rPr>
              <a:t>Resumes &amp; Cover letters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88" y="2492049"/>
            <a:ext cx="10993546" cy="590321"/>
          </a:xfrm>
        </p:spPr>
        <p:txBody>
          <a:bodyPr>
            <a:normAutofit fontScale="92500"/>
          </a:bodyPr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Presented by 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Suzanne Sumsion      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University 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Inn, Rm. 102         www.usu.edu/career	       (435) 797-7777</a:t>
            </a:r>
          </a:p>
          <a:p>
            <a:endParaRPr lang="en-US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55200" y="4140200"/>
            <a:ext cx="17195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EXPLORE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OBTAIN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PREPARE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SUCCEED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88" y="4693920"/>
            <a:ext cx="1781189" cy="17811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666" y="3204692"/>
            <a:ext cx="6410521" cy="313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5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43" y="2460070"/>
            <a:ext cx="11280711" cy="32688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Start </a:t>
            </a:r>
            <a:r>
              <a:rPr lang="en-US" sz="2400" dirty="0"/>
              <a:t>with an action VERB and briefly describe a skill, responsibility, or task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Identify any tools or processes (computer programs, team efforts, equipment) used to accomplish the above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Use numbers to show results and scope/scale of your success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Be represented as a bullet point (not written as a complete sentence-no personal pronouns or periods)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5643" y="702156"/>
            <a:ext cx="11155165" cy="1013800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Success statements: </a:t>
            </a:r>
            <a:r>
              <a:rPr lang="en-US" sz="3000" b="1" u="sng" dirty="0" smtClean="0"/>
              <a:t>Show me don’t tell me</a:t>
            </a:r>
            <a:r>
              <a:rPr lang="en-US" sz="3000" b="1" dirty="0" smtClean="0"/>
              <a:t>!</a:t>
            </a:r>
            <a:endParaRPr lang="en-US" sz="3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55644" y="1875295"/>
            <a:ext cx="11280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</a:pPr>
            <a:r>
              <a:rPr lang="en-US" sz="3200" dirty="0">
                <a:solidFill>
                  <a:prstClr val="black"/>
                </a:solidFill>
              </a:rPr>
              <a:t>A good success statement used in </a:t>
            </a:r>
            <a:r>
              <a:rPr lang="en-US" sz="3200" dirty="0" smtClean="0">
                <a:solidFill>
                  <a:prstClr val="black"/>
                </a:solidFill>
              </a:rPr>
              <a:t>effective resumes should: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9496" y="5728920"/>
            <a:ext cx="91130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Accomplished [X] as measured by [Y] by doing [Z]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14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9451" y="702156"/>
            <a:ext cx="11161357" cy="10138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Success statement Examples</a:t>
            </a: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1193" y="2014781"/>
            <a:ext cx="11029615" cy="463399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Engineered network simulator in a Linux environment using Java as a proof of concept for research on proposed satellite technology</a:t>
            </a:r>
          </a:p>
          <a:p>
            <a:r>
              <a:rPr lang="en-US" sz="2400" dirty="0"/>
              <a:t>Designed and developed a black box test suite in a Linux environment using Java for the plug and play satellite software for customers to use while testing their implementation of plug and play components.</a:t>
            </a:r>
          </a:p>
          <a:p>
            <a:r>
              <a:rPr lang="en-US" sz="2400" dirty="0"/>
              <a:t>Architected a comprehensive set of unit tests as a white box testing strategy for plug and play satellite software test suite as a quality assurance measure</a:t>
            </a:r>
          </a:p>
          <a:p>
            <a:r>
              <a:rPr lang="en-US" sz="2400" dirty="0"/>
              <a:t>Formulated and executed test plans and test cases for functional testing of software.</a:t>
            </a:r>
          </a:p>
          <a:p>
            <a:r>
              <a:rPr lang="en-US" sz="2400" dirty="0"/>
              <a:t>Carried out penetration and security testing on aspects of software, finding several areas that were vulnerable to SQL injection attacks</a:t>
            </a:r>
          </a:p>
          <a:p>
            <a:r>
              <a:rPr lang="en-US" sz="2400" dirty="0"/>
              <a:t>Devised and implemented plans for Load testing of software simulating thousands of users across a network using Microsoft Load Test </a:t>
            </a:r>
            <a:r>
              <a:rPr lang="en-US" sz="2400" dirty="0" smtClean="0"/>
              <a:t>Utility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081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210" y="702156"/>
            <a:ext cx="11184598" cy="1013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  <a:cs typeface="Tahoma" pitchFamily="34" charset="0"/>
              </a:rPr>
              <a:t>Before You Start,  Ask Yourself</a:t>
            </a:r>
            <a:endParaRPr lang="en-US" sz="3600" b="1" dirty="0">
              <a:latin typeface="+mn-lt"/>
              <a:cs typeface="Tahoma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6210" y="3660668"/>
            <a:ext cx="6052083" cy="201664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SzPct val="100000"/>
            </a:pPr>
            <a:r>
              <a:rPr lang="en-US" sz="2600" dirty="0">
                <a:cs typeface="Tahoma" pitchFamily="34" charset="0"/>
              </a:rPr>
              <a:t>If yes, consider using a traditional chronological resume </a:t>
            </a:r>
          </a:p>
          <a:p>
            <a:pPr>
              <a:buSzPct val="100000"/>
            </a:pPr>
            <a:r>
              <a:rPr lang="en-US" sz="2600" dirty="0">
                <a:cs typeface="Tahoma" pitchFamily="34" charset="0"/>
              </a:rPr>
              <a:t>If no, consider using a skills resume (functional)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9892" y="2247035"/>
            <a:ext cx="1173221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400" dirty="0">
                <a:cs typeface="Tahoma" pitchFamily="34" charset="0"/>
              </a:rPr>
              <a:t>“Is my work experience related to the job I'm trying to get?”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C0F9-F108-4451-A7DE-7282DA8223D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06" y="3199279"/>
            <a:ext cx="4885233" cy="293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2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8539" y="702156"/>
            <a:ext cx="11172269" cy="10138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Chronological resume sample</a:t>
            </a:r>
            <a:endParaRPr lang="en-US" sz="32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8970" y="1843383"/>
            <a:ext cx="12033030" cy="1654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ahoma" pitchFamily="34" charset="0"/>
              </a:rPr>
              <a:t>INTERNSHIP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ahoma" pitchFamily="34" charset="0"/>
              </a:rPr>
              <a:t>Computer Science Intern</a:t>
            </a:r>
            <a:r>
              <a:rPr kumimoji="0" lang="en-US" sz="16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ahoma" pitchFamily="34" charset="0"/>
              </a:rPr>
              <a:t>, Summers 20xx and 20xx</a:t>
            </a:r>
            <a:endParaRPr kumimoji="0" lang="en-US" sz="16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ahoma" pitchFamily="34" charset="0"/>
            </a:endParaRPr>
          </a:p>
          <a:p>
            <a:r>
              <a:rPr kumimoji="0" lang="en-US" sz="16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ahoma" pitchFamily="34" charset="0"/>
              </a:rPr>
              <a:t>Digital Receiver Technology, Inc. Ventura, CA</a:t>
            </a:r>
            <a:r>
              <a:rPr lang="en-US" sz="1650" b="1" dirty="0"/>
              <a:t> </a:t>
            </a:r>
            <a:endParaRPr lang="en-US" sz="165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 smtClean="0"/>
              <a:t>Wrote </a:t>
            </a:r>
            <a:r>
              <a:rPr lang="en-US" sz="1650" i="1" dirty="0" err="1"/>
              <a:t>KeyCreator</a:t>
            </a:r>
            <a:r>
              <a:rPr lang="en-US" sz="1650" i="1" dirty="0"/>
              <a:t>, </a:t>
            </a:r>
            <a:r>
              <a:rPr lang="en-US" sz="1650" dirty="0"/>
              <a:t>a program used to generate software installation </a:t>
            </a:r>
            <a:r>
              <a:rPr lang="en-US" sz="1650" dirty="0" smtClean="0"/>
              <a:t>keys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 smtClean="0"/>
              <a:t>Conducted </a:t>
            </a:r>
            <a:r>
              <a:rPr lang="en-US" sz="1650" dirty="0"/>
              <a:t>hardware and software testing for a small growing government contracting company specializing in intelligence </a:t>
            </a:r>
            <a:r>
              <a:rPr lang="en-US" sz="1650" dirty="0" smtClean="0"/>
              <a:t>equipment</a:t>
            </a:r>
            <a:endParaRPr lang="en-US" sz="165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8968" y="3537861"/>
            <a:ext cx="12033031" cy="296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ADDITIONAL WORK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Telephone Interviewer</a:t>
            </a:r>
            <a:r>
              <a:rPr kumimoji="0" lang="en-US" sz="16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, October 20xx to May 20xx</a:t>
            </a:r>
            <a:endParaRPr kumimoji="0" lang="en-US" sz="16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Information Alliance, Logan, UT</a:t>
            </a:r>
            <a:endParaRPr kumimoji="0" lang="en-US" sz="16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177800" marR="0" lvl="0" indent="-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6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Refined interpersonal communication skills while conducting telephone surveys daily   over the telephone</a:t>
            </a:r>
            <a:endParaRPr kumimoji="0" lang="en-US" sz="16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177800" marR="0" lvl="0" indent="-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6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Consistently exceeded call volume goals</a:t>
            </a:r>
            <a:endParaRPr kumimoji="0" lang="en-US" sz="16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endParaRPr kumimoji="0" lang="en-US" sz="16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imes New Roman" pitchFamily="18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Food Server</a:t>
            </a:r>
            <a:r>
              <a:rPr kumimoji="0" lang="en-US" sz="16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, August 20xx to Present</a:t>
            </a:r>
            <a:endParaRPr kumimoji="0" lang="en-US" sz="16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177800" marR="0" lvl="0" indent="-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6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Village Inn, Logan, UT</a:t>
            </a:r>
            <a:endParaRPr kumimoji="0" lang="en-US" sz="16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177800" marR="0" lvl="0" indent="-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6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Developed and improved ability to relate well with all types of people</a:t>
            </a:r>
            <a:endParaRPr kumimoji="0" lang="en-US" sz="16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177800" marR="0" lvl="0" indent="-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6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Served large groups efficiently in a fast-paced environment</a:t>
            </a:r>
            <a:endParaRPr kumimoji="0" lang="en-US" sz="16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177800" marR="0" lvl="0" indent="-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6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Learned to multi-task, problem-solve, and pay attention to detail</a:t>
            </a:r>
            <a:endParaRPr kumimoji="0" lang="en-US" sz="16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18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454" y="702156"/>
            <a:ext cx="11192354" cy="1013800"/>
          </a:xfrm>
        </p:spPr>
        <p:txBody>
          <a:bodyPr>
            <a:normAutofit/>
          </a:bodyPr>
          <a:lstStyle/>
          <a:p>
            <a:r>
              <a:rPr lang="en-US" sz="3200" b="1" dirty="0"/>
              <a:t>Chronological resume sample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960537"/>
            <a:ext cx="8382028" cy="5334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0" indent="-60325">
              <a:spcBef>
                <a:spcPts val="550"/>
              </a:spcBef>
              <a:buClr>
                <a:schemeClr val="bg2">
                  <a:lumMod val="10000"/>
                  <a:lumOff val="90000"/>
                </a:schemeClr>
              </a:buClr>
              <a:buSzPct val="80000"/>
              <a:defRPr/>
            </a:pPr>
            <a:r>
              <a:rPr lang="en-US" sz="2800" b="1" kern="0" dirty="0" smtClean="0">
                <a:latin typeface="Tahoma" pitchFamily="34" charset="0"/>
                <a:cs typeface="Tahoma" pitchFamily="34" charset="0"/>
              </a:rPr>
              <a:t> RELATED PROJECTS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4673" y="2493937"/>
            <a:ext cx="11918196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Wrote </a:t>
            </a:r>
            <a:r>
              <a:rPr lang="en-US" sz="2000" dirty="0"/>
              <a:t>a C++ program with GUI to control a video </a:t>
            </a:r>
            <a:r>
              <a:rPr lang="en-US" sz="2000" dirty="0" smtClean="0"/>
              <a:t>camera that would </a:t>
            </a:r>
            <a:r>
              <a:rPr lang="en-US" sz="2000" dirty="0"/>
              <a:t>zoom, tilt, and pan based on user </a:t>
            </a:r>
            <a:r>
              <a:rPr lang="en-US" sz="2000" dirty="0" smtClean="0"/>
              <a:t>input</a:t>
            </a:r>
            <a:endParaRPr lang="en-US" sz="2000" dirty="0"/>
          </a:p>
          <a:p>
            <a:r>
              <a:rPr lang="en-US" sz="2000" dirty="0"/>
              <a:t>     </a:t>
            </a:r>
            <a:endParaRPr lang="en-US" sz="2000" dirty="0" smtClean="0">
              <a:latin typeface="Tahoma" pitchFamily="34" charset="0"/>
              <a:ea typeface="Calibri" pitchFamily="34" charset="0"/>
              <a:cs typeface="Tahom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Used Perl, HTML, and JavaScript to write a script that takes user input from web page, modifies another web page according to the input,  displays the new web page and emails results to an administrator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Created </a:t>
            </a:r>
            <a:r>
              <a:rPr lang="en-US" sz="2000" dirty="0"/>
              <a:t>a program that would generate installation keys for </a:t>
            </a:r>
            <a:r>
              <a:rPr lang="en-US" sz="2000" dirty="0" err="1"/>
              <a:t>DRTi’s</a:t>
            </a:r>
            <a:r>
              <a:rPr lang="en-US" sz="2000" dirty="0"/>
              <a:t> </a:t>
            </a:r>
            <a:r>
              <a:rPr lang="en-US" sz="2000" dirty="0" smtClean="0"/>
              <a:t>software using </a:t>
            </a:r>
            <a:r>
              <a:rPr lang="en-US" sz="2000" dirty="0"/>
              <a:t>MFC and C++ </a:t>
            </a:r>
            <a:endParaRPr lang="en-US" sz="2000" dirty="0" smtClean="0"/>
          </a:p>
          <a:p>
            <a:endParaRPr lang="en-US" sz="2000" dirty="0" smtClean="0"/>
          </a:p>
          <a:p>
            <a:pPr marL="292100" lvl="0" indent="-2921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28600" algn="l"/>
                <a:tab pos="457200" algn="l"/>
                <a:tab pos="1028700" algn="l"/>
                <a:tab pos="1143000" algn="l"/>
                <a:tab pos="1714500" algn="l"/>
                <a:tab pos="2743200" algn="l"/>
              </a:tabLst>
            </a:pPr>
            <a:r>
              <a:rPr lang="en-US" sz="2000" dirty="0">
                <a:latin typeface="Tahoma" pitchFamily="34" charset="0"/>
                <a:ea typeface="Calibri" pitchFamily="34" charset="0"/>
                <a:cs typeface="Tahoma" pitchFamily="34" charset="0"/>
              </a:rPr>
              <a:t>Participated on team of four to design flight mechanics of aircraft that took first place in national student competition</a:t>
            </a: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228600" algn="l"/>
                <a:tab pos="457200" algn="l"/>
                <a:tab pos="1028700" algn="l"/>
                <a:tab pos="1143000" algn="l"/>
                <a:tab pos="1714500" algn="l"/>
                <a:tab pos="2743200" algn="l"/>
              </a:tabLst>
            </a:pPr>
            <a:endParaRPr lang="en-US" sz="2000" dirty="0">
              <a:latin typeface="Tahoma" pitchFamily="34" charset="0"/>
              <a:ea typeface="Calibri" pitchFamily="34" charset="0"/>
              <a:cs typeface="Tahoma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28600" algn="l"/>
                <a:tab pos="457200" algn="l"/>
                <a:tab pos="1028700" algn="l"/>
                <a:tab pos="1143000" algn="l"/>
                <a:tab pos="1714500" algn="l"/>
                <a:tab pos="2743200" algn="l"/>
              </a:tabLst>
            </a:pPr>
            <a:r>
              <a:rPr lang="en-US" sz="2000" dirty="0">
                <a:latin typeface="Tahoma" pitchFamily="34" charset="0"/>
                <a:ea typeface="Calibri" pitchFamily="34" charset="0"/>
                <a:cs typeface="Tahoma" pitchFamily="34" charset="0"/>
              </a:rPr>
              <a:t>Served as team leader for group project analyzing incompressible flow over finite wings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228600" algn="l"/>
                <a:tab pos="457200" algn="l"/>
                <a:tab pos="1028700" algn="l"/>
                <a:tab pos="1143000" algn="l"/>
                <a:tab pos="1714500" algn="l"/>
                <a:tab pos="2743200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28600" algn="l"/>
                <a:tab pos="457200" algn="l"/>
                <a:tab pos="1028700" algn="l"/>
                <a:tab pos="1143000" algn="l"/>
                <a:tab pos="1714500" algn="l"/>
                <a:tab pos="2743200" algn="l"/>
              </a:tabLst>
            </a:pPr>
            <a:r>
              <a:rPr lang="en-US" sz="2000" dirty="0">
                <a:latin typeface="Tahoma" pitchFamily="34" charset="0"/>
                <a:ea typeface="Calibri" pitchFamily="34" charset="0"/>
                <a:cs typeface="Tahoma" pitchFamily="34" charset="0"/>
              </a:rPr>
              <a:t>Completed a conceptual design and technical report of a theoretical imaging satellite in LEO</a:t>
            </a: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85228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956" y="702156"/>
            <a:ext cx="11207852" cy="1013800"/>
          </a:xfrm>
        </p:spPr>
        <p:txBody>
          <a:bodyPr>
            <a:normAutofit/>
          </a:bodyPr>
          <a:lstStyle/>
          <a:p>
            <a:r>
              <a:rPr lang="en-US" sz="3000" b="1" dirty="0"/>
              <a:t>Chronological resume </a:t>
            </a:r>
            <a:r>
              <a:rPr lang="en-US" sz="3000" b="1" dirty="0" smtClean="0"/>
              <a:t>sample (continued)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45734"/>
            <a:ext cx="11029615" cy="401306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TECHNICAL</a:t>
            </a:r>
            <a:endParaRPr lang="en-US" sz="2400" u="sng" dirty="0" smtClean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Computer, lab, language, field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Familiar with: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Knowledgeable in: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COMPUTER SKILLS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lvl="0" indent="-60325" defTabSz="914400" fontAlgn="base">
              <a:spcBef>
                <a:spcPts val="600"/>
              </a:spcBef>
              <a:spcAft>
                <a:spcPct val="0"/>
              </a:spcAft>
              <a:buClr>
                <a:schemeClr val="bg2">
                  <a:lumMod val="10000"/>
                  <a:lumOff val="90000"/>
                </a:schemeClr>
              </a:buClr>
              <a:buSzPct val="80000"/>
              <a:defRPr/>
            </a:pPr>
            <a:r>
              <a:rPr lang="en-US" sz="1900" kern="0" dirty="0" smtClean="0">
                <a:solidFill>
                  <a:schemeClr val="tx1"/>
                </a:solidFill>
                <a:cs typeface="Tahoma" pitchFamily="34" charset="0"/>
              </a:rPr>
              <a:t>Maple</a:t>
            </a:r>
            <a:r>
              <a:rPr lang="en-US" sz="1900" kern="0" dirty="0">
                <a:solidFill>
                  <a:schemeClr val="tx1"/>
                </a:solidFill>
                <a:cs typeface="Tahoma" pitchFamily="34" charset="0"/>
              </a:rPr>
              <a:t>	C++		</a:t>
            </a:r>
            <a:r>
              <a:rPr lang="en-US" sz="1900" kern="0" dirty="0" err="1">
                <a:solidFill>
                  <a:schemeClr val="tx1"/>
                </a:solidFill>
                <a:cs typeface="Tahoma" pitchFamily="34" charset="0"/>
              </a:rPr>
              <a:t>LabView</a:t>
            </a:r>
            <a:r>
              <a:rPr lang="en-US" sz="1900" kern="0" dirty="0">
                <a:solidFill>
                  <a:schemeClr val="tx1"/>
                </a:solidFill>
                <a:cs typeface="Tahoma" pitchFamily="34" charset="0"/>
              </a:rPr>
              <a:t>	</a:t>
            </a:r>
            <a:r>
              <a:rPr lang="en-US" sz="1900" kern="0" dirty="0" smtClean="0">
                <a:solidFill>
                  <a:schemeClr val="tx1"/>
                </a:solidFill>
                <a:cs typeface="Tahoma" pitchFamily="34" charset="0"/>
              </a:rPr>
              <a:t>	</a:t>
            </a:r>
            <a:r>
              <a:rPr lang="en-US" sz="1900" kern="0" dirty="0" err="1" smtClean="0">
                <a:solidFill>
                  <a:schemeClr val="tx1"/>
                </a:solidFill>
                <a:cs typeface="Tahoma" pitchFamily="34" charset="0"/>
              </a:rPr>
              <a:t>Sinda</a:t>
            </a:r>
            <a:r>
              <a:rPr lang="en-US" sz="1900" kern="0" dirty="0" smtClean="0">
                <a:solidFill>
                  <a:schemeClr val="tx1"/>
                </a:solidFill>
                <a:cs typeface="Tahoma" pitchFamily="34" charset="0"/>
              </a:rPr>
              <a:t>-G</a:t>
            </a:r>
            <a:endParaRPr lang="en-US" sz="1900" kern="0" dirty="0">
              <a:solidFill>
                <a:schemeClr val="tx1"/>
              </a:solidFill>
              <a:cs typeface="Tahoma" pitchFamily="34" charset="0"/>
            </a:endParaRPr>
          </a:p>
          <a:p>
            <a:pPr marL="342900" lvl="0" indent="-60325" defTabSz="914400" fontAlgn="base">
              <a:spcBef>
                <a:spcPts val="600"/>
              </a:spcBef>
              <a:spcAft>
                <a:spcPct val="0"/>
              </a:spcAft>
              <a:buClr>
                <a:schemeClr val="bg2">
                  <a:lumMod val="10000"/>
                  <a:lumOff val="90000"/>
                </a:schemeClr>
              </a:buClr>
              <a:buSzPct val="80000"/>
              <a:defRPr/>
            </a:pPr>
            <a:r>
              <a:rPr lang="en-US" sz="1900" kern="0" dirty="0">
                <a:solidFill>
                  <a:schemeClr val="tx1"/>
                </a:solidFill>
                <a:cs typeface="Tahoma" pitchFamily="34" charset="0"/>
              </a:rPr>
              <a:t>Fortran	</a:t>
            </a:r>
            <a:r>
              <a:rPr lang="en-US" sz="1900" kern="0" dirty="0" smtClean="0">
                <a:solidFill>
                  <a:schemeClr val="tx1"/>
                </a:solidFill>
                <a:cs typeface="Tahoma" pitchFamily="34" charset="0"/>
              </a:rPr>
              <a:t>MATLAB	</a:t>
            </a:r>
            <a:r>
              <a:rPr lang="en-US" sz="1900" kern="0" dirty="0">
                <a:solidFill>
                  <a:schemeClr val="tx1"/>
                </a:solidFill>
                <a:cs typeface="Tahoma" pitchFamily="34" charset="0"/>
              </a:rPr>
              <a:t>	Excel</a:t>
            </a:r>
            <a:r>
              <a:rPr lang="en-US" sz="1900" kern="0" dirty="0">
                <a:cs typeface="Tahoma" pitchFamily="34" charset="0"/>
              </a:rPr>
              <a:t>      </a:t>
            </a:r>
            <a:r>
              <a:rPr lang="en-US" sz="1900" kern="0" dirty="0" smtClean="0">
                <a:cs typeface="Tahoma" pitchFamily="34" charset="0"/>
              </a:rPr>
              <a:t>	 </a:t>
            </a:r>
            <a:r>
              <a:rPr lang="en-US" sz="1900" kern="0" dirty="0">
                <a:cs typeface="Tahoma" pitchFamily="34" charset="0"/>
              </a:rPr>
              <a:t>Access</a:t>
            </a:r>
            <a:endParaRPr lang="en-US" sz="1900" kern="0" dirty="0">
              <a:solidFill>
                <a:schemeClr val="tx1"/>
              </a:solidFill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4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538" y="2062065"/>
            <a:ext cx="9947665" cy="4491134"/>
          </a:xfrm>
        </p:spPr>
        <p:txBody>
          <a:bodyPr>
            <a:normAutofit fontScale="92500" lnSpcReduction="10000"/>
          </a:bodyPr>
          <a:lstStyle/>
          <a:p>
            <a:pPr marL="0" indent="-60325">
              <a:spcBef>
                <a:spcPts val="550"/>
              </a:spcBef>
              <a:buSzPct val="100000"/>
              <a:buNone/>
            </a:pPr>
            <a:r>
              <a:rPr lang="en-US" sz="2200" b="1" u="sng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LEADERSHIP/VOLUNTEER EXPERIENCE</a:t>
            </a:r>
          </a:p>
          <a:p>
            <a:pPr marL="0" indent="-60325">
              <a:spcBef>
                <a:spcPts val="550"/>
              </a:spcBef>
              <a:buSzPct val="100000"/>
              <a:buNone/>
            </a:pPr>
            <a:r>
              <a:rPr lang="en-US" sz="220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	</a:t>
            </a:r>
            <a:r>
              <a:rPr lang="en-US" sz="2200" u="sng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Service Coordinator</a:t>
            </a:r>
            <a:r>
              <a:rPr lang="en-US" sz="220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, </a:t>
            </a:r>
            <a:r>
              <a:rPr lang="en-US" sz="2200" dirty="0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ASME </a:t>
            </a:r>
            <a:r>
              <a:rPr lang="en-US" sz="220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Student Chapter, </a:t>
            </a:r>
            <a:r>
              <a:rPr lang="en-US" sz="2200" dirty="0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USU, 20XX </a:t>
            </a:r>
            <a:r>
              <a:rPr lang="en-US" sz="220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to Present</a:t>
            </a:r>
          </a:p>
          <a:p>
            <a:pPr marL="0" indent="-60325">
              <a:spcBef>
                <a:spcPts val="550"/>
              </a:spcBef>
              <a:buSzPct val="100000"/>
              <a:buNone/>
            </a:pPr>
            <a:r>
              <a:rPr lang="en-US" sz="220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	</a:t>
            </a:r>
            <a:r>
              <a:rPr lang="en-US" sz="2200" u="sng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Volunteer Math Tutor</a:t>
            </a:r>
            <a:r>
              <a:rPr lang="en-US" sz="220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, STICKS Program, Fall Semester 20XX</a:t>
            </a:r>
          </a:p>
          <a:p>
            <a:pPr marL="0" indent="-60325">
              <a:spcBef>
                <a:spcPts val="550"/>
              </a:spcBef>
              <a:buSzPct val="100000"/>
              <a:buNone/>
            </a:pPr>
            <a:r>
              <a:rPr lang="en-US" sz="220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	</a:t>
            </a:r>
            <a:r>
              <a:rPr lang="en-US" sz="2200" u="sng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Spanish-Speaking Volunteer</a:t>
            </a:r>
            <a:r>
              <a:rPr lang="en-US" sz="220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, </a:t>
            </a:r>
            <a:r>
              <a:rPr lang="en-US" sz="2200" dirty="0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Religious Non-Profit Organization, Baja</a:t>
            </a:r>
            <a:r>
              <a:rPr lang="en-US" sz="220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, Mexico, 20XX-20XX</a:t>
            </a:r>
          </a:p>
          <a:p>
            <a:pPr marL="0" indent="-60325">
              <a:spcBef>
                <a:spcPts val="550"/>
              </a:spcBef>
              <a:buClr>
                <a:schemeClr val="bg2">
                  <a:lumMod val="10000"/>
                  <a:lumOff val="90000"/>
                </a:schemeClr>
              </a:buClr>
              <a:buSzPct val="80000"/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-60325">
              <a:spcBef>
                <a:spcPts val="550"/>
              </a:spcBef>
              <a:buClr>
                <a:schemeClr val="bg2">
                  <a:lumMod val="10000"/>
                  <a:lumOff val="90000"/>
                </a:schemeClr>
              </a:buClr>
              <a:buSzPct val="80000"/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-60325">
              <a:spcBef>
                <a:spcPts val="550"/>
              </a:spcBef>
              <a:buClr>
                <a:schemeClr val="bg2">
                  <a:lumMod val="10000"/>
                  <a:lumOff val="90000"/>
                </a:schemeClr>
              </a:buClr>
              <a:buSzPct val="80000"/>
              <a:buNone/>
            </a:pPr>
            <a:r>
              <a:rPr lang="en-US" sz="2200" b="1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VOLUNTEER AND LEADERSHIP EXPERIENCE</a:t>
            </a:r>
          </a:p>
          <a:p>
            <a:pPr marL="0" indent="-60325">
              <a:spcBef>
                <a:spcPts val="550"/>
              </a:spcBef>
              <a:buClr>
                <a:schemeClr val="bg2">
                  <a:lumMod val="10000"/>
                  <a:lumOff val="90000"/>
                </a:schemeClr>
              </a:buClr>
              <a:buSzPct val="80000"/>
              <a:buNone/>
            </a:pPr>
            <a:r>
              <a:rPr lang="en-US" sz="2200" b="1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	Vice President</a:t>
            </a:r>
            <a:r>
              <a:rPr lang="en-US" sz="220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, </a:t>
            </a:r>
            <a:r>
              <a:rPr lang="en-US" sz="2200" i="1" dirty="0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ACM</a:t>
            </a:r>
            <a:r>
              <a:rPr lang="en-US" sz="2200" dirty="0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, </a:t>
            </a:r>
            <a:r>
              <a:rPr lang="en-US" sz="220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USU, 20XX-20XX</a:t>
            </a:r>
          </a:p>
          <a:p>
            <a:pPr marL="1663700" lvl="3" indent="-292100">
              <a:spcBef>
                <a:spcPts val="550"/>
              </a:spcBef>
              <a:buSzPct val="100000"/>
              <a:buFont typeface="Arial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Tutored 12 elementary-age students in </a:t>
            </a:r>
            <a:r>
              <a:rPr lang="en-US" sz="2200" dirty="0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math </a:t>
            </a:r>
            <a:r>
              <a:rPr lang="en-US" sz="220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for nine months</a:t>
            </a:r>
          </a:p>
          <a:p>
            <a:pPr marL="1663700" lvl="3" indent="-292100">
              <a:spcBef>
                <a:spcPts val="550"/>
              </a:spcBef>
              <a:buSzPct val="100000"/>
              <a:buFont typeface="Arial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Helped chapter receive “Superior” national ranking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38539" y="4086816"/>
            <a:ext cx="11196734" cy="9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8539" y="702156"/>
            <a:ext cx="11172269" cy="1013800"/>
          </a:xfrm>
        </p:spPr>
        <p:txBody>
          <a:bodyPr>
            <a:normAutofit/>
          </a:bodyPr>
          <a:lstStyle/>
          <a:p>
            <a:r>
              <a:rPr lang="en-US" sz="3000" b="1" dirty="0"/>
              <a:t>Chronological resume sample (continued)</a:t>
            </a:r>
          </a:p>
        </p:txBody>
      </p:sp>
    </p:spTree>
    <p:extLst>
      <p:ext uri="{BB962C8B-B14F-4D97-AF65-F5344CB8AC3E}">
        <p14:creationId xmlns:p14="http://schemas.microsoft.com/office/powerpoint/2010/main" val="247073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02156"/>
            <a:ext cx="11153608" cy="10138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skills Resume sample</a:t>
            </a:r>
            <a:endParaRPr lang="en-US" sz="3600" b="1" dirty="0"/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457200" y="1888644"/>
            <a:ext cx="7162800" cy="781373"/>
          </a:xfrm>
          <a:solidFill>
            <a:schemeClr val="bg1"/>
          </a:solidFill>
        </p:spPr>
        <p:txBody>
          <a:bodyPr/>
          <a:lstStyle/>
          <a:p>
            <a:pPr marL="0" indent="-60325">
              <a:spcBef>
                <a:spcPts val="550"/>
              </a:spcBef>
              <a:buSzPct val="100000"/>
              <a:buNone/>
            </a:pPr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RELEVANT SKILLS AND EXPERIENCE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2423796"/>
            <a:ext cx="11357671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				</a:t>
            </a:r>
            <a:endParaRPr lang="en-US" sz="1700" dirty="0" smtClean="0">
              <a:latin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Database and Database Tools (</a:t>
            </a:r>
            <a:r>
              <a:rPr kumimoji="0" lang="en-US" sz="17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Postgres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, </a:t>
            </a:r>
            <a:r>
              <a:rPr kumimoji="0" lang="en-US" sz="17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MySQL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, </a:t>
            </a:r>
            <a:r>
              <a:rPr kumimoji="0" lang="en-US" sz="17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SQLYog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, </a:t>
            </a:r>
            <a:r>
              <a:rPr kumimoji="0" lang="en-US" sz="17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pgadmin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)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635000" lvl="1" indent="-177800" eaLnBrk="0" hangingPunct="0">
              <a:buFont typeface="Arial" pitchFamily="34" charset="0"/>
              <a:buChar char="•"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Optimized queries for the Computer and information Literacy (CIL) Lab at Utah State University to reduce response time from three minutes to ten seconds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635000" lvl="1" indent="-177800" eaLnBrk="0" hangingPunct="0">
              <a:buFont typeface="Arial" pitchFamily="34" charset="0"/>
              <a:buChar char="•"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Backed up sales database, created SQL queries and reports using XSL for sales staff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 Computer Security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635000" lvl="1" indent="-177800" eaLnBrk="0" hangingPunct="0">
              <a:buFont typeface="Arial" pitchFamily="34" charset="0"/>
              <a:buChar char="•"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Implemented a new model of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Botnet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 infection to expose the weakness in existing defense mechanisms</a:t>
            </a:r>
          </a:p>
          <a:p>
            <a:pPr marL="635000" lvl="1" indent="-177800" eaLnBrk="0" hangingPunct="0">
              <a:buFont typeface="Arial" pitchFamily="34" charset="0"/>
              <a:buChar char="•"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Designed a defense against this model and validated the defense by implementing it on network of 40 virtual computers hosted on VMware ESX server</a:t>
            </a:r>
            <a:r>
              <a:rPr kumimoji="0" lang="en-US" sz="17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(Master’s Thesis at USU)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 Research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635000" lvl="1" indent="-177800" eaLnBrk="0" hangingPunct="0">
              <a:buFont typeface="Arial" pitchFamily="34" charset="0"/>
              <a:buChar char="•"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Researched and implemented an efficient Resume and Leads extraction algorithm</a:t>
            </a:r>
          </a:p>
          <a:p>
            <a:pPr marL="635000" lvl="1" indent="-177800" eaLnBrk="0" hangingPunct="0">
              <a:buFont typeface="Arial" pitchFamily="34" charset="0"/>
              <a:buChar char="•"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Developed a piracy prevention system for software products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  Supervisory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lvl="1" eaLnBrk="0" hangingPunct="0">
              <a:buFont typeface="Arial" pitchFamily="34" charset="0"/>
              <a:buChar char="•"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  Reviewed code of junior engineers as part of code review process</a:t>
            </a:r>
          </a:p>
          <a:p>
            <a:pPr lvl="1" eaLnBrk="0" hangingPunct="0">
              <a:buFont typeface="Arial" pitchFamily="34" charset="0"/>
              <a:buChar char="•"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  Mentored new hires</a:t>
            </a:r>
          </a:p>
          <a:p>
            <a:pPr lvl="1" eaLnBrk="0" hangingPunct="0">
              <a:buFont typeface="Arial" pitchFamily="34" charset="0"/>
              <a:buChar char="•"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  Held weekly brainstorming sessions with junior developers</a:t>
            </a:r>
          </a:p>
        </p:txBody>
      </p:sp>
    </p:spTree>
    <p:extLst>
      <p:ext uri="{BB962C8B-B14F-4D97-AF65-F5344CB8AC3E}">
        <p14:creationId xmlns:p14="http://schemas.microsoft.com/office/powerpoint/2010/main" val="374246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Skills resume sample (continued)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68" y="2180496"/>
            <a:ext cx="11628407" cy="367830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WORK/LEADERSHIP HISTORY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    President</a:t>
            </a:r>
            <a:r>
              <a:rPr lang="en-US" sz="22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i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USU Biology Student Club</a:t>
            </a:r>
            <a:r>
              <a:rPr lang="en-US" sz="22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Logan, UT, Fall 20xx – Present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    Feature Writer</a:t>
            </a:r>
            <a:r>
              <a:rPr lang="en-US" sz="22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i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USU Statesman</a:t>
            </a:r>
            <a:r>
              <a:rPr lang="en-US" sz="22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Logan, UT, June 20xx – May20xx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    Volunteer News Editor</a:t>
            </a:r>
            <a:r>
              <a:rPr lang="en-US" sz="22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i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USU Biology Dept.</a:t>
            </a:r>
            <a:r>
              <a:rPr lang="en-US" sz="22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Logan, UT, 20xx – 20xx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    Server</a:t>
            </a:r>
            <a:r>
              <a:rPr lang="en-US" sz="22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i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Café </a:t>
            </a:r>
            <a:r>
              <a:rPr lang="en-US" sz="2200" i="1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Sabor</a:t>
            </a:r>
            <a:r>
              <a:rPr lang="en-US" sz="22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Logan, UT, June 20xx – January 20xx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    Spanish-Speaking Volunteer</a:t>
            </a:r>
            <a:r>
              <a:rPr lang="en-US" sz="22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i="1" dirty="0" smtClean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Non-Profit Church Organization</a:t>
            </a:r>
            <a:r>
              <a:rPr lang="en-US" sz="2200" dirty="0" smtClean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Asuncion</a:t>
            </a:r>
            <a:r>
              <a:rPr lang="en-US" sz="22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Paraguay, 20xx – 20xx</a:t>
            </a:r>
            <a:endParaRPr lang="en-US" sz="2200" b="1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20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0139" y="2097830"/>
            <a:ext cx="7977674" cy="4343400"/>
          </a:xfr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342900" indent="-342900" fontAlgn="base">
              <a:spcBef>
                <a:spcPts val="0"/>
              </a:spcBef>
              <a:spcAft>
                <a:spcPct val="0"/>
              </a:spcAft>
              <a:buClrTx/>
              <a:buNone/>
              <a:defRPr/>
            </a:pPr>
            <a:r>
              <a:rPr lang="en-US" sz="3300" b="1" kern="0" dirty="0">
                <a:latin typeface="+mj-lt"/>
                <a:cs typeface="Tahoma" pitchFamily="34" charset="0"/>
              </a:rPr>
              <a:t>BRADY SMITH</a:t>
            </a:r>
            <a:endParaRPr lang="en-US" sz="1400" b="1" kern="0" dirty="0">
              <a:latin typeface="+mj-lt"/>
              <a:cs typeface="Tahoma" pitchFamily="34" charset="0"/>
            </a:endParaRPr>
          </a:p>
          <a:p>
            <a:pPr marL="342900" indent="-342900" fontAlgn="base">
              <a:spcBef>
                <a:spcPts val="0"/>
              </a:spcBef>
              <a:spcAft>
                <a:spcPct val="0"/>
              </a:spcAft>
              <a:buClrTx/>
              <a:buNone/>
              <a:defRPr/>
            </a:pPr>
            <a:r>
              <a:rPr lang="en-US" sz="1400" b="1" kern="0" dirty="0" smtClean="0">
                <a:latin typeface="+mj-lt"/>
                <a:cs typeface="Tahoma" pitchFamily="34" charset="0"/>
              </a:rPr>
              <a:t>_______________________________________________________________________________________</a:t>
            </a:r>
            <a:r>
              <a:rPr lang="en-US" kern="0" dirty="0" smtClean="0">
                <a:latin typeface="+mj-lt"/>
                <a:cs typeface="Tahoma" pitchFamily="34" charset="0"/>
              </a:rPr>
              <a:t>1098 </a:t>
            </a:r>
            <a:r>
              <a:rPr lang="en-US" kern="0" dirty="0">
                <a:latin typeface="+mj-lt"/>
                <a:cs typeface="Tahoma" pitchFamily="34" charset="0"/>
              </a:rPr>
              <a:t>N. 200 W., Logan, UT       (435) 797-1234        </a:t>
            </a:r>
            <a:r>
              <a:rPr lang="en-US" kern="0" dirty="0" smtClean="0">
                <a:latin typeface="+mj-lt"/>
                <a:cs typeface="Tahoma" pitchFamily="34" charset="0"/>
              </a:rPr>
              <a:t>mye-mail@gmail.com</a:t>
            </a:r>
          </a:p>
          <a:p>
            <a:pPr marL="342900" indent="-342900" fontAlgn="base">
              <a:spcBef>
                <a:spcPts val="0"/>
              </a:spcBef>
              <a:spcAft>
                <a:spcPct val="0"/>
              </a:spcAft>
              <a:buClrTx/>
              <a:buNone/>
              <a:defRPr/>
            </a:pPr>
            <a:endParaRPr lang="en-US" sz="1900" b="1" kern="0" dirty="0">
              <a:latin typeface="+mj-lt"/>
              <a:cs typeface="Tahoma" pitchFamily="34" charset="0"/>
            </a:endParaRPr>
          </a:p>
          <a:p>
            <a:pPr marL="342900" indent="-342900" algn="ctr" fontAlgn="base">
              <a:spcBef>
                <a:spcPts val="0"/>
              </a:spcBef>
              <a:spcAft>
                <a:spcPct val="0"/>
              </a:spcAft>
              <a:buClrTx/>
              <a:buNone/>
              <a:defRPr/>
            </a:pPr>
            <a:r>
              <a:rPr lang="en-US" b="1" kern="0" dirty="0" smtClean="0">
                <a:latin typeface="+mj-lt"/>
                <a:cs typeface="Tahoma" pitchFamily="34" charset="0"/>
              </a:rPr>
              <a:t>REFERENCES</a:t>
            </a:r>
          </a:p>
          <a:p>
            <a:pPr marL="342900" indent="-342900" fontAlgn="base">
              <a:spcBef>
                <a:spcPts val="0"/>
              </a:spcBef>
              <a:spcAft>
                <a:spcPct val="0"/>
              </a:spcAft>
              <a:buClrTx/>
              <a:buNone/>
              <a:defRPr/>
            </a:pPr>
            <a:endParaRPr lang="en-US" sz="3200" b="1" kern="0" dirty="0" smtClean="0">
              <a:latin typeface="+mj-lt"/>
              <a:cs typeface="Tahoma" pitchFamily="34" charset="0"/>
            </a:endParaRPr>
          </a:p>
          <a:p>
            <a:pPr marL="342900" indent="-60325" fontAlgn="base">
              <a:spcBef>
                <a:spcPts val="550"/>
              </a:spcBef>
              <a:spcAft>
                <a:spcPct val="0"/>
              </a:spcAft>
              <a:buClr>
                <a:schemeClr val="bg2">
                  <a:lumMod val="10000"/>
                  <a:lumOff val="90000"/>
                </a:schemeClr>
              </a:buClr>
              <a:buSzPct val="80000"/>
              <a:defRPr/>
            </a:pPr>
            <a:r>
              <a:rPr lang="en-US" b="1" kern="0" dirty="0" smtClean="0">
                <a:latin typeface="+mj-lt"/>
                <a:cs typeface="Tahoma" pitchFamily="34" charset="0"/>
              </a:rPr>
              <a:t>              Mr. George </a:t>
            </a:r>
            <a:r>
              <a:rPr lang="en-US" b="1" kern="0" dirty="0" err="1" smtClean="0">
                <a:latin typeface="+mj-lt"/>
                <a:cs typeface="Tahoma" pitchFamily="34" charset="0"/>
              </a:rPr>
              <a:t>Hildall</a:t>
            </a:r>
            <a:r>
              <a:rPr lang="en-US" kern="0" dirty="0" smtClean="0">
                <a:latin typeface="+mj-lt"/>
                <a:cs typeface="Tahoma" pitchFamily="34" charset="0"/>
              </a:rPr>
              <a:t>			</a:t>
            </a:r>
            <a:r>
              <a:rPr lang="en-US" b="1" kern="0" dirty="0" smtClean="0">
                <a:latin typeface="+mj-lt"/>
                <a:cs typeface="Tahoma" pitchFamily="34" charset="0"/>
              </a:rPr>
              <a:t>Ms. Gale Strong</a:t>
            </a:r>
          </a:p>
          <a:p>
            <a:pPr marL="342900" indent="-60325" fontAlgn="base">
              <a:spcBef>
                <a:spcPts val="0"/>
              </a:spcBef>
              <a:spcAft>
                <a:spcPct val="0"/>
              </a:spcAft>
              <a:buClr>
                <a:schemeClr val="bg2">
                  <a:lumMod val="10000"/>
                  <a:lumOff val="90000"/>
                </a:schemeClr>
              </a:buClr>
              <a:buSzPct val="80000"/>
              <a:defRPr/>
            </a:pPr>
            <a:r>
              <a:rPr lang="en-US" kern="0" dirty="0" smtClean="0">
                <a:latin typeface="+mj-lt"/>
                <a:cs typeface="Tahoma" pitchFamily="34" charset="0"/>
              </a:rPr>
              <a:t>              Manager of Production			Training Director</a:t>
            </a:r>
          </a:p>
          <a:p>
            <a:pPr marL="342900" indent="-60325" fontAlgn="base">
              <a:spcBef>
                <a:spcPts val="0"/>
              </a:spcBef>
              <a:spcAft>
                <a:spcPct val="0"/>
              </a:spcAft>
              <a:buClr>
                <a:schemeClr val="bg2">
                  <a:lumMod val="10000"/>
                  <a:lumOff val="90000"/>
                </a:schemeClr>
              </a:buClr>
              <a:buSzPct val="80000"/>
              <a:defRPr/>
            </a:pPr>
            <a:r>
              <a:rPr lang="en-US" kern="0" dirty="0" smtClean="0">
                <a:latin typeface="+mj-lt"/>
                <a:cs typeface="Tahoma" pitchFamily="34" charset="0"/>
              </a:rPr>
              <a:t>              ACME Company				Tri Training</a:t>
            </a:r>
          </a:p>
          <a:p>
            <a:pPr marL="342900" indent="-60325" fontAlgn="base">
              <a:spcBef>
                <a:spcPts val="0"/>
              </a:spcBef>
              <a:spcAft>
                <a:spcPct val="0"/>
              </a:spcAft>
              <a:buClr>
                <a:schemeClr val="bg2">
                  <a:lumMod val="10000"/>
                  <a:lumOff val="90000"/>
                </a:schemeClr>
              </a:buClr>
              <a:buSzPct val="80000"/>
              <a:defRPr/>
            </a:pPr>
            <a:r>
              <a:rPr lang="en-US" kern="0" dirty="0" smtClean="0">
                <a:latin typeface="+mj-lt"/>
                <a:cs typeface="Tahoma" pitchFamily="34" charset="0"/>
              </a:rPr>
              <a:t>              1234 Address Avenue			2948 SW Street </a:t>
            </a:r>
          </a:p>
          <a:p>
            <a:pPr marL="342900" indent="-60325" fontAlgn="base">
              <a:spcBef>
                <a:spcPts val="0"/>
              </a:spcBef>
              <a:spcAft>
                <a:spcPct val="0"/>
              </a:spcAft>
              <a:buClr>
                <a:schemeClr val="bg2">
                  <a:lumMod val="10000"/>
                  <a:lumOff val="90000"/>
                </a:schemeClr>
              </a:buClr>
              <a:buSzPct val="80000"/>
              <a:defRPr/>
            </a:pPr>
            <a:r>
              <a:rPr lang="en-US" kern="0" dirty="0" smtClean="0">
                <a:latin typeface="+mj-lt"/>
                <a:cs typeface="Tahoma" pitchFamily="34" charset="0"/>
              </a:rPr>
              <a:t>              Los Angeles, CA 93099			Seattle, WA 94093</a:t>
            </a:r>
          </a:p>
          <a:p>
            <a:pPr marL="342900" indent="-60325" fontAlgn="base">
              <a:spcBef>
                <a:spcPts val="0"/>
              </a:spcBef>
              <a:spcAft>
                <a:spcPct val="0"/>
              </a:spcAft>
              <a:buClr>
                <a:schemeClr val="bg2">
                  <a:lumMod val="10000"/>
                  <a:lumOff val="90000"/>
                </a:schemeClr>
              </a:buClr>
              <a:buSzPct val="80000"/>
              <a:defRPr/>
            </a:pPr>
            <a:r>
              <a:rPr lang="en-US" kern="0" dirty="0" smtClean="0">
                <a:latin typeface="+mj-lt"/>
                <a:cs typeface="Tahoma" pitchFamily="34" charset="0"/>
              </a:rPr>
              <a:t>              493-384-3382					382-555-3859</a:t>
            </a:r>
          </a:p>
          <a:p>
            <a:pPr marL="342900" indent="-60325" fontAlgn="base">
              <a:spcBef>
                <a:spcPts val="0"/>
              </a:spcBef>
              <a:spcAft>
                <a:spcPct val="0"/>
              </a:spcAft>
              <a:buClr>
                <a:schemeClr val="bg2">
                  <a:lumMod val="10000"/>
                  <a:lumOff val="90000"/>
                </a:schemeClr>
              </a:buClr>
              <a:buSzPct val="80000"/>
              <a:defRPr/>
            </a:pPr>
            <a:r>
              <a:rPr lang="en-US" kern="0" dirty="0" smtClean="0">
                <a:latin typeface="+mj-lt"/>
                <a:cs typeface="Tahoma" pitchFamily="34" charset="0"/>
              </a:rPr>
              <a:t>              george.hildall@acme.com		   	gale.str@tri.com</a:t>
            </a:r>
          </a:p>
          <a:p>
            <a:pPr marL="342900" indent="-60325" fontAlgn="base">
              <a:spcBef>
                <a:spcPts val="0"/>
              </a:spcBef>
              <a:spcAft>
                <a:spcPct val="0"/>
              </a:spcAft>
              <a:buClr>
                <a:schemeClr val="bg2">
                  <a:lumMod val="10000"/>
                  <a:lumOff val="90000"/>
                </a:schemeClr>
              </a:buClr>
              <a:buSzPct val="80000"/>
              <a:defRPr/>
            </a:pPr>
            <a:r>
              <a:rPr lang="en-US" i="1" kern="0" dirty="0" smtClean="0">
                <a:latin typeface="+mj-lt"/>
                <a:cs typeface="Tahoma" pitchFamily="34" charset="0"/>
              </a:rPr>
              <a:t>              Previous Supervisor				Former Employer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Reference sample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5978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452" y="702156"/>
            <a:ext cx="11161356" cy="1013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cs typeface="Tahoma" pitchFamily="34" charset="0"/>
              </a:rPr>
              <a:t>Purpose of a Targeted resume</a:t>
            </a:r>
            <a:endParaRPr lang="en-US" sz="3600" b="1" dirty="0"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52" y="2180496"/>
            <a:ext cx="5548392" cy="3678303"/>
          </a:xfrm>
        </p:spPr>
        <p:txBody>
          <a:bodyPr/>
          <a:lstStyle/>
          <a:p>
            <a:r>
              <a:rPr lang="en-US" sz="2800" dirty="0" smtClean="0">
                <a:cs typeface="Tahoma" pitchFamily="34" charset="0"/>
              </a:rPr>
              <a:t>Land an </a:t>
            </a:r>
            <a:r>
              <a:rPr lang="en-US" sz="2800" dirty="0">
                <a:cs typeface="Tahoma" pitchFamily="34" charset="0"/>
              </a:rPr>
              <a:t>interview</a:t>
            </a:r>
          </a:p>
          <a:p>
            <a:r>
              <a:rPr lang="en-US" sz="2800" dirty="0" smtClean="0">
                <a:cs typeface="Tahoma" pitchFamily="34" charset="0"/>
              </a:rPr>
              <a:t>Remind </a:t>
            </a:r>
            <a:r>
              <a:rPr lang="en-US" sz="2800" dirty="0">
                <a:cs typeface="Tahoma" pitchFamily="34" charset="0"/>
              </a:rPr>
              <a:t>the interviewer of your skills</a:t>
            </a:r>
          </a:p>
          <a:p>
            <a:r>
              <a:rPr lang="en-US" sz="2800" dirty="0" smtClean="0">
                <a:cs typeface="Tahoma" pitchFamily="34" charset="0"/>
              </a:rPr>
              <a:t>Justify </a:t>
            </a:r>
            <a:r>
              <a:rPr lang="en-US" sz="2800" dirty="0">
                <a:cs typeface="Tahoma" pitchFamily="34" charset="0"/>
              </a:rPr>
              <a:t>the hiring decision to </a:t>
            </a:r>
            <a:r>
              <a:rPr lang="en-US" sz="2800" dirty="0" smtClean="0">
                <a:cs typeface="Tahoma" pitchFamily="34" charset="0"/>
              </a:rPr>
              <a:t>others</a:t>
            </a:r>
          </a:p>
          <a:p>
            <a:r>
              <a:rPr lang="en-US" sz="2800" dirty="0" smtClean="0">
                <a:cs typeface="Tahoma" pitchFamily="34" charset="0"/>
              </a:rPr>
              <a:t>Is your personal brand</a:t>
            </a:r>
            <a:endParaRPr lang="en-US" sz="2800" dirty="0">
              <a:cs typeface="Tahoma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54935"/>
            <a:ext cx="5612964" cy="392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2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90" y="604433"/>
            <a:ext cx="7543800" cy="105646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cs typeface="Tahoma" pitchFamily="34" charset="0"/>
              </a:rPr>
              <a:t>Remember…</a:t>
            </a:r>
            <a:endParaRPr lang="en-US" sz="3600" b="1" dirty="0">
              <a:cs typeface="Tahom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C0F9-F108-4451-A7DE-7282DA8223D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5537" y="2098748"/>
            <a:ext cx="10855271" cy="475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  <a:cs typeface="Tahoma" pitchFamily="34" charset="0"/>
              </a:rPr>
              <a:t>Resumes get less than a one-minute scan</a:t>
            </a:r>
          </a:p>
          <a:p>
            <a:pPr marL="342900" indent="-342900">
              <a:spcBef>
                <a:spcPct val="200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  <a:cs typeface="Tahoma" pitchFamily="34" charset="0"/>
              </a:rPr>
              <a:t>Write a targeted resume</a:t>
            </a:r>
          </a:p>
          <a:p>
            <a:pPr marL="342900" indent="-342900">
              <a:spcBef>
                <a:spcPct val="200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  <a:cs typeface="Tahoma" pitchFamily="34" charset="0"/>
              </a:rPr>
              <a:t>Be sure your degree and key skills/experiences are at the beginning of your resume</a:t>
            </a:r>
          </a:p>
          <a:p>
            <a:pPr marL="342900" indent="-342900">
              <a:spcBef>
                <a:spcPct val="200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  <a:cs typeface="Tahoma" pitchFamily="34" charset="0"/>
              </a:rPr>
              <a:t>Review/research job descriptions on the company’s website; focus on key words and skills</a:t>
            </a:r>
          </a:p>
          <a:p>
            <a:pPr marL="342900" indent="-342900">
              <a:spcBef>
                <a:spcPct val="200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  <a:cs typeface="Tahoma" pitchFamily="34" charset="0"/>
              </a:rPr>
              <a:t>One page (consider two pages only if you are a returning or graduate student)</a:t>
            </a:r>
          </a:p>
          <a:p>
            <a:pPr marL="342900" indent="-342900">
              <a:spcBef>
                <a:spcPct val="200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  <a:cs typeface="Tahoma" pitchFamily="34" charset="0"/>
              </a:rPr>
              <a:t>No grammar, spelling, typos, or format errors</a:t>
            </a:r>
          </a:p>
          <a:p>
            <a:pPr marL="342900" indent="-342900">
              <a:spcBef>
                <a:spcPct val="200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  <a:cs typeface="Tahoma" pitchFamily="34" charset="0"/>
              </a:rPr>
              <a:t>Avoid templates and large blocks of text</a:t>
            </a:r>
          </a:p>
          <a:p>
            <a:pPr marL="342900" indent="-342900">
              <a:spcBef>
                <a:spcPct val="200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  <a:cs typeface="Tahoma" pitchFamily="34" charset="0"/>
              </a:rPr>
              <a:t>Include a well-written, targeted cover letter</a:t>
            </a:r>
          </a:p>
          <a:p>
            <a:pPr>
              <a:spcBef>
                <a:spcPts val="552"/>
              </a:spcBef>
              <a:spcAft>
                <a:spcPts val="400"/>
              </a:spcAft>
            </a:pPr>
            <a:endParaRPr lang="en-US" sz="2200" dirty="0"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79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Questions?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755" y="5214028"/>
            <a:ext cx="1884238" cy="1884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109" y="5698947"/>
            <a:ext cx="4572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99" y="5712748"/>
            <a:ext cx="4572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619" y="5698947"/>
            <a:ext cx="457200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03" y="5712748"/>
            <a:ext cx="457200" cy="457200"/>
          </a:xfrm>
          <a:prstGeom prst="rect">
            <a:avLst/>
          </a:prstGeom>
        </p:spPr>
      </p:pic>
      <p:pic>
        <p:nvPicPr>
          <p:cNvPr id="3074" name="Picture 2" descr="cid:B3D243DC-C75C-462C-8310-A00C33AC3E6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401" y="5650234"/>
            <a:ext cx="4668171" cy="94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83546" y="703129"/>
            <a:ext cx="4106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Suzanne Sumsion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Career Coach, Engineering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Suzanne.Sumsion@usu.edu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62" y="2536166"/>
            <a:ext cx="4569293" cy="2743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32784" y="2536166"/>
            <a:ext cx="37780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Drop-In Hours in</a:t>
            </a:r>
          </a:p>
          <a:p>
            <a:pPr algn="ctr"/>
            <a:r>
              <a:rPr lang="en-US" sz="2800" dirty="0"/>
              <a:t>ENGR Advising 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Tuesdays from 3:00-5:00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7391" y="1964672"/>
            <a:ext cx="4600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Career Services, UI 102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451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953" y="702156"/>
            <a:ext cx="11176855" cy="10138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600" b="1" dirty="0">
                <a:cs typeface="Tahoma" pitchFamily="34" charset="0"/>
              </a:rPr>
              <a:t>Unbreakable </a:t>
            </a:r>
            <a:r>
              <a:rPr lang="en-US" sz="3600" b="1" dirty="0" smtClean="0">
                <a:cs typeface="Tahoma" pitchFamily="34" charset="0"/>
              </a:rPr>
              <a:t>Rules according to </a:t>
            </a:r>
            <a:br>
              <a:rPr lang="en-US" sz="3600" b="1" dirty="0" smtClean="0">
                <a:cs typeface="Tahoma" pitchFamily="34" charset="0"/>
              </a:rPr>
            </a:br>
            <a:r>
              <a:rPr lang="en-US" sz="3600" b="1" dirty="0" smtClean="0">
                <a:cs typeface="Tahoma" pitchFamily="34" charset="0"/>
              </a:rPr>
              <a:t>hiring managers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0111" t="9904" r="10174" b="8512"/>
          <a:stretch/>
        </p:blipFill>
        <p:spPr>
          <a:xfrm>
            <a:off x="282810" y="2127780"/>
            <a:ext cx="4936130" cy="378892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007628" y="4668543"/>
            <a:ext cx="3426898" cy="1766689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0">
              <a:buClr>
                <a:srgbClr val="4590B8"/>
              </a:buClr>
              <a:buFont typeface="Wingdings 2" panose="05020102010507070707" pitchFamily="18" charset="2"/>
              <a:buNone/>
            </a:pPr>
            <a:endParaRPr lang="en-US" sz="2000" dirty="0" smtClean="0">
              <a:solidFill>
                <a:srgbClr val="3D3D3D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218940" y="1900519"/>
            <a:ext cx="6973060" cy="4679576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600" dirty="0" smtClean="0">
                <a:ea typeface="Tahoma" pitchFamily="34" charset="0"/>
                <a:cs typeface="Tahoma" pitchFamily="34" charset="0"/>
              </a:rPr>
              <a:t>Forgetting to include keywords</a:t>
            </a:r>
            <a:endParaRPr lang="en-US" sz="2600" dirty="0">
              <a:ea typeface="Tahoma" pitchFamily="34" charset="0"/>
              <a:cs typeface="Tahoma" pitchFamily="34" charset="0"/>
            </a:endParaRPr>
          </a:p>
          <a:p>
            <a:r>
              <a:rPr lang="en-US" sz="2600" dirty="0" smtClean="0">
                <a:ea typeface="Tahoma" pitchFamily="34" charset="0"/>
                <a:cs typeface="Tahoma" pitchFamily="34" charset="0"/>
              </a:rPr>
              <a:t>Too much text</a:t>
            </a:r>
            <a:endParaRPr lang="en-US" sz="2600" dirty="0">
              <a:ea typeface="Tahoma" pitchFamily="34" charset="0"/>
              <a:cs typeface="Tahoma" pitchFamily="34" charset="0"/>
            </a:endParaRPr>
          </a:p>
          <a:p>
            <a:r>
              <a:rPr lang="en-US" sz="2600" dirty="0" smtClean="0">
                <a:ea typeface="Tahoma" pitchFamily="34" charset="0"/>
                <a:cs typeface="Tahoma" pitchFamily="34" charset="0"/>
              </a:rPr>
              <a:t>Personal Pronouns</a:t>
            </a:r>
          </a:p>
          <a:p>
            <a:r>
              <a:rPr lang="en-US" sz="2600" dirty="0" smtClean="0">
                <a:ea typeface="Tahoma" pitchFamily="34" charset="0"/>
                <a:cs typeface="Tahoma" pitchFamily="34" charset="0"/>
              </a:rPr>
              <a:t>Too many bullets</a:t>
            </a:r>
          </a:p>
          <a:p>
            <a:r>
              <a:rPr lang="en-US" sz="2600" dirty="0" smtClean="0">
                <a:ea typeface="Tahoma" pitchFamily="34" charset="0"/>
                <a:cs typeface="Tahoma" pitchFamily="34" charset="0"/>
              </a:rPr>
              <a:t>Outdated, hard-to-read- fonts</a:t>
            </a:r>
          </a:p>
          <a:p>
            <a:r>
              <a:rPr lang="en-US" sz="2600" dirty="0" smtClean="0">
                <a:ea typeface="Tahoma" pitchFamily="34" charset="0"/>
                <a:cs typeface="Tahoma" pitchFamily="34" charset="0"/>
              </a:rPr>
              <a:t>Present tense for past jobs</a:t>
            </a:r>
          </a:p>
          <a:p>
            <a:r>
              <a:rPr lang="en-US" sz="2600" dirty="0" smtClean="0">
                <a:ea typeface="Tahoma" pitchFamily="34" charset="0"/>
                <a:cs typeface="Tahoma" pitchFamily="34" charset="0"/>
              </a:rPr>
              <a:t>Inconsistent formatting</a:t>
            </a:r>
          </a:p>
          <a:p>
            <a:r>
              <a:rPr lang="en-US" sz="2600" dirty="0" smtClean="0">
                <a:ea typeface="Tahoma" pitchFamily="34" charset="0"/>
                <a:cs typeface="Tahoma" pitchFamily="34" charset="0"/>
              </a:rPr>
              <a:t>Social-media URLs that aren’t related to the position</a:t>
            </a:r>
          </a:p>
          <a:p>
            <a:r>
              <a:rPr lang="en-US" sz="2600" dirty="0" smtClean="0">
                <a:ea typeface="Tahoma" pitchFamily="34" charset="0"/>
                <a:cs typeface="Tahoma" pitchFamily="34" charset="0"/>
              </a:rPr>
              <a:t>Spelling and grammar mistakes</a:t>
            </a:r>
          </a:p>
          <a:p>
            <a:r>
              <a:rPr lang="en-US" sz="2600" dirty="0" smtClean="0">
                <a:ea typeface="Tahoma" pitchFamily="34" charset="0"/>
                <a:cs typeface="Tahoma" pitchFamily="34" charset="0"/>
              </a:rPr>
              <a:t>A less-than-professional email address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007628" y="4227536"/>
            <a:ext cx="3070763" cy="340493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0">
              <a:buClr>
                <a:srgbClr val="4590B8"/>
              </a:buClr>
              <a:buFont typeface="Wingdings 2" panose="05020102010507070707" pitchFamily="18" charset="2"/>
              <a:buNone/>
            </a:pPr>
            <a:endParaRPr lang="en-US" sz="2000" dirty="0" smtClean="0">
              <a:solidFill>
                <a:srgbClr val="3D3D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93741" y="6153720"/>
            <a:ext cx="3998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>
              <a:ea typeface="Tahoma" pitchFamily="34" charset="0"/>
              <a:cs typeface="Tahoma" pitchFamily="34" charset="0"/>
            </a:endParaRPr>
          </a:p>
          <a:p>
            <a:pPr algn="r"/>
            <a:r>
              <a:rPr lang="en-US" i="1" dirty="0"/>
              <a:t>2017, Business </a:t>
            </a:r>
            <a:r>
              <a:rPr lang="en-US" i="1" dirty="0" smtClean="0"/>
              <a:t>Insider</a:t>
            </a:r>
            <a:endParaRPr lang="en-US" i="1" dirty="0"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29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953" y="702156"/>
            <a:ext cx="11176855" cy="1013800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sz="3200" dirty="0"/>
              <a:t/>
            </a:r>
            <a:br>
              <a:rPr lang="en-US" sz="3200" dirty="0"/>
            </a:br>
            <a:r>
              <a:rPr lang="en-US" sz="3000" b="1" dirty="0" smtClean="0"/>
              <a:t>avoid the trash bin – Formula for a winning resume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96731"/>
            <a:ext cx="5261669" cy="3678303"/>
          </a:xfrm>
        </p:spPr>
        <p:txBody>
          <a:bodyPr>
            <a:normAutofit/>
          </a:bodyPr>
          <a:lstStyle/>
          <a:p>
            <a:r>
              <a:rPr lang="en-US" sz="2600" dirty="0"/>
              <a:t>Mistake 1: </a:t>
            </a:r>
            <a:r>
              <a:rPr lang="en-US" sz="2600" dirty="0" smtClean="0"/>
              <a:t>Typos</a:t>
            </a:r>
          </a:p>
          <a:p>
            <a:r>
              <a:rPr lang="en-US" sz="2600" dirty="0" smtClean="0"/>
              <a:t>Mistake </a:t>
            </a:r>
            <a:r>
              <a:rPr lang="en-US" sz="2600" dirty="0"/>
              <a:t>2: </a:t>
            </a:r>
            <a:r>
              <a:rPr lang="en-US" sz="2600" dirty="0" smtClean="0"/>
              <a:t>Length</a:t>
            </a:r>
          </a:p>
          <a:p>
            <a:r>
              <a:rPr lang="en-US" sz="2600" dirty="0" smtClean="0"/>
              <a:t>Mistake </a:t>
            </a:r>
            <a:r>
              <a:rPr lang="en-US" sz="2600" dirty="0"/>
              <a:t>3: </a:t>
            </a:r>
            <a:r>
              <a:rPr lang="en-US" sz="2600" dirty="0" smtClean="0"/>
              <a:t>Formatting</a:t>
            </a:r>
            <a:r>
              <a:rPr lang="en-US" sz="2600" dirty="0"/>
              <a:t> </a:t>
            </a:r>
            <a:endParaRPr lang="en-US" sz="2600" dirty="0" smtClean="0"/>
          </a:p>
          <a:p>
            <a:r>
              <a:rPr lang="en-US" sz="2600" dirty="0" smtClean="0"/>
              <a:t>Mistake 4: Confidential/Protected information</a:t>
            </a:r>
            <a:r>
              <a:rPr lang="en-US" sz="2600" dirty="0"/>
              <a:t> </a:t>
            </a:r>
            <a:endParaRPr lang="en-US" sz="2600" dirty="0" smtClean="0"/>
          </a:p>
          <a:p>
            <a:r>
              <a:rPr lang="en-US" sz="2600" dirty="0"/>
              <a:t>Mistake 5: </a:t>
            </a:r>
            <a:r>
              <a:rPr lang="en-US" sz="2600" dirty="0" smtClean="0"/>
              <a:t>Lies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861" y="2153668"/>
            <a:ext cx="5905671" cy="39213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1192" y="6075034"/>
            <a:ext cx="45546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Lazlo Block, </a:t>
            </a:r>
            <a:r>
              <a:rPr lang="en-US" sz="1600" dirty="0" err="1"/>
              <a:t>SVP</a:t>
            </a:r>
            <a:r>
              <a:rPr lang="en-US" sz="1600" dirty="0"/>
              <a:t>, People Operations at </a:t>
            </a:r>
            <a:r>
              <a:rPr lang="en-US" sz="1600" dirty="0" smtClean="0"/>
              <a:t>Google, 2014</a:t>
            </a:r>
            <a:endParaRPr lang="en-US" sz="1600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5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1211" y="254851"/>
            <a:ext cx="11029950" cy="98742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1"/>
                </a:solidFill>
              </a:rPr>
              <a:t>Skills/Qualities Employers Want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472897" y="6596390"/>
            <a:ext cx="1071910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 eaLnBrk="1" hangingPunct="1"/>
            <a:r>
              <a:rPr lang="en-US" sz="1100" i="1" dirty="0"/>
              <a:t>Job </a:t>
            </a:r>
            <a:r>
              <a:rPr lang="en-US" sz="1100" i="1" dirty="0" smtClean="0"/>
              <a:t>Outlook 2017, National </a:t>
            </a:r>
            <a:r>
              <a:rPr lang="en-US" sz="1100" i="1" dirty="0"/>
              <a:t>Association of Colleges and Employers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533750"/>
              </p:ext>
            </p:extLst>
          </p:nvPr>
        </p:nvGraphicFramePr>
        <p:xfrm>
          <a:off x="679620" y="1211812"/>
          <a:ext cx="10144898" cy="49275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72449">
                  <a:extLst>
                    <a:ext uri="{9D8B030D-6E8A-4147-A177-3AD203B41FA5}">
                      <a16:colId xmlns:a16="http://schemas.microsoft.com/office/drawing/2014/main" val="1874739603"/>
                    </a:ext>
                  </a:extLst>
                </a:gridCol>
                <a:gridCol w="5072449">
                  <a:extLst>
                    <a:ext uri="{9D8B030D-6E8A-4147-A177-3AD203B41FA5}">
                      <a16:colId xmlns:a16="http://schemas.microsoft.com/office/drawing/2014/main" val="1308741115"/>
                    </a:ext>
                  </a:extLst>
                </a:gridCol>
              </a:tblGrid>
              <a:tr h="3165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cap="all" dirty="0">
                          <a:effectLst/>
                        </a:rPr>
                        <a:t>ATTRIBUTE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cap="all">
                          <a:effectLst/>
                        </a:rPr>
                        <a:t>% OF RESPONDENTS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181948"/>
                  </a:ext>
                </a:extLst>
              </a:tr>
              <a:tr h="3038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 Ability to work in a team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78.0%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85511696"/>
                  </a:ext>
                </a:extLst>
              </a:tr>
              <a:tr h="3038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2. Problem-solving skills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77.3%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5962084"/>
                  </a:ext>
                </a:extLst>
              </a:tr>
              <a:tr h="3038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3. Communication skills (written)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75.0%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47744639"/>
                  </a:ext>
                </a:extLst>
              </a:tr>
              <a:tr h="3038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 Strong work ethic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72.0%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8754949"/>
                  </a:ext>
                </a:extLst>
              </a:tr>
              <a:tr h="3038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5. Communication skills (verbal)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70.5%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17761767"/>
                  </a:ext>
                </a:extLst>
              </a:tr>
              <a:tr h="3038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6. Leadership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68.9%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8810504"/>
                  </a:ext>
                </a:extLst>
              </a:tr>
              <a:tr h="3038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7. Initiative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65.9%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1749657"/>
                  </a:ext>
                </a:extLst>
              </a:tr>
              <a:tr h="3038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8. Analytical/quantitative skills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64.4%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82924846"/>
                  </a:ext>
                </a:extLst>
              </a:tr>
              <a:tr h="3038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9. Flexibility/adaptability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63.6%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9387481"/>
                  </a:ext>
                </a:extLst>
              </a:tr>
              <a:tr h="3038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10. Detail-oriented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62.1%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06691721"/>
                  </a:ext>
                </a:extLst>
              </a:tr>
              <a:tr h="35646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11. Interpersonal skills (relates well to </a:t>
                      </a:r>
                      <a:r>
                        <a:rPr lang="en-US" sz="1800" dirty="0" smtClean="0">
                          <a:effectLst/>
                        </a:rPr>
                        <a:t>others)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58.3%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36087793"/>
                  </a:ext>
                </a:extLst>
              </a:tr>
              <a:tr h="3038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12. Technical skills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56.8%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2246811"/>
                  </a:ext>
                </a:extLst>
              </a:tr>
              <a:tr h="3038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13. Computer skills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49.2%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29130"/>
                  </a:ext>
                </a:extLst>
              </a:tr>
              <a:tr h="3038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14. Organizational ability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47.7%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90636725"/>
                  </a:ext>
                </a:extLst>
              </a:tr>
              <a:tr h="3038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15. Strategic planning skills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37.9%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68319703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62350" y="2301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>Influence of attributes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dirty="0"/>
              <a:t>(Based on a 5-point scale; 5 = </a:t>
            </a:r>
            <a:r>
              <a:rPr lang="en-US" dirty="0" smtClean="0"/>
              <a:t>extreme influence)</a:t>
            </a:r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72897" y="6457890"/>
            <a:ext cx="107191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 eaLnBrk="1" hangingPunct="1"/>
            <a:r>
              <a:rPr lang="en-US" sz="2000" i="1" dirty="0"/>
              <a:t>Job </a:t>
            </a:r>
            <a:r>
              <a:rPr lang="en-US" sz="2000" i="1" dirty="0" smtClean="0"/>
              <a:t>Outlook 2017, National </a:t>
            </a:r>
            <a:r>
              <a:rPr lang="en-US" sz="2000" i="1" dirty="0"/>
              <a:t>Association of Colleges and Employers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097835"/>
              </p:ext>
            </p:extLst>
          </p:nvPr>
        </p:nvGraphicFramePr>
        <p:xfrm>
          <a:off x="322729" y="2223715"/>
          <a:ext cx="11282780" cy="3953151"/>
        </p:xfrm>
        <a:graphic>
          <a:graphicData uri="http://schemas.openxmlformats.org/drawingml/2006/table">
            <a:tbl>
              <a:tblPr/>
              <a:tblGrid>
                <a:gridCol w="5641390">
                  <a:extLst>
                    <a:ext uri="{9D8B030D-6E8A-4147-A177-3AD203B41FA5}">
                      <a16:colId xmlns:a16="http://schemas.microsoft.com/office/drawing/2014/main" val="3000513688"/>
                    </a:ext>
                  </a:extLst>
                </a:gridCol>
                <a:gridCol w="5641390">
                  <a:extLst>
                    <a:ext uri="{9D8B030D-6E8A-4147-A177-3AD203B41FA5}">
                      <a16:colId xmlns:a16="http://schemas.microsoft.com/office/drawing/2014/main" val="2420111767"/>
                    </a:ext>
                  </a:extLst>
                </a:gridCol>
              </a:tblGrid>
              <a:tr h="395315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cap="all" dirty="0">
                          <a:solidFill>
                            <a:srgbClr val="FFFFFF"/>
                          </a:solidFill>
                          <a:effectLst/>
                          <a:latin typeface="open-sans-condensed"/>
                        </a:rPr>
                        <a:t>ATTRIBUTE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cap="all" dirty="0">
                          <a:solidFill>
                            <a:srgbClr val="FFFFFF"/>
                          </a:solidFill>
                          <a:effectLst/>
                          <a:latin typeface="open-sans-condensed"/>
                        </a:rPr>
                        <a:t>2017 AVERAGE INFLUENCE RATING*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062310"/>
                  </a:ext>
                </a:extLst>
              </a:tr>
              <a:tr h="395315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Major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4.0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286423"/>
                  </a:ext>
                </a:extLst>
              </a:tr>
              <a:tr h="395315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Has held leadership position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3.9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197025"/>
                  </a:ext>
                </a:extLst>
              </a:tr>
              <a:tr h="790631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Has been involved in extracurricular activities (clubs, sports, student government, etc.)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3.6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28812"/>
                  </a:ext>
                </a:extLst>
              </a:tr>
              <a:tr h="395315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High GPA (3.0 or above)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3.6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066998"/>
                  </a:ext>
                </a:extLst>
              </a:tr>
              <a:tr h="395315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School attended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2.9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158057"/>
                  </a:ext>
                </a:extLst>
              </a:tr>
              <a:tr h="395315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Has done volunteer work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2.6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168623"/>
                  </a:ext>
                </a:extLst>
              </a:tr>
              <a:tr h="395315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Is fluent in a foreign language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2.1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743761"/>
                  </a:ext>
                </a:extLst>
              </a:tr>
              <a:tr h="395315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Has studied abroad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2.0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480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34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3282" y="2127380"/>
            <a:ext cx="7380514" cy="427342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 b="1" dirty="0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BRADY </a:t>
            </a:r>
            <a:r>
              <a:rPr lang="en-US" sz="4800" b="1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SMITH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_______________________________________________________________________________________</a:t>
            </a:r>
          </a:p>
          <a:p>
            <a:pPr>
              <a:spcBef>
                <a:spcPts val="0"/>
              </a:spcBef>
              <a:buNone/>
            </a:pPr>
            <a:r>
              <a:rPr lang="en-US" sz="2100" dirty="0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linkedin.com/in/</a:t>
            </a:r>
            <a:r>
              <a:rPr lang="en-US" sz="2100" dirty="0" err="1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bsmith</a:t>
            </a:r>
            <a:r>
              <a:rPr lang="en-US" sz="2100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sz="2100" dirty="0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                      (435</a:t>
            </a:r>
            <a:r>
              <a:rPr lang="en-US" sz="2100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) </a:t>
            </a:r>
            <a:r>
              <a:rPr lang="en-US" sz="2100" dirty="0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797-1234                       mye-mail@gmail.com</a:t>
            </a:r>
            <a:endParaRPr lang="en-US" sz="2100" dirty="0">
              <a:solidFill>
                <a:schemeClr val="tx1"/>
              </a:solidFill>
              <a:latin typeface="+mj-lt"/>
              <a:ea typeface="Tahoma" pitchFamily="34" charset="0"/>
              <a:cs typeface="Tahoma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en-US" sz="3600" i="1" dirty="0">
              <a:solidFill>
                <a:schemeClr val="tx1"/>
              </a:solidFill>
              <a:latin typeface="+mj-lt"/>
              <a:ea typeface="Tahoma" pitchFamily="34" charset="0"/>
              <a:cs typeface="Tahoma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en-US" sz="3600" i="1" dirty="0">
              <a:solidFill>
                <a:schemeClr val="tx1"/>
              </a:solidFill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spcBef>
                <a:spcPts val="0"/>
              </a:spcBef>
              <a:buNone/>
            </a:pPr>
            <a:endParaRPr lang="en-US" sz="3600" b="1" i="1" dirty="0">
              <a:solidFill>
                <a:schemeClr val="tx1"/>
              </a:solidFill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sz="4800" b="1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Jennifer Seamons</a:t>
            </a:r>
          </a:p>
          <a:p>
            <a:pPr algn="ctr">
              <a:spcBef>
                <a:spcPts val="0"/>
              </a:spcBef>
              <a:buNone/>
            </a:pPr>
            <a:r>
              <a:rPr lang="en-US" sz="3600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455 North 1100 East</a:t>
            </a:r>
          </a:p>
          <a:p>
            <a:pPr algn="ctr">
              <a:spcBef>
                <a:spcPts val="0"/>
              </a:spcBef>
              <a:buNone/>
            </a:pPr>
            <a:r>
              <a:rPr lang="en-US" sz="3600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Logan, UT 84321</a:t>
            </a:r>
          </a:p>
          <a:p>
            <a:pPr algn="ctr">
              <a:spcBef>
                <a:spcPts val="0"/>
              </a:spcBef>
              <a:buNone/>
            </a:pPr>
            <a:r>
              <a:rPr lang="en-US" sz="3600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435.752.1010</a:t>
            </a:r>
          </a:p>
          <a:p>
            <a:pPr algn="ctr">
              <a:spcBef>
                <a:spcPts val="0"/>
              </a:spcBef>
              <a:buNone/>
            </a:pPr>
            <a:r>
              <a:rPr lang="en-US" sz="3600" dirty="0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mye-mail@gmail.com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3953" y="702156"/>
            <a:ext cx="11176855" cy="10138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Header samples</a:t>
            </a:r>
            <a:endParaRPr 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81192" y="3470988"/>
            <a:ext cx="2815151" cy="9233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u="sng" dirty="0">
                <a:solidFill>
                  <a:prstClr val="black"/>
                </a:solidFill>
              </a:rPr>
              <a:t>T</a:t>
            </a:r>
            <a:r>
              <a:rPr lang="en-US" u="sng" dirty="0" smtClean="0">
                <a:solidFill>
                  <a:prstClr val="black"/>
                </a:solidFill>
              </a:rPr>
              <a:t>hings to consider</a:t>
            </a:r>
            <a:r>
              <a:rPr lang="en-US" dirty="0" smtClean="0">
                <a:solidFill>
                  <a:prstClr val="black"/>
                </a:solidFill>
              </a:rPr>
              <a:t>: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Link to online portfolio, blog, or LinkedIn account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436914" y="3079102"/>
            <a:ext cx="1026368" cy="3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444204" y="4394318"/>
            <a:ext cx="2640563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</a:rPr>
              <a:t>Mailing address is optional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343192" y="4767943"/>
            <a:ext cx="1502228" cy="410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28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1192" y="3763877"/>
            <a:ext cx="109261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9208" y="702156"/>
            <a:ext cx="11181600" cy="1013800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Objective &amp; headline samples</a:t>
            </a:r>
            <a:endParaRPr lang="en-US" sz="3000" b="1" dirty="0"/>
          </a:p>
        </p:txBody>
      </p:sp>
      <p:sp>
        <p:nvSpPr>
          <p:cNvPr id="8" name="Subtitle 2"/>
          <p:cNvSpPr>
            <a:spLocks noGrp="1"/>
          </p:cNvSpPr>
          <p:nvPr>
            <p:ph idx="1"/>
          </p:nvPr>
        </p:nvSpPr>
        <p:spPr>
          <a:xfrm>
            <a:off x="2520338" y="1715956"/>
            <a:ext cx="7047854" cy="5181600"/>
          </a:xfrm>
          <a:ln w="38100" cmpd="thickThin">
            <a:noFill/>
          </a:ln>
        </p:spPr>
        <p:txBody>
          <a:bodyPr>
            <a:normAutofit fontScale="70000" lnSpcReduction="20000"/>
          </a:bodyPr>
          <a:lstStyle/>
          <a:p>
            <a:pPr indent="-60325" algn="ctr">
              <a:spcBef>
                <a:spcPts val="0"/>
              </a:spcBef>
              <a:buClr>
                <a:schemeClr val="bg2">
                  <a:lumMod val="10000"/>
                  <a:lumOff val="90000"/>
                </a:schemeClr>
              </a:buClr>
              <a:buSzPct val="80000"/>
              <a:buNone/>
            </a:pPr>
            <a:endParaRPr lang="en-US" sz="2300" dirty="0" smtClean="0"/>
          </a:p>
          <a:p>
            <a:pPr marL="0" indent="-60325" algn="ctr">
              <a:spcBef>
                <a:spcPts val="0"/>
              </a:spcBef>
              <a:buClr>
                <a:schemeClr val="bg2">
                  <a:lumMod val="10000"/>
                  <a:lumOff val="90000"/>
                </a:schemeClr>
              </a:buClr>
              <a:buSzPct val="80000"/>
              <a:buNone/>
            </a:pPr>
            <a:r>
              <a:rPr lang="en-US" sz="2300" dirty="0" smtClean="0"/>
              <a:t>  </a:t>
            </a:r>
            <a:r>
              <a:rPr lang="en-US" sz="2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Apply software development experience as a programmer </a:t>
            </a:r>
          </a:p>
          <a:p>
            <a:pPr marL="0" indent="-60325" algn="ctr">
              <a:spcBef>
                <a:spcPts val="0"/>
              </a:spcBef>
              <a:buClr>
                <a:schemeClr val="bg2">
                  <a:lumMod val="10000"/>
                  <a:lumOff val="90000"/>
                </a:schemeClr>
              </a:buClr>
              <a:buSzPct val="80000"/>
              <a:buNone/>
            </a:pPr>
            <a:r>
              <a:rPr lang="en-US" sz="2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with Iridium Communications</a:t>
            </a:r>
          </a:p>
          <a:p>
            <a:pPr marL="0" indent="-60325" algn="ctr">
              <a:spcBef>
                <a:spcPts val="0"/>
              </a:spcBef>
              <a:buClr>
                <a:schemeClr val="bg2">
                  <a:lumMod val="10000"/>
                  <a:lumOff val="90000"/>
                </a:schemeClr>
              </a:buClr>
              <a:buSzPct val="80000"/>
              <a:buNone/>
            </a:pPr>
            <a:endParaRPr lang="en-US" sz="23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-60325" algn="ctr">
              <a:spcBef>
                <a:spcPts val="0"/>
              </a:spcBef>
              <a:buClr>
                <a:schemeClr val="bg2">
                  <a:lumMod val="10000"/>
                  <a:lumOff val="90000"/>
                </a:schemeClr>
              </a:buClr>
              <a:buSzPct val="80000"/>
              <a:buNone/>
            </a:pPr>
            <a:r>
              <a:rPr lang="en-US" sz="2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Mechanical Engineering Position with ATK</a:t>
            </a:r>
          </a:p>
          <a:p>
            <a:pPr marL="0" indent="-60325">
              <a:spcBef>
                <a:spcPts val="0"/>
              </a:spcBef>
              <a:buClr>
                <a:schemeClr val="bg2">
                  <a:lumMod val="10000"/>
                  <a:lumOff val="90000"/>
                </a:schemeClr>
              </a:buClr>
              <a:buSzPct val="80000"/>
              <a:buNone/>
            </a:pPr>
            <a:endParaRPr lang="en-US" sz="2000" dirty="0" smtClean="0"/>
          </a:p>
          <a:p>
            <a:pPr marL="0" indent="-60325">
              <a:spcBef>
                <a:spcPts val="0"/>
              </a:spcBef>
              <a:buClr>
                <a:schemeClr val="bg2">
                  <a:lumMod val="10000"/>
                  <a:lumOff val="90000"/>
                </a:schemeClr>
              </a:buClr>
              <a:buSzPct val="80000"/>
              <a:buNone/>
            </a:pPr>
            <a:endParaRPr lang="en-US" sz="2000" dirty="0" smtClean="0"/>
          </a:p>
          <a:p>
            <a:pPr marL="342900" lvl="0" indent="-60325" algn="ctr" defTabSz="914400" fontAlgn="base">
              <a:spcBef>
                <a:spcPts val="550"/>
              </a:spcBef>
              <a:spcAft>
                <a:spcPct val="0"/>
              </a:spcAft>
              <a:buClr>
                <a:schemeClr val="bg2">
                  <a:lumMod val="10000"/>
                  <a:lumOff val="90000"/>
                </a:schemeClr>
              </a:buClr>
              <a:buSzPct val="80000"/>
              <a:buNone/>
              <a:defRPr/>
            </a:pPr>
            <a:endParaRPr lang="en-US" sz="3200" b="1" kern="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60325" algn="ctr" defTabSz="914400" fontAlgn="base">
              <a:spcBef>
                <a:spcPts val="550"/>
              </a:spcBef>
              <a:spcAft>
                <a:spcPct val="0"/>
              </a:spcAft>
              <a:buClr>
                <a:schemeClr val="bg2">
                  <a:lumMod val="10000"/>
                  <a:lumOff val="90000"/>
                </a:schemeClr>
              </a:buClr>
              <a:buSzPct val="80000"/>
              <a:buNone/>
              <a:defRPr/>
            </a:pPr>
            <a:r>
              <a:rPr lang="en-US" sz="3200" b="1" kern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Mechanical Engineer</a:t>
            </a:r>
            <a:endParaRPr lang="en-US" sz="3200" b="1" kern="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60325" algn="ctr" defTabSz="914400" fontAlgn="base">
              <a:spcBef>
                <a:spcPts val="550"/>
              </a:spcBef>
              <a:spcAft>
                <a:spcPct val="0"/>
              </a:spcAft>
              <a:buClr>
                <a:schemeClr val="bg2">
                  <a:lumMod val="10000"/>
                  <a:lumOff val="90000"/>
                </a:schemeClr>
              </a:buClr>
              <a:buSzPct val="80000"/>
              <a:buNone/>
              <a:defRPr/>
            </a:pPr>
            <a:r>
              <a:rPr lang="en-US" sz="2400" kern="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	</a:t>
            </a:r>
            <a:r>
              <a:rPr lang="en-US" sz="2400" kern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Design 	Analysis	 Problem-Solving </a:t>
            </a:r>
            <a:endParaRPr lang="en-US" sz="2400" kern="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60325" algn="ctr" defTabSz="914400" fontAlgn="base">
              <a:spcBef>
                <a:spcPts val="0"/>
              </a:spcBef>
              <a:spcAft>
                <a:spcPct val="0"/>
              </a:spcAft>
              <a:buClr>
                <a:schemeClr val="bg2">
                  <a:lumMod val="10000"/>
                  <a:lumOff val="90000"/>
                </a:schemeClr>
              </a:buClr>
              <a:buSzPct val="80000"/>
              <a:buNone/>
              <a:defRPr/>
            </a:pPr>
            <a:r>
              <a:rPr lang="en-US" sz="3200" kern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________________________________</a:t>
            </a:r>
          </a:p>
          <a:p>
            <a:pPr marL="0" indent="-60325" algn="ctr">
              <a:spcBef>
                <a:spcPts val="550"/>
              </a:spcBef>
              <a:buClr>
                <a:schemeClr val="bg2">
                  <a:lumMod val="10000"/>
                  <a:lumOff val="90000"/>
                </a:schemeClr>
              </a:buClr>
              <a:buSzPct val="80000"/>
              <a:buNone/>
              <a:tabLst>
                <a:tab pos="228600" algn="l"/>
                <a:tab pos="457200" algn="l"/>
              </a:tabLst>
            </a:pPr>
            <a:endParaRPr lang="en-US" sz="2300" dirty="0" smtClean="0"/>
          </a:p>
          <a:p>
            <a:pPr marL="342900" lvl="0" indent="-60325" algn="ctr" defTabSz="914400" fontAlgn="base">
              <a:spcBef>
                <a:spcPts val="550"/>
              </a:spcBef>
              <a:spcAft>
                <a:spcPct val="0"/>
              </a:spcAft>
              <a:buClr>
                <a:schemeClr val="bg2">
                  <a:lumMod val="10000"/>
                  <a:lumOff val="90000"/>
                </a:schemeClr>
              </a:buClr>
              <a:buSzPct val="80000"/>
              <a:buNone/>
              <a:tabLst>
                <a:tab pos="228600" algn="l"/>
                <a:tab pos="457200" algn="l"/>
              </a:tabLst>
              <a:defRPr/>
            </a:pPr>
            <a:r>
              <a:rPr lang="en-US" sz="2000" b="1" kern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	</a:t>
            </a:r>
          </a:p>
          <a:p>
            <a:pPr marL="342900" lvl="0" indent="-60325" algn="ctr" defTabSz="914400" fontAlgn="base">
              <a:spcBef>
                <a:spcPts val="550"/>
              </a:spcBef>
              <a:spcAft>
                <a:spcPct val="0"/>
              </a:spcAft>
              <a:buClr>
                <a:schemeClr val="bg2">
                  <a:lumMod val="10000"/>
                  <a:lumOff val="90000"/>
                </a:schemeClr>
              </a:buClr>
              <a:buSzPct val="80000"/>
              <a:buNone/>
              <a:tabLst>
                <a:tab pos="228600" algn="l"/>
                <a:tab pos="457200" algn="l"/>
              </a:tabLst>
              <a:defRPr/>
            </a:pPr>
            <a:r>
              <a:rPr lang="en-US" sz="2000" b="1" kern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JOHN STAFFORD</a:t>
            </a:r>
          </a:p>
          <a:p>
            <a:pPr marL="342900" lvl="0" indent="-60325" algn="ctr" defTabSz="914400" fontAlgn="base">
              <a:spcBef>
                <a:spcPts val="550"/>
              </a:spcBef>
              <a:spcAft>
                <a:spcPct val="0"/>
              </a:spcAft>
              <a:buClr>
                <a:schemeClr val="bg2">
                  <a:lumMod val="10000"/>
                  <a:lumOff val="90000"/>
                </a:schemeClr>
              </a:buClr>
              <a:buSzPct val="80000"/>
              <a:buNone/>
              <a:tabLst>
                <a:tab pos="228600" algn="l"/>
                <a:tab pos="457200" algn="l"/>
              </a:tabLst>
              <a:defRPr/>
            </a:pPr>
            <a:r>
              <a:rPr lang="en-US" sz="2000" i="1" kern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Seeking Computer Science Position</a:t>
            </a:r>
          </a:p>
          <a:p>
            <a:pPr marL="342900" lvl="0" indent="-60325" algn="ctr" defTabSz="914400" fontAlgn="base">
              <a:spcBef>
                <a:spcPts val="0"/>
              </a:spcBef>
              <a:spcAft>
                <a:spcPct val="0"/>
              </a:spcAft>
              <a:buClr>
                <a:schemeClr val="bg2">
                  <a:lumMod val="10000"/>
                  <a:lumOff val="90000"/>
                </a:schemeClr>
              </a:buClr>
              <a:buSzPct val="80000"/>
              <a:buNone/>
              <a:tabLst>
                <a:tab pos="228600" algn="l"/>
                <a:tab pos="457200" algn="l"/>
              </a:tabLst>
              <a:defRPr/>
            </a:pPr>
            <a:r>
              <a:rPr lang="en-US" sz="2000" kern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_________________________________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/>
              <a:t> </a:t>
            </a:r>
            <a:endParaRPr lang="en-US" sz="3000" b="1" dirty="0" smtClean="0"/>
          </a:p>
          <a:p>
            <a:pPr>
              <a:spcBef>
                <a:spcPts val="0"/>
              </a:spcBef>
              <a:buNone/>
            </a:pPr>
            <a:r>
              <a:rPr lang="en-US" sz="3000" b="1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071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29208" y="4081362"/>
            <a:ext cx="11181600" cy="466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1649" y="702156"/>
            <a:ext cx="11169159" cy="10138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Education sample</a:t>
            </a:r>
            <a:endParaRPr lang="en-US" sz="3600" b="1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1191" y="1924067"/>
            <a:ext cx="7543800" cy="176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Master of Science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, Computer Science	</a:t>
            </a:r>
            <a:r>
              <a:rPr lang="en-US" sz="1800" dirty="0" smtClean="0">
                <a:latin typeface="Tahoma" pitchFamily="34" charset="0"/>
                <a:cs typeface="Tahoma" pitchFamily="34" charset="0"/>
              </a:rPr>
              <a:t>    </a:t>
            </a:r>
            <a:r>
              <a:rPr lang="en-US" dirty="0">
                <a:latin typeface="Tahoma" pitchFamily="34" charset="0"/>
                <a:cs typeface="Tahoma" pitchFamily="34" charset="0"/>
              </a:rPr>
              <a:t>December 20xx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Utah State University (USU), Logan, UT	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 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 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GPA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3.94/4.0</a:t>
            </a:r>
            <a:endParaRPr kumimoji="0" lang="en-US" sz="1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Tahoma" pitchFamily="34" charset="0"/>
                <a:cs typeface="Tahoma" pitchFamily="34" charset="0"/>
              </a:rPr>
              <a:t>Emphasis: Computer Security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Bachelor of Engineering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, Computer Science    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May </a:t>
            </a:r>
            <a:r>
              <a:rPr lang="en-US" dirty="0">
                <a:latin typeface="Tahoma" pitchFamily="34" charset="0"/>
                <a:cs typeface="Tahoma" pitchFamily="34" charset="0"/>
              </a:rPr>
              <a:t>20xx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University of Madras,</a:t>
            </a:r>
            <a:r>
              <a:rPr lang="en-US" sz="18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Chennai, India 	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     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Top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10% of 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class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81191" y="4881966"/>
            <a:ext cx="754380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  <a:tab pos="1028700" algn="l"/>
                <a:tab pos="1143000" algn="l"/>
                <a:tab pos="1714500" algn="l"/>
                <a:tab pos="2743200" algn="l"/>
              </a:tabLst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EDUCATION: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  <a:tab pos="1028700" algn="l"/>
                <a:tab pos="1143000" algn="l"/>
                <a:tab pos="1714500" algn="l"/>
                <a:tab pos="2743200" algn="l"/>
              </a:tabLst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B.S. Degree, Mechanical Engineering	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May 20xx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  <a:tab pos="1028700" algn="l"/>
                <a:tab pos="1143000" algn="l"/>
                <a:tab pos="1714500" algn="l"/>
                <a:tab pos="2743200" algn="l"/>
              </a:tabLst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Utah State University, Logan, UT		3.45 GPA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lvl="1" indent="-173038" eaLnBrk="0" hangingPunct="0">
              <a:buFont typeface="Arial" pitchFamily="34" charset="0"/>
              <a:buChar char="•"/>
              <a:tabLst>
                <a:tab pos="228600" algn="l"/>
                <a:tab pos="1028700" algn="l"/>
                <a:tab pos="1143000" algn="l"/>
                <a:tab pos="1714500" algn="l"/>
                <a:tab pos="2743200" algn="l"/>
              </a:tabLst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Financed education by working part-time 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10.xml><?xml version="1.0" encoding="utf-8"?>
<a:theme xmlns:a="http://schemas.openxmlformats.org/drawingml/2006/main" name="9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11.xml><?xml version="1.0" encoding="utf-8"?>
<a:theme xmlns:a="http://schemas.openxmlformats.org/drawingml/2006/main" name="10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12.xml><?xml version="1.0" encoding="utf-8"?>
<a:theme xmlns:a="http://schemas.openxmlformats.org/drawingml/2006/main" name="11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2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4.xml><?xml version="1.0" encoding="utf-8"?>
<a:theme xmlns:a="http://schemas.openxmlformats.org/drawingml/2006/main" name="3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5.xml><?xml version="1.0" encoding="utf-8"?>
<a:theme xmlns:a="http://schemas.openxmlformats.org/drawingml/2006/main" name="4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6.xml><?xml version="1.0" encoding="utf-8"?>
<a:theme xmlns:a="http://schemas.openxmlformats.org/drawingml/2006/main" name="5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7.xml><?xml version="1.0" encoding="utf-8"?>
<a:theme xmlns:a="http://schemas.openxmlformats.org/drawingml/2006/main" name="6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8.xml><?xml version="1.0" encoding="utf-8"?>
<a:theme xmlns:a="http://schemas.openxmlformats.org/drawingml/2006/main" name="7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9.xml><?xml version="1.0" encoding="utf-8"?>
<a:theme xmlns:a="http://schemas.openxmlformats.org/drawingml/2006/main" name="8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1659</TotalTime>
  <Words>1192</Words>
  <Application>Microsoft Office PowerPoint</Application>
  <PresentationFormat>Widescreen</PresentationFormat>
  <Paragraphs>275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21</vt:i4>
      </vt:variant>
    </vt:vector>
  </HeadingPairs>
  <TitlesOfParts>
    <vt:vector size="41" baseType="lpstr">
      <vt:lpstr>Arial</vt:lpstr>
      <vt:lpstr>Calibri</vt:lpstr>
      <vt:lpstr>Gill Sans MT</vt:lpstr>
      <vt:lpstr>open-sans-condensed</vt:lpstr>
      <vt:lpstr>Tahoma</vt:lpstr>
      <vt:lpstr>Times New Roman</vt:lpstr>
      <vt:lpstr>Wingdings</vt:lpstr>
      <vt:lpstr>Wingdings 2</vt:lpstr>
      <vt:lpstr>Dividend</vt:lpstr>
      <vt:lpstr>1_Dividend</vt:lpstr>
      <vt:lpstr>2_Dividend</vt:lpstr>
      <vt:lpstr>3_Dividend</vt:lpstr>
      <vt:lpstr>4_Dividend</vt:lpstr>
      <vt:lpstr>5_Dividend</vt:lpstr>
      <vt:lpstr>6_Dividend</vt:lpstr>
      <vt:lpstr>7_Dividend</vt:lpstr>
      <vt:lpstr>8_Dividend</vt:lpstr>
      <vt:lpstr>9_Dividend</vt:lpstr>
      <vt:lpstr>10_Dividend</vt:lpstr>
      <vt:lpstr>11_Dividend</vt:lpstr>
      <vt:lpstr>Resumes &amp; Cover letters</vt:lpstr>
      <vt:lpstr>Purpose of a Targeted resume</vt:lpstr>
      <vt:lpstr>Unbreakable Rules according to  hiring managers</vt:lpstr>
      <vt:lpstr> avoid the trash bin – Formula for a winning resume</vt:lpstr>
      <vt:lpstr>Skills/Qualities Employers Want</vt:lpstr>
      <vt:lpstr>Influence of attributes (Based on a 5-point scale; 5 = extreme influence)</vt:lpstr>
      <vt:lpstr>Header samples</vt:lpstr>
      <vt:lpstr>Objective &amp; headline samples</vt:lpstr>
      <vt:lpstr>Education sample</vt:lpstr>
      <vt:lpstr>Success statements: Show me don’t tell me!</vt:lpstr>
      <vt:lpstr>Success statement Examples</vt:lpstr>
      <vt:lpstr>Before You Start,  Ask Yourself</vt:lpstr>
      <vt:lpstr>Chronological resume sample</vt:lpstr>
      <vt:lpstr>Chronological resume sample (continued)</vt:lpstr>
      <vt:lpstr>Chronological resume sample (continued)</vt:lpstr>
      <vt:lpstr>Chronological resume sample (continued)</vt:lpstr>
      <vt:lpstr>skills Resume sample</vt:lpstr>
      <vt:lpstr>Skills resume sample (continued)</vt:lpstr>
      <vt:lpstr>Reference sample</vt:lpstr>
      <vt:lpstr>Remember…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Krystn Clark</dc:creator>
  <cp:lastModifiedBy>Melissa Scheaffer</cp:lastModifiedBy>
  <cp:revision>81</cp:revision>
  <cp:lastPrinted>2014-09-30T22:41:18Z</cp:lastPrinted>
  <dcterms:created xsi:type="dcterms:W3CDTF">2014-09-29T16:26:09Z</dcterms:created>
  <dcterms:modified xsi:type="dcterms:W3CDTF">2018-02-27T22:09:57Z</dcterms:modified>
</cp:coreProperties>
</file>